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70" r:id="rId6"/>
    <p:sldId id="269" r:id="rId7"/>
    <p:sldId id="268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Arial Black" panose="020B0A04020102020204" pitchFamily="34" charset="0"/>
      <p:bold r:id="rId27"/>
    </p:embeddedFont>
    <p:embeddedFont>
      <p:font typeface="Lato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BLXPttk9loyi+2EpIb/9iH/mo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b8a5b769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7b8a5b7694_2_0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27b8a5b7694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058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41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66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84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73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8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473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72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8a5b7694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7b8a5b7694_2_653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7b8a5b7694_2_653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01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Page">
  <p:cSld name="Section Break Pag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8a5b7694_2_64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b8a5b7694_2_0"/>
          <p:cNvSpPr/>
          <p:nvPr/>
        </p:nvSpPr>
        <p:spPr>
          <a:xfrm>
            <a:off x="0" y="-49763"/>
            <a:ext cx="12192000" cy="6907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7b8a5b7694_2_0"/>
          <p:cNvSpPr txBox="1">
            <a:spLocks noGrp="1"/>
          </p:cNvSpPr>
          <p:nvPr>
            <p:ph type="ctrTitle" idx="4294967295"/>
          </p:nvPr>
        </p:nvSpPr>
        <p:spPr>
          <a:xfrm>
            <a:off x="2419950" y="4571178"/>
            <a:ext cx="73521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 Black"/>
              <a:buNone/>
            </a:pPr>
            <a:r>
              <a:rPr lang="en-US" sz="24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Orders Monitoring</a:t>
            </a:r>
            <a:r>
              <a:rPr lang="en-US" sz="24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-US" sz="24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4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Assessment Preview</a:t>
            </a:r>
            <a:endParaRPr sz="276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g27b8a5b7694_2_0"/>
          <p:cNvSpPr txBox="1"/>
          <p:nvPr/>
        </p:nvSpPr>
        <p:spPr>
          <a:xfrm>
            <a:off x="1647515" y="659616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bg1"/>
                </a:solidFill>
              </a:rPr>
              <a:t>2023 - </a:t>
            </a:r>
            <a:r>
              <a:rPr lang="en-US" sz="1050" i="1" dirty="0" err="1">
                <a:solidFill>
                  <a:schemeClr val="bg1"/>
                </a:solidFill>
              </a:rPr>
              <a:t>efood</a:t>
            </a:r>
            <a:r>
              <a:rPr lang="en-US" sz="1050" i="1" dirty="0">
                <a:solidFill>
                  <a:schemeClr val="bg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943928" y="2702024"/>
            <a:ext cx="4313382" cy="133509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 rotWithShape="1">
          <a:blip r:embed="rId3"/>
          <a:srcRect b="1336"/>
          <a:stretch/>
        </p:blipFill>
        <p:spPr>
          <a:xfrm>
            <a:off x="2035309" y="155855"/>
            <a:ext cx="9644877" cy="5714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5996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</a:t>
            </a:r>
            <a:endParaRPr sz="18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Cuisines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3" name="Google Shape;150;g27b8a5b7694_2_761"/>
          <p:cNvSpPr/>
          <p:nvPr/>
        </p:nvSpPr>
        <p:spPr>
          <a:xfrm>
            <a:off x="9125146" y="1769048"/>
            <a:ext cx="1743959" cy="13983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1;g27b8a5b7694_2_761"/>
          <p:cNvCxnSpPr/>
          <p:nvPr/>
        </p:nvCxnSpPr>
        <p:spPr>
          <a:xfrm rot="10800000">
            <a:off x="7993931" y="1089936"/>
            <a:ext cx="1131217" cy="103399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52;g27b8a5b7694_2_761"/>
          <p:cNvSpPr/>
          <p:nvPr/>
        </p:nvSpPr>
        <p:spPr>
          <a:xfrm>
            <a:off x="6371159" y="513290"/>
            <a:ext cx="1729031" cy="841582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3;g27b8a5b7694_2_761"/>
          <p:cNvSpPr txBox="1"/>
          <p:nvPr/>
        </p:nvSpPr>
        <p:spPr>
          <a:xfrm>
            <a:off x="6567834" y="718657"/>
            <a:ext cx="17046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Getting into the Android users!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553215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54" y="174683"/>
            <a:ext cx="9545987" cy="5732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5996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</a:t>
            </a:r>
            <a:endParaRPr sz="18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Cuisines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3" name="Google Shape;150;g27b8a5b7694_2_761"/>
          <p:cNvSpPr/>
          <p:nvPr/>
        </p:nvSpPr>
        <p:spPr>
          <a:xfrm>
            <a:off x="5140425" y="1157985"/>
            <a:ext cx="6247154" cy="457351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1;g27b8a5b7694_2_761"/>
          <p:cNvCxnSpPr/>
          <p:nvPr/>
        </p:nvCxnSpPr>
        <p:spPr>
          <a:xfrm rot="10800000">
            <a:off x="4877568" y="751330"/>
            <a:ext cx="561019" cy="3981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52;g27b8a5b7694_2_761"/>
          <p:cNvSpPr/>
          <p:nvPr/>
        </p:nvSpPr>
        <p:spPr>
          <a:xfrm>
            <a:off x="3254794" y="174683"/>
            <a:ext cx="1729031" cy="841582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3;g27b8a5b7694_2_761"/>
          <p:cNvSpPr txBox="1"/>
          <p:nvPr/>
        </p:nvSpPr>
        <p:spPr>
          <a:xfrm>
            <a:off x="3332894" y="443594"/>
            <a:ext cx="17046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Some top users!</a:t>
            </a:r>
            <a:endParaRPr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987369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787845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Breakfast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Coupons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Strategies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2" name="Ορθογώνιο 1"/>
          <p:cNvSpPr/>
          <p:nvPr/>
        </p:nvSpPr>
        <p:spPr>
          <a:xfrm>
            <a:off x="2510564" y="317248"/>
            <a:ext cx="43837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COUPON </a:t>
            </a:r>
            <a:r>
              <a:rPr lang="en-US" b="1" u="sng" dirty="0">
                <a:solidFill>
                  <a:schemeClr val="tx1"/>
                </a:solidFill>
                <a:latin typeface="+mn-lt"/>
              </a:rPr>
              <a:t>STRATEGY </a:t>
            </a:r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A</a:t>
            </a:r>
          </a:p>
          <a:p>
            <a:endParaRPr lang="en-US" dirty="0">
              <a:solidFill>
                <a:srgbClr val="D81B6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High Frequency &amp; Opportunity to Increase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dirty="0" smtClean="0">
              <a:solidFill>
                <a:srgbClr val="D81B60"/>
              </a:solidFill>
              <a:latin typeface="+mn-lt"/>
            </a:endParaRPr>
          </a:p>
          <a:p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Users 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who order frequently but spend less might be encouraged to try more premium items with the right incentive. (263 users</a:t>
            </a: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endParaRPr lang="en-US" sz="1200" i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+mn-lt"/>
              </a:rPr>
              <a:t>Average order amount spent &lt; </a:t>
            </a:r>
            <a:r>
              <a:rPr lang="en-US" dirty="0">
                <a:latin typeface="+mn-lt"/>
              </a:rPr>
              <a:t>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+mn-lt"/>
              </a:rPr>
              <a:t>Total breakfast orders </a:t>
            </a:r>
            <a:r>
              <a:rPr lang="en-US" dirty="0">
                <a:latin typeface="+mn-lt"/>
              </a:rPr>
              <a:t>&gt;= 50</a:t>
            </a:r>
          </a:p>
          <a:p>
            <a:endParaRPr lang="en-US" sz="12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7927691" y="1722740"/>
            <a:ext cx="34607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COUPON </a:t>
            </a:r>
            <a:r>
              <a:rPr lang="en-US" b="1" u="sng" dirty="0">
                <a:solidFill>
                  <a:schemeClr val="tx1"/>
                </a:solidFill>
                <a:latin typeface="+mn-lt"/>
              </a:rPr>
              <a:t>STRATEGY </a:t>
            </a:r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B</a:t>
            </a:r>
          </a:p>
          <a:p>
            <a:endParaRPr lang="en-US" dirty="0">
              <a:solidFill>
                <a:srgbClr val="D81B6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Low Frequency, High </a:t>
            </a:r>
            <a:r>
              <a:rPr lang="en-US" dirty="0" smtClean="0">
                <a:latin typeface="+mn-lt"/>
              </a:rPr>
              <a:t>Spend.</a:t>
            </a:r>
            <a:endParaRPr lang="en-US" dirty="0">
              <a:latin typeface="+mn-lt"/>
            </a:endParaRPr>
          </a:p>
          <a:p>
            <a:endParaRPr lang="en-US" dirty="0" smtClean="0">
              <a:solidFill>
                <a:srgbClr val="D81B60"/>
              </a:solidFill>
              <a:latin typeface="+mn-lt"/>
            </a:endParaRPr>
          </a:p>
          <a:p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Users 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who </a:t>
            </a: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spend </a:t>
            </a: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lot, we need them to order more frequently. </a:t>
            </a: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200" i="1" dirty="0">
                <a:latin typeface="+mn-lt"/>
              </a:rPr>
              <a:t>495</a:t>
            </a: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users</a:t>
            </a:r>
            <a:r>
              <a:rPr lang="en-US" sz="1200" i="1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endParaRPr lang="en-US" sz="1200" i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+mn-lt"/>
              </a:rPr>
              <a:t>Average order amount spent &gt;=10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+mn-lt"/>
              </a:rPr>
              <a:t>Total breakfast orders &lt;= </a:t>
            </a:r>
            <a:r>
              <a:rPr lang="en-US" dirty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0</a:t>
            </a:r>
          </a:p>
          <a:p>
            <a:endParaRPr lang="en-US" sz="12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2704481" y="3718225"/>
            <a:ext cx="36039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COUPON </a:t>
            </a:r>
            <a:r>
              <a:rPr lang="en-US" b="1" u="sng" dirty="0">
                <a:solidFill>
                  <a:schemeClr val="tx1"/>
                </a:solidFill>
                <a:latin typeface="+mn-lt"/>
              </a:rPr>
              <a:t>STRATEGY C</a:t>
            </a:r>
            <a:endParaRPr lang="en-US" b="1" u="sng" dirty="0" smtClean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rgbClr val="D81B6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High Frequency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but Inactive.</a:t>
            </a:r>
          </a:p>
          <a:p>
            <a:endParaRPr lang="en-US" dirty="0" smtClean="0">
              <a:solidFill>
                <a:srgbClr val="D81B60"/>
              </a:solidFill>
              <a:latin typeface="+mn-lt"/>
            </a:endParaRPr>
          </a:p>
          <a:p>
            <a:r>
              <a:rPr lang="en-US" sz="1200" i="1" dirty="0">
                <a:latin typeface="+mn-lt"/>
              </a:rPr>
              <a:t>U</a:t>
            </a:r>
            <a:r>
              <a:rPr lang="en-US" sz="1200" i="1" dirty="0" smtClean="0">
                <a:latin typeface="+mn-lt"/>
              </a:rPr>
              <a:t>sers </a:t>
            </a:r>
            <a:r>
              <a:rPr lang="en-US" sz="1200" i="1" dirty="0">
                <a:latin typeface="+mn-lt"/>
              </a:rPr>
              <a:t>who used to order breakfast frequently but haven't placed an order in a while</a:t>
            </a:r>
            <a:r>
              <a:rPr lang="en-US" sz="1200" i="1" dirty="0" smtClean="0">
                <a:latin typeface="+mn-lt"/>
              </a:rPr>
              <a:t>. We need them back! </a:t>
            </a:r>
            <a:r>
              <a:rPr lang="en-US" sz="1200" i="1" dirty="0">
                <a:latin typeface="+mn-lt"/>
              </a:rPr>
              <a:t>(242 users)</a:t>
            </a:r>
          </a:p>
          <a:p>
            <a:endParaRPr lang="en-US" sz="1200" i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+mn-lt"/>
              </a:rPr>
              <a:t>Inactivity &gt; 30 days</a:t>
            </a: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+mn-lt"/>
              </a:rPr>
              <a:t>Total breakfast orders </a:t>
            </a:r>
            <a:r>
              <a:rPr lang="en-US" dirty="0">
                <a:latin typeface="+mn-lt"/>
              </a:rPr>
              <a:t>&gt;= </a:t>
            </a:r>
            <a:r>
              <a:rPr lang="en-US" dirty="0" smtClean="0">
                <a:latin typeface="+mn-lt"/>
              </a:rPr>
              <a:t>30</a:t>
            </a:r>
            <a:endParaRPr lang="en-US" dirty="0">
              <a:latin typeface="+mn-lt"/>
            </a:endParaRPr>
          </a:p>
          <a:p>
            <a:endParaRPr lang="en-US" sz="12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Στρογγυλεμένο ορθογώνιο 3"/>
          <p:cNvSpPr/>
          <p:nvPr/>
        </p:nvSpPr>
        <p:spPr>
          <a:xfrm>
            <a:off x="2510564" y="147971"/>
            <a:ext cx="4383798" cy="2337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Στρογγυλεμένο ορθογώνιο 19"/>
          <p:cNvSpPr/>
          <p:nvPr/>
        </p:nvSpPr>
        <p:spPr>
          <a:xfrm>
            <a:off x="7807573" y="1633056"/>
            <a:ext cx="3731491" cy="1976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Στρογγυλεμένο ορθογώνιο 20"/>
          <p:cNvSpPr/>
          <p:nvPr/>
        </p:nvSpPr>
        <p:spPr>
          <a:xfrm>
            <a:off x="2464337" y="3609746"/>
            <a:ext cx="4084199" cy="23254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nking Png Images - Free Download o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546" y="4349897"/>
            <a:ext cx="1277558" cy="16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2148341" y="6147586"/>
            <a:ext cx="73835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50" i="1" dirty="0" smtClean="0"/>
              <a:t>**</a:t>
            </a:r>
            <a:r>
              <a:rPr lang="en-US" sz="1050" i="1" dirty="0" err="1" smtClean="0"/>
              <a:t>Veronika</a:t>
            </a:r>
            <a:r>
              <a:rPr lang="en-US" sz="1050" i="1" dirty="0" smtClean="0"/>
              <a:t> </a:t>
            </a:r>
            <a:r>
              <a:rPr lang="en-US" sz="1050" i="1" dirty="0"/>
              <a:t>Alexander, Sophie Tripp, and Paul J. Zak. </a:t>
            </a:r>
            <a:r>
              <a:rPr lang="en-US" sz="1050" i="1" dirty="0" smtClean="0"/>
              <a:t>(2010</a:t>
            </a:r>
            <a:r>
              <a:rPr lang="en-US" sz="1050" i="1" dirty="0"/>
              <a:t>). Preliminary Evidence for the</a:t>
            </a:r>
          </a:p>
          <a:p>
            <a:pPr marL="304800" indent="-304800"/>
            <a:r>
              <a:rPr lang="en-US" sz="1050" i="1" dirty="0"/>
              <a:t>Neurophysiologic Effects of </a:t>
            </a:r>
            <a:r>
              <a:rPr lang="en-US" sz="1050" i="1" dirty="0" smtClean="0"/>
              <a:t>Online Coupons</a:t>
            </a:r>
            <a:r>
              <a:rPr lang="en-US" sz="1050" i="1" dirty="0"/>
              <a:t>: Changes in Oxytocin, </a:t>
            </a:r>
            <a:r>
              <a:rPr lang="en-US" sz="1050" i="1" dirty="0" smtClean="0"/>
              <a:t>Stress, and </a:t>
            </a:r>
            <a:r>
              <a:rPr lang="en-US" sz="1050" i="1" dirty="0"/>
              <a:t>Mood. </a:t>
            </a:r>
            <a:r>
              <a:rPr lang="en-US" sz="1050" i="1" dirty="0" smtClean="0"/>
              <a:t>Psychology &amp; Marketing</a:t>
            </a:r>
            <a:endParaRPr lang="en-US" sz="105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13316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09300" cy="1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endParaRPr sz="3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27b8a5b7694_2_653"/>
          <p:cNvSpPr txBox="1"/>
          <p:nvPr/>
        </p:nvSpPr>
        <p:spPr>
          <a:xfrm>
            <a:off x="5715185" y="1404476"/>
            <a:ext cx="153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Monthly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SaaS</a:t>
            </a:r>
            <a:endParaRPr sz="9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27b8a5b7694_2_653"/>
          <p:cNvSpPr/>
          <p:nvPr/>
        </p:nvSpPr>
        <p:spPr>
          <a:xfrm>
            <a:off x="5536209" y="1683628"/>
            <a:ext cx="1183734" cy="668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10911"/>
                </a:lnTo>
                <a:lnTo>
                  <a:pt x="21600" y="21600"/>
                </a:lnTo>
                <a:lnTo>
                  <a:pt x="0" y="10689"/>
                </a:lnTo>
                <a:lnTo>
                  <a:pt x="0" y="0"/>
                </a:lnTo>
                <a:close/>
              </a:path>
            </a:pathLst>
          </a:custGeom>
          <a:solidFill>
            <a:srgbClr val="9E87B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3" name="Google Shape;113;g27b8a5b7694_2_653"/>
          <p:cNvSpPr/>
          <p:nvPr/>
        </p:nvSpPr>
        <p:spPr>
          <a:xfrm>
            <a:off x="6711361" y="1687438"/>
            <a:ext cx="1183734" cy="668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0911"/>
                </a:lnTo>
                <a:lnTo>
                  <a:pt x="0" y="21600"/>
                </a:lnTo>
                <a:lnTo>
                  <a:pt x="21600" y="10689"/>
                </a:lnTo>
                <a:lnTo>
                  <a:pt x="21600" y="0"/>
                </a:lnTo>
                <a:close/>
              </a:path>
            </a:pathLst>
          </a:custGeom>
          <a:solidFill>
            <a:srgbClr val="48365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g27b8a5b7694_2_653"/>
          <p:cNvSpPr/>
          <p:nvPr/>
        </p:nvSpPr>
        <p:spPr>
          <a:xfrm>
            <a:off x="5541785" y="1454597"/>
            <a:ext cx="2353968" cy="569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8683"/>
                </a:moveTo>
                <a:lnTo>
                  <a:pt x="10773" y="0"/>
                </a:lnTo>
                <a:lnTo>
                  <a:pt x="21600" y="8683"/>
                </a:lnTo>
                <a:lnTo>
                  <a:pt x="10773" y="21600"/>
                </a:lnTo>
                <a:lnTo>
                  <a:pt x="0" y="8683"/>
                </a:lnTo>
                <a:close/>
              </a:path>
            </a:pathLst>
          </a:custGeom>
          <a:solidFill>
            <a:srgbClr val="BFAEC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g27b8a5b7694_2_653"/>
          <p:cNvSpPr txBox="1"/>
          <p:nvPr/>
        </p:nvSpPr>
        <p:spPr>
          <a:xfrm>
            <a:off x="5973105" y="1585648"/>
            <a:ext cx="1532400" cy="30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Big Query</a:t>
            </a:r>
            <a:endParaRPr sz="1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7" name="Google Shape;117;g27b8a5b7694_2_653" descr="Dataset Secure Icons - Free SVG &amp; PNG Dataset Secure Images - Noun Projec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3211" y="567648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7b8a5b7694_2_6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553" y="3920600"/>
            <a:ext cx="2279200" cy="5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b8a5b7694_2_653"/>
          <p:cNvSpPr txBox="1"/>
          <p:nvPr/>
        </p:nvSpPr>
        <p:spPr>
          <a:xfrm>
            <a:off x="5322127" y="4703276"/>
            <a:ext cx="3308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Dashboard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Orders Analysis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Users Analysis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Breakfast Coupons Strategies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b8a5b7694_2_653"/>
          <p:cNvSpPr/>
          <p:nvPr/>
        </p:nvSpPr>
        <p:spPr>
          <a:xfrm>
            <a:off x="6515552" y="2518888"/>
            <a:ext cx="481200" cy="1046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25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09300" cy="1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3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670" y="1356906"/>
            <a:ext cx="9570359" cy="312645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4933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77" y="133591"/>
            <a:ext cx="9688946" cy="5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59963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endParaRPr sz="18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4033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77" y="133591"/>
            <a:ext cx="9688946" cy="5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59963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Revenue</a:t>
            </a:r>
            <a:endParaRPr sz="2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9" name="Google Shape;150;g27b8a5b7694_2_761"/>
          <p:cNvSpPr/>
          <p:nvPr/>
        </p:nvSpPr>
        <p:spPr>
          <a:xfrm>
            <a:off x="7921542" y="1084149"/>
            <a:ext cx="1369291" cy="95708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51;g27b8a5b7694_2_761"/>
          <p:cNvCxnSpPr/>
          <p:nvPr/>
        </p:nvCxnSpPr>
        <p:spPr>
          <a:xfrm rot="10800000" flipH="1">
            <a:off x="9276082" y="848866"/>
            <a:ext cx="870300" cy="880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152;g27b8a5b7694_2_761"/>
          <p:cNvSpPr/>
          <p:nvPr/>
        </p:nvSpPr>
        <p:spPr>
          <a:xfrm>
            <a:off x="10108000" y="338707"/>
            <a:ext cx="1649400" cy="7731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53;g27b8a5b7694_2_761"/>
          <p:cNvSpPr txBox="1"/>
          <p:nvPr/>
        </p:nvSpPr>
        <p:spPr>
          <a:xfrm>
            <a:off x="10206316" y="441391"/>
            <a:ext cx="1723286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Total revenue for August &amp; September (no delivery cost)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62215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77" y="133591"/>
            <a:ext cx="9688946" cy="5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65222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Important</a:t>
            </a:r>
            <a:endParaRPr sz="18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Metrics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9" name="Google Shape;150;g27b8a5b7694_2_761"/>
          <p:cNvSpPr/>
          <p:nvPr/>
        </p:nvSpPr>
        <p:spPr>
          <a:xfrm>
            <a:off x="2161987" y="1136073"/>
            <a:ext cx="3869358" cy="88669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51;g27b8a5b7694_2_761"/>
          <p:cNvCxnSpPr/>
          <p:nvPr/>
        </p:nvCxnSpPr>
        <p:spPr>
          <a:xfrm rot="10800000" flipH="1">
            <a:off x="6031345" y="643750"/>
            <a:ext cx="870300" cy="880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152;g27b8a5b7694_2_761"/>
          <p:cNvSpPr/>
          <p:nvPr/>
        </p:nvSpPr>
        <p:spPr>
          <a:xfrm>
            <a:off x="6863263" y="133591"/>
            <a:ext cx="1649400" cy="7731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53;g27b8a5b7694_2_761"/>
          <p:cNvSpPr txBox="1"/>
          <p:nvPr/>
        </p:nvSpPr>
        <p:spPr>
          <a:xfrm>
            <a:off x="7106825" y="220079"/>
            <a:ext cx="13785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Some metrics to get the whole picture!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263270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77" y="133591"/>
            <a:ext cx="9688946" cy="5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59963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Cuisine</a:t>
            </a:r>
            <a:endParaRPr sz="2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9" name="Google Shape;150;g27b8a5b7694_2_761"/>
          <p:cNvSpPr/>
          <p:nvPr/>
        </p:nvSpPr>
        <p:spPr>
          <a:xfrm>
            <a:off x="4627417" y="2034708"/>
            <a:ext cx="2479407" cy="180761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51;g27b8a5b7694_2_761"/>
          <p:cNvCxnSpPr/>
          <p:nvPr/>
        </p:nvCxnSpPr>
        <p:spPr>
          <a:xfrm rot="5400000" flipH="1" flipV="1">
            <a:off x="5188975" y="856929"/>
            <a:ext cx="1202369" cy="11289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152;g27b8a5b7694_2_761"/>
          <p:cNvSpPr/>
          <p:nvPr/>
        </p:nvSpPr>
        <p:spPr>
          <a:xfrm>
            <a:off x="6105881" y="144515"/>
            <a:ext cx="1649400" cy="7731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53;g27b8a5b7694_2_761"/>
          <p:cNvSpPr txBox="1"/>
          <p:nvPr/>
        </p:nvSpPr>
        <p:spPr>
          <a:xfrm>
            <a:off x="6200516" y="338921"/>
            <a:ext cx="17046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most dominant cuisine is Breakfast!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50;g27b8a5b7694_2_761"/>
          <p:cNvSpPr/>
          <p:nvPr/>
        </p:nvSpPr>
        <p:spPr>
          <a:xfrm>
            <a:off x="2145380" y="2034708"/>
            <a:ext cx="2479407" cy="180761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1;g27b8a5b7694_2_761"/>
          <p:cNvCxnSpPr/>
          <p:nvPr/>
        </p:nvCxnSpPr>
        <p:spPr>
          <a:xfrm rot="5400000" flipH="1" flipV="1">
            <a:off x="2584409" y="856928"/>
            <a:ext cx="1202369" cy="11289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52;g27b8a5b7694_2_761"/>
          <p:cNvSpPr/>
          <p:nvPr/>
        </p:nvSpPr>
        <p:spPr>
          <a:xfrm>
            <a:off x="3278567" y="88579"/>
            <a:ext cx="1649400" cy="7731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3;g27b8a5b7694_2_761"/>
          <p:cNvSpPr txBox="1"/>
          <p:nvPr/>
        </p:nvSpPr>
        <p:spPr>
          <a:xfrm>
            <a:off x="3373202" y="282985"/>
            <a:ext cx="17046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most dominant class is All Star!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192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77" y="133591"/>
            <a:ext cx="9688946" cy="5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5996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Cities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9" name="Google Shape;150;g27b8a5b7694_2_761"/>
          <p:cNvSpPr/>
          <p:nvPr/>
        </p:nvSpPr>
        <p:spPr>
          <a:xfrm>
            <a:off x="7905183" y="2034708"/>
            <a:ext cx="2984490" cy="351634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51;g27b8a5b7694_2_761"/>
          <p:cNvCxnSpPr/>
          <p:nvPr/>
        </p:nvCxnSpPr>
        <p:spPr>
          <a:xfrm rot="5400000" flipH="1" flipV="1">
            <a:off x="7945322" y="1095625"/>
            <a:ext cx="1202369" cy="11289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152;g27b8a5b7694_2_761"/>
          <p:cNvSpPr/>
          <p:nvPr/>
        </p:nvSpPr>
        <p:spPr>
          <a:xfrm>
            <a:off x="8286266" y="282985"/>
            <a:ext cx="1778270" cy="775914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53;g27b8a5b7694_2_761"/>
          <p:cNvSpPr txBox="1"/>
          <p:nvPr/>
        </p:nvSpPr>
        <p:spPr>
          <a:xfrm>
            <a:off x="8359869" y="400807"/>
            <a:ext cx="1704667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Rodos</a:t>
            </a:r>
            <a:r>
              <a:rPr lang="en-US" sz="11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has the most orders while Ioannina comes next!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50;g27b8a5b7694_2_761"/>
          <p:cNvSpPr/>
          <p:nvPr/>
        </p:nvSpPr>
        <p:spPr>
          <a:xfrm>
            <a:off x="4635426" y="3869484"/>
            <a:ext cx="2479407" cy="157878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1;g27b8a5b7694_2_761"/>
          <p:cNvCxnSpPr/>
          <p:nvPr/>
        </p:nvCxnSpPr>
        <p:spPr>
          <a:xfrm rot="5400000" flipH="1" flipV="1">
            <a:off x="4709486" y="2726748"/>
            <a:ext cx="1202369" cy="11289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52;g27b8a5b7694_2_761"/>
          <p:cNvSpPr/>
          <p:nvPr/>
        </p:nvSpPr>
        <p:spPr>
          <a:xfrm>
            <a:off x="5016080" y="1916922"/>
            <a:ext cx="1649400" cy="7731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3;g27b8a5b7694_2_761"/>
          <p:cNvSpPr txBox="1"/>
          <p:nvPr/>
        </p:nvSpPr>
        <p:spPr>
          <a:xfrm>
            <a:off x="5040444" y="2094187"/>
            <a:ext cx="17046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Arahova users spent the most on average!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8603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77" y="133591"/>
            <a:ext cx="9688946" cy="5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1" name="Google Shape;101;g27b8a5b7694_2_653"/>
          <p:cNvSpPr/>
          <p:nvPr/>
        </p:nvSpPr>
        <p:spPr>
          <a:xfrm>
            <a:off x="0" y="0"/>
            <a:ext cx="19137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7b8a5b7694_2_653"/>
          <p:cNvCxnSpPr/>
          <p:nvPr/>
        </p:nvCxnSpPr>
        <p:spPr>
          <a:xfrm>
            <a:off x="0" y="6026549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g27b8a5b7694_2_653"/>
          <p:cNvSpPr txBox="1"/>
          <p:nvPr/>
        </p:nvSpPr>
        <p:spPr>
          <a:xfrm>
            <a:off x="125855" y="2435500"/>
            <a:ext cx="185996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</a:t>
            </a:r>
            <a:endParaRPr sz="18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Cuisines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7b8a5b7694_2_653"/>
          <p:cNvSpPr txBox="1"/>
          <p:nvPr/>
        </p:nvSpPr>
        <p:spPr>
          <a:xfrm>
            <a:off x="10111109" y="133591"/>
            <a:ext cx="191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 smtClean="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Remote Assessment</a:t>
            </a:r>
            <a:endParaRPr sz="300" b="1" i="0" u="none" strike="noStrike" cap="none" dirty="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Εικόνα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0" t="29197" r="17538" b="38555"/>
          <a:stretch/>
        </p:blipFill>
        <p:spPr>
          <a:xfrm>
            <a:off x="333395" y="6218879"/>
            <a:ext cx="1246909" cy="385948"/>
          </a:xfrm>
          <a:prstGeom prst="rect">
            <a:avLst/>
          </a:prstGeom>
        </p:spPr>
      </p:pic>
      <p:sp>
        <p:nvSpPr>
          <p:cNvPr id="16" name="Google Shape;95;g27b8a5b7694_2_0"/>
          <p:cNvSpPr txBox="1"/>
          <p:nvPr/>
        </p:nvSpPr>
        <p:spPr>
          <a:xfrm>
            <a:off x="2423402" y="6604827"/>
            <a:ext cx="886869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700"/>
            </a:pPr>
            <a:r>
              <a:rPr lang="en-US" sz="1050" i="1" dirty="0">
                <a:solidFill>
                  <a:schemeClr val="tx1"/>
                </a:solidFill>
              </a:rPr>
              <a:t>2023 - </a:t>
            </a:r>
            <a:r>
              <a:rPr lang="en-US" sz="1050" i="1" dirty="0" err="1">
                <a:solidFill>
                  <a:schemeClr val="tx1"/>
                </a:solidFill>
              </a:rPr>
              <a:t>efood</a:t>
            </a:r>
            <a:r>
              <a:rPr lang="en-US" sz="1050" i="1" dirty="0">
                <a:solidFill>
                  <a:schemeClr val="tx1"/>
                </a:solidFill>
              </a:rPr>
              <a:t> remote assessment - Giannis Karousos - karousosg@hotmail.com - 6988261450</a:t>
            </a:r>
            <a:endParaRPr sz="105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3" name="Google Shape;150;g27b8a5b7694_2_761"/>
          <p:cNvSpPr/>
          <p:nvPr/>
        </p:nvSpPr>
        <p:spPr>
          <a:xfrm>
            <a:off x="2189427" y="3800935"/>
            <a:ext cx="2479407" cy="157878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1;g27b8a5b7694_2_761"/>
          <p:cNvCxnSpPr/>
          <p:nvPr/>
        </p:nvCxnSpPr>
        <p:spPr>
          <a:xfrm rot="5400000" flipH="1" flipV="1">
            <a:off x="2510392" y="2635291"/>
            <a:ext cx="1202369" cy="11289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Google Shape;152;g27b8a5b7694_2_761"/>
          <p:cNvSpPr/>
          <p:nvPr/>
        </p:nvSpPr>
        <p:spPr>
          <a:xfrm>
            <a:off x="2939802" y="1767115"/>
            <a:ext cx="1729031" cy="841582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3;g27b8a5b7694_2_761"/>
          <p:cNvSpPr txBox="1"/>
          <p:nvPr/>
        </p:nvSpPr>
        <p:spPr>
          <a:xfrm>
            <a:off x="3041543" y="1897555"/>
            <a:ext cx="1704667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Local Stores are the most expensive on average!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62994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452</Words>
  <Application>Microsoft Office PowerPoint</Application>
  <PresentationFormat>Ευρεία οθόνη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20" baseType="lpstr">
      <vt:lpstr>Calibri</vt:lpstr>
      <vt:lpstr>Poppins</vt:lpstr>
      <vt:lpstr>Montserrat</vt:lpstr>
      <vt:lpstr>Arial Black</vt:lpstr>
      <vt:lpstr>Lato Light</vt:lpstr>
      <vt:lpstr>Arial</vt:lpstr>
      <vt:lpstr>Wingdings</vt:lpstr>
      <vt:lpstr>Office Theme</vt:lpstr>
      <vt:lpstr>Orders Monitoring Assessment Preview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Orders Monitoring Assessment Preview</dc:title>
  <dc:creator>Giannis Karousos</dc:creator>
  <cp:lastModifiedBy>Giannis Karousos</cp:lastModifiedBy>
  <cp:revision>12</cp:revision>
  <dcterms:created xsi:type="dcterms:W3CDTF">2023-09-05T06:11:08Z</dcterms:created>
  <dcterms:modified xsi:type="dcterms:W3CDTF">2023-10-28T20:23:38Z</dcterms:modified>
</cp:coreProperties>
</file>