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257" r:id="rId4"/>
    <p:sldId id="261" r:id="rId5"/>
    <p:sldId id="262" r:id="rId6"/>
    <p:sldId id="259" r:id="rId7"/>
    <p:sldId id="263" r:id="rId8"/>
    <p:sldId id="271" r:id="rId9"/>
    <p:sldId id="268" r:id="rId10"/>
    <p:sldId id="264" r:id="rId11"/>
    <p:sldId id="267" r:id="rId12"/>
    <p:sldId id="265" r:id="rId13"/>
    <p:sldId id="315" r:id="rId14"/>
    <p:sldId id="266" r:id="rId15"/>
    <p:sldId id="272" r:id="rId16"/>
    <p:sldId id="303" r:id="rId17"/>
    <p:sldId id="314" r:id="rId18"/>
    <p:sldId id="273" r:id="rId19"/>
    <p:sldId id="274" r:id="rId20"/>
    <p:sldId id="280" r:id="rId21"/>
    <p:sldId id="281" r:id="rId22"/>
    <p:sldId id="282" r:id="rId23"/>
    <p:sldId id="283" r:id="rId24"/>
    <p:sldId id="284" r:id="rId25"/>
    <p:sldId id="285" r:id="rId26"/>
    <p:sldId id="286" r:id="rId27"/>
    <p:sldId id="291" r:id="rId28"/>
    <p:sldId id="295" r:id="rId29"/>
    <p:sldId id="292" r:id="rId30"/>
    <p:sldId id="325" r:id="rId31"/>
    <p:sldId id="293" r:id="rId32"/>
    <p:sldId id="294" r:id="rId33"/>
    <p:sldId id="289" r:id="rId34"/>
    <p:sldId id="290" r:id="rId35"/>
    <p:sldId id="296" r:id="rId36"/>
    <p:sldId id="297" r:id="rId37"/>
    <p:sldId id="298" r:id="rId38"/>
    <p:sldId id="301" r:id="rId39"/>
    <p:sldId id="299" r:id="rId40"/>
    <p:sldId id="300" r:id="rId41"/>
    <p:sldId id="302" r:id="rId42"/>
    <p:sldId id="316" r:id="rId43"/>
    <p:sldId id="317" r:id="rId44"/>
    <p:sldId id="318" r:id="rId45"/>
    <p:sldId id="319" r:id="rId46"/>
    <p:sldId id="320" r:id="rId47"/>
    <p:sldId id="321" r:id="rId48"/>
    <p:sldId id="322" r:id="rId49"/>
    <p:sldId id="323" r:id="rId50"/>
    <p:sldId id="324" r:id="rId51"/>
    <p:sldId id="326" r:id="rId52"/>
    <p:sldId id="311" r:id="rId5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832" autoAdjust="0"/>
  </p:normalViewPr>
  <p:slideViewPr>
    <p:cSldViewPr>
      <p:cViewPr>
        <p:scale>
          <a:sx n="60" d="100"/>
          <a:sy n="60" d="100"/>
        </p:scale>
        <p:origin x="-1560"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2D85F-675F-4C8E-A90D-544E7DA2172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l-GR"/>
        </a:p>
      </dgm:t>
    </dgm:pt>
    <dgm:pt modelId="{F1291265-ED01-4858-B71C-216E154461BC}">
      <dgm:prSet phldrT="[Text]"/>
      <dgm:spPr/>
      <dgm:t>
        <a:bodyPr/>
        <a:lstStyle/>
        <a:p>
          <a:r>
            <a:rPr lang="en-US" b="1" dirty="0" smtClean="0"/>
            <a:t>byte</a:t>
          </a:r>
          <a:endParaRPr lang="el-GR" dirty="0"/>
        </a:p>
      </dgm:t>
    </dgm:pt>
    <dgm:pt modelId="{045AC769-695F-4630-B55A-340C39BDB19B}" type="parTrans" cxnId="{5F40128E-FE5B-44A1-BF5C-FC9DB8BCFFB3}">
      <dgm:prSet/>
      <dgm:spPr/>
      <dgm:t>
        <a:bodyPr/>
        <a:lstStyle/>
        <a:p>
          <a:endParaRPr lang="el-GR"/>
        </a:p>
      </dgm:t>
    </dgm:pt>
    <dgm:pt modelId="{17CBED8E-889D-4D9D-9242-BE571EC3CA69}" type="sibTrans" cxnId="{5F40128E-FE5B-44A1-BF5C-FC9DB8BCFFB3}">
      <dgm:prSet/>
      <dgm:spPr/>
      <dgm:t>
        <a:bodyPr/>
        <a:lstStyle/>
        <a:p>
          <a:endParaRPr lang="el-GR"/>
        </a:p>
      </dgm:t>
    </dgm:pt>
    <dgm:pt modelId="{7D876A26-DA8F-43D6-819E-7A7E9B6DAB7F}">
      <dgm:prSet phldrT="[Text]"/>
      <dgm:spPr/>
      <dgm:t>
        <a:bodyPr/>
        <a:lstStyle/>
        <a:p>
          <a:r>
            <a:rPr lang="en-US" b="1" dirty="0" smtClean="0"/>
            <a:t>short</a:t>
          </a:r>
          <a:endParaRPr lang="el-GR" dirty="0"/>
        </a:p>
      </dgm:t>
    </dgm:pt>
    <dgm:pt modelId="{E61A232C-1A2D-4AFF-9A20-66D308A3622C}" type="parTrans" cxnId="{7CA08A99-9CB9-4E69-9E62-7A13F3952C1A}">
      <dgm:prSet/>
      <dgm:spPr/>
      <dgm:t>
        <a:bodyPr/>
        <a:lstStyle/>
        <a:p>
          <a:endParaRPr lang="el-GR"/>
        </a:p>
      </dgm:t>
    </dgm:pt>
    <dgm:pt modelId="{F0421F99-12D5-4E76-833C-F32EE8C4357B}" type="sibTrans" cxnId="{7CA08A99-9CB9-4E69-9E62-7A13F3952C1A}">
      <dgm:prSet/>
      <dgm:spPr/>
      <dgm:t>
        <a:bodyPr/>
        <a:lstStyle/>
        <a:p>
          <a:endParaRPr lang="el-GR"/>
        </a:p>
      </dgm:t>
    </dgm:pt>
    <dgm:pt modelId="{50CB8E13-2206-4F31-B02A-552D8A34EAED}">
      <dgm:prSet phldrT="[Text]"/>
      <dgm:spPr/>
      <dgm:t>
        <a:bodyPr/>
        <a:lstStyle/>
        <a:p>
          <a:r>
            <a:rPr lang="en-US" b="1" dirty="0" err="1" smtClean="0"/>
            <a:t>int</a:t>
          </a:r>
          <a:endParaRPr lang="el-GR" dirty="0"/>
        </a:p>
      </dgm:t>
    </dgm:pt>
    <dgm:pt modelId="{D5DDC5F3-16BA-408E-9F25-C84ABFAC6083}" type="parTrans" cxnId="{80508D9F-6DBF-4F4E-B5BF-CE295D54032A}">
      <dgm:prSet/>
      <dgm:spPr/>
      <dgm:t>
        <a:bodyPr/>
        <a:lstStyle/>
        <a:p>
          <a:endParaRPr lang="el-GR"/>
        </a:p>
      </dgm:t>
    </dgm:pt>
    <dgm:pt modelId="{3CF4E385-4E09-44B1-972A-985750D25617}" type="sibTrans" cxnId="{80508D9F-6DBF-4F4E-B5BF-CE295D54032A}">
      <dgm:prSet/>
      <dgm:spPr/>
      <dgm:t>
        <a:bodyPr/>
        <a:lstStyle/>
        <a:p>
          <a:endParaRPr lang="el-GR"/>
        </a:p>
      </dgm:t>
    </dgm:pt>
    <dgm:pt modelId="{FA9B68B9-6D67-4A98-A1CA-08C804EC1ACE}">
      <dgm:prSet phldrT="[Text]"/>
      <dgm:spPr/>
      <dgm:t>
        <a:bodyPr/>
        <a:lstStyle/>
        <a:p>
          <a:r>
            <a:rPr lang="en-US" b="1" dirty="0" smtClean="0"/>
            <a:t>long</a:t>
          </a:r>
          <a:endParaRPr lang="el-GR" dirty="0"/>
        </a:p>
      </dgm:t>
    </dgm:pt>
    <dgm:pt modelId="{FAF4CF65-1EF8-4DC3-A89D-36D3A7EFDCA0}" type="parTrans" cxnId="{8AB3E5FF-08E7-4100-B86F-582D8A39E8DD}">
      <dgm:prSet/>
      <dgm:spPr/>
      <dgm:t>
        <a:bodyPr/>
        <a:lstStyle/>
        <a:p>
          <a:endParaRPr lang="el-GR"/>
        </a:p>
      </dgm:t>
    </dgm:pt>
    <dgm:pt modelId="{46641296-83BA-4FC3-8F58-BC0151D4D7F8}" type="sibTrans" cxnId="{8AB3E5FF-08E7-4100-B86F-582D8A39E8DD}">
      <dgm:prSet/>
      <dgm:spPr/>
      <dgm:t>
        <a:bodyPr/>
        <a:lstStyle/>
        <a:p>
          <a:endParaRPr lang="el-GR"/>
        </a:p>
      </dgm:t>
    </dgm:pt>
    <dgm:pt modelId="{6A8F9A6B-D1DA-4CCB-80D4-E65DE8AA1133}">
      <dgm:prSet/>
      <dgm:spPr/>
      <dgm:t>
        <a:bodyPr/>
        <a:lstStyle/>
        <a:p>
          <a:r>
            <a:rPr lang="en-US" dirty="0" smtClean="0"/>
            <a:t>Minimum value is -128Maximum value is 127 (inclusive)</a:t>
          </a:r>
          <a:endParaRPr lang="en-US" dirty="0" smtClean="0"/>
        </a:p>
      </dgm:t>
    </dgm:pt>
    <dgm:pt modelId="{09079409-5A3D-4AE8-B91E-E04492C94494}" type="parTrans" cxnId="{87F11A1E-161E-47AC-9C3C-89D0BC0E7582}">
      <dgm:prSet/>
      <dgm:spPr/>
      <dgm:t>
        <a:bodyPr/>
        <a:lstStyle/>
        <a:p>
          <a:endParaRPr lang="el-GR"/>
        </a:p>
      </dgm:t>
    </dgm:pt>
    <dgm:pt modelId="{984A4B71-4FB8-4D8B-8B5E-ADD3BE20EFA9}" type="sibTrans" cxnId="{87F11A1E-161E-47AC-9C3C-89D0BC0E7582}">
      <dgm:prSet/>
      <dgm:spPr/>
      <dgm:t>
        <a:bodyPr/>
        <a:lstStyle/>
        <a:p>
          <a:endParaRPr lang="el-GR"/>
        </a:p>
      </dgm:t>
    </dgm:pt>
    <dgm:pt modelId="{FA52C6BC-7162-48AC-B4BB-760A0173B47A}">
      <dgm:prSet/>
      <dgm:spPr/>
      <dgm:t>
        <a:bodyPr/>
        <a:lstStyle/>
        <a:p>
          <a:r>
            <a:rPr lang="en-US" dirty="0" smtClean="0"/>
            <a:t>Default value is 0</a:t>
          </a:r>
          <a:endParaRPr lang="en-US" dirty="0" smtClean="0"/>
        </a:p>
      </dgm:t>
    </dgm:pt>
    <dgm:pt modelId="{8959D0A2-CB7D-4476-BAE6-7E3D0E5BC4A3}" type="parTrans" cxnId="{7EA57044-E109-4F1A-914F-CFCDA6A27D4B}">
      <dgm:prSet/>
      <dgm:spPr/>
      <dgm:t>
        <a:bodyPr/>
        <a:lstStyle/>
        <a:p>
          <a:endParaRPr lang="el-GR"/>
        </a:p>
      </dgm:t>
    </dgm:pt>
    <dgm:pt modelId="{B6A2B130-BCF2-4229-B451-D6FEDC446015}" type="sibTrans" cxnId="{7EA57044-E109-4F1A-914F-CFCDA6A27D4B}">
      <dgm:prSet/>
      <dgm:spPr/>
      <dgm:t>
        <a:bodyPr/>
        <a:lstStyle/>
        <a:p>
          <a:endParaRPr lang="el-GR"/>
        </a:p>
      </dgm:t>
    </dgm:pt>
    <dgm:pt modelId="{27DB829D-7A41-4A1B-A315-E134FF89C3C0}">
      <dgm:prSet/>
      <dgm:spPr/>
      <dgm:t>
        <a:bodyPr/>
        <a:lstStyle/>
        <a:p>
          <a:r>
            <a:rPr lang="en-US" dirty="0" smtClean="0"/>
            <a:t>Byte data type is used to save space in large arrays, mainly in place of integers, since a byte is four times smaller than an integer.</a:t>
          </a:r>
          <a:endParaRPr lang="en-US" dirty="0" smtClean="0"/>
        </a:p>
      </dgm:t>
    </dgm:pt>
    <dgm:pt modelId="{1B947F0C-A6B8-4C7E-A07E-A424D4104A8F}" type="parTrans" cxnId="{82EDD49D-5B26-437E-ADA5-22785CBB7D08}">
      <dgm:prSet/>
      <dgm:spPr/>
      <dgm:t>
        <a:bodyPr/>
        <a:lstStyle/>
        <a:p>
          <a:endParaRPr lang="el-GR"/>
        </a:p>
      </dgm:t>
    </dgm:pt>
    <dgm:pt modelId="{212805C9-6063-4250-ADE6-846E2AFD8328}" type="sibTrans" cxnId="{82EDD49D-5B26-437E-ADA5-22785CBB7D08}">
      <dgm:prSet/>
      <dgm:spPr/>
      <dgm:t>
        <a:bodyPr/>
        <a:lstStyle/>
        <a:p>
          <a:endParaRPr lang="el-GR"/>
        </a:p>
      </dgm:t>
    </dgm:pt>
    <dgm:pt modelId="{D5FC63B6-2358-4385-AC55-A72C8DEBD6FC}">
      <dgm:prSet/>
      <dgm:spPr/>
      <dgm:t>
        <a:bodyPr/>
        <a:lstStyle/>
        <a:p>
          <a:r>
            <a:rPr lang="en-US" dirty="0" smtClean="0"/>
            <a:t>e.g.: byte a = 100, </a:t>
          </a:r>
          <a:br>
            <a:rPr lang="en-US" dirty="0" smtClean="0"/>
          </a:br>
          <a:r>
            <a:rPr lang="en-US" dirty="0" smtClean="0"/>
            <a:t>         byte b = -50</a:t>
          </a:r>
          <a:endParaRPr lang="en-US" dirty="0" smtClean="0"/>
        </a:p>
      </dgm:t>
    </dgm:pt>
    <dgm:pt modelId="{E5065B09-3F92-426D-BCCC-90276D209564}" type="parTrans" cxnId="{A90C1D98-CE7C-4702-B5B7-CABEB291C357}">
      <dgm:prSet/>
      <dgm:spPr/>
      <dgm:t>
        <a:bodyPr/>
        <a:lstStyle/>
        <a:p>
          <a:endParaRPr lang="el-GR"/>
        </a:p>
      </dgm:t>
    </dgm:pt>
    <dgm:pt modelId="{375AE5F6-5039-4936-B8DE-60ED92B299B3}" type="sibTrans" cxnId="{A90C1D98-CE7C-4702-B5B7-CABEB291C357}">
      <dgm:prSet/>
      <dgm:spPr/>
      <dgm:t>
        <a:bodyPr/>
        <a:lstStyle/>
        <a:p>
          <a:endParaRPr lang="el-GR"/>
        </a:p>
      </dgm:t>
    </dgm:pt>
    <dgm:pt modelId="{42575524-1177-48B2-A016-77DF571E155A}">
      <dgm:prSet/>
      <dgm:spPr/>
      <dgm:t>
        <a:bodyPr/>
        <a:lstStyle/>
        <a:p>
          <a:r>
            <a:rPr lang="en-US" dirty="0" smtClean="0"/>
            <a:t>Minimum value is -32,768</a:t>
          </a:r>
          <a:endParaRPr lang="en-US" dirty="0" smtClean="0"/>
        </a:p>
      </dgm:t>
    </dgm:pt>
    <dgm:pt modelId="{363CDEE4-4037-424E-BFDD-8D7FE5A3A607}" type="parTrans" cxnId="{31975A43-42A7-43C6-A820-50BBC9BC2921}">
      <dgm:prSet/>
      <dgm:spPr/>
      <dgm:t>
        <a:bodyPr/>
        <a:lstStyle/>
        <a:p>
          <a:endParaRPr lang="el-GR"/>
        </a:p>
      </dgm:t>
    </dgm:pt>
    <dgm:pt modelId="{826A4498-B5D3-4D7C-9CF5-E2E311C899C4}" type="sibTrans" cxnId="{31975A43-42A7-43C6-A820-50BBC9BC2921}">
      <dgm:prSet/>
      <dgm:spPr/>
      <dgm:t>
        <a:bodyPr/>
        <a:lstStyle/>
        <a:p>
          <a:endParaRPr lang="el-GR"/>
        </a:p>
      </dgm:t>
    </dgm:pt>
    <dgm:pt modelId="{213BC5FD-1EEB-4062-A792-2C3E0C5C2D97}">
      <dgm:prSet/>
      <dgm:spPr/>
      <dgm:t>
        <a:bodyPr/>
        <a:lstStyle/>
        <a:p>
          <a:r>
            <a:rPr lang="en-US" dirty="0" smtClean="0"/>
            <a:t>Maximum value is 32,767 (inclusive)</a:t>
          </a:r>
          <a:endParaRPr lang="en-US" dirty="0" smtClean="0"/>
        </a:p>
      </dgm:t>
    </dgm:pt>
    <dgm:pt modelId="{53A448EA-252A-45E9-BC17-A369A0041BA2}" type="parTrans" cxnId="{35900DA6-62B3-408C-BF40-20E7A9409E73}">
      <dgm:prSet/>
      <dgm:spPr/>
      <dgm:t>
        <a:bodyPr/>
        <a:lstStyle/>
        <a:p>
          <a:endParaRPr lang="el-GR"/>
        </a:p>
      </dgm:t>
    </dgm:pt>
    <dgm:pt modelId="{FFDF071D-B6E8-43E6-8A18-A4A501BDB228}" type="sibTrans" cxnId="{35900DA6-62B3-408C-BF40-20E7A9409E73}">
      <dgm:prSet/>
      <dgm:spPr/>
      <dgm:t>
        <a:bodyPr/>
        <a:lstStyle/>
        <a:p>
          <a:endParaRPr lang="el-GR"/>
        </a:p>
      </dgm:t>
    </dgm:pt>
    <dgm:pt modelId="{A741BAD8-B75C-4009-A689-3585A314E0BF}">
      <dgm:prSet/>
      <dgm:spPr/>
      <dgm:t>
        <a:bodyPr/>
        <a:lstStyle/>
        <a:p>
          <a:r>
            <a:rPr lang="en-US" dirty="0" smtClean="0"/>
            <a:t>Short data type can also be used to save memory as byte data type. A short is 2 times smaller than an integer</a:t>
          </a:r>
          <a:endParaRPr lang="en-US" dirty="0" smtClean="0"/>
        </a:p>
      </dgm:t>
    </dgm:pt>
    <dgm:pt modelId="{03B40CF5-5830-48BE-BDE3-4A4616E12611}" type="parTrans" cxnId="{676D8471-20E9-4842-B276-D9FB97FCC5B3}">
      <dgm:prSet/>
      <dgm:spPr/>
      <dgm:t>
        <a:bodyPr/>
        <a:lstStyle/>
        <a:p>
          <a:endParaRPr lang="el-GR"/>
        </a:p>
      </dgm:t>
    </dgm:pt>
    <dgm:pt modelId="{6921AA99-1B6F-4170-AC84-A13A591B649C}" type="sibTrans" cxnId="{676D8471-20E9-4842-B276-D9FB97FCC5B3}">
      <dgm:prSet/>
      <dgm:spPr/>
      <dgm:t>
        <a:bodyPr/>
        <a:lstStyle/>
        <a:p>
          <a:endParaRPr lang="el-GR"/>
        </a:p>
      </dgm:t>
    </dgm:pt>
    <dgm:pt modelId="{33EB21A9-C20E-45B5-87A8-FA716FFD95CD}">
      <dgm:prSet/>
      <dgm:spPr/>
      <dgm:t>
        <a:bodyPr/>
        <a:lstStyle/>
        <a:p>
          <a:r>
            <a:rPr lang="en-US" dirty="0" smtClean="0"/>
            <a:t>Default value is 0.</a:t>
          </a:r>
          <a:endParaRPr lang="en-US" dirty="0" smtClean="0"/>
        </a:p>
      </dgm:t>
    </dgm:pt>
    <dgm:pt modelId="{EC6E4ACD-A73E-4E41-BA97-8D7D40C76BB7}" type="parTrans" cxnId="{A037F7C6-3056-4E28-8E37-5DA9C1057856}">
      <dgm:prSet/>
      <dgm:spPr/>
      <dgm:t>
        <a:bodyPr/>
        <a:lstStyle/>
        <a:p>
          <a:endParaRPr lang="el-GR"/>
        </a:p>
      </dgm:t>
    </dgm:pt>
    <dgm:pt modelId="{F7879CD1-AF41-4FF5-80D8-1B8CBD45A9CF}" type="sibTrans" cxnId="{A037F7C6-3056-4E28-8E37-5DA9C1057856}">
      <dgm:prSet/>
      <dgm:spPr/>
      <dgm:t>
        <a:bodyPr/>
        <a:lstStyle/>
        <a:p>
          <a:endParaRPr lang="el-GR"/>
        </a:p>
      </dgm:t>
    </dgm:pt>
    <dgm:pt modelId="{7C0E9757-2756-488F-BB2D-F9AA4BEA8BC4}">
      <dgm:prSet/>
      <dgm:spPr/>
      <dgm:t>
        <a:bodyPr/>
        <a:lstStyle/>
        <a:p>
          <a:r>
            <a:rPr lang="en-US" dirty="0" smtClean="0"/>
            <a:t>Example: short s = 10000, short r = -20000</a:t>
          </a:r>
          <a:endParaRPr lang="el-GR" dirty="0"/>
        </a:p>
      </dgm:t>
    </dgm:pt>
    <dgm:pt modelId="{A45CF746-7111-45DD-8D3E-D7047D509359}" type="parTrans" cxnId="{9F71C878-DFFD-43DB-AA12-37E8E4D11393}">
      <dgm:prSet/>
      <dgm:spPr/>
      <dgm:t>
        <a:bodyPr/>
        <a:lstStyle/>
        <a:p>
          <a:endParaRPr lang="el-GR"/>
        </a:p>
      </dgm:t>
    </dgm:pt>
    <dgm:pt modelId="{C3ADD469-4233-48CF-815B-A146C5DB4DA7}" type="sibTrans" cxnId="{9F71C878-DFFD-43DB-AA12-37E8E4D11393}">
      <dgm:prSet/>
      <dgm:spPr/>
      <dgm:t>
        <a:bodyPr/>
        <a:lstStyle/>
        <a:p>
          <a:endParaRPr lang="el-GR"/>
        </a:p>
      </dgm:t>
    </dgm:pt>
    <dgm:pt modelId="{EED07D99-93AB-452C-9B82-681F8AC8A9D2}">
      <dgm:prSet phldrT="[Text]"/>
      <dgm:spPr/>
      <dgm:t>
        <a:bodyPr/>
        <a:lstStyle/>
        <a:p>
          <a:r>
            <a:rPr lang="en-US" dirty="0" smtClean="0"/>
            <a:t>Minimum value is - 2,147,483,648 </a:t>
          </a:r>
          <a:endParaRPr lang="el-GR" dirty="0"/>
        </a:p>
      </dgm:t>
    </dgm:pt>
    <dgm:pt modelId="{25EBFDB2-324F-42E8-BE9A-8589D7B54DF8}" type="parTrans" cxnId="{407703B4-1381-42F9-B9E4-3C2DA71497A3}">
      <dgm:prSet/>
      <dgm:spPr/>
      <dgm:t>
        <a:bodyPr/>
        <a:lstStyle/>
        <a:p>
          <a:endParaRPr lang="el-GR"/>
        </a:p>
      </dgm:t>
    </dgm:pt>
    <dgm:pt modelId="{27E1F98E-FB14-410B-89CB-081E4BE12727}" type="sibTrans" cxnId="{407703B4-1381-42F9-B9E4-3C2DA71497A3}">
      <dgm:prSet/>
      <dgm:spPr/>
      <dgm:t>
        <a:bodyPr/>
        <a:lstStyle/>
        <a:p>
          <a:endParaRPr lang="el-GR"/>
        </a:p>
      </dgm:t>
    </dgm:pt>
    <dgm:pt modelId="{89FAA7AB-6D4C-43AF-9DD0-E40C4AC58569}">
      <dgm:prSet phldrT="[Text]"/>
      <dgm:spPr/>
      <dgm:t>
        <a:bodyPr/>
        <a:lstStyle/>
        <a:p>
          <a:r>
            <a:rPr lang="en-US" dirty="0" smtClean="0"/>
            <a:t>Maximum value is 2,147,483,647(inclusive) </a:t>
          </a:r>
          <a:endParaRPr lang="el-GR" dirty="0"/>
        </a:p>
      </dgm:t>
    </dgm:pt>
    <dgm:pt modelId="{07EC8D1A-CA4B-4863-BB9F-79B041FC8F91}" type="parTrans" cxnId="{8851193C-D93F-41CF-9ACA-7D443E7C7FC2}">
      <dgm:prSet/>
      <dgm:spPr/>
      <dgm:t>
        <a:bodyPr/>
        <a:lstStyle/>
        <a:p>
          <a:endParaRPr lang="el-GR"/>
        </a:p>
      </dgm:t>
    </dgm:pt>
    <dgm:pt modelId="{BDE9337A-F021-4A1E-9071-ABBEB144BF9C}" type="sibTrans" cxnId="{8851193C-D93F-41CF-9ACA-7D443E7C7FC2}">
      <dgm:prSet/>
      <dgm:spPr/>
      <dgm:t>
        <a:bodyPr/>
        <a:lstStyle/>
        <a:p>
          <a:endParaRPr lang="el-GR"/>
        </a:p>
      </dgm:t>
    </dgm:pt>
    <dgm:pt modelId="{87A8CFCB-F2EA-4BA0-826E-B9F06BF8390E}">
      <dgm:prSet phldrT="[Text]"/>
      <dgm:spPr/>
      <dgm:t>
        <a:bodyPr/>
        <a:lstStyle/>
        <a:p>
          <a:r>
            <a:rPr lang="en-US" dirty="0" smtClean="0"/>
            <a:t>Integer is generally used as the default data type for integral values unless there is a concern about memory.</a:t>
          </a:r>
          <a:endParaRPr lang="el-GR" dirty="0"/>
        </a:p>
      </dgm:t>
    </dgm:pt>
    <dgm:pt modelId="{0D800EAE-ECB4-4B99-96EE-92A818332A9F}" type="parTrans" cxnId="{0F3F5D31-3EE3-4A3A-94A2-40175DF7C8FC}">
      <dgm:prSet/>
      <dgm:spPr/>
      <dgm:t>
        <a:bodyPr/>
        <a:lstStyle/>
        <a:p>
          <a:endParaRPr lang="el-GR"/>
        </a:p>
      </dgm:t>
    </dgm:pt>
    <dgm:pt modelId="{EDA22B53-D0F5-4917-8FBD-7458AD0FB36E}" type="sibTrans" cxnId="{0F3F5D31-3EE3-4A3A-94A2-40175DF7C8FC}">
      <dgm:prSet/>
      <dgm:spPr/>
      <dgm:t>
        <a:bodyPr/>
        <a:lstStyle/>
        <a:p>
          <a:endParaRPr lang="el-GR"/>
        </a:p>
      </dgm:t>
    </dgm:pt>
    <dgm:pt modelId="{181A26D5-0B58-4E50-98C8-D1397EDB2953}">
      <dgm:prSet phldrT="[Text]"/>
      <dgm:spPr/>
      <dgm:t>
        <a:bodyPr/>
        <a:lstStyle/>
        <a:p>
          <a:r>
            <a:rPr lang="en-US" dirty="0" smtClean="0"/>
            <a:t>The default value is 0</a:t>
          </a:r>
          <a:endParaRPr lang="el-GR" dirty="0"/>
        </a:p>
      </dgm:t>
    </dgm:pt>
    <dgm:pt modelId="{A186357A-FB68-4F39-8366-379C28F40532}" type="parTrans" cxnId="{B5D91774-8D76-45BA-B995-261519F728F4}">
      <dgm:prSet/>
      <dgm:spPr/>
      <dgm:t>
        <a:bodyPr/>
        <a:lstStyle/>
        <a:p>
          <a:endParaRPr lang="el-GR"/>
        </a:p>
      </dgm:t>
    </dgm:pt>
    <dgm:pt modelId="{1CE0C2A8-70BD-4273-A559-57775B78A984}" type="sibTrans" cxnId="{B5D91774-8D76-45BA-B995-261519F728F4}">
      <dgm:prSet/>
      <dgm:spPr/>
      <dgm:t>
        <a:bodyPr/>
        <a:lstStyle/>
        <a:p>
          <a:endParaRPr lang="el-GR"/>
        </a:p>
      </dgm:t>
    </dgm:pt>
    <dgm:pt modelId="{9157A145-6F7D-4CA5-A2D4-EA729C273189}">
      <dgm:prSet phldrT="[Text]"/>
      <dgm:spPr/>
      <dgm:t>
        <a:bodyPr/>
        <a:lstStyle/>
        <a:p>
          <a:r>
            <a:rPr lang="en-US" dirty="0" smtClean="0"/>
            <a:t>e.g.: </a:t>
          </a:r>
          <a:r>
            <a:rPr lang="en-US" dirty="0" err="1" smtClean="0"/>
            <a:t>int</a:t>
          </a:r>
          <a:r>
            <a:rPr lang="en-US" dirty="0" smtClean="0"/>
            <a:t> a = 100000, </a:t>
          </a:r>
          <a:r>
            <a:rPr lang="en-US" dirty="0" err="1" smtClean="0"/>
            <a:t>int</a:t>
          </a:r>
          <a:r>
            <a:rPr lang="en-US" dirty="0" smtClean="0"/>
            <a:t> b = -200000</a:t>
          </a:r>
          <a:endParaRPr lang="el-GR" dirty="0"/>
        </a:p>
      </dgm:t>
    </dgm:pt>
    <dgm:pt modelId="{982D014B-16EA-4C58-905F-519C86848BB0}" type="parTrans" cxnId="{F5500EDE-FD26-474D-BA7A-22C47A25E3B8}">
      <dgm:prSet/>
      <dgm:spPr/>
      <dgm:t>
        <a:bodyPr/>
        <a:lstStyle/>
        <a:p>
          <a:endParaRPr lang="el-GR"/>
        </a:p>
      </dgm:t>
    </dgm:pt>
    <dgm:pt modelId="{B325D512-21EA-4613-B44C-25498249C2CF}" type="sibTrans" cxnId="{F5500EDE-FD26-474D-BA7A-22C47A25E3B8}">
      <dgm:prSet/>
      <dgm:spPr/>
      <dgm:t>
        <a:bodyPr/>
        <a:lstStyle/>
        <a:p>
          <a:endParaRPr lang="el-GR"/>
        </a:p>
      </dgm:t>
    </dgm:pt>
    <dgm:pt modelId="{1F20A1D7-F642-4BBC-B097-9E58C74C6AD0}">
      <dgm:prSet phldrT="[Text]"/>
      <dgm:spPr/>
      <dgm:t>
        <a:bodyPr/>
        <a:lstStyle/>
        <a:p>
          <a:r>
            <a:rPr lang="en-US" dirty="0" smtClean="0"/>
            <a:t>Minimum value is -9,223,372,036,854,775,808</a:t>
          </a:r>
          <a:endParaRPr lang="el-GR" dirty="0"/>
        </a:p>
      </dgm:t>
    </dgm:pt>
    <dgm:pt modelId="{1858645C-DEBC-499C-9BF9-B3BDAB4AFE7A}" type="parTrans" cxnId="{1CE9C3ED-F161-45D6-A2AB-B88C31E9D755}">
      <dgm:prSet/>
      <dgm:spPr/>
      <dgm:t>
        <a:bodyPr/>
        <a:lstStyle/>
        <a:p>
          <a:endParaRPr lang="el-GR"/>
        </a:p>
      </dgm:t>
    </dgm:pt>
    <dgm:pt modelId="{D4840894-2C9A-475F-BC0C-36A313ABCD99}" type="sibTrans" cxnId="{1CE9C3ED-F161-45D6-A2AB-B88C31E9D755}">
      <dgm:prSet/>
      <dgm:spPr/>
      <dgm:t>
        <a:bodyPr/>
        <a:lstStyle/>
        <a:p>
          <a:endParaRPr lang="el-GR"/>
        </a:p>
      </dgm:t>
    </dgm:pt>
    <dgm:pt modelId="{1877F319-4896-4D3C-8C26-0C0B3BE9C5BB}">
      <dgm:prSet phldrT="[Text]"/>
      <dgm:spPr/>
      <dgm:t>
        <a:bodyPr/>
        <a:lstStyle/>
        <a:p>
          <a:r>
            <a:rPr lang="en-US" dirty="0" smtClean="0"/>
            <a:t>Maximum value is 9,223,372,036,854,775,807 (inclusive)</a:t>
          </a:r>
          <a:endParaRPr lang="el-GR" dirty="0"/>
        </a:p>
      </dgm:t>
    </dgm:pt>
    <dgm:pt modelId="{2898E1E4-8643-49F9-B611-B71BA7A4A144}" type="parTrans" cxnId="{4C9053FC-2157-4617-8F32-874DB6074BD0}">
      <dgm:prSet/>
      <dgm:spPr/>
      <dgm:t>
        <a:bodyPr/>
        <a:lstStyle/>
        <a:p>
          <a:endParaRPr lang="el-GR"/>
        </a:p>
      </dgm:t>
    </dgm:pt>
    <dgm:pt modelId="{3738D08C-20C8-49AE-BA5C-26402C111A5B}" type="sibTrans" cxnId="{4C9053FC-2157-4617-8F32-874DB6074BD0}">
      <dgm:prSet/>
      <dgm:spPr/>
      <dgm:t>
        <a:bodyPr/>
        <a:lstStyle/>
        <a:p>
          <a:endParaRPr lang="el-GR"/>
        </a:p>
      </dgm:t>
    </dgm:pt>
    <dgm:pt modelId="{473E5E60-9AE8-4840-AAF2-20D41DED4D66}">
      <dgm:prSet phldrT="[Text]"/>
      <dgm:spPr/>
      <dgm:t>
        <a:bodyPr/>
        <a:lstStyle/>
        <a:p>
          <a:r>
            <a:rPr lang="en-US" dirty="0" smtClean="0"/>
            <a:t>This type is used when a wider range than </a:t>
          </a:r>
          <a:r>
            <a:rPr lang="en-US" dirty="0" err="1" smtClean="0"/>
            <a:t>int</a:t>
          </a:r>
          <a:r>
            <a:rPr lang="en-US" dirty="0" smtClean="0"/>
            <a:t> is needed</a:t>
          </a:r>
          <a:endParaRPr lang="el-GR" dirty="0"/>
        </a:p>
      </dgm:t>
    </dgm:pt>
    <dgm:pt modelId="{41CED86C-7DB2-42A4-BA5E-C2B2B3855A08}" type="parTrans" cxnId="{8203F9B8-8723-4976-AB39-E98095AD1A7B}">
      <dgm:prSet/>
      <dgm:spPr/>
      <dgm:t>
        <a:bodyPr/>
        <a:lstStyle/>
        <a:p>
          <a:endParaRPr lang="el-GR"/>
        </a:p>
      </dgm:t>
    </dgm:pt>
    <dgm:pt modelId="{54BE5561-DD99-44D5-BBCF-0596F47FBA58}" type="sibTrans" cxnId="{8203F9B8-8723-4976-AB39-E98095AD1A7B}">
      <dgm:prSet/>
      <dgm:spPr/>
      <dgm:t>
        <a:bodyPr/>
        <a:lstStyle/>
        <a:p>
          <a:endParaRPr lang="el-GR"/>
        </a:p>
      </dgm:t>
    </dgm:pt>
    <dgm:pt modelId="{CC67D330-7A38-4CB7-87B8-6F8A6A05C928}">
      <dgm:prSet phldrT="[Text]"/>
      <dgm:spPr/>
      <dgm:t>
        <a:bodyPr/>
        <a:lstStyle/>
        <a:p>
          <a:r>
            <a:rPr lang="en-US" dirty="0" smtClean="0"/>
            <a:t>Default value is 0L</a:t>
          </a:r>
          <a:endParaRPr lang="el-GR" dirty="0"/>
        </a:p>
      </dgm:t>
    </dgm:pt>
    <dgm:pt modelId="{1ADB800A-507F-4E18-8720-B29453642899}" type="parTrans" cxnId="{D58CC049-6E10-420B-9C1B-A5511D4AF2BF}">
      <dgm:prSet/>
      <dgm:spPr/>
      <dgm:t>
        <a:bodyPr/>
        <a:lstStyle/>
        <a:p>
          <a:endParaRPr lang="el-GR"/>
        </a:p>
      </dgm:t>
    </dgm:pt>
    <dgm:pt modelId="{31ED6E30-71E3-428B-9B88-B08F119B9FF5}" type="sibTrans" cxnId="{D58CC049-6E10-420B-9C1B-A5511D4AF2BF}">
      <dgm:prSet/>
      <dgm:spPr/>
      <dgm:t>
        <a:bodyPr/>
        <a:lstStyle/>
        <a:p>
          <a:endParaRPr lang="el-GR"/>
        </a:p>
      </dgm:t>
    </dgm:pt>
    <dgm:pt modelId="{315C5D52-C210-43EF-8289-E48C39BEAA22}">
      <dgm:prSet phldrT="[Text]"/>
      <dgm:spPr/>
      <dgm:t>
        <a:bodyPr/>
        <a:lstStyle/>
        <a:p>
          <a:r>
            <a:rPr lang="en-US" dirty="0" smtClean="0"/>
            <a:t>e.g.: long a = 100000L, long b = -200000L</a:t>
          </a:r>
          <a:endParaRPr lang="el-GR" dirty="0"/>
        </a:p>
      </dgm:t>
    </dgm:pt>
    <dgm:pt modelId="{695BE9C0-F4A3-4B50-8E32-7A36F53C9B9B}" type="parTrans" cxnId="{0EF7D42C-6338-4141-820B-69F4B64FDE53}">
      <dgm:prSet/>
      <dgm:spPr/>
      <dgm:t>
        <a:bodyPr/>
        <a:lstStyle/>
        <a:p>
          <a:endParaRPr lang="el-GR"/>
        </a:p>
      </dgm:t>
    </dgm:pt>
    <dgm:pt modelId="{AF40D57A-E5C8-45CB-91EB-91D6AC1DA63A}" type="sibTrans" cxnId="{0EF7D42C-6338-4141-820B-69F4B64FDE53}">
      <dgm:prSet/>
      <dgm:spPr/>
      <dgm:t>
        <a:bodyPr/>
        <a:lstStyle/>
        <a:p>
          <a:endParaRPr lang="el-GR"/>
        </a:p>
      </dgm:t>
    </dgm:pt>
    <dgm:pt modelId="{8E148444-7F04-4832-9853-CBF17AFB9F52}" type="pres">
      <dgm:prSet presAssocID="{64A2D85F-675F-4C8E-A90D-544E7DA2172B}" presName="Name0" presStyleCnt="0">
        <dgm:presLayoutVars>
          <dgm:dir/>
          <dgm:resizeHandles val="exact"/>
        </dgm:presLayoutVars>
      </dgm:prSet>
      <dgm:spPr/>
    </dgm:pt>
    <dgm:pt modelId="{BC03C616-AA14-41D8-A340-2AA9ACD34B2D}" type="pres">
      <dgm:prSet presAssocID="{F1291265-ED01-4858-B71C-216E154461BC}" presName="node" presStyleLbl="node1" presStyleIdx="0" presStyleCnt="4">
        <dgm:presLayoutVars>
          <dgm:bulletEnabled val="1"/>
        </dgm:presLayoutVars>
      </dgm:prSet>
      <dgm:spPr/>
      <dgm:t>
        <a:bodyPr/>
        <a:lstStyle/>
        <a:p>
          <a:endParaRPr lang="el-GR"/>
        </a:p>
      </dgm:t>
    </dgm:pt>
    <dgm:pt modelId="{D81F4B75-DE35-4AB8-9015-734A98D3FE6E}" type="pres">
      <dgm:prSet presAssocID="{17CBED8E-889D-4D9D-9242-BE571EC3CA69}" presName="sibTrans" presStyleCnt="0"/>
      <dgm:spPr/>
    </dgm:pt>
    <dgm:pt modelId="{44709E6F-ACFC-47FF-9BEE-A62B11D958ED}" type="pres">
      <dgm:prSet presAssocID="{7D876A26-DA8F-43D6-819E-7A7E9B6DAB7F}" presName="node" presStyleLbl="node1" presStyleIdx="1" presStyleCnt="4">
        <dgm:presLayoutVars>
          <dgm:bulletEnabled val="1"/>
        </dgm:presLayoutVars>
      </dgm:prSet>
      <dgm:spPr/>
      <dgm:t>
        <a:bodyPr/>
        <a:lstStyle/>
        <a:p>
          <a:endParaRPr lang="el-GR"/>
        </a:p>
      </dgm:t>
    </dgm:pt>
    <dgm:pt modelId="{1E3CFD33-9E69-464F-A527-1BE35E4FEA28}" type="pres">
      <dgm:prSet presAssocID="{F0421F99-12D5-4E76-833C-F32EE8C4357B}" presName="sibTrans" presStyleCnt="0"/>
      <dgm:spPr/>
    </dgm:pt>
    <dgm:pt modelId="{3FAA3C97-5E5A-4EF2-BFF6-23177A9CE9F7}" type="pres">
      <dgm:prSet presAssocID="{50CB8E13-2206-4F31-B02A-552D8A34EAED}" presName="node" presStyleLbl="node1" presStyleIdx="2" presStyleCnt="4">
        <dgm:presLayoutVars>
          <dgm:bulletEnabled val="1"/>
        </dgm:presLayoutVars>
      </dgm:prSet>
      <dgm:spPr/>
      <dgm:t>
        <a:bodyPr/>
        <a:lstStyle/>
        <a:p>
          <a:endParaRPr lang="el-GR"/>
        </a:p>
      </dgm:t>
    </dgm:pt>
    <dgm:pt modelId="{914CBF1A-7784-4EAE-BC64-26E6F1429222}" type="pres">
      <dgm:prSet presAssocID="{3CF4E385-4E09-44B1-972A-985750D25617}" presName="sibTrans" presStyleCnt="0"/>
      <dgm:spPr/>
    </dgm:pt>
    <dgm:pt modelId="{ADDF9919-047A-42F2-A99E-FF01382F824A}" type="pres">
      <dgm:prSet presAssocID="{FA9B68B9-6D67-4A98-A1CA-08C804EC1ACE}" presName="node" presStyleLbl="node1" presStyleIdx="3" presStyleCnt="4">
        <dgm:presLayoutVars>
          <dgm:bulletEnabled val="1"/>
        </dgm:presLayoutVars>
      </dgm:prSet>
      <dgm:spPr/>
      <dgm:t>
        <a:bodyPr/>
        <a:lstStyle/>
        <a:p>
          <a:endParaRPr lang="el-GR"/>
        </a:p>
      </dgm:t>
    </dgm:pt>
  </dgm:ptLst>
  <dgm:cxnLst>
    <dgm:cxn modelId="{676D8471-20E9-4842-B276-D9FB97FCC5B3}" srcId="{7D876A26-DA8F-43D6-819E-7A7E9B6DAB7F}" destId="{A741BAD8-B75C-4009-A689-3585A314E0BF}" srcOrd="2" destOrd="0" parTransId="{03B40CF5-5830-48BE-BDE3-4A4616E12611}" sibTransId="{6921AA99-1B6F-4170-AC84-A13A591B649C}"/>
    <dgm:cxn modelId="{79ED35D7-7AE6-4E1C-99F7-15093B131A4C}" type="presOf" srcId="{D5FC63B6-2358-4385-AC55-A72C8DEBD6FC}" destId="{BC03C616-AA14-41D8-A340-2AA9ACD34B2D}" srcOrd="0" destOrd="4" presId="urn:microsoft.com/office/officeart/2005/8/layout/hList6"/>
    <dgm:cxn modelId="{4249850E-A486-48CF-8849-D213C4797258}" type="presOf" srcId="{181A26D5-0B58-4E50-98C8-D1397EDB2953}" destId="{3FAA3C97-5E5A-4EF2-BFF6-23177A9CE9F7}" srcOrd="0" destOrd="4" presId="urn:microsoft.com/office/officeart/2005/8/layout/hList6"/>
    <dgm:cxn modelId="{0367272E-6399-4636-AA10-6F239D9E1303}" type="presOf" srcId="{F1291265-ED01-4858-B71C-216E154461BC}" destId="{BC03C616-AA14-41D8-A340-2AA9ACD34B2D}" srcOrd="0" destOrd="0" presId="urn:microsoft.com/office/officeart/2005/8/layout/hList6"/>
    <dgm:cxn modelId="{D58CC049-6E10-420B-9C1B-A5511D4AF2BF}" srcId="{FA9B68B9-6D67-4A98-A1CA-08C804EC1ACE}" destId="{CC67D330-7A38-4CB7-87B8-6F8A6A05C928}" srcOrd="3" destOrd="0" parTransId="{1ADB800A-507F-4E18-8720-B29453642899}" sibTransId="{31ED6E30-71E3-428B-9B88-B08F119B9FF5}"/>
    <dgm:cxn modelId="{0F3F5D31-3EE3-4A3A-94A2-40175DF7C8FC}" srcId="{50CB8E13-2206-4F31-B02A-552D8A34EAED}" destId="{87A8CFCB-F2EA-4BA0-826E-B9F06BF8390E}" srcOrd="2" destOrd="0" parTransId="{0D800EAE-ECB4-4B99-96EE-92A818332A9F}" sibTransId="{EDA22B53-D0F5-4917-8FBD-7458AD0FB36E}"/>
    <dgm:cxn modelId="{F3E746E3-D3ED-4A86-9664-637E66E30E54}" type="presOf" srcId="{FA9B68B9-6D67-4A98-A1CA-08C804EC1ACE}" destId="{ADDF9919-047A-42F2-A99E-FF01382F824A}" srcOrd="0" destOrd="0" presId="urn:microsoft.com/office/officeart/2005/8/layout/hList6"/>
    <dgm:cxn modelId="{714B6389-2471-498E-A8B8-73527B2236BC}" type="presOf" srcId="{315C5D52-C210-43EF-8289-E48C39BEAA22}" destId="{ADDF9919-047A-42F2-A99E-FF01382F824A}" srcOrd="0" destOrd="5" presId="urn:microsoft.com/office/officeart/2005/8/layout/hList6"/>
    <dgm:cxn modelId="{4B5BD978-A9D9-46C7-8E58-8F270169C508}" type="presOf" srcId="{FA52C6BC-7162-48AC-B4BB-760A0173B47A}" destId="{BC03C616-AA14-41D8-A340-2AA9ACD34B2D}" srcOrd="0" destOrd="2" presId="urn:microsoft.com/office/officeart/2005/8/layout/hList6"/>
    <dgm:cxn modelId="{7CA08A99-9CB9-4E69-9E62-7A13F3952C1A}" srcId="{64A2D85F-675F-4C8E-A90D-544E7DA2172B}" destId="{7D876A26-DA8F-43D6-819E-7A7E9B6DAB7F}" srcOrd="1" destOrd="0" parTransId="{E61A232C-1A2D-4AFF-9A20-66D308A3622C}" sibTransId="{F0421F99-12D5-4E76-833C-F32EE8C4357B}"/>
    <dgm:cxn modelId="{A88BAEF3-2A83-44DC-8B14-C48AE0364A8C}" type="presOf" srcId="{42575524-1177-48B2-A016-77DF571E155A}" destId="{44709E6F-ACFC-47FF-9BEE-A62B11D958ED}" srcOrd="0" destOrd="1" presId="urn:microsoft.com/office/officeart/2005/8/layout/hList6"/>
    <dgm:cxn modelId="{F5500EDE-FD26-474D-BA7A-22C47A25E3B8}" srcId="{50CB8E13-2206-4F31-B02A-552D8A34EAED}" destId="{9157A145-6F7D-4CA5-A2D4-EA729C273189}" srcOrd="4" destOrd="0" parTransId="{982D014B-16EA-4C58-905F-519C86848BB0}" sibTransId="{B325D512-21EA-4613-B44C-25498249C2CF}"/>
    <dgm:cxn modelId="{7703D03D-C669-4286-8F30-4E10F75BADE0}" type="presOf" srcId="{7D876A26-DA8F-43D6-819E-7A7E9B6DAB7F}" destId="{44709E6F-ACFC-47FF-9BEE-A62B11D958ED}" srcOrd="0" destOrd="0" presId="urn:microsoft.com/office/officeart/2005/8/layout/hList6"/>
    <dgm:cxn modelId="{608F65D5-99EF-4A3D-A565-84F30B63BF85}" type="presOf" srcId="{213BC5FD-1EEB-4062-A792-2C3E0C5C2D97}" destId="{44709E6F-ACFC-47FF-9BEE-A62B11D958ED}" srcOrd="0" destOrd="2" presId="urn:microsoft.com/office/officeart/2005/8/layout/hList6"/>
    <dgm:cxn modelId="{407703B4-1381-42F9-B9E4-3C2DA71497A3}" srcId="{50CB8E13-2206-4F31-B02A-552D8A34EAED}" destId="{EED07D99-93AB-452C-9B82-681F8AC8A9D2}" srcOrd="0" destOrd="0" parTransId="{25EBFDB2-324F-42E8-BE9A-8589D7B54DF8}" sibTransId="{27E1F98E-FB14-410B-89CB-081E4BE12727}"/>
    <dgm:cxn modelId="{7EA57044-E109-4F1A-914F-CFCDA6A27D4B}" srcId="{F1291265-ED01-4858-B71C-216E154461BC}" destId="{FA52C6BC-7162-48AC-B4BB-760A0173B47A}" srcOrd="1" destOrd="0" parTransId="{8959D0A2-CB7D-4476-BAE6-7E3D0E5BC4A3}" sibTransId="{B6A2B130-BCF2-4229-B451-D6FEDC446015}"/>
    <dgm:cxn modelId="{4AAF87C2-5B08-49AA-BAEC-BE40D4A3C090}" type="presOf" srcId="{6A8F9A6B-D1DA-4CCB-80D4-E65DE8AA1133}" destId="{BC03C616-AA14-41D8-A340-2AA9ACD34B2D}" srcOrd="0" destOrd="1" presId="urn:microsoft.com/office/officeart/2005/8/layout/hList6"/>
    <dgm:cxn modelId="{F5B99096-6ECE-4CEA-B6DE-DBDB496ADBAD}" type="presOf" srcId="{89FAA7AB-6D4C-43AF-9DD0-E40C4AC58569}" destId="{3FAA3C97-5E5A-4EF2-BFF6-23177A9CE9F7}" srcOrd="0" destOrd="2" presId="urn:microsoft.com/office/officeart/2005/8/layout/hList6"/>
    <dgm:cxn modelId="{64F1DA28-014D-40BF-A4B4-08DECB2E0D54}" type="presOf" srcId="{9157A145-6F7D-4CA5-A2D4-EA729C273189}" destId="{3FAA3C97-5E5A-4EF2-BFF6-23177A9CE9F7}" srcOrd="0" destOrd="5" presId="urn:microsoft.com/office/officeart/2005/8/layout/hList6"/>
    <dgm:cxn modelId="{B5D91774-8D76-45BA-B995-261519F728F4}" srcId="{50CB8E13-2206-4F31-B02A-552D8A34EAED}" destId="{181A26D5-0B58-4E50-98C8-D1397EDB2953}" srcOrd="3" destOrd="0" parTransId="{A186357A-FB68-4F39-8366-379C28F40532}" sibTransId="{1CE0C2A8-70BD-4273-A559-57775B78A984}"/>
    <dgm:cxn modelId="{25396608-13AE-4BDA-ACE3-CD5DCB28E0C8}" type="presOf" srcId="{A741BAD8-B75C-4009-A689-3585A314E0BF}" destId="{44709E6F-ACFC-47FF-9BEE-A62B11D958ED}" srcOrd="0" destOrd="3" presId="urn:microsoft.com/office/officeart/2005/8/layout/hList6"/>
    <dgm:cxn modelId="{CF40F634-9077-4E08-83E8-C45A783767A7}" type="presOf" srcId="{473E5E60-9AE8-4840-AAF2-20D41DED4D66}" destId="{ADDF9919-047A-42F2-A99E-FF01382F824A}" srcOrd="0" destOrd="3" presId="urn:microsoft.com/office/officeart/2005/8/layout/hList6"/>
    <dgm:cxn modelId="{2329C419-C601-4B04-8329-ED842564E617}" type="presOf" srcId="{CC67D330-7A38-4CB7-87B8-6F8A6A05C928}" destId="{ADDF9919-047A-42F2-A99E-FF01382F824A}" srcOrd="0" destOrd="4" presId="urn:microsoft.com/office/officeart/2005/8/layout/hList6"/>
    <dgm:cxn modelId="{1CE9C3ED-F161-45D6-A2AB-B88C31E9D755}" srcId="{FA9B68B9-6D67-4A98-A1CA-08C804EC1ACE}" destId="{1F20A1D7-F642-4BBC-B097-9E58C74C6AD0}" srcOrd="0" destOrd="0" parTransId="{1858645C-DEBC-499C-9BF9-B3BDAB4AFE7A}" sibTransId="{D4840894-2C9A-475F-BC0C-36A313ABCD99}"/>
    <dgm:cxn modelId="{4C9053FC-2157-4617-8F32-874DB6074BD0}" srcId="{FA9B68B9-6D67-4A98-A1CA-08C804EC1ACE}" destId="{1877F319-4896-4D3C-8C26-0C0B3BE9C5BB}" srcOrd="1" destOrd="0" parTransId="{2898E1E4-8643-49F9-B611-B71BA7A4A144}" sibTransId="{3738D08C-20C8-49AE-BA5C-26402C111A5B}"/>
    <dgm:cxn modelId="{F82401E7-800F-405D-AF3A-6246ED1F2DCF}" type="presOf" srcId="{64A2D85F-675F-4C8E-A90D-544E7DA2172B}" destId="{8E148444-7F04-4832-9853-CBF17AFB9F52}" srcOrd="0" destOrd="0" presId="urn:microsoft.com/office/officeart/2005/8/layout/hList6"/>
    <dgm:cxn modelId="{5F40128E-FE5B-44A1-BF5C-FC9DB8BCFFB3}" srcId="{64A2D85F-675F-4C8E-A90D-544E7DA2172B}" destId="{F1291265-ED01-4858-B71C-216E154461BC}" srcOrd="0" destOrd="0" parTransId="{045AC769-695F-4630-B55A-340C39BDB19B}" sibTransId="{17CBED8E-889D-4D9D-9242-BE571EC3CA69}"/>
    <dgm:cxn modelId="{5A0D90D2-6F32-489B-8433-5A4CF214CF99}" type="presOf" srcId="{EED07D99-93AB-452C-9B82-681F8AC8A9D2}" destId="{3FAA3C97-5E5A-4EF2-BFF6-23177A9CE9F7}" srcOrd="0" destOrd="1" presId="urn:microsoft.com/office/officeart/2005/8/layout/hList6"/>
    <dgm:cxn modelId="{0EF7D42C-6338-4141-820B-69F4B64FDE53}" srcId="{FA9B68B9-6D67-4A98-A1CA-08C804EC1ACE}" destId="{315C5D52-C210-43EF-8289-E48C39BEAA22}" srcOrd="4" destOrd="0" parTransId="{695BE9C0-F4A3-4B50-8E32-7A36F53C9B9B}" sibTransId="{AF40D57A-E5C8-45CB-91EB-91D6AC1DA63A}"/>
    <dgm:cxn modelId="{A90C1D98-CE7C-4702-B5B7-CABEB291C357}" srcId="{F1291265-ED01-4858-B71C-216E154461BC}" destId="{D5FC63B6-2358-4385-AC55-A72C8DEBD6FC}" srcOrd="3" destOrd="0" parTransId="{E5065B09-3F92-426D-BCCC-90276D209564}" sibTransId="{375AE5F6-5039-4936-B8DE-60ED92B299B3}"/>
    <dgm:cxn modelId="{80508D9F-6DBF-4F4E-B5BF-CE295D54032A}" srcId="{64A2D85F-675F-4C8E-A90D-544E7DA2172B}" destId="{50CB8E13-2206-4F31-B02A-552D8A34EAED}" srcOrd="2" destOrd="0" parTransId="{D5DDC5F3-16BA-408E-9F25-C84ABFAC6083}" sibTransId="{3CF4E385-4E09-44B1-972A-985750D25617}"/>
    <dgm:cxn modelId="{8AB3E5FF-08E7-4100-B86F-582D8A39E8DD}" srcId="{64A2D85F-675F-4C8E-A90D-544E7DA2172B}" destId="{FA9B68B9-6D67-4A98-A1CA-08C804EC1ACE}" srcOrd="3" destOrd="0" parTransId="{FAF4CF65-1EF8-4DC3-A89D-36D3A7EFDCA0}" sibTransId="{46641296-83BA-4FC3-8F58-BC0151D4D7F8}"/>
    <dgm:cxn modelId="{8851193C-D93F-41CF-9ACA-7D443E7C7FC2}" srcId="{50CB8E13-2206-4F31-B02A-552D8A34EAED}" destId="{89FAA7AB-6D4C-43AF-9DD0-E40C4AC58569}" srcOrd="1" destOrd="0" parTransId="{07EC8D1A-CA4B-4863-BB9F-79B041FC8F91}" sibTransId="{BDE9337A-F021-4A1E-9071-ABBEB144BF9C}"/>
    <dgm:cxn modelId="{9F71C878-DFFD-43DB-AA12-37E8E4D11393}" srcId="{7D876A26-DA8F-43D6-819E-7A7E9B6DAB7F}" destId="{7C0E9757-2756-488F-BB2D-F9AA4BEA8BC4}" srcOrd="4" destOrd="0" parTransId="{A45CF746-7111-45DD-8D3E-D7047D509359}" sibTransId="{C3ADD469-4233-48CF-815B-A146C5DB4DA7}"/>
    <dgm:cxn modelId="{31975A43-42A7-43C6-A820-50BBC9BC2921}" srcId="{7D876A26-DA8F-43D6-819E-7A7E9B6DAB7F}" destId="{42575524-1177-48B2-A016-77DF571E155A}" srcOrd="0" destOrd="0" parTransId="{363CDEE4-4037-424E-BFDD-8D7FE5A3A607}" sibTransId="{826A4498-B5D3-4D7C-9CF5-E2E311C899C4}"/>
    <dgm:cxn modelId="{7F536FBA-02D0-4656-B027-DD39C2D9CDE0}" type="presOf" srcId="{87A8CFCB-F2EA-4BA0-826E-B9F06BF8390E}" destId="{3FAA3C97-5E5A-4EF2-BFF6-23177A9CE9F7}" srcOrd="0" destOrd="3" presId="urn:microsoft.com/office/officeart/2005/8/layout/hList6"/>
    <dgm:cxn modelId="{8435163B-1DD3-45C4-B34C-E3DE6D62BB3F}" type="presOf" srcId="{1877F319-4896-4D3C-8C26-0C0B3BE9C5BB}" destId="{ADDF9919-047A-42F2-A99E-FF01382F824A}" srcOrd="0" destOrd="2" presId="urn:microsoft.com/office/officeart/2005/8/layout/hList6"/>
    <dgm:cxn modelId="{CCCA6899-4758-42B4-A541-DEAEF2BFE93A}" type="presOf" srcId="{27DB829D-7A41-4A1B-A315-E134FF89C3C0}" destId="{BC03C616-AA14-41D8-A340-2AA9ACD34B2D}" srcOrd="0" destOrd="3" presId="urn:microsoft.com/office/officeart/2005/8/layout/hList6"/>
    <dgm:cxn modelId="{35900DA6-62B3-408C-BF40-20E7A9409E73}" srcId="{7D876A26-DA8F-43D6-819E-7A7E9B6DAB7F}" destId="{213BC5FD-1EEB-4062-A792-2C3E0C5C2D97}" srcOrd="1" destOrd="0" parTransId="{53A448EA-252A-45E9-BC17-A369A0041BA2}" sibTransId="{FFDF071D-B6E8-43E6-8A18-A4A501BDB228}"/>
    <dgm:cxn modelId="{A037F7C6-3056-4E28-8E37-5DA9C1057856}" srcId="{7D876A26-DA8F-43D6-819E-7A7E9B6DAB7F}" destId="{33EB21A9-C20E-45B5-87A8-FA716FFD95CD}" srcOrd="3" destOrd="0" parTransId="{EC6E4ACD-A73E-4E41-BA97-8D7D40C76BB7}" sibTransId="{F7879CD1-AF41-4FF5-80D8-1B8CBD45A9CF}"/>
    <dgm:cxn modelId="{8203F9B8-8723-4976-AB39-E98095AD1A7B}" srcId="{FA9B68B9-6D67-4A98-A1CA-08C804EC1ACE}" destId="{473E5E60-9AE8-4840-AAF2-20D41DED4D66}" srcOrd="2" destOrd="0" parTransId="{41CED86C-7DB2-42A4-BA5E-C2B2B3855A08}" sibTransId="{54BE5561-DD99-44D5-BBCF-0596F47FBA58}"/>
    <dgm:cxn modelId="{AADB35C8-E518-428D-957A-758F191AEA13}" type="presOf" srcId="{1F20A1D7-F642-4BBC-B097-9E58C74C6AD0}" destId="{ADDF9919-047A-42F2-A99E-FF01382F824A}" srcOrd="0" destOrd="1" presId="urn:microsoft.com/office/officeart/2005/8/layout/hList6"/>
    <dgm:cxn modelId="{E79B5E4B-87E3-46ED-866E-FF5903D7EA4F}" type="presOf" srcId="{7C0E9757-2756-488F-BB2D-F9AA4BEA8BC4}" destId="{44709E6F-ACFC-47FF-9BEE-A62B11D958ED}" srcOrd="0" destOrd="5" presId="urn:microsoft.com/office/officeart/2005/8/layout/hList6"/>
    <dgm:cxn modelId="{82EDD49D-5B26-437E-ADA5-22785CBB7D08}" srcId="{F1291265-ED01-4858-B71C-216E154461BC}" destId="{27DB829D-7A41-4A1B-A315-E134FF89C3C0}" srcOrd="2" destOrd="0" parTransId="{1B947F0C-A6B8-4C7E-A07E-A424D4104A8F}" sibTransId="{212805C9-6063-4250-ADE6-846E2AFD8328}"/>
    <dgm:cxn modelId="{9F243E39-B277-4F89-9AD3-680DF018F617}" type="presOf" srcId="{50CB8E13-2206-4F31-B02A-552D8A34EAED}" destId="{3FAA3C97-5E5A-4EF2-BFF6-23177A9CE9F7}" srcOrd="0" destOrd="0" presId="urn:microsoft.com/office/officeart/2005/8/layout/hList6"/>
    <dgm:cxn modelId="{90766EDE-EF20-4A78-9B4C-3143756B4494}" type="presOf" srcId="{33EB21A9-C20E-45B5-87A8-FA716FFD95CD}" destId="{44709E6F-ACFC-47FF-9BEE-A62B11D958ED}" srcOrd="0" destOrd="4" presId="urn:microsoft.com/office/officeart/2005/8/layout/hList6"/>
    <dgm:cxn modelId="{87F11A1E-161E-47AC-9C3C-89D0BC0E7582}" srcId="{F1291265-ED01-4858-B71C-216E154461BC}" destId="{6A8F9A6B-D1DA-4CCB-80D4-E65DE8AA1133}" srcOrd="0" destOrd="0" parTransId="{09079409-5A3D-4AE8-B91E-E04492C94494}" sibTransId="{984A4B71-4FB8-4D8B-8B5E-ADD3BE20EFA9}"/>
    <dgm:cxn modelId="{8217EEAB-6347-4DC6-A6AF-EB596F783245}" type="presParOf" srcId="{8E148444-7F04-4832-9853-CBF17AFB9F52}" destId="{BC03C616-AA14-41D8-A340-2AA9ACD34B2D}" srcOrd="0" destOrd="0" presId="urn:microsoft.com/office/officeart/2005/8/layout/hList6"/>
    <dgm:cxn modelId="{B9487670-9765-4456-83A6-99904638770C}" type="presParOf" srcId="{8E148444-7F04-4832-9853-CBF17AFB9F52}" destId="{D81F4B75-DE35-4AB8-9015-734A98D3FE6E}" srcOrd="1" destOrd="0" presId="urn:microsoft.com/office/officeart/2005/8/layout/hList6"/>
    <dgm:cxn modelId="{C2470971-D712-4CE1-B4F1-C5320BCF2AEE}" type="presParOf" srcId="{8E148444-7F04-4832-9853-CBF17AFB9F52}" destId="{44709E6F-ACFC-47FF-9BEE-A62B11D958ED}" srcOrd="2" destOrd="0" presId="urn:microsoft.com/office/officeart/2005/8/layout/hList6"/>
    <dgm:cxn modelId="{1C9F902D-8D78-48A7-A7F5-EA91351E3C86}" type="presParOf" srcId="{8E148444-7F04-4832-9853-CBF17AFB9F52}" destId="{1E3CFD33-9E69-464F-A527-1BE35E4FEA28}" srcOrd="3" destOrd="0" presId="urn:microsoft.com/office/officeart/2005/8/layout/hList6"/>
    <dgm:cxn modelId="{C889DF9C-ED6D-42A4-B1B3-7765DDD4ED43}" type="presParOf" srcId="{8E148444-7F04-4832-9853-CBF17AFB9F52}" destId="{3FAA3C97-5E5A-4EF2-BFF6-23177A9CE9F7}" srcOrd="4" destOrd="0" presId="urn:microsoft.com/office/officeart/2005/8/layout/hList6"/>
    <dgm:cxn modelId="{9493838C-5961-4867-A465-BA2C9EA92123}" type="presParOf" srcId="{8E148444-7F04-4832-9853-CBF17AFB9F52}" destId="{914CBF1A-7784-4EAE-BC64-26E6F1429222}" srcOrd="5" destOrd="0" presId="urn:microsoft.com/office/officeart/2005/8/layout/hList6"/>
    <dgm:cxn modelId="{EA2F2909-F2EC-478C-8C02-277A5F61A2C0}" type="presParOf" srcId="{8E148444-7F04-4832-9853-CBF17AFB9F52}" destId="{ADDF9919-047A-42F2-A99E-FF01382F824A}" srcOrd="6" destOrd="0" presId="urn:microsoft.com/office/officeart/2005/8/layout/hList6"/>
  </dgm:cxnLst>
  <dgm:bg/>
  <dgm:whole/>
</dgm:dataModel>
</file>

<file path=ppt/diagrams/data2.xml><?xml version="1.0" encoding="utf-8"?>
<dgm:dataModel xmlns:dgm="http://schemas.openxmlformats.org/drawingml/2006/diagram" xmlns:a="http://schemas.openxmlformats.org/drawingml/2006/main">
  <dgm:ptLst>
    <dgm:pt modelId="{04ABAE9C-A356-4448-A1AE-BB84176D589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l-GR"/>
        </a:p>
      </dgm:t>
    </dgm:pt>
    <dgm:pt modelId="{1C905220-28BD-41DC-9CAB-01721B2A2A96}">
      <dgm:prSet phldrT="[Text]"/>
      <dgm:spPr/>
      <dgm:t>
        <a:bodyPr/>
        <a:lstStyle/>
        <a:p>
          <a:r>
            <a:rPr lang="en-US" b="1" dirty="0" smtClean="0"/>
            <a:t>float</a:t>
          </a:r>
          <a:endParaRPr lang="el-GR" dirty="0"/>
        </a:p>
      </dgm:t>
    </dgm:pt>
    <dgm:pt modelId="{4AD4C0BC-0A44-4796-B919-6E6F2882A3AA}" type="parTrans" cxnId="{DD45516C-4A48-4E89-9414-AF9533B0CE21}">
      <dgm:prSet/>
      <dgm:spPr/>
      <dgm:t>
        <a:bodyPr/>
        <a:lstStyle/>
        <a:p>
          <a:endParaRPr lang="el-GR"/>
        </a:p>
      </dgm:t>
    </dgm:pt>
    <dgm:pt modelId="{09B823CD-A0DD-4AF9-A015-9FF259F18CA5}" type="sibTrans" cxnId="{DD45516C-4A48-4E89-9414-AF9533B0CE21}">
      <dgm:prSet/>
      <dgm:spPr/>
      <dgm:t>
        <a:bodyPr/>
        <a:lstStyle/>
        <a:p>
          <a:endParaRPr lang="el-GR"/>
        </a:p>
      </dgm:t>
    </dgm:pt>
    <dgm:pt modelId="{16170CDB-B282-4D0B-8999-7DAD7A1EB452}">
      <dgm:prSet/>
      <dgm:spPr/>
      <dgm:t>
        <a:bodyPr/>
        <a:lstStyle/>
        <a:p>
          <a:r>
            <a:rPr lang="en-US" b="1" dirty="0" smtClean="0"/>
            <a:t>double</a:t>
          </a:r>
          <a:endParaRPr lang="en-US" b="1" dirty="0" smtClean="0"/>
        </a:p>
      </dgm:t>
    </dgm:pt>
    <dgm:pt modelId="{92672B4F-256A-408C-B6DB-41D6C0574AC0}" type="parTrans" cxnId="{26B72084-94EA-4399-BD78-7394CD7BFB0B}">
      <dgm:prSet/>
      <dgm:spPr/>
      <dgm:t>
        <a:bodyPr/>
        <a:lstStyle/>
        <a:p>
          <a:endParaRPr lang="el-GR"/>
        </a:p>
      </dgm:t>
    </dgm:pt>
    <dgm:pt modelId="{8C31E182-88FD-4ACA-A008-34364B05EF44}" type="sibTrans" cxnId="{26B72084-94EA-4399-BD78-7394CD7BFB0B}">
      <dgm:prSet/>
      <dgm:spPr/>
      <dgm:t>
        <a:bodyPr/>
        <a:lstStyle/>
        <a:p>
          <a:endParaRPr lang="el-GR"/>
        </a:p>
      </dgm:t>
    </dgm:pt>
    <dgm:pt modelId="{3952DA9B-0FB7-4F33-869D-434C128D4A50}">
      <dgm:prSet/>
      <dgm:spPr/>
      <dgm:t>
        <a:bodyPr/>
        <a:lstStyle/>
        <a:p>
          <a:r>
            <a:rPr lang="en-US" b="1" dirty="0" err="1" smtClean="0"/>
            <a:t>boolean</a:t>
          </a:r>
          <a:endParaRPr lang="en-US" b="1" dirty="0" smtClean="0"/>
        </a:p>
      </dgm:t>
    </dgm:pt>
    <dgm:pt modelId="{B3BFB2BE-07E6-4E54-8106-4279343647D6}" type="parTrans" cxnId="{A2B6E078-D300-4E45-B5A5-A447ED851087}">
      <dgm:prSet/>
      <dgm:spPr/>
      <dgm:t>
        <a:bodyPr/>
        <a:lstStyle/>
        <a:p>
          <a:endParaRPr lang="el-GR"/>
        </a:p>
      </dgm:t>
    </dgm:pt>
    <dgm:pt modelId="{CDAEF33A-F475-4F04-9D66-28C15FCFD67F}" type="sibTrans" cxnId="{A2B6E078-D300-4E45-B5A5-A447ED851087}">
      <dgm:prSet/>
      <dgm:spPr/>
      <dgm:t>
        <a:bodyPr/>
        <a:lstStyle/>
        <a:p>
          <a:endParaRPr lang="el-GR"/>
        </a:p>
      </dgm:t>
    </dgm:pt>
    <dgm:pt modelId="{327C352C-9223-4CF3-8ABC-382B72A63B3A}">
      <dgm:prSet/>
      <dgm:spPr/>
      <dgm:t>
        <a:bodyPr/>
        <a:lstStyle/>
        <a:p>
          <a:r>
            <a:rPr lang="en-US" b="1" dirty="0" smtClean="0"/>
            <a:t>char</a:t>
          </a:r>
          <a:endParaRPr lang="en-US" b="1" dirty="0" smtClean="0"/>
        </a:p>
      </dgm:t>
    </dgm:pt>
    <dgm:pt modelId="{CA8B5BB3-20AB-47E1-ABD4-2DB85104964C}" type="parTrans" cxnId="{8BAD688E-84DA-403C-8596-7AB2E8B7E0BD}">
      <dgm:prSet/>
      <dgm:spPr/>
      <dgm:t>
        <a:bodyPr/>
        <a:lstStyle/>
        <a:p>
          <a:endParaRPr lang="el-GR"/>
        </a:p>
      </dgm:t>
    </dgm:pt>
    <dgm:pt modelId="{77125B9F-A43B-4873-9889-8BDE9D9C60BC}" type="sibTrans" cxnId="{8BAD688E-84DA-403C-8596-7AB2E8B7E0BD}">
      <dgm:prSet/>
      <dgm:spPr/>
      <dgm:t>
        <a:bodyPr/>
        <a:lstStyle/>
        <a:p>
          <a:endParaRPr lang="el-GR"/>
        </a:p>
      </dgm:t>
    </dgm:pt>
    <dgm:pt modelId="{6B4A8CCF-E3DD-4D35-8308-E55AF0CC50AF}">
      <dgm:prSet phldrT="[Text]"/>
      <dgm:spPr/>
      <dgm:t>
        <a:bodyPr/>
        <a:lstStyle/>
        <a:p>
          <a:r>
            <a:rPr lang="en-US" dirty="0" smtClean="0"/>
            <a:t>Float is mainly used to save memory in large arrays of floating point numbers</a:t>
          </a:r>
          <a:endParaRPr lang="el-GR" dirty="0"/>
        </a:p>
      </dgm:t>
    </dgm:pt>
    <dgm:pt modelId="{1D1C2032-B74F-403F-8F64-9956B5DD49EB}" type="parTrans" cxnId="{2A7EDA16-A577-4E45-B01F-CFED5FA39326}">
      <dgm:prSet/>
      <dgm:spPr/>
      <dgm:t>
        <a:bodyPr/>
        <a:lstStyle/>
        <a:p>
          <a:endParaRPr lang="el-GR"/>
        </a:p>
      </dgm:t>
    </dgm:pt>
    <dgm:pt modelId="{764E2A76-0137-4423-B71C-5C22686B35F7}" type="sibTrans" cxnId="{2A7EDA16-A577-4E45-B01F-CFED5FA39326}">
      <dgm:prSet/>
      <dgm:spPr/>
      <dgm:t>
        <a:bodyPr/>
        <a:lstStyle/>
        <a:p>
          <a:endParaRPr lang="el-GR"/>
        </a:p>
      </dgm:t>
    </dgm:pt>
    <dgm:pt modelId="{56312572-5C15-4BB6-92CB-8501EE433D9A}">
      <dgm:prSet phldrT="[Text]"/>
      <dgm:spPr/>
      <dgm:t>
        <a:bodyPr/>
        <a:lstStyle/>
        <a:p>
          <a:r>
            <a:rPr lang="en-US" dirty="0" smtClean="0"/>
            <a:t>Default value is 0.0f</a:t>
          </a:r>
          <a:endParaRPr lang="el-GR" dirty="0"/>
        </a:p>
      </dgm:t>
    </dgm:pt>
    <dgm:pt modelId="{F6251363-363C-4E28-BCFB-1E4FDB4993A2}" type="parTrans" cxnId="{3F4023AC-35FA-4F28-B4C9-830712C686DE}">
      <dgm:prSet/>
      <dgm:spPr/>
      <dgm:t>
        <a:bodyPr/>
        <a:lstStyle/>
        <a:p>
          <a:endParaRPr lang="el-GR"/>
        </a:p>
      </dgm:t>
    </dgm:pt>
    <dgm:pt modelId="{6F810AA9-0E1F-4F18-8E33-C1EF3ADBE3C6}" type="sibTrans" cxnId="{3F4023AC-35FA-4F28-B4C9-830712C686DE}">
      <dgm:prSet/>
      <dgm:spPr/>
      <dgm:t>
        <a:bodyPr/>
        <a:lstStyle/>
        <a:p>
          <a:endParaRPr lang="el-GR"/>
        </a:p>
      </dgm:t>
    </dgm:pt>
    <dgm:pt modelId="{73967C28-0225-4479-A146-2A607A99ED43}">
      <dgm:prSet phldrT="[Text]"/>
      <dgm:spPr/>
      <dgm:t>
        <a:bodyPr/>
        <a:lstStyle/>
        <a:p>
          <a:r>
            <a:rPr lang="en-US" dirty="0" smtClean="0"/>
            <a:t>Float data type is never used for precise values such as currency</a:t>
          </a:r>
          <a:endParaRPr lang="el-GR" dirty="0"/>
        </a:p>
      </dgm:t>
    </dgm:pt>
    <dgm:pt modelId="{E413EA3E-2F34-47CA-B2F5-AE1B2D41B67E}" type="parTrans" cxnId="{77FEECA9-4E2C-4A63-89E3-84804EBB4FA3}">
      <dgm:prSet/>
      <dgm:spPr/>
      <dgm:t>
        <a:bodyPr/>
        <a:lstStyle/>
        <a:p>
          <a:endParaRPr lang="el-GR"/>
        </a:p>
      </dgm:t>
    </dgm:pt>
    <dgm:pt modelId="{F71D9EEE-C852-4D20-B2E5-523ABB1E033F}" type="sibTrans" cxnId="{77FEECA9-4E2C-4A63-89E3-84804EBB4FA3}">
      <dgm:prSet/>
      <dgm:spPr/>
      <dgm:t>
        <a:bodyPr/>
        <a:lstStyle/>
        <a:p>
          <a:endParaRPr lang="el-GR"/>
        </a:p>
      </dgm:t>
    </dgm:pt>
    <dgm:pt modelId="{9F24F1A1-5F8D-441A-9564-83C8B8363A81}">
      <dgm:prSet phldrT="[Text]"/>
      <dgm:spPr/>
      <dgm:t>
        <a:bodyPr/>
        <a:lstStyle/>
        <a:p>
          <a:r>
            <a:rPr lang="en-US" dirty="0" smtClean="0"/>
            <a:t>e.g.: float f1 = 234.5f</a:t>
          </a:r>
          <a:endParaRPr lang="el-GR" dirty="0"/>
        </a:p>
      </dgm:t>
    </dgm:pt>
    <dgm:pt modelId="{45D16B32-1E05-47B3-9EF7-E56F2D6FBF55}" type="parTrans" cxnId="{52FE18B8-F8C6-493C-9432-BF990BB57CFB}">
      <dgm:prSet/>
      <dgm:spPr/>
      <dgm:t>
        <a:bodyPr/>
        <a:lstStyle/>
        <a:p>
          <a:endParaRPr lang="el-GR"/>
        </a:p>
      </dgm:t>
    </dgm:pt>
    <dgm:pt modelId="{817CE8BD-1504-4C38-B38F-1A54060B8465}" type="sibTrans" cxnId="{52FE18B8-F8C6-493C-9432-BF990BB57CFB}">
      <dgm:prSet/>
      <dgm:spPr/>
      <dgm:t>
        <a:bodyPr/>
        <a:lstStyle/>
        <a:p>
          <a:endParaRPr lang="el-GR"/>
        </a:p>
      </dgm:t>
    </dgm:pt>
    <dgm:pt modelId="{11A53F3E-9EA3-4561-BF07-B1D4DE3BD7FA}">
      <dgm:prSet/>
      <dgm:spPr/>
      <dgm:t>
        <a:bodyPr/>
        <a:lstStyle/>
        <a:p>
          <a:r>
            <a:rPr lang="en-US" dirty="0" smtClean="0"/>
            <a:t>double data type is a double-precision 64</a:t>
          </a:r>
          <a:endParaRPr lang="en-US" b="1" dirty="0" smtClean="0"/>
        </a:p>
      </dgm:t>
    </dgm:pt>
    <dgm:pt modelId="{B932EB58-AE77-4210-939D-E319D0D3C427}" type="parTrans" cxnId="{BAE168CB-FCC3-4129-B94A-C43E6571F714}">
      <dgm:prSet/>
      <dgm:spPr/>
      <dgm:t>
        <a:bodyPr/>
        <a:lstStyle/>
        <a:p>
          <a:endParaRPr lang="el-GR"/>
        </a:p>
      </dgm:t>
    </dgm:pt>
    <dgm:pt modelId="{865423C3-3C5B-40E0-8C6F-C5A26649B047}" type="sibTrans" cxnId="{BAE168CB-FCC3-4129-B94A-C43E6571F714}">
      <dgm:prSet/>
      <dgm:spPr/>
      <dgm:t>
        <a:bodyPr/>
        <a:lstStyle/>
        <a:p>
          <a:endParaRPr lang="el-GR"/>
        </a:p>
      </dgm:t>
    </dgm:pt>
    <dgm:pt modelId="{CD3E94F5-2F94-45D1-817C-39C6FBAC422C}">
      <dgm:prSet/>
      <dgm:spPr/>
      <dgm:t>
        <a:bodyPr/>
        <a:lstStyle/>
        <a:p>
          <a:r>
            <a:rPr lang="en-US" dirty="0" smtClean="0"/>
            <a:t>This data type is generally used as the default data type for decimal values, generally the default choice</a:t>
          </a:r>
          <a:endParaRPr lang="en-US" b="1" dirty="0" smtClean="0"/>
        </a:p>
      </dgm:t>
    </dgm:pt>
    <dgm:pt modelId="{661E95BE-1A66-4EC8-914A-786FACF0AFB3}" type="parTrans" cxnId="{A38EF0DB-1FAB-4EF6-AD19-FEBF6CD4EC09}">
      <dgm:prSet/>
      <dgm:spPr/>
      <dgm:t>
        <a:bodyPr/>
        <a:lstStyle/>
        <a:p>
          <a:endParaRPr lang="el-GR"/>
        </a:p>
      </dgm:t>
    </dgm:pt>
    <dgm:pt modelId="{8705DCC3-4E35-4539-A4F2-AA94DFB86B16}" type="sibTrans" cxnId="{A38EF0DB-1FAB-4EF6-AD19-FEBF6CD4EC09}">
      <dgm:prSet/>
      <dgm:spPr/>
      <dgm:t>
        <a:bodyPr/>
        <a:lstStyle/>
        <a:p>
          <a:endParaRPr lang="el-GR"/>
        </a:p>
      </dgm:t>
    </dgm:pt>
    <dgm:pt modelId="{CCBA41B6-B751-447E-A419-93D9B217681E}">
      <dgm:prSet/>
      <dgm:spPr/>
      <dgm:t>
        <a:bodyPr/>
        <a:lstStyle/>
        <a:p>
          <a:r>
            <a:rPr lang="en-US" dirty="0" smtClean="0"/>
            <a:t>Double data type should never be used for precise values such as currency</a:t>
          </a:r>
          <a:endParaRPr lang="en-US" b="1" dirty="0" smtClean="0"/>
        </a:p>
      </dgm:t>
    </dgm:pt>
    <dgm:pt modelId="{F325E8AD-F40C-4135-9E1D-A33575A1EBFF}" type="parTrans" cxnId="{B3515794-5AE1-434C-9CDF-D094171526DA}">
      <dgm:prSet/>
      <dgm:spPr/>
      <dgm:t>
        <a:bodyPr/>
        <a:lstStyle/>
        <a:p>
          <a:endParaRPr lang="el-GR"/>
        </a:p>
      </dgm:t>
    </dgm:pt>
    <dgm:pt modelId="{F4D03982-A1CE-494F-80A0-879A627977AC}" type="sibTrans" cxnId="{B3515794-5AE1-434C-9CDF-D094171526DA}">
      <dgm:prSet/>
      <dgm:spPr/>
      <dgm:t>
        <a:bodyPr/>
        <a:lstStyle/>
        <a:p>
          <a:endParaRPr lang="el-GR"/>
        </a:p>
      </dgm:t>
    </dgm:pt>
    <dgm:pt modelId="{317055AA-878B-4869-807F-7DB0D744F431}">
      <dgm:prSet/>
      <dgm:spPr/>
      <dgm:t>
        <a:bodyPr/>
        <a:lstStyle/>
        <a:p>
          <a:r>
            <a:rPr lang="en-US" dirty="0" smtClean="0"/>
            <a:t>Default value is 0.0d</a:t>
          </a:r>
          <a:endParaRPr lang="en-US" b="1" dirty="0" smtClean="0"/>
        </a:p>
      </dgm:t>
    </dgm:pt>
    <dgm:pt modelId="{FCFAE78F-E91C-475F-9F3F-1EF062E0D68D}" type="parTrans" cxnId="{8C2A7D3D-8AA1-4F3C-BA6E-838DBB804811}">
      <dgm:prSet/>
      <dgm:spPr/>
      <dgm:t>
        <a:bodyPr/>
        <a:lstStyle/>
        <a:p>
          <a:endParaRPr lang="el-GR"/>
        </a:p>
      </dgm:t>
    </dgm:pt>
    <dgm:pt modelId="{9AD4F0AC-1CF3-48AA-BBF2-18D9994C333B}" type="sibTrans" cxnId="{8C2A7D3D-8AA1-4F3C-BA6E-838DBB804811}">
      <dgm:prSet/>
      <dgm:spPr/>
      <dgm:t>
        <a:bodyPr/>
        <a:lstStyle/>
        <a:p>
          <a:endParaRPr lang="el-GR"/>
        </a:p>
      </dgm:t>
    </dgm:pt>
    <dgm:pt modelId="{2E5C65B7-938F-4FEE-9C05-587C3FF51E63}">
      <dgm:prSet/>
      <dgm:spPr/>
      <dgm:t>
        <a:bodyPr/>
        <a:lstStyle/>
        <a:p>
          <a:r>
            <a:rPr lang="en-US" dirty="0" smtClean="0"/>
            <a:t>e.g.: double d1 = 123.4</a:t>
          </a:r>
          <a:endParaRPr lang="en-US" b="1" dirty="0" smtClean="0"/>
        </a:p>
      </dgm:t>
    </dgm:pt>
    <dgm:pt modelId="{E81C289F-8023-428D-B19D-D3E24CE0A866}" type="parTrans" cxnId="{E127C202-28EB-4F88-9E62-334FA29356C2}">
      <dgm:prSet/>
      <dgm:spPr/>
      <dgm:t>
        <a:bodyPr/>
        <a:lstStyle/>
        <a:p>
          <a:endParaRPr lang="el-GR"/>
        </a:p>
      </dgm:t>
    </dgm:pt>
    <dgm:pt modelId="{F53033D9-1CC2-4345-B470-3E2C810C0F61}" type="sibTrans" cxnId="{E127C202-28EB-4F88-9E62-334FA29356C2}">
      <dgm:prSet/>
      <dgm:spPr/>
      <dgm:t>
        <a:bodyPr/>
        <a:lstStyle/>
        <a:p>
          <a:endParaRPr lang="el-GR"/>
        </a:p>
      </dgm:t>
    </dgm:pt>
    <dgm:pt modelId="{DFFDE4F7-C42C-402F-AD90-D543EB2E270C}">
      <dgm:prSet/>
      <dgm:spPr/>
      <dgm:t>
        <a:bodyPr/>
        <a:lstStyle/>
        <a:p>
          <a:r>
            <a:rPr lang="en-US" dirty="0" err="1" smtClean="0"/>
            <a:t>boolean</a:t>
          </a:r>
          <a:r>
            <a:rPr lang="en-US" dirty="0" smtClean="0"/>
            <a:t> data type represents one bit of information</a:t>
          </a:r>
          <a:endParaRPr lang="en-US" b="1" dirty="0" smtClean="0"/>
        </a:p>
      </dgm:t>
    </dgm:pt>
    <dgm:pt modelId="{7A69E3CD-DAF3-4EF8-BD95-DA8A621AABB9}" type="parTrans" cxnId="{E1548C13-6612-4128-9E25-5238A053BD2D}">
      <dgm:prSet/>
      <dgm:spPr/>
      <dgm:t>
        <a:bodyPr/>
        <a:lstStyle/>
        <a:p>
          <a:endParaRPr lang="el-GR"/>
        </a:p>
      </dgm:t>
    </dgm:pt>
    <dgm:pt modelId="{F4C2C498-0621-420C-A0AC-AACDA644E71A}" type="sibTrans" cxnId="{E1548C13-6612-4128-9E25-5238A053BD2D}">
      <dgm:prSet/>
      <dgm:spPr/>
      <dgm:t>
        <a:bodyPr/>
        <a:lstStyle/>
        <a:p>
          <a:endParaRPr lang="el-GR"/>
        </a:p>
      </dgm:t>
    </dgm:pt>
    <dgm:pt modelId="{DD54F719-6753-450A-AC13-A352113EA419}">
      <dgm:prSet/>
      <dgm:spPr/>
      <dgm:t>
        <a:bodyPr/>
        <a:lstStyle/>
        <a:p>
          <a:r>
            <a:rPr lang="en-US" dirty="0" smtClean="0"/>
            <a:t>There are only two possible values: true and false</a:t>
          </a:r>
          <a:endParaRPr lang="en-US" b="1" dirty="0" smtClean="0"/>
        </a:p>
      </dgm:t>
    </dgm:pt>
    <dgm:pt modelId="{BE49B091-5470-4AF5-824D-183042C725A8}" type="parTrans" cxnId="{5A904469-874F-48DB-833A-7C6599139BA3}">
      <dgm:prSet/>
      <dgm:spPr/>
      <dgm:t>
        <a:bodyPr/>
        <a:lstStyle/>
        <a:p>
          <a:endParaRPr lang="el-GR"/>
        </a:p>
      </dgm:t>
    </dgm:pt>
    <dgm:pt modelId="{47FCBFD8-9BED-4DB5-AF02-3E001F91D699}" type="sibTrans" cxnId="{5A904469-874F-48DB-833A-7C6599139BA3}">
      <dgm:prSet/>
      <dgm:spPr/>
      <dgm:t>
        <a:bodyPr/>
        <a:lstStyle/>
        <a:p>
          <a:endParaRPr lang="el-GR"/>
        </a:p>
      </dgm:t>
    </dgm:pt>
    <dgm:pt modelId="{1B89AF7E-AC87-4FA0-89DA-3FB8A7FEBDA1}">
      <dgm:prSet/>
      <dgm:spPr/>
      <dgm:t>
        <a:bodyPr/>
        <a:lstStyle/>
        <a:p>
          <a:r>
            <a:rPr lang="en-US" dirty="0" smtClean="0"/>
            <a:t>This data type is used for simple flags that track true/false conditions</a:t>
          </a:r>
          <a:endParaRPr lang="en-US" b="1" dirty="0" smtClean="0"/>
        </a:p>
      </dgm:t>
    </dgm:pt>
    <dgm:pt modelId="{00AFBD6D-D24B-49DD-8499-88FCE674E12A}" type="parTrans" cxnId="{594D4CD2-2D1E-46F6-B413-D40885968A28}">
      <dgm:prSet/>
      <dgm:spPr/>
      <dgm:t>
        <a:bodyPr/>
        <a:lstStyle/>
        <a:p>
          <a:endParaRPr lang="el-GR"/>
        </a:p>
      </dgm:t>
    </dgm:pt>
    <dgm:pt modelId="{02EF406B-559F-44B0-9A9C-CB92A6CA2587}" type="sibTrans" cxnId="{594D4CD2-2D1E-46F6-B413-D40885968A28}">
      <dgm:prSet/>
      <dgm:spPr/>
      <dgm:t>
        <a:bodyPr/>
        <a:lstStyle/>
        <a:p>
          <a:endParaRPr lang="el-GR"/>
        </a:p>
      </dgm:t>
    </dgm:pt>
    <dgm:pt modelId="{F0DC79C2-1FF7-4BD9-BE06-3A4163A78071}">
      <dgm:prSet/>
      <dgm:spPr/>
      <dgm:t>
        <a:bodyPr/>
        <a:lstStyle/>
        <a:p>
          <a:r>
            <a:rPr lang="en-US" dirty="0" smtClean="0"/>
            <a:t>Default value is false</a:t>
          </a:r>
          <a:endParaRPr lang="en-US" b="1" dirty="0" smtClean="0"/>
        </a:p>
      </dgm:t>
    </dgm:pt>
    <dgm:pt modelId="{E6760222-CAF7-429F-BA85-CDB3068AD0AF}" type="parTrans" cxnId="{B723EEC8-2B5A-42F3-903C-116B71585CC5}">
      <dgm:prSet/>
      <dgm:spPr/>
      <dgm:t>
        <a:bodyPr/>
        <a:lstStyle/>
        <a:p>
          <a:endParaRPr lang="el-GR"/>
        </a:p>
      </dgm:t>
    </dgm:pt>
    <dgm:pt modelId="{A8D9C150-21B7-4E09-A3DE-2722C344B9D5}" type="sibTrans" cxnId="{B723EEC8-2B5A-42F3-903C-116B71585CC5}">
      <dgm:prSet/>
      <dgm:spPr/>
      <dgm:t>
        <a:bodyPr/>
        <a:lstStyle/>
        <a:p>
          <a:endParaRPr lang="el-GR"/>
        </a:p>
      </dgm:t>
    </dgm:pt>
    <dgm:pt modelId="{BF0333CA-5C44-4DBB-A48F-D008BA6DF003}">
      <dgm:prSet/>
      <dgm:spPr/>
      <dgm:t>
        <a:bodyPr/>
        <a:lstStyle/>
        <a:p>
          <a:r>
            <a:rPr lang="en-US" dirty="0" smtClean="0"/>
            <a:t>e.g.: </a:t>
          </a:r>
          <a:br>
            <a:rPr lang="en-US" dirty="0" smtClean="0"/>
          </a:br>
          <a:r>
            <a:rPr lang="en-US" dirty="0" smtClean="0"/>
            <a:t>   </a:t>
          </a:r>
          <a:r>
            <a:rPr lang="en-US" dirty="0" err="1" smtClean="0"/>
            <a:t>boolean</a:t>
          </a:r>
          <a:r>
            <a:rPr lang="en-US" dirty="0" smtClean="0"/>
            <a:t> one = true</a:t>
          </a:r>
          <a:endParaRPr lang="en-US" b="1" dirty="0" smtClean="0"/>
        </a:p>
      </dgm:t>
    </dgm:pt>
    <dgm:pt modelId="{09261BF9-5F2C-40FB-9BC0-EF178979B196}" type="parTrans" cxnId="{8BE1C38C-F21F-4A92-A88D-DB20ADD6BFDB}">
      <dgm:prSet/>
      <dgm:spPr/>
      <dgm:t>
        <a:bodyPr/>
        <a:lstStyle/>
        <a:p>
          <a:endParaRPr lang="el-GR"/>
        </a:p>
      </dgm:t>
    </dgm:pt>
    <dgm:pt modelId="{121CDEED-14EB-4660-9B10-0A259EEE919D}" type="sibTrans" cxnId="{8BE1C38C-F21F-4A92-A88D-DB20ADD6BFDB}">
      <dgm:prSet/>
      <dgm:spPr/>
      <dgm:t>
        <a:bodyPr/>
        <a:lstStyle/>
        <a:p>
          <a:endParaRPr lang="el-GR"/>
        </a:p>
      </dgm:t>
    </dgm:pt>
    <dgm:pt modelId="{3E4CE324-385B-490F-A2B6-0461A9CF6092}">
      <dgm:prSet/>
      <dgm:spPr/>
      <dgm:t>
        <a:bodyPr/>
        <a:lstStyle/>
        <a:p>
          <a:r>
            <a:rPr lang="en-US" dirty="0" smtClean="0"/>
            <a:t>char data type is a single 16-bit Unicode character</a:t>
          </a:r>
          <a:endParaRPr lang="en-US" b="1" dirty="0" smtClean="0"/>
        </a:p>
      </dgm:t>
    </dgm:pt>
    <dgm:pt modelId="{1CF71792-352F-4CD0-A482-5BEC1951053C}" type="parTrans" cxnId="{E9951685-C4B5-40AD-B724-C80E8A15F50D}">
      <dgm:prSet/>
      <dgm:spPr/>
      <dgm:t>
        <a:bodyPr/>
        <a:lstStyle/>
        <a:p>
          <a:endParaRPr lang="el-GR"/>
        </a:p>
      </dgm:t>
    </dgm:pt>
    <dgm:pt modelId="{0C921BE5-8949-4181-86E1-72B7725725D6}" type="sibTrans" cxnId="{E9951685-C4B5-40AD-B724-C80E8A15F50D}">
      <dgm:prSet/>
      <dgm:spPr/>
      <dgm:t>
        <a:bodyPr/>
        <a:lstStyle/>
        <a:p>
          <a:endParaRPr lang="el-GR"/>
        </a:p>
      </dgm:t>
    </dgm:pt>
    <dgm:pt modelId="{0D5B48BB-3BA4-4184-963F-26BBA3C60FE9}">
      <dgm:prSet/>
      <dgm:spPr/>
      <dgm:t>
        <a:bodyPr/>
        <a:lstStyle/>
        <a:p>
          <a:r>
            <a:rPr lang="en-US" dirty="0" smtClean="0"/>
            <a:t>Minimum value is '\u0000' (or 0)</a:t>
          </a:r>
          <a:endParaRPr lang="en-US" b="1" dirty="0" smtClean="0"/>
        </a:p>
      </dgm:t>
    </dgm:pt>
    <dgm:pt modelId="{41F6D475-34AA-4A40-BB1C-89FB927993D7}" type="parTrans" cxnId="{0D2F3F87-F1CD-4852-894B-61342F759FAF}">
      <dgm:prSet/>
      <dgm:spPr/>
      <dgm:t>
        <a:bodyPr/>
        <a:lstStyle/>
        <a:p>
          <a:endParaRPr lang="el-GR"/>
        </a:p>
      </dgm:t>
    </dgm:pt>
    <dgm:pt modelId="{E7E9632C-4C54-4F31-AE15-C60101345A09}" type="sibTrans" cxnId="{0D2F3F87-F1CD-4852-894B-61342F759FAF}">
      <dgm:prSet/>
      <dgm:spPr/>
      <dgm:t>
        <a:bodyPr/>
        <a:lstStyle/>
        <a:p>
          <a:endParaRPr lang="el-GR"/>
        </a:p>
      </dgm:t>
    </dgm:pt>
    <dgm:pt modelId="{5629F3F3-3A56-4C51-9E19-3A0AF679718C}">
      <dgm:prSet/>
      <dgm:spPr/>
      <dgm:t>
        <a:bodyPr/>
        <a:lstStyle/>
        <a:p>
          <a:r>
            <a:rPr lang="en-US" dirty="0" smtClean="0"/>
            <a:t>Maximum value is '\</a:t>
          </a:r>
          <a:r>
            <a:rPr lang="en-US" dirty="0" err="1" smtClean="0"/>
            <a:t>uffff</a:t>
          </a:r>
          <a:r>
            <a:rPr lang="en-US" dirty="0" smtClean="0"/>
            <a:t>' (or 65,535 inclusive)</a:t>
          </a:r>
          <a:endParaRPr lang="en-US" b="1" dirty="0" smtClean="0"/>
        </a:p>
      </dgm:t>
    </dgm:pt>
    <dgm:pt modelId="{BAD2F03B-55F1-47D0-9B00-9170AE0F7B38}" type="parTrans" cxnId="{2E50D2B3-0720-4880-BBE8-7F44EFC01B73}">
      <dgm:prSet/>
      <dgm:spPr/>
      <dgm:t>
        <a:bodyPr/>
        <a:lstStyle/>
        <a:p>
          <a:endParaRPr lang="el-GR"/>
        </a:p>
      </dgm:t>
    </dgm:pt>
    <dgm:pt modelId="{6493B62A-B0A6-4E1C-8C9D-D82D653B9EB8}" type="sibTrans" cxnId="{2E50D2B3-0720-4880-BBE8-7F44EFC01B73}">
      <dgm:prSet/>
      <dgm:spPr/>
      <dgm:t>
        <a:bodyPr/>
        <a:lstStyle/>
        <a:p>
          <a:endParaRPr lang="el-GR"/>
        </a:p>
      </dgm:t>
    </dgm:pt>
    <dgm:pt modelId="{2D57968F-BDD8-4212-9359-A0AF49B69CEB}">
      <dgm:prSet/>
      <dgm:spPr/>
      <dgm:t>
        <a:bodyPr/>
        <a:lstStyle/>
        <a:p>
          <a:r>
            <a:rPr lang="en-US" dirty="0" smtClean="0"/>
            <a:t>Char data type is used to store any character</a:t>
          </a:r>
          <a:endParaRPr lang="en-US" b="1" dirty="0" smtClean="0"/>
        </a:p>
      </dgm:t>
    </dgm:pt>
    <dgm:pt modelId="{1017426B-C6B4-4E01-A6C8-925BEFA1B93E}" type="parTrans" cxnId="{322B409A-CA85-4C49-9DA2-DDB68F792C49}">
      <dgm:prSet/>
      <dgm:spPr/>
      <dgm:t>
        <a:bodyPr/>
        <a:lstStyle/>
        <a:p>
          <a:endParaRPr lang="el-GR"/>
        </a:p>
      </dgm:t>
    </dgm:pt>
    <dgm:pt modelId="{EE4E0C5A-8F40-4478-9E0C-FF9040FE3D27}" type="sibTrans" cxnId="{322B409A-CA85-4C49-9DA2-DDB68F792C49}">
      <dgm:prSet/>
      <dgm:spPr/>
      <dgm:t>
        <a:bodyPr/>
        <a:lstStyle/>
        <a:p>
          <a:endParaRPr lang="el-GR"/>
        </a:p>
      </dgm:t>
    </dgm:pt>
    <dgm:pt modelId="{684760CC-3162-4827-ACBD-E9A48817189C}">
      <dgm:prSet/>
      <dgm:spPr/>
      <dgm:t>
        <a:bodyPr/>
        <a:lstStyle/>
        <a:p>
          <a:r>
            <a:rPr lang="en-US" dirty="0" smtClean="0"/>
            <a:t>e.g. : char </a:t>
          </a:r>
          <a:r>
            <a:rPr lang="en-US" dirty="0" err="1" smtClean="0"/>
            <a:t>letterA</a:t>
          </a:r>
          <a:r>
            <a:rPr lang="en-US" dirty="0" smtClean="0"/>
            <a:t> = 'A'</a:t>
          </a:r>
          <a:endParaRPr lang="en-US" b="1" dirty="0" smtClean="0"/>
        </a:p>
      </dgm:t>
    </dgm:pt>
    <dgm:pt modelId="{F43149B3-EF7F-4A15-8AE3-DBC06FC261F2}" type="parTrans" cxnId="{E476F46C-7C59-44FE-9CBC-925A1DF1B71F}">
      <dgm:prSet/>
      <dgm:spPr/>
      <dgm:t>
        <a:bodyPr/>
        <a:lstStyle/>
        <a:p>
          <a:endParaRPr lang="el-GR"/>
        </a:p>
      </dgm:t>
    </dgm:pt>
    <dgm:pt modelId="{01F8482C-6D82-446A-BB85-44723BDDE40E}" type="sibTrans" cxnId="{E476F46C-7C59-44FE-9CBC-925A1DF1B71F}">
      <dgm:prSet/>
      <dgm:spPr/>
      <dgm:t>
        <a:bodyPr/>
        <a:lstStyle/>
        <a:p>
          <a:endParaRPr lang="el-GR"/>
        </a:p>
      </dgm:t>
    </dgm:pt>
    <dgm:pt modelId="{0A17076D-D3C6-4B5A-86AF-A35C7DCA38C5}">
      <dgm:prSet phldrT="[Text]"/>
      <dgm:spPr/>
      <dgm:t>
        <a:bodyPr/>
        <a:lstStyle/>
        <a:p>
          <a:r>
            <a:rPr lang="en-US" dirty="0" smtClean="0"/>
            <a:t>Float data type is a </a:t>
          </a:r>
          <a:r>
            <a:rPr lang="en-US" smtClean="0"/>
            <a:t>single-precision 32-bit</a:t>
          </a:r>
          <a:endParaRPr lang="el-GR" dirty="0"/>
        </a:p>
      </dgm:t>
    </dgm:pt>
    <dgm:pt modelId="{0036B70C-75E9-46FE-B6A7-5CFF0E958BEB}" type="sibTrans" cxnId="{4C75FE18-2DA2-4BA1-8BEE-E4C3E64B3B60}">
      <dgm:prSet/>
      <dgm:spPr/>
      <dgm:t>
        <a:bodyPr/>
        <a:lstStyle/>
        <a:p>
          <a:endParaRPr lang="el-GR"/>
        </a:p>
      </dgm:t>
    </dgm:pt>
    <dgm:pt modelId="{DE7E2C77-EAF5-4940-A495-5F4F3E346D3B}" type="parTrans" cxnId="{4C75FE18-2DA2-4BA1-8BEE-E4C3E64B3B60}">
      <dgm:prSet/>
      <dgm:spPr/>
      <dgm:t>
        <a:bodyPr/>
        <a:lstStyle/>
        <a:p>
          <a:endParaRPr lang="el-GR"/>
        </a:p>
      </dgm:t>
    </dgm:pt>
    <dgm:pt modelId="{0E889F7C-D8DB-4698-A193-272777395322}" type="pres">
      <dgm:prSet presAssocID="{04ABAE9C-A356-4448-A1AE-BB84176D589D}" presName="Name0" presStyleCnt="0">
        <dgm:presLayoutVars>
          <dgm:dir/>
          <dgm:resizeHandles val="exact"/>
        </dgm:presLayoutVars>
      </dgm:prSet>
      <dgm:spPr/>
    </dgm:pt>
    <dgm:pt modelId="{1A8DB37E-BBDD-4E7A-BB24-B2FC94FA3711}" type="pres">
      <dgm:prSet presAssocID="{1C905220-28BD-41DC-9CAB-01721B2A2A96}" presName="node" presStyleLbl="node1" presStyleIdx="0" presStyleCnt="4">
        <dgm:presLayoutVars>
          <dgm:bulletEnabled val="1"/>
        </dgm:presLayoutVars>
      </dgm:prSet>
      <dgm:spPr/>
      <dgm:t>
        <a:bodyPr/>
        <a:lstStyle/>
        <a:p>
          <a:endParaRPr lang="el-GR"/>
        </a:p>
      </dgm:t>
    </dgm:pt>
    <dgm:pt modelId="{E44192E4-0F56-40DA-B2C1-D95336CE7A23}" type="pres">
      <dgm:prSet presAssocID="{09B823CD-A0DD-4AF9-A015-9FF259F18CA5}" presName="sibTrans" presStyleCnt="0"/>
      <dgm:spPr/>
    </dgm:pt>
    <dgm:pt modelId="{5F2C52C0-04F7-4E1B-A2BB-4F526E11312D}" type="pres">
      <dgm:prSet presAssocID="{16170CDB-B282-4D0B-8999-7DAD7A1EB452}" presName="node" presStyleLbl="node1" presStyleIdx="1" presStyleCnt="4">
        <dgm:presLayoutVars>
          <dgm:bulletEnabled val="1"/>
        </dgm:presLayoutVars>
      </dgm:prSet>
      <dgm:spPr/>
      <dgm:t>
        <a:bodyPr/>
        <a:lstStyle/>
        <a:p>
          <a:endParaRPr lang="el-GR"/>
        </a:p>
      </dgm:t>
    </dgm:pt>
    <dgm:pt modelId="{89249B76-0E66-458E-9304-ECC238B3855A}" type="pres">
      <dgm:prSet presAssocID="{8C31E182-88FD-4ACA-A008-34364B05EF44}" presName="sibTrans" presStyleCnt="0"/>
      <dgm:spPr/>
    </dgm:pt>
    <dgm:pt modelId="{47CBED94-A880-4314-B65D-E63EC805C539}" type="pres">
      <dgm:prSet presAssocID="{3952DA9B-0FB7-4F33-869D-434C128D4A50}" presName="node" presStyleLbl="node1" presStyleIdx="2" presStyleCnt="4">
        <dgm:presLayoutVars>
          <dgm:bulletEnabled val="1"/>
        </dgm:presLayoutVars>
      </dgm:prSet>
      <dgm:spPr/>
    </dgm:pt>
    <dgm:pt modelId="{4927FC79-C648-4AA2-8A77-682E66EDFF87}" type="pres">
      <dgm:prSet presAssocID="{CDAEF33A-F475-4F04-9D66-28C15FCFD67F}" presName="sibTrans" presStyleCnt="0"/>
      <dgm:spPr/>
    </dgm:pt>
    <dgm:pt modelId="{B3C3BB74-07ED-41CC-A943-A9A2969F14B0}" type="pres">
      <dgm:prSet presAssocID="{327C352C-9223-4CF3-8ABC-382B72A63B3A}" presName="node" presStyleLbl="node1" presStyleIdx="3" presStyleCnt="4">
        <dgm:presLayoutVars>
          <dgm:bulletEnabled val="1"/>
        </dgm:presLayoutVars>
      </dgm:prSet>
      <dgm:spPr/>
    </dgm:pt>
  </dgm:ptLst>
  <dgm:cxnLst>
    <dgm:cxn modelId="{50448502-B85A-4A14-963F-7891F725B3E2}" type="presOf" srcId="{DD54F719-6753-450A-AC13-A352113EA419}" destId="{47CBED94-A880-4314-B65D-E63EC805C539}" srcOrd="0" destOrd="2" presId="urn:microsoft.com/office/officeart/2005/8/layout/hList6"/>
    <dgm:cxn modelId="{322B409A-CA85-4C49-9DA2-DDB68F792C49}" srcId="{327C352C-9223-4CF3-8ABC-382B72A63B3A}" destId="{2D57968F-BDD8-4212-9359-A0AF49B69CEB}" srcOrd="3" destOrd="0" parTransId="{1017426B-C6B4-4E01-A6C8-925BEFA1B93E}" sibTransId="{EE4E0C5A-8F40-4478-9E0C-FF9040FE3D27}"/>
    <dgm:cxn modelId="{19E75933-5F61-4E12-8CC5-E142CEEC4EB4}" type="presOf" srcId="{1B89AF7E-AC87-4FA0-89DA-3FB8A7FEBDA1}" destId="{47CBED94-A880-4314-B65D-E63EC805C539}" srcOrd="0" destOrd="3" presId="urn:microsoft.com/office/officeart/2005/8/layout/hList6"/>
    <dgm:cxn modelId="{9E8FE4EB-2695-41C1-A763-B14FB134EE6E}" type="presOf" srcId="{684760CC-3162-4827-ACBD-E9A48817189C}" destId="{B3C3BB74-07ED-41CC-A943-A9A2969F14B0}" srcOrd="0" destOrd="5" presId="urn:microsoft.com/office/officeart/2005/8/layout/hList6"/>
    <dgm:cxn modelId="{82B8D0E3-EF5B-4DE8-AF4E-A22964F88202}" type="presOf" srcId="{04ABAE9C-A356-4448-A1AE-BB84176D589D}" destId="{0E889F7C-D8DB-4698-A193-272777395322}" srcOrd="0" destOrd="0" presId="urn:microsoft.com/office/officeart/2005/8/layout/hList6"/>
    <dgm:cxn modelId="{26B72084-94EA-4399-BD78-7394CD7BFB0B}" srcId="{04ABAE9C-A356-4448-A1AE-BB84176D589D}" destId="{16170CDB-B282-4D0B-8999-7DAD7A1EB452}" srcOrd="1" destOrd="0" parTransId="{92672B4F-256A-408C-B6DB-41D6C0574AC0}" sibTransId="{8C31E182-88FD-4ACA-A008-34364B05EF44}"/>
    <dgm:cxn modelId="{A326890F-A31D-42CF-9A38-4A0061F754FA}" type="presOf" srcId="{0A17076D-D3C6-4B5A-86AF-A35C7DCA38C5}" destId="{1A8DB37E-BBDD-4E7A-BB24-B2FC94FA3711}" srcOrd="0" destOrd="1" presId="urn:microsoft.com/office/officeart/2005/8/layout/hList6"/>
    <dgm:cxn modelId="{A2B6E078-D300-4E45-B5A5-A447ED851087}" srcId="{04ABAE9C-A356-4448-A1AE-BB84176D589D}" destId="{3952DA9B-0FB7-4F33-869D-434C128D4A50}" srcOrd="2" destOrd="0" parTransId="{B3BFB2BE-07E6-4E54-8106-4279343647D6}" sibTransId="{CDAEF33A-F475-4F04-9D66-28C15FCFD67F}"/>
    <dgm:cxn modelId="{E1548C13-6612-4128-9E25-5238A053BD2D}" srcId="{3952DA9B-0FB7-4F33-869D-434C128D4A50}" destId="{DFFDE4F7-C42C-402F-AD90-D543EB2E270C}" srcOrd="0" destOrd="0" parTransId="{7A69E3CD-DAF3-4EF8-BD95-DA8A621AABB9}" sibTransId="{F4C2C498-0621-420C-A0AC-AACDA644E71A}"/>
    <dgm:cxn modelId="{1B956007-5B32-4BDD-9BB7-35DB3448EC74}" type="presOf" srcId="{3952DA9B-0FB7-4F33-869D-434C128D4A50}" destId="{47CBED94-A880-4314-B65D-E63EC805C539}" srcOrd="0" destOrd="0" presId="urn:microsoft.com/office/officeart/2005/8/layout/hList6"/>
    <dgm:cxn modelId="{2E50D2B3-0720-4880-BBE8-7F44EFC01B73}" srcId="{327C352C-9223-4CF3-8ABC-382B72A63B3A}" destId="{5629F3F3-3A56-4C51-9E19-3A0AF679718C}" srcOrd="2" destOrd="0" parTransId="{BAD2F03B-55F1-47D0-9B00-9170AE0F7B38}" sibTransId="{6493B62A-B0A6-4E1C-8C9D-D82D653B9EB8}"/>
    <dgm:cxn modelId="{2A7EDA16-A577-4E45-B01F-CFED5FA39326}" srcId="{1C905220-28BD-41DC-9CAB-01721B2A2A96}" destId="{6B4A8CCF-E3DD-4D35-8308-E55AF0CC50AF}" srcOrd="1" destOrd="0" parTransId="{1D1C2032-B74F-403F-8F64-9956B5DD49EB}" sibTransId="{764E2A76-0137-4423-B71C-5C22686B35F7}"/>
    <dgm:cxn modelId="{F31076B0-4B86-442D-BC51-8A19888D328E}" type="presOf" srcId="{CD3E94F5-2F94-45D1-817C-39C6FBAC422C}" destId="{5F2C52C0-04F7-4E1B-A2BB-4F526E11312D}" srcOrd="0" destOrd="2" presId="urn:microsoft.com/office/officeart/2005/8/layout/hList6"/>
    <dgm:cxn modelId="{1183250E-48AD-421E-92C5-706EFF594F81}" type="presOf" srcId="{9F24F1A1-5F8D-441A-9564-83C8B8363A81}" destId="{1A8DB37E-BBDD-4E7A-BB24-B2FC94FA3711}" srcOrd="0" destOrd="5" presId="urn:microsoft.com/office/officeart/2005/8/layout/hList6"/>
    <dgm:cxn modelId="{A38EF0DB-1FAB-4EF6-AD19-FEBF6CD4EC09}" srcId="{16170CDB-B282-4D0B-8999-7DAD7A1EB452}" destId="{CD3E94F5-2F94-45D1-817C-39C6FBAC422C}" srcOrd="1" destOrd="0" parTransId="{661E95BE-1A66-4EC8-914A-786FACF0AFB3}" sibTransId="{8705DCC3-4E35-4539-A4F2-AA94DFB86B16}"/>
    <dgm:cxn modelId="{B4368B7B-487E-45D4-8A11-8212C88E49BF}" type="presOf" srcId="{11A53F3E-9EA3-4561-BF07-B1D4DE3BD7FA}" destId="{5F2C52C0-04F7-4E1B-A2BB-4F526E11312D}" srcOrd="0" destOrd="1" presId="urn:microsoft.com/office/officeart/2005/8/layout/hList6"/>
    <dgm:cxn modelId="{55BB9180-86B8-4734-A422-47EFED046A9B}" type="presOf" srcId="{F0DC79C2-1FF7-4BD9-BE06-3A4163A78071}" destId="{47CBED94-A880-4314-B65D-E63EC805C539}" srcOrd="0" destOrd="4" presId="urn:microsoft.com/office/officeart/2005/8/layout/hList6"/>
    <dgm:cxn modelId="{8C2A7D3D-8AA1-4F3C-BA6E-838DBB804811}" srcId="{16170CDB-B282-4D0B-8999-7DAD7A1EB452}" destId="{317055AA-878B-4869-807F-7DB0D744F431}" srcOrd="3" destOrd="0" parTransId="{FCFAE78F-E91C-475F-9F3F-1EF062E0D68D}" sibTransId="{9AD4F0AC-1CF3-48AA-BBF2-18D9994C333B}"/>
    <dgm:cxn modelId="{DFF54390-6EF8-4E7E-AA8C-9B7E2155BAD8}" type="presOf" srcId="{327C352C-9223-4CF3-8ABC-382B72A63B3A}" destId="{B3C3BB74-07ED-41CC-A943-A9A2969F14B0}" srcOrd="0" destOrd="0" presId="urn:microsoft.com/office/officeart/2005/8/layout/hList6"/>
    <dgm:cxn modelId="{8BE1C38C-F21F-4A92-A88D-DB20ADD6BFDB}" srcId="{3952DA9B-0FB7-4F33-869D-434C128D4A50}" destId="{BF0333CA-5C44-4DBB-A48F-D008BA6DF003}" srcOrd="4" destOrd="0" parTransId="{09261BF9-5F2C-40FB-9BC0-EF178979B196}" sibTransId="{121CDEED-14EB-4660-9B10-0A259EEE919D}"/>
    <dgm:cxn modelId="{77FEECA9-4E2C-4A63-89E3-84804EBB4FA3}" srcId="{1C905220-28BD-41DC-9CAB-01721B2A2A96}" destId="{73967C28-0225-4479-A146-2A607A99ED43}" srcOrd="3" destOrd="0" parTransId="{E413EA3E-2F34-47CA-B2F5-AE1B2D41B67E}" sibTransId="{F71D9EEE-C852-4D20-B2E5-523ABB1E033F}"/>
    <dgm:cxn modelId="{8BAD688E-84DA-403C-8596-7AB2E8B7E0BD}" srcId="{04ABAE9C-A356-4448-A1AE-BB84176D589D}" destId="{327C352C-9223-4CF3-8ABC-382B72A63B3A}" srcOrd="3" destOrd="0" parTransId="{CA8B5BB3-20AB-47E1-ABD4-2DB85104964C}" sibTransId="{77125B9F-A43B-4873-9889-8BDE9D9C60BC}"/>
    <dgm:cxn modelId="{3F4023AC-35FA-4F28-B4C9-830712C686DE}" srcId="{1C905220-28BD-41DC-9CAB-01721B2A2A96}" destId="{56312572-5C15-4BB6-92CB-8501EE433D9A}" srcOrd="2" destOrd="0" parTransId="{F6251363-363C-4E28-BCFB-1E4FDB4993A2}" sibTransId="{6F810AA9-0E1F-4F18-8E33-C1EF3ADBE3C6}"/>
    <dgm:cxn modelId="{594D4CD2-2D1E-46F6-B413-D40885968A28}" srcId="{3952DA9B-0FB7-4F33-869D-434C128D4A50}" destId="{1B89AF7E-AC87-4FA0-89DA-3FB8A7FEBDA1}" srcOrd="2" destOrd="0" parTransId="{00AFBD6D-D24B-49DD-8499-88FCE674E12A}" sibTransId="{02EF406B-559F-44B0-9A9C-CB92A6CA2587}"/>
    <dgm:cxn modelId="{72A50C4F-7B6A-4277-90EE-7EF641DC3454}" type="presOf" srcId="{6B4A8CCF-E3DD-4D35-8308-E55AF0CC50AF}" destId="{1A8DB37E-BBDD-4E7A-BB24-B2FC94FA3711}" srcOrd="0" destOrd="2" presId="urn:microsoft.com/office/officeart/2005/8/layout/hList6"/>
    <dgm:cxn modelId="{5A904469-874F-48DB-833A-7C6599139BA3}" srcId="{3952DA9B-0FB7-4F33-869D-434C128D4A50}" destId="{DD54F719-6753-450A-AC13-A352113EA419}" srcOrd="1" destOrd="0" parTransId="{BE49B091-5470-4AF5-824D-183042C725A8}" sibTransId="{47FCBFD8-9BED-4DB5-AF02-3E001F91D699}"/>
    <dgm:cxn modelId="{75210B46-9A64-4E1F-BE74-E74FA710DACC}" type="presOf" srcId="{BF0333CA-5C44-4DBB-A48F-D008BA6DF003}" destId="{47CBED94-A880-4314-B65D-E63EC805C539}" srcOrd="0" destOrd="5" presId="urn:microsoft.com/office/officeart/2005/8/layout/hList6"/>
    <dgm:cxn modelId="{6290D095-5482-4BE3-BEA3-A71DCEEC5C98}" type="presOf" srcId="{5629F3F3-3A56-4C51-9E19-3A0AF679718C}" destId="{B3C3BB74-07ED-41CC-A943-A9A2969F14B0}" srcOrd="0" destOrd="3" presId="urn:microsoft.com/office/officeart/2005/8/layout/hList6"/>
    <dgm:cxn modelId="{F641331F-F37A-440F-984C-739C3DC6028E}" type="presOf" srcId="{73967C28-0225-4479-A146-2A607A99ED43}" destId="{1A8DB37E-BBDD-4E7A-BB24-B2FC94FA3711}" srcOrd="0" destOrd="4" presId="urn:microsoft.com/office/officeart/2005/8/layout/hList6"/>
    <dgm:cxn modelId="{EC3912F8-1A78-48EE-B73D-92FD366EF728}" type="presOf" srcId="{317055AA-878B-4869-807F-7DB0D744F431}" destId="{5F2C52C0-04F7-4E1B-A2BB-4F526E11312D}" srcOrd="0" destOrd="4" presId="urn:microsoft.com/office/officeart/2005/8/layout/hList6"/>
    <dgm:cxn modelId="{E9951685-C4B5-40AD-B724-C80E8A15F50D}" srcId="{327C352C-9223-4CF3-8ABC-382B72A63B3A}" destId="{3E4CE324-385B-490F-A2B6-0461A9CF6092}" srcOrd="0" destOrd="0" parTransId="{1CF71792-352F-4CD0-A482-5BEC1951053C}" sibTransId="{0C921BE5-8949-4181-86E1-72B7725725D6}"/>
    <dgm:cxn modelId="{87576699-7DAF-4BE7-B0EB-E5DE07A4F252}" type="presOf" srcId="{DFFDE4F7-C42C-402F-AD90-D543EB2E270C}" destId="{47CBED94-A880-4314-B65D-E63EC805C539}" srcOrd="0" destOrd="1" presId="urn:microsoft.com/office/officeart/2005/8/layout/hList6"/>
    <dgm:cxn modelId="{35287D92-491F-4AB1-B930-9F1518FFE153}" type="presOf" srcId="{3E4CE324-385B-490F-A2B6-0461A9CF6092}" destId="{B3C3BB74-07ED-41CC-A943-A9A2969F14B0}" srcOrd="0" destOrd="1" presId="urn:microsoft.com/office/officeart/2005/8/layout/hList6"/>
    <dgm:cxn modelId="{DCC4CEDB-0A0B-445F-B0A7-62D0FE18F998}" type="presOf" srcId="{CCBA41B6-B751-447E-A419-93D9B217681E}" destId="{5F2C52C0-04F7-4E1B-A2BB-4F526E11312D}" srcOrd="0" destOrd="3" presId="urn:microsoft.com/office/officeart/2005/8/layout/hList6"/>
    <dgm:cxn modelId="{BAE168CB-FCC3-4129-B94A-C43E6571F714}" srcId="{16170CDB-B282-4D0B-8999-7DAD7A1EB452}" destId="{11A53F3E-9EA3-4561-BF07-B1D4DE3BD7FA}" srcOrd="0" destOrd="0" parTransId="{B932EB58-AE77-4210-939D-E319D0D3C427}" sibTransId="{865423C3-3C5B-40E0-8C6F-C5A26649B047}"/>
    <dgm:cxn modelId="{52FE18B8-F8C6-493C-9432-BF990BB57CFB}" srcId="{1C905220-28BD-41DC-9CAB-01721B2A2A96}" destId="{9F24F1A1-5F8D-441A-9564-83C8B8363A81}" srcOrd="4" destOrd="0" parTransId="{45D16B32-1E05-47B3-9EF7-E56F2D6FBF55}" sibTransId="{817CE8BD-1504-4C38-B38F-1A54060B8465}"/>
    <dgm:cxn modelId="{E10DEE6D-6BF4-4996-A5A2-910C63DCB139}" type="presOf" srcId="{2D57968F-BDD8-4212-9359-A0AF49B69CEB}" destId="{B3C3BB74-07ED-41CC-A943-A9A2969F14B0}" srcOrd="0" destOrd="4" presId="urn:microsoft.com/office/officeart/2005/8/layout/hList6"/>
    <dgm:cxn modelId="{8623E25B-9C9F-4281-BB5F-B73D99E64119}" type="presOf" srcId="{2E5C65B7-938F-4FEE-9C05-587C3FF51E63}" destId="{5F2C52C0-04F7-4E1B-A2BB-4F526E11312D}" srcOrd="0" destOrd="5" presId="urn:microsoft.com/office/officeart/2005/8/layout/hList6"/>
    <dgm:cxn modelId="{B3515794-5AE1-434C-9CDF-D094171526DA}" srcId="{16170CDB-B282-4D0B-8999-7DAD7A1EB452}" destId="{CCBA41B6-B751-447E-A419-93D9B217681E}" srcOrd="2" destOrd="0" parTransId="{F325E8AD-F40C-4135-9E1D-A33575A1EBFF}" sibTransId="{F4D03982-A1CE-494F-80A0-879A627977AC}"/>
    <dgm:cxn modelId="{B723EEC8-2B5A-42F3-903C-116B71585CC5}" srcId="{3952DA9B-0FB7-4F33-869D-434C128D4A50}" destId="{F0DC79C2-1FF7-4BD9-BE06-3A4163A78071}" srcOrd="3" destOrd="0" parTransId="{E6760222-CAF7-429F-BA85-CDB3068AD0AF}" sibTransId="{A8D9C150-21B7-4E09-A3DE-2722C344B9D5}"/>
    <dgm:cxn modelId="{4C75FE18-2DA2-4BA1-8BEE-E4C3E64B3B60}" srcId="{1C905220-28BD-41DC-9CAB-01721B2A2A96}" destId="{0A17076D-D3C6-4B5A-86AF-A35C7DCA38C5}" srcOrd="0" destOrd="0" parTransId="{DE7E2C77-EAF5-4940-A495-5F4F3E346D3B}" sibTransId="{0036B70C-75E9-46FE-B6A7-5CFF0E958BEB}"/>
    <dgm:cxn modelId="{20714A2B-9D44-4C57-9EFD-F7FCDF8A4AFE}" type="presOf" srcId="{0D5B48BB-3BA4-4184-963F-26BBA3C60FE9}" destId="{B3C3BB74-07ED-41CC-A943-A9A2969F14B0}" srcOrd="0" destOrd="2" presId="urn:microsoft.com/office/officeart/2005/8/layout/hList6"/>
    <dgm:cxn modelId="{7A01177A-D744-4358-8FBB-D9AB3B8A21E5}" type="presOf" srcId="{56312572-5C15-4BB6-92CB-8501EE433D9A}" destId="{1A8DB37E-BBDD-4E7A-BB24-B2FC94FA3711}" srcOrd="0" destOrd="3" presId="urn:microsoft.com/office/officeart/2005/8/layout/hList6"/>
    <dgm:cxn modelId="{72E3B4BB-0E7E-4E2E-869B-85F8F446D90D}" type="presOf" srcId="{1C905220-28BD-41DC-9CAB-01721B2A2A96}" destId="{1A8DB37E-BBDD-4E7A-BB24-B2FC94FA3711}" srcOrd="0" destOrd="0" presId="urn:microsoft.com/office/officeart/2005/8/layout/hList6"/>
    <dgm:cxn modelId="{0D2F3F87-F1CD-4852-894B-61342F759FAF}" srcId="{327C352C-9223-4CF3-8ABC-382B72A63B3A}" destId="{0D5B48BB-3BA4-4184-963F-26BBA3C60FE9}" srcOrd="1" destOrd="0" parTransId="{41F6D475-34AA-4A40-BB1C-89FB927993D7}" sibTransId="{E7E9632C-4C54-4F31-AE15-C60101345A09}"/>
    <dgm:cxn modelId="{E476F46C-7C59-44FE-9CBC-925A1DF1B71F}" srcId="{327C352C-9223-4CF3-8ABC-382B72A63B3A}" destId="{684760CC-3162-4827-ACBD-E9A48817189C}" srcOrd="4" destOrd="0" parTransId="{F43149B3-EF7F-4A15-8AE3-DBC06FC261F2}" sibTransId="{01F8482C-6D82-446A-BB85-44723BDDE40E}"/>
    <dgm:cxn modelId="{E127C202-28EB-4F88-9E62-334FA29356C2}" srcId="{16170CDB-B282-4D0B-8999-7DAD7A1EB452}" destId="{2E5C65B7-938F-4FEE-9C05-587C3FF51E63}" srcOrd="4" destOrd="0" parTransId="{E81C289F-8023-428D-B19D-D3E24CE0A866}" sibTransId="{F53033D9-1CC2-4345-B470-3E2C810C0F61}"/>
    <dgm:cxn modelId="{DD45516C-4A48-4E89-9414-AF9533B0CE21}" srcId="{04ABAE9C-A356-4448-A1AE-BB84176D589D}" destId="{1C905220-28BD-41DC-9CAB-01721B2A2A96}" srcOrd="0" destOrd="0" parTransId="{4AD4C0BC-0A44-4796-B919-6E6F2882A3AA}" sibTransId="{09B823CD-A0DD-4AF9-A015-9FF259F18CA5}"/>
    <dgm:cxn modelId="{3F4923CD-992B-448E-B4A1-33CFF3D3A359}" type="presOf" srcId="{16170CDB-B282-4D0B-8999-7DAD7A1EB452}" destId="{5F2C52C0-04F7-4E1B-A2BB-4F526E11312D}" srcOrd="0" destOrd="0" presId="urn:microsoft.com/office/officeart/2005/8/layout/hList6"/>
    <dgm:cxn modelId="{5A87B0CA-5883-46CE-9DB6-A9237D632BDC}" type="presParOf" srcId="{0E889F7C-D8DB-4698-A193-272777395322}" destId="{1A8DB37E-BBDD-4E7A-BB24-B2FC94FA3711}" srcOrd="0" destOrd="0" presId="urn:microsoft.com/office/officeart/2005/8/layout/hList6"/>
    <dgm:cxn modelId="{9260A848-76FC-4CFB-BCCB-D1713D02DC10}" type="presParOf" srcId="{0E889F7C-D8DB-4698-A193-272777395322}" destId="{E44192E4-0F56-40DA-B2C1-D95336CE7A23}" srcOrd="1" destOrd="0" presId="urn:microsoft.com/office/officeart/2005/8/layout/hList6"/>
    <dgm:cxn modelId="{4A04C6FD-7596-4310-9164-F43572A149BC}" type="presParOf" srcId="{0E889F7C-D8DB-4698-A193-272777395322}" destId="{5F2C52C0-04F7-4E1B-A2BB-4F526E11312D}" srcOrd="2" destOrd="0" presId="urn:microsoft.com/office/officeart/2005/8/layout/hList6"/>
    <dgm:cxn modelId="{F4C16527-9910-4C6C-9037-42C903BB2086}" type="presParOf" srcId="{0E889F7C-D8DB-4698-A193-272777395322}" destId="{89249B76-0E66-458E-9304-ECC238B3855A}" srcOrd="3" destOrd="0" presId="urn:microsoft.com/office/officeart/2005/8/layout/hList6"/>
    <dgm:cxn modelId="{B367AC52-6B14-480C-B07C-E9AEC28E9194}" type="presParOf" srcId="{0E889F7C-D8DB-4698-A193-272777395322}" destId="{47CBED94-A880-4314-B65D-E63EC805C539}" srcOrd="4" destOrd="0" presId="urn:microsoft.com/office/officeart/2005/8/layout/hList6"/>
    <dgm:cxn modelId="{61B976F4-F445-4B1F-ABC6-5BCCC2FE707F}" type="presParOf" srcId="{0E889F7C-D8DB-4698-A193-272777395322}" destId="{4927FC79-C648-4AA2-8A77-682E66EDFF87}" srcOrd="5" destOrd="0" presId="urn:microsoft.com/office/officeart/2005/8/layout/hList6"/>
    <dgm:cxn modelId="{D4FD1CBB-1236-4B05-B030-E5D5DA8B22FE}" type="presParOf" srcId="{0E889F7C-D8DB-4698-A193-272777395322}" destId="{B3C3BB74-07ED-41CC-A943-A9A2969F14B0}" srcOrd="6"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7DCDA-6AAA-4056-BB6C-264AC5E31103}" type="datetimeFigureOut">
              <a:rPr lang="el-GR" smtClean="0"/>
              <a:pPr/>
              <a:t>10/10/2016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31746092-7652-4F52-8161-1D756868C540}"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l-G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7DCDA-6AAA-4056-BB6C-264AC5E31103}" type="datetimeFigureOut">
              <a:rPr lang="el-GR" smtClean="0"/>
              <a:pPr/>
              <a:t>10/10/2016</a:t>
            </a:fld>
            <a:endParaRPr lang="el-G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6092-7652-4F52-8161-1D756868C540}"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tutorialspoint.com/java/java_string_length.htm" TargetMode="External"/><Relationship Id="rId7" Type="http://schemas.openxmlformats.org/officeDocument/2006/relationships/hyperlink" Target="https://www.tutorialspoint.com/java/java_string_substring.htm" TargetMode="External"/><Relationship Id="rId2" Type="http://schemas.openxmlformats.org/officeDocument/2006/relationships/hyperlink" Target="https://www.tutorialspoint.com/java/java_string_concat.htm" TargetMode="External"/><Relationship Id="rId1" Type="http://schemas.openxmlformats.org/officeDocument/2006/relationships/slideLayout" Target="../slideLayouts/slideLayout2.xml"/><Relationship Id="rId6" Type="http://schemas.openxmlformats.org/officeDocument/2006/relationships/hyperlink" Target="https://www.tutorialspoint.com/java/java_string_substring_beginendindex.htm" TargetMode="External"/><Relationship Id="rId5" Type="http://schemas.openxmlformats.org/officeDocument/2006/relationships/hyperlink" Target="https://www.tutorialspoint.com/java/java_string_split_regexlimit.htm" TargetMode="External"/><Relationship Id="rId4" Type="http://schemas.openxmlformats.org/officeDocument/2006/relationships/hyperlink" Target="https://www.tutorialspoint.com/java/java_string_split.htm"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www.tutorialspoint.com/java/number_min.htm" TargetMode="External"/><Relationship Id="rId3" Type="http://schemas.openxmlformats.org/officeDocument/2006/relationships/hyperlink" Target="https://www.tutorialspoint.com/java/number_abs.htm" TargetMode="External"/><Relationship Id="rId7" Type="http://schemas.openxmlformats.org/officeDocument/2006/relationships/hyperlink" Target="https://www.tutorialspoint.com/java/number_round.htm" TargetMode="External"/><Relationship Id="rId12" Type="http://schemas.openxmlformats.org/officeDocument/2006/relationships/hyperlink" Target="https://www.tutorialspoint.com/java/number_pow.htm" TargetMode="External"/><Relationship Id="rId2" Type="http://schemas.openxmlformats.org/officeDocument/2006/relationships/hyperlink" Target="https://www.tutorialspoint.com/java/number_parseint.htm" TargetMode="External"/><Relationship Id="rId1" Type="http://schemas.openxmlformats.org/officeDocument/2006/relationships/slideLayout" Target="../slideLayouts/slideLayout2.xml"/><Relationship Id="rId6" Type="http://schemas.openxmlformats.org/officeDocument/2006/relationships/hyperlink" Target="https://www.tutorialspoint.com/java/number_rint.htm" TargetMode="External"/><Relationship Id="rId11" Type="http://schemas.openxmlformats.org/officeDocument/2006/relationships/hyperlink" Target="https://www.tutorialspoint.com/java/number_log.htm" TargetMode="External"/><Relationship Id="rId5" Type="http://schemas.openxmlformats.org/officeDocument/2006/relationships/hyperlink" Target="https://www.tutorialspoint.com/java/number_floor.htm" TargetMode="External"/><Relationship Id="rId10" Type="http://schemas.openxmlformats.org/officeDocument/2006/relationships/hyperlink" Target="https://www.tutorialspoint.com/java/number_exp.htm" TargetMode="External"/><Relationship Id="rId4" Type="http://schemas.openxmlformats.org/officeDocument/2006/relationships/hyperlink" Target="https://www.tutorialspoint.com/java/number_ceil.htm" TargetMode="External"/><Relationship Id="rId9" Type="http://schemas.openxmlformats.org/officeDocument/2006/relationships/hyperlink" Target="https://www.tutorialspoint.com/java/number_max.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Java</a:t>
            </a:r>
            <a:endParaRPr lang="el-GR" sz="7200" dirty="0"/>
          </a:p>
        </p:txBody>
      </p:sp>
      <p:sp>
        <p:nvSpPr>
          <p:cNvPr id="3" name="Subtitle 2"/>
          <p:cNvSpPr>
            <a:spLocks noGrp="1"/>
          </p:cNvSpPr>
          <p:nvPr>
            <p:ph type="subTitle" idx="1"/>
          </p:nvPr>
        </p:nvSpPr>
        <p:spPr/>
        <p:txBody>
          <a:bodyPr/>
          <a:lstStyle/>
          <a:p>
            <a:r>
              <a:rPr lang="en-US" dirty="0" smtClean="0"/>
              <a:t>From Python to Java</a:t>
            </a:r>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Identifiers</a:t>
            </a:r>
            <a:endParaRPr lang="el-GR" dirty="0"/>
          </a:p>
        </p:txBody>
      </p:sp>
      <p:sp>
        <p:nvSpPr>
          <p:cNvPr id="3" name="Content Placeholder 2"/>
          <p:cNvSpPr>
            <a:spLocks noGrp="1"/>
          </p:cNvSpPr>
          <p:nvPr>
            <p:ph idx="1"/>
          </p:nvPr>
        </p:nvSpPr>
        <p:spPr/>
        <p:txBody>
          <a:bodyPr>
            <a:normAutofit/>
          </a:bodyPr>
          <a:lstStyle/>
          <a:p>
            <a:r>
              <a:rPr lang="en-US" sz="2400" dirty="0" smtClean="0"/>
              <a:t>All identifiers should begin with a letter (A to Z or a to z), currency character ($) or an underscore (_).</a:t>
            </a:r>
          </a:p>
          <a:p>
            <a:r>
              <a:rPr lang="en-US" sz="2400" dirty="0" smtClean="0"/>
              <a:t>After the first character, identifiers can have any combination of characters.</a:t>
            </a:r>
          </a:p>
          <a:p>
            <a:r>
              <a:rPr lang="en-US" sz="2400" dirty="0" smtClean="0"/>
              <a:t>A key word cannot be used as an identifier.</a:t>
            </a:r>
          </a:p>
          <a:p>
            <a:r>
              <a:rPr lang="en-US" sz="2400" dirty="0" smtClean="0"/>
              <a:t>Identifiers are case sensitive.</a:t>
            </a:r>
          </a:p>
          <a:p>
            <a:pPr lvl="1"/>
            <a:r>
              <a:rPr lang="en-US" sz="2000" dirty="0" smtClean="0"/>
              <a:t>identifiers: age, $salary, _value, __1_value.</a:t>
            </a:r>
          </a:p>
          <a:p>
            <a:pPr lvl="1"/>
            <a:r>
              <a:rPr lang="en-US" sz="2000" dirty="0" smtClean="0"/>
              <a:t>illegal identifiers: 123abc, -salary.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Keywords</a:t>
            </a:r>
            <a:endParaRPr lang="el-GR" dirty="0"/>
          </a:p>
        </p:txBody>
      </p:sp>
      <p:pic>
        <p:nvPicPr>
          <p:cNvPr id="4098" name="Picture 2"/>
          <p:cNvPicPr>
            <a:picLocks noChangeAspect="1" noChangeArrowheads="1"/>
          </p:cNvPicPr>
          <p:nvPr/>
        </p:nvPicPr>
        <p:blipFill>
          <a:blip r:embed="rId2"/>
          <a:srcRect l="21094" t="34424" r="25000" b="18701"/>
          <a:stretch>
            <a:fillRect/>
          </a:stretch>
        </p:blipFill>
        <p:spPr bwMode="auto">
          <a:xfrm>
            <a:off x="1500166" y="1571612"/>
            <a:ext cx="6572264" cy="457203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Modifiers</a:t>
            </a:r>
            <a:endParaRPr lang="el-GR" dirty="0"/>
          </a:p>
        </p:txBody>
      </p:sp>
      <p:sp>
        <p:nvSpPr>
          <p:cNvPr id="3" name="Content Placeholder 2"/>
          <p:cNvSpPr>
            <a:spLocks noGrp="1"/>
          </p:cNvSpPr>
          <p:nvPr>
            <p:ph idx="1"/>
          </p:nvPr>
        </p:nvSpPr>
        <p:spPr/>
        <p:txBody>
          <a:bodyPr>
            <a:normAutofit/>
          </a:bodyPr>
          <a:lstStyle/>
          <a:p>
            <a:r>
              <a:rPr lang="en-US" dirty="0" smtClean="0"/>
              <a:t>Like other languages, it is possible to modify classes, methods, etc., by using modifiers. There are two categories of modifiers −</a:t>
            </a:r>
          </a:p>
          <a:p>
            <a:r>
              <a:rPr lang="en-US" b="1" dirty="0" smtClean="0"/>
              <a:t>Access Modifiers</a:t>
            </a:r>
            <a:r>
              <a:rPr lang="en-US" dirty="0" smtClean="0"/>
              <a:t> − default, public , protected, private</a:t>
            </a:r>
          </a:p>
          <a:p>
            <a:r>
              <a:rPr lang="en-US" b="1" dirty="0" smtClean="0"/>
              <a:t>Non-access Modifiers</a:t>
            </a:r>
            <a:r>
              <a:rPr lang="en-US" dirty="0" smtClean="0"/>
              <a:t> − final, abstract, </a:t>
            </a:r>
            <a:r>
              <a:rPr lang="en-US" dirty="0" err="1" smtClean="0"/>
              <a:t>strictfp</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l="24023" t="43213" r="33203" b="45801"/>
          <a:stretch>
            <a:fillRect/>
          </a:stretch>
        </p:blipFill>
        <p:spPr bwMode="auto">
          <a:xfrm>
            <a:off x="1671617" y="5286388"/>
            <a:ext cx="6257969" cy="128588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b="1" dirty="0" smtClean="0"/>
              <a:t>Java Variables (1)</a:t>
            </a:r>
            <a:endParaRPr lang="el-GR" dirty="0"/>
          </a:p>
        </p:txBody>
      </p:sp>
      <p:sp>
        <p:nvSpPr>
          <p:cNvPr id="3" name="Content Placeholder 2"/>
          <p:cNvSpPr>
            <a:spLocks noGrp="1"/>
          </p:cNvSpPr>
          <p:nvPr>
            <p:ph idx="1"/>
          </p:nvPr>
        </p:nvSpPr>
        <p:spPr>
          <a:xfrm>
            <a:off x="457200" y="1214422"/>
            <a:ext cx="8229600" cy="4525963"/>
          </a:xfrm>
        </p:spPr>
        <p:txBody>
          <a:bodyPr>
            <a:normAutofit lnSpcReduction="10000"/>
          </a:bodyPr>
          <a:lstStyle/>
          <a:p>
            <a:r>
              <a:rPr lang="en-US" sz="2800" dirty="0" smtClean="0"/>
              <a:t>A variable provides us with named storage that our programs can manipulate. </a:t>
            </a:r>
            <a:endParaRPr lang="en-US" sz="2800" dirty="0" smtClean="0"/>
          </a:p>
          <a:p>
            <a:r>
              <a:rPr lang="en-US" sz="2800" dirty="0" smtClean="0"/>
              <a:t>Each </a:t>
            </a:r>
            <a:r>
              <a:rPr lang="en-US" sz="2800" dirty="0" smtClean="0"/>
              <a:t>variable in Java has a specific type, which determines the size and layout of the variable's memory; the range of values that can be stored within that memory; and the set of operations that can be applied to the variable.</a:t>
            </a:r>
          </a:p>
          <a:p>
            <a:r>
              <a:rPr lang="en-US" sz="2800" dirty="0" smtClean="0"/>
              <a:t>You must declare all variables before they can be </a:t>
            </a:r>
            <a:r>
              <a:rPr lang="en-US" sz="2800" dirty="0" smtClean="0"/>
              <a:t>used and remember that their type cannot be changed. </a:t>
            </a:r>
            <a:endParaRPr 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Variables </a:t>
            </a:r>
            <a:r>
              <a:rPr lang="en-US" b="1" dirty="0" smtClean="0"/>
              <a:t>(2)</a:t>
            </a:r>
            <a:endParaRPr lang="el-GR" dirty="0"/>
          </a:p>
        </p:txBody>
      </p:sp>
      <p:sp>
        <p:nvSpPr>
          <p:cNvPr id="3" name="Content Placeholder 2"/>
          <p:cNvSpPr>
            <a:spLocks noGrp="1"/>
          </p:cNvSpPr>
          <p:nvPr>
            <p:ph idx="1"/>
          </p:nvPr>
        </p:nvSpPr>
        <p:spPr>
          <a:xfrm>
            <a:off x="457200" y="1600201"/>
            <a:ext cx="8229600" cy="3614749"/>
          </a:xfrm>
        </p:spPr>
        <p:txBody>
          <a:bodyPr>
            <a:normAutofit fontScale="85000" lnSpcReduction="20000"/>
          </a:bodyPr>
          <a:lstStyle/>
          <a:p>
            <a:r>
              <a:rPr lang="en-US" dirty="0" smtClean="0"/>
              <a:t>Local Variables</a:t>
            </a:r>
          </a:p>
          <a:p>
            <a:pPr lvl="1"/>
            <a:r>
              <a:rPr lang="en-US" dirty="0" smtClean="0"/>
              <a:t>A variable that is declared inside the method is called local variable.</a:t>
            </a:r>
          </a:p>
          <a:p>
            <a:r>
              <a:rPr lang="en-US" dirty="0" smtClean="0"/>
              <a:t>Class Variables (Static Variables)</a:t>
            </a:r>
          </a:p>
          <a:p>
            <a:pPr lvl="1"/>
            <a:r>
              <a:rPr lang="en-US" dirty="0" smtClean="0"/>
              <a:t>A variable that is declared as static is called static variable. It cannot be local.</a:t>
            </a:r>
          </a:p>
          <a:p>
            <a:r>
              <a:rPr lang="en-US" dirty="0" smtClean="0"/>
              <a:t>Instance Variables (Non-static Variables)</a:t>
            </a:r>
          </a:p>
          <a:p>
            <a:pPr lvl="1"/>
            <a:r>
              <a:rPr lang="en-US" dirty="0" smtClean="0"/>
              <a:t>A variable that is declared inside the class but outside the method is called instance variable . It is not declared as static.</a:t>
            </a:r>
          </a:p>
          <a:p>
            <a:endParaRPr lang="el-GR" dirty="0"/>
          </a:p>
        </p:txBody>
      </p:sp>
      <p:pic>
        <p:nvPicPr>
          <p:cNvPr id="20481" name="Picture 1"/>
          <p:cNvPicPr>
            <a:picLocks noChangeAspect="1" noChangeArrowheads="1"/>
          </p:cNvPicPr>
          <p:nvPr/>
        </p:nvPicPr>
        <p:blipFill>
          <a:blip r:embed="rId2"/>
          <a:srcRect t="13296" r="74195" b="69051"/>
          <a:stretch>
            <a:fillRect/>
          </a:stretch>
        </p:blipFill>
        <p:spPr bwMode="auto">
          <a:xfrm>
            <a:off x="3929058" y="4857760"/>
            <a:ext cx="4643470" cy="17859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Types (1)</a:t>
            </a:r>
            <a:endParaRPr lang="el-GR" dirty="0"/>
          </a:p>
        </p:txBody>
      </p:sp>
      <p:sp>
        <p:nvSpPr>
          <p:cNvPr id="3" name="Content Placeholder 2"/>
          <p:cNvSpPr>
            <a:spLocks noGrp="1"/>
          </p:cNvSpPr>
          <p:nvPr>
            <p:ph idx="1"/>
          </p:nvPr>
        </p:nvSpPr>
        <p:spPr/>
        <p:txBody>
          <a:bodyPr/>
          <a:lstStyle/>
          <a:p>
            <a:r>
              <a:rPr lang="en-US" dirty="0" smtClean="0"/>
              <a:t>Primitive Data Types</a:t>
            </a:r>
          </a:p>
          <a:p>
            <a:r>
              <a:rPr lang="en-US" dirty="0" smtClean="0"/>
              <a:t>Reference/Object Data Types</a:t>
            </a:r>
          </a:p>
          <a:p>
            <a:endParaRPr lang="el-G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Types</a:t>
            </a:r>
            <a:r>
              <a:rPr lang="en-US" b="1" dirty="0" smtClean="0"/>
              <a:t>(2</a:t>
            </a:r>
            <a:r>
              <a:rPr lang="en-US" b="1" dirty="0" smtClean="0"/>
              <a:t>)</a:t>
            </a:r>
            <a:endParaRPr lang="el-GR" dirty="0"/>
          </a:p>
        </p:txBody>
      </p:sp>
      <p:pic>
        <p:nvPicPr>
          <p:cNvPr id="62466" name="Picture 2" descr="datatype in java"/>
          <p:cNvPicPr>
            <a:picLocks noGrp="1" noChangeAspect="1" noChangeArrowheads="1"/>
          </p:cNvPicPr>
          <p:nvPr>
            <p:ph idx="1"/>
          </p:nvPr>
        </p:nvPicPr>
        <p:blipFill>
          <a:blip r:embed="rId2"/>
          <a:srcRect/>
          <a:stretch>
            <a:fillRect/>
          </a:stretch>
        </p:blipFill>
        <p:spPr bwMode="auto">
          <a:xfrm>
            <a:off x="214282" y="1571613"/>
            <a:ext cx="5494507" cy="4214842"/>
          </a:xfrm>
          <a:prstGeom prst="rect">
            <a:avLst/>
          </a:prstGeom>
          <a:noFill/>
        </p:spPr>
      </p:pic>
      <p:pic>
        <p:nvPicPr>
          <p:cNvPr id="62467" name="Picture 3"/>
          <p:cNvPicPr>
            <a:picLocks noChangeAspect="1" noChangeArrowheads="1"/>
          </p:cNvPicPr>
          <p:nvPr/>
        </p:nvPicPr>
        <p:blipFill>
          <a:blip r:embed="rId3"/>
          <a:srcRect t="13672" r="73646" b="49219"/>
          <a:stretch>
            <a:fillRect/>
          </a:stretch>
        </p:blipFill>
        <p:spPr bwMode="auto">
          <a:xfrm>
            <a:off x="5357818" y="2000240"/>
            <a:ext cx="3429024" cy="271464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 </a:t>
            </a:r>
            <a:r>
              <a:rPr lang="en-US" b="1" dirty="0" smtClean="0"/>
              <a:t>Data Types</a:t>
            </a:r>
            <a:endParaRPr lang="el-GR" dirty="0"/>
          </a:p>
        </p:txBody>
      </p:sp>
      <p:sp>
        <p:nvSpPr>
          <p:cNvPr id="3" name="Content Placeholder 2"/>
          <p:cNvSpPr>
            <a:spLocks noGrp="1"/>
          </p:cNvSpPr>
          <p:nvPr>
            <p:ph idx="1"/>
          </p:nvPr>
        </p:nvSpPr>
        <p:spPr/>
        <p:txBody>
          <a:bodyPr>
            <a:normAutofit fontScale="92500" lnSpcReduction="20000"/>
          </a:bodyPr>
          <a:lstStyle/>
          <a:p>
            <a:r>
              <a:rPr lang="en-US" dirty="0" smtClean="0"/>
              <a:t>Reference variables are created using defined constructors of the classes. </a:t>
            </a:r>
            <a:r>
              <a:rPr lang="en-US" dirty="0" smtClean="0"/>
              <a:t>These </a:t>
            </a:r>
            <a:r>
              <a:rPr lang="en-US" dirty="0" smtClean="0"/>
              <a:t>variables are declared to be of a specific type that cannot be changed. For example, Employee, Puppy, etc.</a:t>
            </a:r>
          </a:p>
          <a:p>
            <a:r>
              <a:rPr lang="en-US" dirty="0" smtClean="0"/>
              <a:t>Class objects and various type of array variables come under reference </a:t>
            </a:r>
            <a:r>
              <a:rPr lang="en-US" dirty="0" err="1" smtClean="0"/>
              <a:t>datatype</a:t>
            </a:r>
            <a:r>
              <a:rPr lang="en-US" dirty="0" smtClean="0"/>
              <a:t>.</a:t>
            </a:r>
          </a:p>
          <a:p>
            <a:r>
              <a:rPr lang="en-US" dirty="0" smtClean="0"/>
              <a:t>Default value of any reference variable is null.</a:t>
            </a:r>
          </a:p>
          <a:p>
            <a:r>
              <a:rPr lang="en-US" dirty="0" smtClean="0"/>
              <a:t>A reference variable can be used to refer any object of the declared type or any compatible type.</a:t>
            </a:r>
          </a:p>
          <a:p>
            <a:r>
              <a:rPr lang="en-US" dirty="0" smtClean="0"/>
              <a:t>Example: Animal </a:t>
            </a:r>
            <a:r>
              <a:rPr lang="en-US" dirty="0" err="1" smtClean="0"/>
              <a:t>animal</a:t>
            </a:r>
            <a:r>
              <a:rPr lang="en-US" dirty="0" smtClean="0"/>
              <a:t> = new Animal("giraffe");</a:t>
            </a:r>
          </a:p>
          <a:p>
            <a:endParaRPr lang="el-G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Primitive Data </a:t>
            </a:r>
            <a:r>
              <a:rPr lang="en-US" dirty="0" smtClean="0"/>
              <a:t>Types (1)</a:t>
            </a:r>
            <a:endParaRPr lang="el-GR" dirty="0"/>
          </a:p>
        </p:txBody>
      </p:sp>
      <p:graphicFrame>
        <p:nvGraphicFramePr>
          <p:cNvPr id="4" name="Diagram 3"/>
          <p:cNvGraphicFramePr/>
          <p:nvPr/>
        </p:nvGraphicFramePr>
        <p:xfrm>
          <a:off x="1071538" y="1293826"/>
          <a:ext cx="728667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a:t>
            </a:r>
            <a:r>
              <a:rPr lang="en-US" dirty="0" smtClean="0"/>
              <a:t>Types (2)</a:t>
            </a:r>
            <a:endParaRPr lang="el-GR"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6"/>
          <a:srcRect t="20508" r="81882" b="72656"/>
          <a:stretch>
            <a:fillRect/>
          </a:stretch>
        </p:blipFill>
        <p:spPr bwMode="auto">
          <a:xfrm>
            <a:off x="1285852" y="5715016"/>
            <a:ext cx="4378069" cy="928694"/>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6" name="Picture 3"/>
          <p:cNvPicPr>
            <a:picLocks noChangeAspect="1" noChangeArrowheads="1"/>
          </p:cNvPicPr>
          <p:nvPr/>
        </p:nvPicPr>
        <p:blipFill>
          <a:blip r:embed="rId6"/>
          <a:srcRect l="27489" t="17773" r="51647" b="68555"/>
          <a:stretch>
            <a:fillRect/>
          </a:stretch>
        </p:blipFill>
        <p:spPr bwMode="auto">
          <a:xfrm>
            <a:off x="4929190" y="5715016"/>
            <a:ext cx="2714644" cy="1000132"/>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7" name="Rectangle 6"/>
          <p:cNvSpPr/>
          <p:nvPr/>
        </p:nvSpPr>
        <p:spPr>
          <a:xfrm>
            <a:off x="1357290" y="5572140"/>
            <a:ext cx="1625830"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smtClean="0"/>
              <a:t>Float </a:t>
            </a:r>
            <a:r>
              <a:rPr lang="en-US" dirty="0" err="1" smtClean="0"/>
              <a:t>vs</a:t>
            </a:r>
            <a:r>
              <a:rPr lang="en-US" dirty="0" smtClean="0"/>
              <a:t> Double</a:t>
            </a: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is </a:t>
            </a:r>
            <a:r>
              <a:rPr lang="en-US" dirty="0" smtClean="0"/>
              <a:t>−</a:t>
            </a:r>
            <a:endParaRPr lang="el-GR" dirty="0"/>
          </a:p>
        </p:txBody>
      </p:sp>
      <p:sp>
        <p:nvSpPr>
          <p:cNvPr id="3" name="Content Placeholder 2"/>
          <p:cNvSpPr>
            <a:spLocks noGrp="1"/>
          </p:cNvSpPr>
          <p:nvPr>
            <p:ph idx="1"/>
          </p:nvPr>
        </p:nvSpPr>
        <p:spPr>
          <a:xfrm>
            <a:off x="457200" y="1600201"/>
            <a:ext cx="8229600" cy="4686319"/>
          </a:xfrm>
        </p:spPr>
        <p:txBody>
          <a:bodyPr>
            <a:normAutofit fontScale="40000" lnSpcReduction="20000"/>
          </a:bodyPr>
          <a:lstStyle/>
          <a:p>
            <a:r>
              <a:rPr lang="en-US" b="1" dirty="0" smtClean="0"/>
              <a:t>Object </a:t>
            </a:r>
            <a:r>
              <a:rPr lang="en-US" b="1" dirty="0" smtClean="0"/>
              <a:t>Oriented</a:t>
            </a:r>
            <a:r>
              <a:rPr lang="en-US" dirty="0" smtClean="0"/>
              <a:t> − In Java, everything is an Object. Java can be easily extended since it is based on the Object model.</a:t>
            </a:r>
          </a:p>
          <a:p>
            <a:r>
              <a:rPr lang="en-US" b="1" dirty="0" smtClean="0"/>
              <a:t>Platform Independent</a:t>
            </a:r>
            <a:r>
              <a:rPr lang="en-US" dirty="0" smtClean="0"/>
              <a:t> − Unlike many other programming languages including C and C++, when Java is compiled, it is not compiled into platform specific machine, rather into platform independent byte code. This byte code is distributed over the web and interpreted by the Virtual Machine (JVM) on whichever platform it is being run on.</a:t>
            </a:r>
          </a:p>
          <a:p>
            <a:r>
              <a:rPr lang="en-US" b="1" dirty="0" smtClean="0"/>
              <a:t>Simple</a:t>
            </a:r>
            <a:r>
              <a:rPr lang="en-US" dirty="0" smtClean="0"/>
              <a:t> − Java is designed to be easy to learn. If you understand the basic concept of OOP Java, it would be easy to master.</a:t>
            </a:r>
          </a:p>
          <a:p>
            <a:r>
              <a:rPr lang="en-US" b="1" dirty="0" smtClean="0"/>
              <a:t>Secure</a:t>
            </a:r>
            <a:r>
              <a:rPr lang="en-US" dirty="0" smtClean="0"/>
              <a:t> − With Java's secure feature it enables to develop virus-free, tamper-free systems. Authentication techniques are based on public-key encryption.</a:t>
            </a:r>
          </a:p>
          <a:p>
            <a:r>
              <a:rPr lang="en-US" b="1" dirty="0" smtClean="0"/>
              <a:t>Architecture-neutral</a:t>
            </a:r>
            <a:r>
              <a:rPr lang="en-US" dirty="0" smtClean="0"/>
              <a:t> − Java compiler generates an architecture-neutral object file format, which makes the compiled code executable on many processors, with the presence of Java runtime system.</a:t>
            </a:r>
          </a:p>
          <a:p>
            <a:r>
              <a:rPr lang="en-US" b="1" dirty="0" smtClean="0"/>
              <a:t>Portable</a:t>
            </a:r>
            <a:r>
              <a:rPr lang="en-US" dirty="0" smtClean="0"/>
              <a:t> − Being architecture-neutral and having no implementation dependent aspects of the specification makes Java portable. Compiler in Java is written in ANSI C with a clean portability boundary, which is a POSIX subset.</a:t>
            </a:r>
          </a:p>
          <a:p>
            <a:r>
              <a:rPr lang="en-US" b="1" dirty="0" smtClean="0"/>
              <a:t>Robust</a:t>
            </a:r>
            <a:r>
              <a:rPr lang="en-US" dirty="0" smtClean="0"/>
              <a:t> − Java makes an effort to eliminate error prone situations by emphasizing mainly on compile time error checking and runtime checking.</a:t>
            </a:r>
          </a:p>
          <a:p>
            <a:r>
              <a:rPr lang="en-US" b="1" dirty="0" smtClean="0"/>
              <a:t>Multithreaded</a:t>
            </a:r>
            <a:r>
              <a:rPr lang="en-US" dirty="0" smtClean="0"/>
              <a:t> − With Java's multithreaded feature it is possible to write programs that can perform many tasks simultaneously. This design feature allows the developers to construct interactive applications that can run smoothly.</a:t>
            </a:r>
          </a:p>
          <a:p>
            <a:r>
              <a:rPr lang="en-US" b="1" dirty="0" smtClean="0"/>
              <a:t>Interpreted</a:t>
            </a:r>
            <a:r>
              <a:rPr lang="en-US" dirty="0" smtClean="0"/>
              <a:t> − Java byte code is translated on the fly to native machine instructions and is not stored anywhere. The development process is more rapid and analytical since the linking is an incremental and light-weight process.</a:t>
            </a:r>
          </a:p>
          <a:p>
            <a:r>
              <a:rPr lang="en-US" b="1" dirty="0" smtClean="0"/>
              <a:t>High Performance</a:t>
            </a:r>
            <a:r>
              <a:rPr lang="en-US" dirty="0" smtClean="0"/>
              <a:t> − With the use of Just-In-Time compilers, Java enables high performance.</a:t>
            </a:r>
          </a:p>
          <a:p>
            <a:r>
              <a:rPr lang="en-US" b="1" dirty="0" smtClean="0"/>
              <a:t>Distributed</a:t>
            </a:r>
            <a:r>
              <a:rPr lang="en-US" dirty="0" smtClean="0"/>
              <a:t> − Java is designed for the distributed environment of the internet.</a:t>
            </a:r>
          </a:p>
          <a:p>
            <a:r>
              <a:rPr lang="en-US" b="1" dirty="0" smtClean="0"/>
              <a:t>Dynamic</a:t>
            </a:r>
            <a:r>
              <a:rPr lang="en-US" dirty="0" smtClean="0"/>
              <a:t> − Java is considered to be more dynamic than C or C++ since it is designed to adapt to an evolving environment. Java programs can carry extensive amount of run-time information that can be used to verify and resolve accesses to objects on run-time</a:t>
            </a:r>
            <a:r>
              <a:rPr lang="en-US" dirty="0" smtClean="0"/>
              <a:t>.</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Relational Operators</a:t>
            </a:r>
            <a:endParaRPr lang="el-GR" dirty="0"/>
          </a:p>
        </p:txBody>
      </p:sp>
      <p:pic>
        <p:nvPicPr>
          <p:cNvPr id="2050" name="Picture 2"/>
          <p:cNvPicPr>
            <a:picLocks noGrp="1" noChangeAspect="1" noChangeArrowheads="1"/>
          </p:cNvPicPr>
          <p:nvPr>
            <p:ph idx="1"/>
          </p:nvPr>
        </p:nvPicPr>
        <p:blipFill>
          <a:blip r:embed="rId2"/>
          <a:srcRect t="-632" r="63311" b="51701"/>
          <a:stretch>
            <a:fillRect/>
          </a:stretch>
        </p:blipFill>
        <p:spPr bwMode="auto">
          <a:xfrm>
            <a:off x="357158" y="1571612"/>
            <a:ext cx="6192766" cy="464347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37921" t="11914" r="32980" b="68555"/>
          <a:stretch>
            <a:fillRect/>
          </a:stretch>
        </p:blipFill>
        <p:spPr bwMode="auto">
          <a:xfrm>
            <a:off x="5000628" y="2428868"/>
            <a:ext cx="3786214"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Logical Operators</a:t>
            </a:r>
            <a:endParaRPr lang="el-GR" dirty="0"/>
          </a:p>
        </p:txBody>
      </p:sp>
      <p:graphicFrame>
        <p:nvGraphicFramePr>
          <p:cNvPr id="4" name="Content Placeholder 3"/>
          <p:cNvGraphicFramePr>
            <a:graphicFrameLocks noGrp="1"/>
          </p:cNvGraphicFramePr>
          <p:nvPr>
            <p:ph idx="1"/>
          </p:nvPr>
        </p:nvGraphicFramePr>
        <p:xfrm>
          <a:off x="428596" y="1785926"/>
          <a:ext cx="8229600" cy="3896508"/>
        </p:xfrm>
        <a:graphic>
          <a:graphicData uri="http://schemas.openxmlformats.org/drawingml/2006/table">
            <a:tbl>
              <a:tblPr firstRow="1" bandRow="1">
                <a:tableStyleId>{5C22544A-7EE6-4342-B048-85BDC9FD1C3A}</a:tableStyleId>
              </a:tblPr>
              <a:tblGrid>
                <a:gridCol w="2043098"/>
                <a:gridCol w="3929090"/>
                <a:gridCol w="2257412"/>
              </a:tblGrid>
              <a:tr h="298316">
                <a:tc>
                  <a:txBody>
                    <a:bodyPr/>
                    <a:lstStyle/>
                    <a:p>
                      <a:pPr algn="ctr"/>
                      <a:r>
                        <a:rPr lang="en-US"/>
                        <a:t>Operator</a:t>
                      </a:r>
                    </a:p>
                  </a:txBody>
                  <a:tcPr anchor="ctr"/>
                </a:tc>
                <a:tc>
                  <a:txBody>
                    <a:bodyPr/>
                    <a:lstStyle/>
                    <a:p>
                      <a:pPr algn="ctr"/>
                      <a:r>
                        <a:rPr lang="en-US"/>
                        <a:t>Description</a:t>
                      </a:r>
                    </a:p>
                  </a:txBody>
                  <a:tcPr anchor="ctr"/>
                </a:tc>
                <a:tc>
                  <a:txBody>
                    <a:bodyPr/>
                    <a:lstStyle/>
                    <a:p>
                      <a:pPr algn="ctr"/>
                      <a:r>
                        <a:rPr lang="en-US"/>
                        <a:t>Example</a:t>
                      </a:r>
                    </a:p>
                  </a:txBody>
                  <a:tcPr anchor="ctr"/>
                </a:tc>
              </a:tr>
              <a:tr h="1176916">
                <a:tc>
                  <a:txBody>
                    <a:bodyPr/>
                    <a:lstStyle/>
                    <a:p>
                      <a:pPr algn="ctr" fontAlgn="ctr"/>
                      <a:r>
                        <a:rPr lang="en-US"/>
                        <a:t>&amp;&amp; (logical and)</a:t>
                      </a:r>
                    </a:p>
                  </a:txBody>
                  <a:tcPr anchor="ctr"/>
                </a:tc>
                <a:tc>
                  <a:txBody>
                    <a:bodyPr/>
                    <a:lstStyle/>
                    <a:p>
                      <a:r>
                        <a:rPr lang="en-US"/>
                        <a:t>Called Logical AND operator. If both the operands are non-zero, then the condition becomes true.</a:t>
                      </a:r>
                    </a:p>
                  </a:txBody>
                  <a:tcPr anchor="ctr"/>
                </a:tc>
                <a:tc>
                  <a:txBody>
                    <a:bodyPr/>
                    <a:lstStyle/>
                    <a:p>
                      <a:pPr algn="ctr" fontAlgn="ctr"/>
                      <a:r>
                        <a:rPr lang="en-US"/>
                        <a:t>(A &amp;&amp; B) is false</a:t>
                      </a:r>
                    </a:p>
                  </a:txBody>
                  <a:tcPr anchor="ctr"/>
                </a:tc>
              </a:tr>
              <a:tr h="956244">
                <a:tc>
                  <a:txBody>
                    <a:bodyPr/>
                    <a:lstStyle/>
                    <a:p>
                      <a:pPr algn="ctr" fontAlgn="ctr"/>
                      <a:r>
                        <a:rPr lang="en-US"/>
                        <a:t>|| (logical or)</a:t>
                      </a:r>
                    </a:p>
                  </a:txBody>
                  <a:tcPr anchor="ctr"/>
                </a:tc>
                <a:tc>
                  <a:txBody>
                    <a:bodyPr/>
                    <a:lstStyle/>
                    <a:p>
                      <a:r>
                        <a:rPr lang="en-US"/>
                        <a:t>Called Logical OR Operator. If any of the two operands are non-zero, then the condition becomes true.</a:t>
                      </a:r>
                    </a:p>
                  </a:txBody>
                  <a:tcPr anchor="ctr"/>
                </a:tc>
                <a:tc>
                  <a:txBody>
                    <a:bodyPr/>
                    <a:lstStyle/>
                    <a:p>
                      <a:pPr algn="ctr" fontAlgn="ctr"/>
                      <a:r>
                        <a:rPr lang="en-US"/>
                        <a:t>(A || B) is true</a:t>
                      </a:r>
                    </a:p>
                  </a:txBody>
                  <a:tcPr anchor="ctr"/>
                </a:tc>
              </a:tr>
              <a:tr h="1397588">
                <a:tc>
                  <a:txBody>
                    <a:bodyPr/>
                    <a:lstStyle/>
                    <a:p>
                      <a:pPr algn="ctr" fontAlgn="ctr"/>
                      <a:r>
                        <a:rPr lang="en-US"/>
                        <a:t>! (logical not)</a:t>
                      </a:r>
                    </a:p>
                  </a:txBody>
                  <a:tcPr anchor="ctr"/>
                </a:tc>
                <a:tc>
                  <a:txBody>
                    <a:bodyPr/>
                    <a:lstStyle/>
                    <a:p>
                      <a:r>
                        <a:rPr lang="en-US"/>
                        <a:t>Called Logical NOT Operator. Use to reverses the logical state of its operand. If a condition is true then Logical NOT operator will make false.</a:t>
                      </a:r>
                    </a:p>
                  </a:txBody>
                  <a:tcPr anchor="ctr"/>
                </a:tc>
                <a:tc>
                  <a:txBody>
                    <a:bodyPr/>
                    <a:lstStyle/>
                    <a:p>
                      <a:pPr algn="ctr" fontAlgn="ctr"/>
                      <a:r>
                        <a:rPr lang="en-US" dirty="0"/>
                        <a:t>!(A &amp;&amp; B) is true</a:t>
                      </a:r>
                    </a:p>
                  </a:txBody>
                  <a:tcPr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Logical Operators</a:t>
            </a:r>
            <a:endParaRPr lang="el-GR" dirty="0"/>
          </a:p>
        </p:txBody>
      </p:sp>
      <p:pic>
        <p:nvPicPr>
          <p:cNvPr id="3074" name="Picture 2"/>
          <p:cNvPicPr>
            <a:picLocks noGrp="1" noChangeAspect="1" noChangeArrowheads="1"/>
          </p:cNvPicPr>
          <p:nvPr>
            <p:ph idx="1"/>
          </p:nvPr>
        </p:nvPicPr>
        <p:blipFill>
          <a:blip r:embed="rId2"/>
          <a:srcRect r="59762" b="61172"/>
          <a:stretch>
            <a:fillRect/>
          </a:stretch>
        </p:blipFill>
        <p:spPr bwMode="auto">
          <a:xfrm>
            <a:off x="500034" y="1857364"/>
            <a:ext cx="5741084" cy="3114684"/>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43788" t="10188" r="18940" b="74745"/>
          <a:stretch>
            <a:fillRect/>
          </a:stretch>
        </p:blipFill>
        <p:spPr bwMode="auto">
          <a:xfrm>
            <a:off x="3357554" y="5143512"/>
            <a:ext cx="4714908" cy="1071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Assignment Operators</a:t>
            </a:r>
            <a:endParaRPr lang="el-GR" dirty="0"/>
          </a:p>
        </p:txBody>
      </p:sp>
      <p:graphicFrame>
        <p:nvGraphicFramePr>
          <p:cNvPr id="4" name="Content Placeholder 3"/>
          <p:cNvGraphicFramePr>
            <a:graphicFrameLocks noGrp="1"/>
          </p:cNvGraphicFramePr>
          <p:nvPr>
            <p:ph idx="1"/>
          </p:nvPr>
        </p:nvGraphicFramePr>
        <p:xfrm>
          <a:off x="500034" y="1571612"/>
          <a:ext cx="8229600" cy="4211320"/>
        </p:xfrm>
        <a:graphic>
          <a:graphicData uri="http://schemas.openxmlformats.org/drawingml/2006/table">
            <a:tbl>
              <a:tblPr firstRow="1" bandRow="1">
                <a:tableStyleId>{5C22544A-7EE6-4342-B048-85BDC9FD1C3A}</a:tableStyleId>
              </a:tblPr>
              <a:tblGrid>
                <a:gridCol w="1900222"/>
                <a:gridCol w="6329378"/>
              </a:tblGrid>
              <a:tr h="370840">
                <a:tc>
                  <a:txBody>
                    <a:bodyPr/>
                    <a:lstStyle/>
                    <a:p>
                      <a:pPr algn="ctr"/>
                      <a:r>
                        <a:rPr lang="en-US" dirty="0" smtClean="0"/>
                        <a:t>Operator</a:t>
                      </a:r>
                      <a:endParaRPr lang="en-US" dirty="0"/>
                    </a:p>
                  </a:txBody>
                  <a:tcPr anchor="ctr"/>
                </a:tc>
                <a:tc>
                  <a:txBody>
                    <a:bodyPr/>
                    <a:lstStyle/>
                    <a:p>
                      <a:pPr algn="ctr"/>
                      <a:r>
                        <a:rPr lang="en-US"/>
                        <a:t>Description</a:t>
                      </a:r>
                    </a:p>
                  </a:txBody>
                  <a:tcPr anchor="ctr"/>
                </a:tc>
              </a:tr>
              <a:tr h="370840">
                <a:tc>
                  <a:txBody>
                    <a:bodyPr/>
                    <a:lstStyle/>
                    <a:p>
                      <a:pPr algn="ctr" fontAlgn="ctr"/>
                      <a:r>
                        <a:rPr lang="el-GR"/>
                        <a:t>=</a:t>
                      </a:r>
                    </a:p>
                  </a:txBody>
                  <a:tcPr anchor="ctr"/>
                </a:tc>
                <a:tc>
                  <a:txBody>
                    <a:bodyPr/>
                    <a:lstStyle/>
                    <a:p>
                      <a:r>
                        <a:rPr lang="en-US"/>
                        <a:t>Simple assignment operator. Assigns values from right side operands to left side operand.</a:t>
                      </a:r>
                    </a:p>
                  </a:txBody>
                  <a:tcPr anchor="ctr"/>
                </a:tc>
              </a:tr>
              <a:tr h="370840">
                <a:tc>
                  <a:txBody>
                    <a:bodyPr/>
                    <a:lstStyle/>
                    <a:p>
                      <a:pPr algn="ctr" fontAlgn="ctr"/>
                      <a:r>
                        <a:rPr lang="el-GR"/>
                        <a:t>+=</a:t>
                      </a:r>
                    </a:p>
                  </a:txBody>
                  <a:tcPr anchor="ctr"/>
                </a:tc>
                <a:tc>
                  <a:txBody>
                    <a:bodyPr/>
                    <a:lstStyle/>
                    <a:p>
                      <a:r>
                        <a:rPr lang="en-US"/>
                        <a:t>Add AND assignment operator. It adds right operand to the left operand and assign the result to left operand.</a:t>
                      </a:r>
                    </a:p>
                  </a:txBody>
                  <a:tcPr anchor="ctr"/>
                </a:tc>
              </a:tr>
              <a:tr h="370840">
                <a:tc>
                  <a:txBody>
                    <a:bodyPr/>
                    <a:lstStyle/>
                    <a:p>
                      <a:pPr algn="ctr" fontAlgn="ctr"/>
                      <a:r>
                        <a:rPr lang="el-GR"/>
                        <a:t>-=</a:t>
                      </a:r>
                    </a:p>
                  </a:txBody>
                  <a:tcPr anchor="ctr"/>
                </a:tc>
                <a:tc>
                  <a:txBody>
                    <a:bodyPr/>
                    <a:lstStyle/>
                    <a:p>
                      <a:r>
                        <a:rPr lang="en-US"/>
                        <a:t>Subtract AND assignment operator. It subtracts right operand from the left operand and assign the result to left operand.</a:t>
                      </a:r>
                    </a:p>
                  </a:txBody>
                  <a:tcPr anchor="ctr"/>
                </a:tc>
              </a:tr>
              <a:tr h="370840">
                <a:tc>
                  <a:txBody>
                    <a:bodyPr/>
                    <a:lstStyle/>
                    <a:p>
                      <a:pPr algn="ctr" fontAlgn="ctr"/>
                      <a:r>
                        <a:rPr lang="el-GR"/>
                        <a:t>*=</a:t>
                      </a:r>
                    </a:p>
                  </a:txBody>
                  <a:tcPr anchor="ctr"/>
                </a:tc>
                <a:tc>
                  <a:txBody>
                    <a:bodyPr/>
                    <a:lstStyle/>
                    <a:p>
                      <a:r>
                        <a:rPr lang="en-US"/>
                        <a:t>Multiply AND assignment operator. It multiplies right operand with the left operand and assign the result to left operand.</a:t>
                      </a:r>
                    </a:p>
                  </a:txBody>
                  <a:tcPr anchor="ctr"/>
                </a:tc>
              </a:tr>
              <a:tr h="370840">
                <a:tc>
                  <a:txBody>
                    <a:bodyPr/>
                    <a:lstStyle/>
                    <a:p>
                      <a:pPr algn="ctr" fontAlgn="ctr"/>
                      <a:r>
                        <a:rPr lang="el-GR"/>
                        <a:t>/=</a:t>
                      </a:r>
                    </a:p>
                  </a:txBody>
                  <a:tcPr anchor="ctr"/>
                </a:tc>
                <a:tc>
                  <a:txBody>
                    <a:bodyPr/>
                    <a:lstStyle/>
                    <a:p>
                      <a:r>
                        <a:rPr lang="en-US"/>
                        <a:t>Divide AND assignment operator. It divides left operand with the right operand and assign the result to left operand.</a:t>
                      </a:r>
                    </a:p>
                  </a:txBody>
                  <a:tcPr anchor="ctr"/>
                </a:tc>
              </a:tr>
              <a:tr h="370840">
                <a:tc>
                  <a:txBody>
                    <a:bodyPr/>
                    <a:lstStyle/>
                    <a:p>
                      <a:pPr algn="ctr" fontAlgn="ctr"/>
                      <a:r>
                        <a:rPr lang="el-GR"/>
                        <a:t>%=</a:t>
                      </a:r>
                    </a:p>
                  </a:txBody>
                  <a:tcPr anchor="ctr"/>
                </a:tc>
                <a:tc>
                  <a:txBody>
                    <a:bodyPr/>
                    <a:lstStyle/>
                    <a:p>
                      <a:r>
                        <a:rPr lang="en-US" dirty="0"/>
                        <a:t>Modulus AND assignment operator. It takes modulus using two operands and assign the result to left operand.</a:t>
                      </a:r>
                    </a:p>
                  </a:txBody>
                  <a:tcPr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Assignment Operators</a:t>
            </a:r>
            <a:endParaRPr lang="el-GR" dirty="0"/>
          </a:p>
        </p:txBody>
      </p:sp>
      <p:pic>
        <p:nvPicPr>
          <p:cNvPr id="4098" name="Picture 2"/>
          <p:cNvPicPr>
            <a:picLocks noGrp="1" noChangeAspect="1" noChangeArrowheads="1"/>
          </p:cNvPicPr>
          <p:nvPr>
            <p:ph idx="1"/>
          </p:nvPr>
        </p:nvPicPr>
        <p:blipFill>
          <a:blip r:embed="rId2"/>
          <a:srcRect r="59762" b="20133"/>
          <a:stretch>
            <a:fillRect/>
          </a:stretch>
        </p:blipFill>
        <p:spPr bwMode="auto">
          <a:xfrm>
            <a:off x="571472" y="1266842"/>
            <a:ext cx="4882299" cy="5448306"/>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42013" t="23044" r="34027" b="43809"/>
          <a:stretch>
            <a:fillRect/>
          </a:stretch>
        </p:blipFill>
        <p:spPr bwMode="auto">
          <a:xfrm>
            <a:off x="4714876" y="2500306"/>
            <a:ext cx="3643338" cy="28337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loops</a:t>
            </a:r>
            <a:endParaRPr lang="el-GR" dirty="0"/>
          </a:p>
        </p:txBody>
      </p:sp>
      <p:sp>
        <p:nvSpPr>
          <p:cNvPr id="3" name="Content Placeholder 2"/>
          <p:cNvSpPr>
            <a:spLocks noGrp="1"/>
          </p:cNvSpPr>
          <p:nvPr>
            <p:ph idx="1"/>
          </p:nvPr>
        </p:nvSpPr>
        <p:spPr>
          <a:xfrm>
            <a:off x="285720" y="1600200"/>
            <a:ext cx="8401080" cy="4525963"/>
          </a:xfrm>
        </p:spPr>
        <p:txBody>
          <a:bodyPr>
            <a:normAutofit/>
          </a:bodyPr>
          <a:lstStyle/>
          <a:p>
            <a:pPr indent="0">
              <a:buNone/>
            </a:pPr>
            <a:r>
              <a:rPr lang="en-US" sz="2800" dirty="0" smtClean="0"/>
              <a:t>A loop statement allows us to execute a statement or group of statements multiple times and following is the general form of a loop statement in most of the programming languages</a:t>
            </a:r>
            <a:endParaRPr lang="el-GR" sz="2800" dirty="0"/>
          </a:p>
        </p:txBody>
      </p:sp>
      <p:pic>
        <p:nvPicPr>
          <p:cNvPr id="5122" name="Picture 2" descr="Loop Architecture"/>
          <p:cNvPicPr>
            <a:picLocks noChangeAspect="1" noChangeArrowheads="1"/>
          </p:cNvPicPr>
          <p:nvPr/>
        </p:nvPicPr>
        <p:blipFill>
          <a:blip r:embed="rId2"/>
          <a:srcRect/>
          <a:stretch>
            <a:fillRect/>
          </a:stretch>
        </p:blipFill>
        <p:spPr bwMode="auto">
          <a:xfrm>
            <a:off x="4429124" y="3214686"/>
            <a:ext cx="2895600" cy="33147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l-GR" dirty="0"/>
          </a:p>
        </p:txBody>
      </p:sp>
      <p:sp>
        <p:nvSpPr>
          <p:cNvPr id="3" name="Content Placeholder 2"/>
          <p:cNvSpPr>
            <a:spLocks noGrp="1"/>
          </p:cNvSpPr>
          <p:nvPr>
            <p:ph idx="1"/>
          </p:nvPr>
        </p:nvSpPr>
        <p:spPr/>
        <p:txBody>
          <a:bodyPr>
            <a:normAutofit fontScale="85000" lnSpcReduction="20000"/>
          </a:bodyPr>
          <a:lstStyle/>
          <a:p>
            <a:r>
              <a:rPr lang="en-US" dirty="0" smtClean="0"/>
              <a:t>While</a:t>
            </a:r>
          </a:p>
          <a:p>
            <a:pPr lvl="1"/>
            <a:r>
              <a:rPr lang="en-US" dirty="0" smtClean="0"/>
              <a:t>A </a:t>
            </a:r>
            <a:r>
              <a:rPr lang="en-US" b="1" dirty="0" smtClean="0"/>
              <a:t>while</a:t>
            </a:r>
            <a:r>
              <a:rPr lang="en-US" dirty="0" smtClean="0"/>
              <a:t> loop statement in Java programming language repeatedly executes a target statement as long as a given condition is true</a:t>
            </a:r>
          </a:p>
          <a:p>
            <a:r>
              <a:rPr lang="en-US" dirty="0" smtClean="0"/>
              <a:t>for</a:t>
            </a:r>
          </a:p>
          <a:p>
            <a:pPr lvl="1"/>
            <a:r>
              <a:rPr lang="en-US" dirty="0" smtClean="0"/>
              <a:t>A </a:t>
            </a:r>
            <a:r>
              <a:rPr lang="en-US" b="1" dirty="0" smtClean="0"/>
              <a:t>for</a:t>
            </a:r>
            <a:r>
              <a:rPr lang="en-US" dirty="0" smtClean="0"/>
              <a:t> loop is a repetition control structure that allows you to efficiently write a loop that needs to be executed a specific number of times.</a:t>
            </a:r>
          </a:p>
          <a:p>
            <a:pPr lvl="1"/>
            <a:r>
              <a:rPr lang="en-US" dirty="0" smtClean="0"/>
              <a:t>A </a:t>
            </a:r>
            <a:r>
              <a:rPr lang="en-US" b="1" dirty="0" smtClean="0"/>
              <a:t>for</a:t>
            </a:r>
            <a:r>
              <a:rPr lang="en-US" dirty="0" smtClean="0"/>
              <a:t> loop is useful when you know how many times a task is to be repeated.</a:t>
            </a:r>
          </a:p>
          <a:p>
            <a:r>
              <a:rPr lang="en-US" dirty="0" smtClean="0"/>
              <a:t>do...while</a:t>
            </a:r>
          </a:p>
          <a:p>
            <a:pPr lvl="1"/>
            <a:r>
              <a:rPr lang="en-US" dirty="0" smtClean="0"/>
              <a:t>A </a:t>
            </a:r>
            <a:r>
              <a:rPr lang="en-US" b="1" dirty="0" smtClean="0"/>
              <a:t>do...while</a:t>
            </a:r>
            <a:r>
              <a:rPr lang="en-US" dirty="0" smtClean="0"/>
              <a:t> loop is similar to a while loop, except that a do...while loop is guaranteed to execute at least one time.</a:t>
            </a:r>
            <a:endParaRPr lang="el-G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l-GR" dirty="0"/>
          </a:p>
        </p:txBody>
      </p:sp>
      <p:pic>
        <p:nvPicPr>
          <p:cNvPr id="52226" name="Picture 2" descr="Java While Loop"/>
          <p:cNvPicPr>
            <a:picLocks noGrp="1" noChangeAspect="1" noChangeArrowheads="1"/>
          </p:cNvPicPr>
          <p:nvPr>
            <p:ph idx="1"/>
          </p:nvPr>
        </p:nvPicPr>
        <p:blipFill>
          <a:blip r:embed="rId2"/>
          <a:srcRect/>
          <a:stretch>
            <a:fillRect/>
          </a:stretch>
        </p:blipFill>
        <p:spPr bwMode="auto">
          <a:xfrm>
            <a:off x="714348" y="1714488"/>
            <a:ext cx="2505075" cy="3848100"/>
          </a:xfrm>
          <a:prstGeom prst="rect">
            <a:avLst/>
          </a:prstGeom>
          <a:noFill/>
        </p:spPr>
      </p:pic>
      <p:pic>
        <p:nvPicPr>
          <p:cNvPr id="52227" name="Picture 3"/>
          <p:cNvPicPr>
            <a:picLocks noChangeAspect="1" noChangeArrowheads="1"/>
          </p:cNvPicPr>
          <p:nvPr/>
        </p:nvPicPr>
        <p:blipFill>
          <a:blip r:embed="rId3"/>
          <a:srcRect t="9765" r="66508" b="58985"/>
          <a:stretch>
            <a:fillRect/>
          </a:stretch>
        </p:blipFill>
        <p:spPr bwMode="auto">
          <a:xfrm>
            <a:off x="3857620" y="1785926"/>
            <a:ext cx="4357686" cy="2286016"/>
          </a:xfrm>
          <a:prstGeom prst="rect">
            <a:avLst/>
          </a:prstGeom>
          <a:noFill/>
          <a:ln w="9525">
            <a:noFill/>
            <a:miter lim="800000"/>
            <a:headEnd/>
            <a:tailEnd/>
          </a:ln>
          <a:effectLst/>
        </p:spPr>
      </p:pic>
      <p:pic>
        <p:nvPicPr>
          <p:cNvPr id="52228" name="Picture 4"/>
          <p:cNvPicPr>
            <a:picLocks noChangeAspect="1" noChangeArrowheads="1"/>
          </p:cNvPicPr>
          <p:nvPr/>
        </p:nvPicPr>
        <p:blipFill>
          <a:blip r:embed="rId3"/>
          <a:srcRect l="36787" t="15820" r="42313" b="51953"/>
          <a:stretch>
            <a:fillRect/>
          </a:stretch>
        </p:blipFill>
        <p:spPr bwMode="auto">
          <a:xfrm>
            <a:off x="4714876" y="4000504"/>
            <a:ext cx="2719361"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l-GR" dirty="0"/>
          </a:p>
        </p:txBody>
      </p:sp>
      <p:pic>
        <p:nvPicPr>
          <p:cNvPr id="4" name="Picture 2" descr="Java For Loop"/>
          <p:cNvPicPr>
            <a:picLocks noGrp="1" noChangeAspect="1" noChangeArrowheads="1"/>
          </p:cNvPicPr>
          <p:nvPr>
            <p:ph idx="1"/>
          </p:nvPr>
        </p:nvPicPr>
        <p:blipFill>
          <a:blip r:embed="rId2"/>
          <a:srcRect/>
          <a:stretch>
            <a:fillRect/>
          </a:stretch>
        </p:blipFill>
        <p:spPr bwMode="auto">
          <a:xfrm>
            <a:off x="3143240" y="1643050"/>
            <a:ext cx="3223851" cy="452596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l-GR" dirty="0"/>
          </a:p>
        </p:txBody>
      </p:sp>
      <p:pic>
        <p:nvPicPr>
          <p:cNvPr id="51203" name="Picture 3"/>
          <p:cNvPicPr>
            <a:picLocks noChangeAspect="1" noChangeArrowheads="1"/>
          </p:cNvPicPr>
          <p:nvPr/>
        </p:nvPicPr>
        <p:blipFill>
          <a:blip r:embed="rId2"/>
          <a:srcRect t="9765" r="67057" b="48242"/>
          <a:stretch>
            <a:fillRect/>
          </a:stretch>
        </p:blipFill>
        <p:spPr bwMode="auto">
          <a:xfrm>
            <a:off x="285720" y="1428736"/>
            <a:ext cx="5881131" cy="4214842"/>
          </a:xfrm>
          <a:prstGeom prst="rect">
            <a:avLst/>
          </a:prstGeom>
          <a:noFill/>
          <a:ln w="9525">
            <a:noFill/>
            <a:miter lim="800000"/>
            <a:headEnd/>
            <a:tailEnd/>
          </a:ln>
          <a:effectLst/>
        </p:spPr>
      </p:pic>
      <p:pic>
        <p:nvPicPr>
          <p:cNvPr id="51204" name="Picture 4"/>
          <p:cNvPicPr>
            <a:picLocks noChangeAspect="1" noChangeArrowheads="1"/>
          </p:cNvPicPr>
          <p:nvPr/>
        </p:nvPicPr>
        <p:blipFill>
          <a:blip r:embed="rId2"/>
          <a:srcRect l="39019" t="10938" r="42313" b="34375"/>
          <a:stretch>
            <a:fillRect/>
          </a:stretch>
        </p:blipFill>
        <p:spPr bwMode="auto">
          <a:xfrm>
            <a:off x="5857884" y="2357430"/>
            <a:ext cx="2428892"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l-GR" dirty="0"/>
          </a:p>
        </p:txBody>
      </p:sp>
      <p:sp>
        <p:nvSpPr>
          <p:cNvPr id="4" name="Rectangle 3"/>
          <p:cNvSpPr/>
          <p:nvPr/>
        </p:nvSpPr>
        <p:spPr>
          <a:xfrm>
            <a:off x="928662" y="1643050"/>
            <a:ext cx="2928958" cy="369332"/>
          </a:xfrm>
          <a:prstGeom prst="rect">
            <a:avLst/>
          </a:prstGeom>
        </p:spPr>
        <p:txBody>
          <a:bodyPr wrap="square">
            <a:spAutoFit/>
          </a:bodyPr>
          <a:lstStyle/>
          <a:p>
            <a:pPr algn="ctr"/>
            <a:r>
              <a:rPr lang="en-US" b="1" dirty="0" smtClean="0"/>
              <a:t>Java SE Development Kit 8</a:t>
            </a:r>
            <a:endParaRPr lang="en-US" b="1" dirty="0"/>
          </a:p>
        </p:txBody>
      </p:sp>
      <p:pic>
        <p:nvPicPr>
          <p:cNvPr id="1026" name="Picture 2"/>
          <p:cNvPicPr>
            <a:picLocks noChangeAspect="1" noChangeArrowheads="1"/>
          </p:cNvPicPr>
          <p:nvPr/>
        </p:nvPicPr>
        <p:blipFill>
          <a:blip r:embed="rId2"/>
          <a:srcRect l="11308" t="2197" r="21168" b="20166"/>
          <a:stretch>
            <a:fillRect/>
          </a:stretch>
        </p:blipFill>
        <p:spPr bwMode="auto">
          <a:xfrm>
            <a:off x="571472" y="2143116"/>
            <a:ext cx="3494967" cy="3214710"/>
          </a:xfrm>
          <a:prstGeom prst="rect">
            <a:avLst/>
          </a:prstGeom>
          <a:noFill/>
          <a:ln w="9525">
            <a:noFill/>
            <a:miter lim="800000"/>
            <a:headEnd/>
            <a:tailEnd/>
          </a:ln>
          <a:effectLst/>
        </p:spPr>
      </p:pic>
      <p:sp>
        <p:nvSpPr>
          <p:cNvPr id="9" name="Rectangle 8"/>
          <p:cNvSpPr/>
          <p:nvPr/>
        </p:nvSpPr>
        <p:spPr>
          <a:xfrm>
            <a:off x="785786" y="3071810"/>
            <a:ext cx="2714644" cy="428628"/>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6" name="Rectangle 5"/>
          <p:cNvSpPr/>
          <p:nvPr/>
        </p:nvSpPr>
        <p:spPr>
          <a:xfrm>
            <a:off x="5554276" y="1571612"/>
            <a:ext cx="2928958" cy="369332"/>
          </a:xfrm>
          <a:prstGeom prst="rect">
            <a:avLst/>
          </a:prstGeom>
        </p:spPr>
        <p:txBody>
          <a:bodyPr wrap="square">
            <a:spAutoFit/>
          </a:bodyPr>
          <a:lstStyle/>
          <a:p>
            <a:pPr algn="ctr"/>
            <a:r>
              <a:rPr lang="en-US" b="1" dirty="0" smtClean="0"/>
              <a:t>Download </a:t>
            </a:r>
            <a:r>
              <a:rPr lang="en-US" b="1" dirty="0" err="1" smtClean="0"/>
              <a:t>Textpad</a:t>
            </a:r>
            <a:endParaRPr lang="en-US" b="1" dirty="0"/>
          </a:p>
        </p:txBody>
      </p:sp>
      <p:pic>
        <p:nvPicPr>
          <p:cNvPr id="3" name="Picture 2"/>
          <p:cNvPicPr>
            <a:picLocks noChangeAspect="1" noChangeArrowheads="1"/>
          </p:cNvPicPr>
          <p:nvPr/>
        </p:nvPicPr>
        <p:blipFill>
          <a:blip r:embed="rId3"/>
          <a:srcRect l="5491" t="4883" r="59919" b="48242"/>
          <a:stretch>
            <a:fillRect/>
          </a:stretch>
        </p:blipFill>
        <p:spPr bwMode="auto">
          <a:xfrm>
            <a:off x="4714876" y="2143116"/>
            <a:ext cx="4125515" cy="3143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Enhanced for loop in Java</a:t>
            </a:r>
            <a:endParaRPr lang="el-GR" dirty="0"/>
          </a:p>
        </p:txBody>
      </p:sp>
      <p:sp>
        <p:nvSpPr>
          <p:cNvPr id="3" name="Content Placeholder 2"/>
          <p:cNvSpPr>
            <a:spLocks noGrp="1"/>
          </p:cNvSpPr>
          <p:nvPr>
            <p:ph idx="1"/>
          </p:nvPr>
        </p:nvSpPr>
        <p:spPr>
          <a:xfrm>
            <a:off x="457200" y="1357298"/>
            <a:ext cx="8229600" cy="1257296"/>
          </a:xfrm>
        </p:spPr>
        <p:txBody>
          <a:bodyPr/>
          <a:lstStyle/>
          <a:p>
            <a:pPr>
              <a:buNone/>
            </a:pPr>
            <a:r>
              <a:rPr lang="en-US" dirty="0" smtClean="0"/>
              <a:t>This is mainly used to traverse collection of elements including arrays.</a:t>
            </a:r>
          </a:p>
        </p:txBody>
      </p:sp>
      <p:sp>
        <p:nvSpPr>
          <p:cNvPr id="4" name="TextBox 3"/>
          <p:cNvSpPr txBox="1"/>
          <p:nvPr/>
        </p:nvSpPr>
        <p:spPr>
          <a:xfrm>
            <a:off x="571472" y="2500306"/>
            <a:ext cx="6572264" cy="923330"/>
          </a:xfrm>
          <a:prstGeom prst="rect">
            <a:avLst/>
          </a:prstGeom>
          <a:noFill/>
        </p:spPr>
        <p:txBody>
          <a:bodyPr wrap="square" rtlCol="0">
            <a:spAutoFit/>
          </a:bodyPr>
          <a:lstStyle/>
          <a:p>
            <a:pPr>
              <a:buNone/>
            </a:pPr>
            <a:r>
              <a:rPr lang="en-US" dirty="0" smtClean="0"/>
              <a:t>for(declaration : expression) {</a:t>
            </a:r>
          </a:p>
          <a:p>
            <a:pPr>
              <a:buNone/>
            </a:pPr>
            <a:r>
              <a:rPr lang="en-US" dirty="0" smtClean="0"/>
              <a:t>	 // Statements</a:t>
            </a:r>
          </a:p>
          <a:p>
            <a:pPr>
              <a:buNone/>
            </a:pPr>
            <a:r>
              <a:rPr lang="en-US" dirty="0" smtClean="0"/>
              <a:t>}</a:t>
            </a:r>
            <a:endParaRPr lang="el-GR" dirty="0"/>
          </a:p>
        </p:txBody>
      </p:sp>
      <p:pic>
        <p:nvPicPr>
          <p:cNvPr id="44034" name="Picture 2"/>
          <p:cNvPicPr>
            <a:picLocks noChangeAspect="1" noChangeArrowheads="1"/>
          </p:cNvPicPr>
          <p:nvPr/>
        </p:nvPicPr>
        <p:blipFill>
          <a:blip r:embed="rId2"/>
          <a:srcRect t="9765" r="63763" b="47266"/>
          <a:stretch>
            <a:fillRect/>
          </a:stretch>
        </p:blipFill>
        <p:spPr bwMode="auto">
          <a:xfrm>
            <a:off x="928662" y="3429000"/>
            <a:ext cx="4714876" cy="3143272"/>
          </a:xfrm>
          <a:prstGeom prst="rect">
            <a:avLst/>
          </a:prstGeom>
          <a:noFill/>
          <a:ln w="9525">
            <a:noFill/>
            <a:miter lim="800000"/>
            <a:headEnd/>
            <a:tailEnd/>
          </a:ln>
          <a:effectLst/>
        </p:spPr>
      </p:pic>
      <p:pic>
        <p:nvPicPr>
          <p:cNvPr id="44035" name="Picture 3"/>
          <p:cNvPicPr>
            <a:picLocks noChangeAspect="1" noChangeArrowheads="1"/>
          </p:cNvPicPr>
          <p:nvPr/>
        </p:nvPicPr>
        <p:blipFill>
          <a:blip r:embed="rId2"/>
          <a:srcRect l="43960" t="19726" r="17606" b="67578"/>
          <a:stretch>
            <a:fillRect/>
          </a:stretch>
        </p:blipFill>
        <p:spPr bwMode="auto">
          <a:xfrm>
            <a:off x="3857620" y="3000372"/>
            <a:ext cx="5000660" cy="928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do...while</a:t>
            </a:r>
            <a:endParaRPr lang="el-GR" dirty="0"/>
          </a:p>
        </p:txBody>
      </p:sp>
      <p:pic>
        <p:nvPicPr>
          <p:cNvPr id="50178" name="Picture 2" descr="Java Do While Loop"/>
          <p:cNvPicPr>
            <a:picLocks noGrp="1" noChangeAspect="1" noChangeArrowheads="1"/>
          </p:cNvPicPr>
          <p:nvPr>
            <p:ph idx="1"/>
          </p:nvPr>
        </p:nvPicPr>
        <p:blipFill>
          <a:blip r:embed="rId2"/>
          <a:srcRect/>
          <a:stretch>
            <a:fillRect/>
          </a:stretch>
        </p:blipFill>
        <p:spPr bwMode="auto">
          <a:xfrm>
            <a:off x="642910" y="1571612"/>
            <a:ext cx="2638425" cy="3152775"/>
          </a:xfrm>
          <a:prstGeom prst="rect">
            <a:avLst/>
          </a:prstGeom>
          <a:noFill/>
        </p:spPr>
      </p:pic>
      <p:pic>
        <p:nvPicPr>
          <p:cNvPr id="50179" name="Picture 3"/>
          <p:cNvPicPr>
            <a:picLocks noChangeAspect="1" noChangeArrowheads="1"/>
          </p:cNvPicPr>
          <p:nvPr/>
        </p:nvPicPr>
        <p:blipFill>
          <a:blip r:embed="rId3"/>
          <a:srcRect t="9765" r="68155" b="58984"/>
          <a:stretch>
            <a:fillRect/>
          </a:stretch>
        </p:blipFill>
        <p:spPr bwMode="auto">
          <a:xfrm>
            <a:off x="3786182" y="1643050"/>
            <a:ext cx="4143372" cy="2286016"/>
          </a:xfrm>
          <a:prstGeom prst="rect">
            <a:avLst/>
          </a:prstGeom>
          <a:noFill/>
          <a:ln w="9525">
            <a:noFill/>
            <a:miter lim="800000"/>
            <a:headEnd/>
            <a:tailEnd/>
          </a:ln>
          <a:effectLst/>
        </p:spPr>
      </p:pic>
      <p:pic>
        <p:nvPicPr>
          <p:cNvPr id="50180" name="Picture 4"/>
          <p:cNvPicPr>
            <a:picLocks noChangeAspect="1" noChangeArrowheads="1"/>
          </p:cNvPicPr>
          <p:nvPr/>
        </p:nvPicPr>
        <p:blipFill>
          <a:blip r:embed="rId3"/>
          <a:srcRect l="39568" t="15820" r="29136" b="50000"/>
          <a:stretch>
            <a:fillRect/>
          </a:stretch>
        </p:blipFill>
        <p:spPr bwMode="auto">
          <a:xfrm>
            <a:off x="4357686" y="4000504"/>
            <a:ext cx="4071966"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Loop Control Statements</a:t>
            </a:r>
            <a:endParaRPr lang="el-GR" dirty="0"/>
          </a:p>
        </p:txBody>
      </p:sp>
      <p:sp>
        <p:nvSpPr>
          <p:cNvPr id="3" name="Content Placeholder 2"/>
          <p:cNvSpPr>
            <a:spLocks noGrp="1"/>
          </p:cNvSpPr>
          <p:nvPr>
            <p:ph idx="1"/>
          </p:nvPr>
        </p:nvSpPr>
        <p:spPr/>
        <p:txBody>
          <a:bodyPr>
            <a:normAutofit fontScale="85000" lnSpcReduction="20000"/>
          </a:bodyPr>
          <a:lstStyle/>
          <a:p>
            <a:pPr indent="0">
              <a:buNone/>
            </a:pPr>
            <a:r>
              <a:rPr lang="en-US" dirty="0" smtClean="0"/>
              <a:t>Loop control statements change execution from its normal sequence. When execution leaves a scope, all automatic objects that were created in that scope are destroyed.</a:t>
            </a:r>
          </a:p>
          <a:p>
            <a:r>
              <a:rPr lang="en-US" dirty="0" smtClean="0"/>
              <a:t>break statement </a:t>
            </a:r>
          </a:p>
          <a:p>
            <a:pPr lvl="1"/>
            <a:r>
              <a:rPr lang="en-US" dirty="0" smtClean="0"/>
              <a:t>When the </a:t>
            </a:r>
            <a:r>
              <a:rPr lang="en-US" b="1" dirty="0" smtClean="0"/>
              <a:t>break</a:t>
            </a:r>
            <a:r>
              <a:rPr lang="en-US" dirty="0" smtClean="0"/>
              <a:t> statement is encountered inside a loop, the loop is immediately terminated and the program control resumes at the next statement following the loop.</a:t>
            </a:r>
          </a:p>
          <a:p>
            <a:r>
              <a:rPr lang="en-US" dirty="0" smtClean="0"/>
              <a:t>continue statement</a:t>
            </a:r>
          </a:p>
          <a:p>
            <a:pPr lvl="1"/>
            <a:r>
              <a:rPr lang="en-US" dirty="0" smtClean="0"/>
              <a:t>In a for loop, the </a:t>
            </a:r>
            <a:r>
              <a:rPr lang="en-US" b="1" dirty="0" smtClean="0"/>
              <a:t>continue</a:t>
            </a:r>
            <a:r>
              <a:rPr lang="en-US" dirty="0" smtClean="0"/>
              <a:t> keyword causes control to immediately jump to the update statement.</a:t>
            </a:r>
          </a:p>
          <a:p>
            <a:pPr lvl="1"/>
            <a:r>
              <a:rPr lang="en-US" dirty="0" smtClean="0"/>
              <a:t>In a while loop or do/while loop, control immediately jumps to the Boolean expression.</a:t>
            </a:r>
          </a:p>
          <a:p>
            <a:endParaRPr lang="el-G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l-GR" dirty="0"/>
          </a:p>
        </p:txBody>
      </p:sp>
      <p:pic>
        <p:nvPicPr>
          <p:cNvPr id="45058" name="Picture 2" descr="Java Break Statement"/>
          <p:cNvPicPr>
            <a:picLocks noGrp="1" noChangeAspect="1" noChangeArrowheads="1"/>
          </p:cNvPicPr>
          <p:nvPr>
            <p:ph idx="1"/>
          </p:nvPr>
        </p:nvPicPr>
        <p:blipFill>
          <a:blip r:embed="rId2"/>
          <a:srcRect/>
          <a:stretch>
            <a:fillRect/>
          </a:stretch>
        </p:blipFill>
        <p:spPr bwMode="auto">
          <a:xfrm>
            <a:off x="500034" y="1500174"/>
            <a:ext cx="3429024" cy="3982480"/>
          </a:xfrm>
          <a:prstGeom prst="rect">
            <a:avLst/>
          </a:prstGeom>
          <a:noFill/>
        </p:spPr>
      </p:pic>
      <p:pic>
        <p:nvPicPr>
          <p:cNvPr id="45059" name="Picture 3"/>
          <p:cNvPicPr>
            <a:picLocks noChangeAspect="1" noChangeArrowheads="1"/>
          </p:cNvPicPr>
          <p:nvPr/>
        </p:nvPicPr>
        <p:blipFill>
          <a:blip r:embed="rId3"/>
          <a:srcRect t="9765" r="63214" b="57032"/>
          <a:stretch>
            <a:fillRect/>
          </a:stretch>
        </p:blipFill>
        <p:spPr bwMode="auto">
          <a:xfrm>
            <a:off x="4071934" y="1428736"/>
            <a:ext cx="4786314" cy="2428892"/>
          </a:xfrm>
          <a:prstGeom prst="rect">
            <a:avLst/>
          </a:prstGeom>
          <a:noFill/>
          <a:ln w="9525">
            <a:noFill/>
            <a:miter lim="800000"/>
            <a:headEnd/>
            <a:tailEnd/>
          </a:ln>
          <a:effectLst/>
        </p:spPr>
      </p:pic>
      <p:pic>
        <p:nvPicPr>
          <p:cNvPr id="45060" name="Picture 4"/>
          <p:cNvPicPr>
            <a:picLocks noChangeAspect="1" noChangeArrowheads="1"/>
          </p:cNvPicPr>
          <p:nvPr/>
        </p:nvPicPr>
        <p:blipFill>
          <a:blip r:embed="rId3"/>
          <a:srcRect l="40117" t="17773" r="37921" b="66602"/>
          <a:stretch>
            <a:fillRect/>
          </a:stretch>
        </p:blipFill>
        <p:spPr bwMode="auto">
          <a:xfrm>
            <a:off x="5214942" y="4143380"/>
            <a:ext cx="3214710"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l-GR" dirty="0"/>
          </a:p>
        </p:txBody>
      </p:sp>
      <p:pic>
        <p:nvPicPr>
          <p:cNvPr id="48130" name="Picture 2" descr="Java Continue Statement"/>
          <p:cNvPicPr>
            <a:picLocks noGrp="1" noChangeAspect="1" noChangeArrowheads="1"/>
          </p:cNvPicPr>
          <p:nvPr>
            <p:ph idx="1"/>
          </p:nvPr>
        </p:nvPicPr>
        <p:blipFill>
          <a:blip r:embed="rId2"/>
          <a:srcRect/>
          <a:stretch>
            <a:fillRect/>
          </a:stretch>
        </p:blipFill>
        <p:spPr bwMode="auto">
          <a:xfrm>
            <a:off x="571472" y="1785926"/>
            <a:ext cx="2714625" cy="3152775"/>
          </a:xfrm>
          <a:prstGeom prst="rect">
            <a:avLst/>
          </a:prstGeom>
          <a:noFill/>
        </p:spPr>
      </p:pic>
      <p:pic>
        <p:nvPicPr>
          <p:cNvPr id="48131" name="Picture 3"/>
          <p:cNvPicPr>
            <a:picLocks noChangeAspect="1" noChangeArrowheads="1"/>
          </p:cNvPicPr>
          <p:nvPr/>
        </p:nvPicPr>
        <p:blipFill>
          <a:blip r:embed="rId3"/>
          <a:srcRect t="9765" r="70351" b="55078"/>
          <a:stretch>
            <a:fillRect/>
          </a:stretch>
        </p:blipFill>
        <p:spPr bwMode="auto">
          <a:xfrm>
            <a:off x="4143372" y="1428736"/>
            <a:ext cx="4393401" cy="2928958"/>
          </a:xfrm>
          <a:prstGeom prst="rect">
            <a:avLst/>
          </a:prstGeom>
          <a:noFill/>
          <a:ln w="9525">
            <a:noFill/>
            <a:miter lim="800000"/>
            <a:headEnd/>
            <a:tailEnd/>
          </a:ln>
          <a:effectLst/>
        </p:spPr>
      </p:pic>
      <p:pic>
        <p:nvPicPr>
          <p:cNvPr id="48132" name="Picture 4"/>
          <p:cNvPicPr>
            <a:picLocks noChangeAspect="1" noChangeArrowheads="1"/>
          </p:cNvPicPr>
          <p:nvPr/>
        </p:nvPicPr>
        <p:blipFill>
          <a:blip r:embed="rId3"/>
          <a:srcRect l="35175" t="14844" r="48353" b="64648"/>
          <a:stretch>
            <a:fillRect/>
          </a:stretch>
        </p:blipFill>
        <p:spPr bwMode="auto">
          <a:xfrm>
            <a:off x="4929190" y="4143380"/>
            <a:ext cx="2857520" cy="2000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decision making statements</a:t>
            </a:r>
            <a:endParaRPr lang="el-GR" dirty="0"/>
          </a:p>
        </p:txBody>
      </p:sp>
      <p:pic>
        <p:nvPicPr>
          <p:cNvPr id="54274" name="Picture 2" descr="Decision Making"/>
          <p:cNvPicPr>
            <a:picLocks noGrp="1" noChangeAspect="1" noChangeArrowheads="1"/>
          </p:cNvPicPr>
          <p:nvPr>
            <p:ph idx="1"/>
          </p:nvPr>
        </p:nvPicPr>
        <p:blipFill>
          <a:blip r:embed="rId2"/>
          <a:srcRect/>
          <a:stretch>
            <a:fillRect/>
          </a:stretch>
        </p:blipFill>
        <p:spPr bwMode="auto">
          <a:xfrm>
            <a:off x="4286248" y="1714488"/>
            <a:ext cx="2524125" cy="3228975"/>
          </a:xfrm>
          <a:prstGeom prst="rect">
            <a:avLst/>
          </a:prstGeom>
          <a:noFill/>
        </p:spPr>
      </p:pic>
      <p:sp>
        <p:nvSpPr>
          <p:cNvPr id="5" name="TextBox 4"/>
          <p:cNvSpPr txBox="1"/>
          <p:nvPr/>
        </p:nvSpPr>
        <p:spPr>
          <a:xfrm>
            <a:off x="857224" y="1857364"/>
            <a:ext cx="7786742" cy="3046988"/>
          </a:xfrm>
          <a:prstGeom prst="rect">
            <a:avLst/>
          </a:prstGeom>
          <a:noFill/>
        </p:spPr>
        <p:txBody>
          <a:bodyPr wrap="square" rtlCol="0">
            <a:spAutoFit/>
          </a:bodyPr>
          <a:lstStyle/>
          <a:p>
            <a:pPr>
              <a:buFont typeface="Arial" pitchFamily="34" charset="0"/>
              <a:buChar char="•"/>
            </a:pPr>
            <a:r>
              <a:rPr lang="en-US" sz="4800" b="1" dirty="0" smtClean="0"/>
              <a:t>  if</a:t>
            </a:r>
          </a:p>
          <a:p>
            <a:pPr>
              <a:buFont typeface="Arial" pitchFamily="34" charset="0"/>
              <a:buChar char="•"/>
            </a:pPr>
            <a:r>
              <a:rPr lang="en-US" sz="4800" b="1" dirty="0" smtClean="0"/>
              <a:t>  if...else</a:t>
            </a:r>
          </a:p>
          <a:p>
            <a:pPr>
              <a:buFont typeface="Arial" pitchFamily="34" charset="0"/>
              <a:buChar char="•"/>
            </a:pPr>
            <a:r>
              <a:rPr lang="en-US" sz="4800" b="1" dirty="0" smtClean="0"/>
              <a:t>  nested if</a:t>
            </a:r>
          </a:p>
          <a:p>
            <a:pPr>
              <a:buFont typeface="Arial" pitchFamily="34" charset="0"/>
              <a:buChar char="•"/>
            </a:pPr>
            <a:r>
              <a:rPr lang="en-US" sz="4800" b="1" dirty="0" smtClean="0"/>
              <a:t>  switch</a:t>
            </a:r>
            <a:endParaRPr lang="el-GR" sz="48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l-GR" dirty="0"/>
          </a:p>
        </p:txBody>
      </p:sp>
      <p:pic>
        <p:nvPicPr>
          <p:cNvPr id="58370" name="Picture 2" descr="If Statement"/>
          <p:cNvPicPr>
            <a:picLocks noChangeAspect="1" noChangeArrowheads="1"/>
          </p:cNvPicPr>
          <p:nvPr/>
        </p:nvPicPr>
        <p:blipFill>
          <a:blip r:embed="rId2"/>
          <a:srcRect/>
          <a:stretch>
            <a:fillRect/>
          </a:stretch>
        </p:blipFill>
        <p:spPr bwMode="auto">
          <a:xfrm>
            <a:off x="642910" y="1500174"/>
            <a:ext cx="2419350" cy="3057526"/>
          </a:xfrm>
          <a:prstGeom prst="rect">
            <a:avLst/>
          </a:prstGeom>
          <a:noFill/>
        </p:spPr>
      </p:pic>
      <p:pic>
        <p:nvPicPr>
          <p:cNvPr id="58371" name="Picture 3"/>
          <p:cNvPicPr>
            <a:picLocks noChangeAspect="1" noChangeArrowheads="1"/>
          </p:cNvPicPr>
          <p:nvPr/>
        </p:nvPicPr>
        <p:blipFill>
          <a:blip r:embed="rId3"/>
          <a:srcRect t="9765" r="66508" b="63867"/>
          <a:stretch>
            <a:fillRect/>
          </a:stretch>
        </p:blipFill>
        <p:spPr bwMode="auto">
          <a:xfrm>
            <a:off x="4000496" y="2714620"/>
            <a:ext cx="4357686" cy="1928826"/>
          </a:xfrm>
          <a:prstGeom prst="rect">
            <a:avLst/>
          </a:prstGeom>
          <a:noFill/>
          <a:ln w="9525">
            <a:noFill/>
            <a:miter lim="800000"/>
            <a:headEnd/>
            <a:tailEnd/>
          </a:ln>
          <a:effectLst/>
        </p:spPr>
      </p:pic>
      <p:pic>
        <p:nvPicPr>
          <p:cNvPr id="58372" name="Picture 4"/>
          <p:cNvPicPr>
            <a:picLocks noChangeAspect="1" noChangeArrowheads="1"/>
          </p:cNvPicPr>
          <p:nvPr/>
        </p:nvPicPr>
        <p:blipFill>
          <a:blip r:embed="rId3"/>
          <a:srcRect l="38470" t="13867" r="41215" b="71485"/>
          <a:stretch>
            <a:fillRect/>
          </a:stretch>
        </p:blipFill>
        <p:spPr bwMode="auto">
          <a:xfrm>
            <a:off x="4500562" y="4643446"/>
            <a:ext cx="3700488" cy="1500198"/>
          </a:xfrm>
          <a:prstGeom prst="rect">
            <a:avLst/>
          </a:prstGeom>
          <a:noFill/>
          <a:ln w="9525">
            <a:noFill/>
            <a:miter lim="800000"/>
            <a:headEnd/>
            <a:tailEnd/>
          </a:ln>
          <a:effectLst/>
        </p:spPr>
      </p:pic>
      <p:sp>
        <p:nvSpPr>
          <p:cNvPr id="58373" name="Rectangle 5"/>
          <p:cNvSpPr>
            <a:spLocks noChangeArrowheads="1"/>
          </p:cNvSpPr>
          <p:nvPr/>
        </p:nvSpPr>
        <p:spPr bwMode="auto">
          <a:xfrm>
            <a:off x="3714744" y="1643050"/>
            <a:ext cx="5011308"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400" b="0" i="0" u="none" strike="noStrike" cap="none" normalizeH="0" baseline="0" dirty="0" smtClean="0">
                <a:ln>
                  <a:noFill/>
                </a:ln>
                <a:solidFill>
                  <a:schemeClr val="tx1"/>
                </a:solidFill>
                <a:effectLst/>
                <a:latin typeface="Arial Unicode MS" pitchFamily="34" charset="-128"/>
                <a:cs typeface="Arial" pitchFamily="34" charset="0"/>
              </a:rPr>
              <a:t>if(Boolean_expression) { </a:t>
            </a:r>
            <a:endParaRPr kumimoji="0" 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latin typeface="Arial Unicode MS" pitchFamily="34" charset="-128"/>
                <a:cs typeface="Arial" pitchFamily="34" charset="0"/>
              </a:rPr>
              <a:t>    </a:t>
            </a:r>
            <a:r>
              <a:rPr kumimoji="0" lang="el-GR" sz="1400" b="0" i="0" u="none" strike="noStrike" cap="none" normalizeH="0" baseline="0" dirty="0" smtClean="0">
                <a:ln>
                  <a:noFill/>
                </a:ln>
                <a:solidFill>
                  <a:schemeClr val="tx1"/>
                </a:solidFill>
                <a:effectLst/>
                <a:latin typeface="Arial Unicode MS" pitchFamily="34" charset="-128"/>
                <a:cs typeface="Arial" pitchFamily="34" charset="0"/>
              </a:rPr>
              <a:t>// Statements will execute if the Boolean expression is true</a:t>
            </a:r>
            <a:endParaRPr kumimoji="0" 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l-GR"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l-GR" sz="1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if...else </a:t>
            </a:r>
            <a:r>
              <a:rPr lang="en-US" dirty="0" smtClean="0"/>
              <a:t>statement (1) </a:t>
            </a:r>
            <a:endParaRPr lang="el-GR" dirty="0"/>
          </a:p>
        </p:txBody>
      </p:sp>
      <p:sp>
        <p:nvSpPr>
          <p:cNvPr id="5" name="Rectangle 5"/>
          <p:cNvSpPr>
            <a:spLocks noChangeArrowheads="1"/>
          </p:cNvSpPr>
          <p:nvPr/>
        </p:nvSpPr>
        <p:spPr bwMode="auto">
          <a:xfrm>
            <a:off x="3714744" y="1428736"/>
            <a:ext cx="4275529" cy="116955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400" dirty="0" smtClean="0">
                <a:latin typeface="Arial Unicode MS" pitchFamily="34" charset="-128"/>
                <a:cs typeface="Arial" pitchFamily="34" charset="0"/>
              </a:rPr>
              <a:t>if(</a:t>
            </a:r>
            <a:r>
              <a:rPr lang="en-US" sz="1400" dirty="0" err="1" smtClean="0">
                <a:latin typeface="Arial Unicode MS" pitchFamily="34" charset="-128"/>
                <a:cs typeface="Arial" pitchFamily="34" charset="0"/>
              </a:rPr>
              <a:t>Boolean_expression</a:t>
            </a:r>
            <a:r>
              <a:rPr lang="en-US" sz="1400" dirty="0" smtClean="0">
                <a:latin typeface="Arial Unicode MS" pitchFamily="34" charset="-128"/>
                <a:cs typeface="Arial" pitchFamily="34" charset="0"/>
              </a:rPr>
              <a:t>) { </a:t>
            </a:r>
          </a:p>
          <a:p>
            <a:pPr lvl="0" fontAlgn="base">
              <a:spcBef>
                <a:spcPct val="0"/>
              </a:spcBef>
              <a:spcAft>
                <a:spcPct val="0"/>
              </a:spcAft>
            </a:pPr>
            <a:r>
              <a:rPr lang="en-US" sz="1400" dirty="0" smtClean="0">
                <a:latin typeface="Arial Unicode MS" pitchFamily="34" charset="-128"/>
                <a:cs typeface="Arial" pitchFamily="34" charset="0"/>
              </a:rPr>
              <a:t>    // Executes when the Boolean expression is true</a:t>
            </a:r>
          </a:p>
          <a:p>
            <a:pPr lvl="0" fontAlgn="base">
              <a:spcBef>
                <a:spcPct val="0"/>
              </a:spcBef>
              <a:spcAft>
                <a:spcPct val="0"/>
              </a:spcAft>
            </a:pPr>
            <a:r>
              <a:rPr lang="en-US" sz="1400" dirty="0" smtClean="0">
                <a:latin typeface="Arial Unicode MS" pitchFamily="34" charset="-128"/>
                <a:cs typeface="Arial" pitchFamily="34" charset="0"/>
              </a:rPr>
              <a:t> }else { </a:t>
            </a:r>
          </a:p>
          <a:p>
            <a:pPr lvl="0" fontAlgn="base">
              <a:spcBef>
                <a:spcPct val="0"/>
              </a:spcBef>
              <a:spcAft>
                <a:spcPct val="0"/>
              </a:spcAft>
            </a:pPr>
            <a:r>
              <a:rPr lang="en-US" sz="1400" dirty="0" smtClean="0">
                <a:latin typeface="Arial Unicode MS" pitchFamily="34" charset="-128"/>
                <a:cs typeface="Arial" pitchFamily="34" charset="0"/>
              </a:rPr>
              <a:t>    // Executes when the Boolean expression is false</a:t>
            </a:r>
          </a:p>
          <a:p>
            <a:pPr lvl="0" fontAlgn="base">
              <a:spcBef>
                <a:spcPct val="0"/>
              </a:spcBef>
              <a:spcAft>
                <a:spcPct val="0"/>
              </a:spcAft>
            </a:pPr>
            <a:r>
              <a:rPr lang="en-US" sz="1400" dirty="0" smtClean="0">
                <a:latin typeface="Arial Unicode MS" pitchFamily="34" charset="-128"/>
                <a:cs typeface="Arial" pitchFamily="34" charset="0"/>
              </a:rPr>
              <a:t> }</a:t>
            </a:r>
            <a:endParaRPr kumimoji="0" lang="el-GR"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7346" name="Picture 2" descr="If Else Statement"/>
          <p:cNvPicPr>
            <a:picLocks noChangeAspect="1" noChangeArrowheads="1"/>
          </p:cNvPicPr>
          <p:nvPr/>
        </p:nvPicPr>
        <p:blipFill>
          <a:blip r:embed="rId2"/>
          <a:srcRect/>
          <a:stretch>
            <a:fillRect/>
          </a:stretch>
        </p:blipFill>
        <p:spPr bwMode="auto">
          <a:xfrm>
            <a:off x="785786" y="1714488"/>
            <a:ext cx="2390775" cy="3057526"/>
          </a:xfrm>
          <a:prstGeom prst="rect">
            <a:avLst/>
          </a:prstGeom>
          <a:noFill/>
        </p:spPr>
      </p:pic>
      <p:pic>
        <p:nvPicPr>
          <p:cNvPr id="57347" name="Picture 3"/>
          <p:cNvPicPr>
            <a:picLocks noChangeAspect="1" noChangeArrowheads="1"/>
          </p:cNvPicPr>
          <p:nvPr/>
        </p:nvPicPr>
        <p:blipFill>
          <a:blip r:embed="rId3"/>
          <a:srcRect t="9765" r="65959" b="59961"/>
          <a:stretch>
            <a:fillRect/>
          </a:stretch>
        </p:blipFill>
        <p:spPr bwMode="auto">
          <a:xfrm>
            <a:off x="3786182" y="3000372"/>
            <a:ext cx="4429124" cy="2214578"/>
          </a:xfrm>
          <a:prstGeom prst="rect">
            <a:avLst/>
          </a:prstGeom>
          <a:noFill/>
          <a:ln w="9525">
            <a:noFill/>
            <a:miter lim="800000"/>
            <a:headEnd/>
            <a:tailEnd/>
          </a:ln>
          <a:effectLst/>
        </p:spPr>
      </p:pic>
      <p:pic>
        <p:nvPicPr>
          <p:cNvPr id="57348" name="Picture 4"/>
          <p:cNvPicPr>
            <a:picLocks noChangeAspect="1" noChangeArrowheads="1"/>
          </p:cNvPicPr>
          <p:nvPr/>
        </p:nvPicPr>
        <p:blipFill>
          <a:blip r:embed="rId3"/>
          <a:srcRect l="43411" t="18750" r="37921" b="68555"/>
          <a:stretch>
            <a:fillRect/>
          </a:stretch>
        </p:blipFill>
        <p:spPr bwMode="auto">
          <a:xfrm>
            <a:off x="4857752" y="5000636"/>
            <a:ext cx="2989406" cy="1143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if...else </a:t>
            </a:r>
            <a:r>
              <a:rPr lang="en-US" dirty="0" smtClean="0"/>
              <a:t>statement (2) </a:t>
            </a:r>
            <a:endParaRPr lang="el-GR" dirty="0"/>
          </a:p>
        </p:txBody>
      </p:sp>
      <p:sp>
        <p:nvSpPr>
          <p:cNvPr id="5" name="Rectangle 5"/>
          <p:cNvSpPr>
            <a:spLocks noChangeArrowheads="1"/>
          </p:cNvSpPr>
          <p:nvPr/>
        </p:nvSpPr>
        <p:spPr bwMode="auto">
          <a:xfrm>
            <a:off x="428596" y="1500174"/>
            <a:ext cx="4830168" cy="20313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400" dirty="0" smtClean="0">
                <a:latin typeface="Arial Unicode MS" pitchFamily="34" charset="-128"/>
                <a:cs typeface="Arial" pitchFamily="34" charset="0"/>
              </a:rPr>
              <a:t>if(</a:t>
            </a:r>
            <a:r>
              <a:rPr lang="en-US" sz="1400" dirty="0" err="1" smtClean="0">
                <a:latin typeface="Arial Unicode MS" pitchFamily="34" charset="-128"/>
                <a:cs typeface="Arial" pitchFamily="34" charset="0"/>
              </a:rPr>
              <a:t>Boolean_expression</a:t>
            </a:r>
            <a:r>
              <a:rPr lang="en-US" sz="1400" dirty="0" smtClean="0">
                <a:latin typeface="Arial Unicode MS" pitchFamily="34" charset="-128"/>
                <a:cs typeface="Arial" pitchFamily="34" charset="0"/>
              </a:rPr>
              <a:t> 1) {</a:t>
            </a:r>
          </a:p>
          <a:p>
            <a:pPr lvl="0" fontAlgn="base">
              <a:spcBef>
                <a:spcPct val="0"/>
              </a:spcBef>
              <a:spcAft>
                <a:spcPct val="0"/>
              </a:spcAft>
            </a:pPr>
            <a:r>
              <a:rPr lang="en-US" sz="1400" dirty="0" smtClean="0">
                <a:latin typeface="Arial Unicode MS" pitchFamily="34" charset="-128"/>
                <a:cs typeface="Arial" pitchFamily="34" charset="0"/>
              </a:rPr>
              <a:t>     // Executes when the Boolean expression 1 is true</a:t>
            </a:r>
          </a:p>
          <a:p>
            <a:pPr lvl="0" fontAlgn="base">
              <a:spcBef>
                <a:spcPct val="0"/>
              </a:spcBef>
              <a:spcAft>
                <a:spcPct val="0"/>
              </a:spcAft>
            </a:pPr>
            <a:r>
              <a:rPr lang="en-US" sz="1400" dirty="0" smtClean="0">
                <a:latin typeface="Arial Unicode MS" pitchFamily="34" charset="-128"/>
                <a:cs typeface="Arial" pitchFamily="34" charset="0"/>
              </a:rPr>
              <a:t> } else if(</a:t>
            </a:r>
            <a:r>
              <a:rPr lang="en-US" sz="1400" dirty="0" err="1" smtClean="0">
                <a:latin typeface="Arial Unicode MS" pitchFamily="34" charset="-128"/>
                <a:cs typeface="Arial" pitchFamily="34" charset="0"/>
              </a:rPr>
              <a:t>Boolean_expression</a:t>
            </a:r>
            <a:r>
              <a:rPr lang="en-US" sz="1400" dirty="0" smtClean="0">
                <a:latin typeface="Arial Unicode MS" pitchFamily="34" charset="-128"/>
                <a:cs typeface="Arial" pitchFamily="34" charset="0"/>
              </a:rPr>
              <a:t> 2) { </a:t>
            </a:r>
          </a:p>
          <a:p>
            <a:pPr lvl="0" fontAlgn="base">
              <a:spcBef>
                <a:spcPct val="0"/>
              </a:spcBef>
              <a:spcAft>
                <a:spcPct val="0"/>
              </a:spcAft>
            </a:pPr>
            <a:r>
              <a:rPr lang="en-US" sz="1400" dirty="0" smtClean="0">
                <a:latin typeface="Arial Unicode MS" pitchFamily="34" charset="-128"/>
                <a:cs typeface="Arial" pitchFamily="34" charset="0"/>
              </a:rPr>
              <a:t>    // Executes when the Boolean expression 2 is true</a:t>
            </a:r>
          </a:p>
          <a:p>
            <a:pPr lvl="0" fontAlgn="base">
              <a:spcBef>
                <a:spcPct val="0"/>
              </a:spcBef>
              <a:spcAft>
                <a:spcPct val="0"/>
              </a:spcAft>
            </a:pPr>
            <a:r>
              <a:rPr lang="en-US" sz="1400" dirty="0" smtClean="0">
                <a:latin typeface="Arial Unicode MS" pitchFamily="34" charset="-128"/>
                <a:cs typeface="Arial" pitchFamily="34" charset="0"/>
              </a:rPr>
              <a:t> } else if(</a:t>
            </a:r>
            <a:r>
              <a:rPr lang="en-US" sz="1400" dirty="0" err="1" smtClean="0">
                <a:latin typeface="Arial Unicode MS" pitchFamily="34" charset="-128"/>
                <a:cs typeface="Arial" pitchFamily="34" charset="0"/>
              </a:rPr>
              <a:t>Boolean_expression</a:t>
            </a:r>
            <a:r>
              <a:rPr lang="en-US" sz="1400" dirty="0" smtClean="0">
                <a:latin typeface="Arial Unicode MS" pitchFamily="34" charset="-128"/>
                <a:cs typeface="Arial" pitchFamily="34" charset="0"/>
              </a:rPr>
              <a:t> 3) { </a:t>
            </a:r>
          </a:p>
          <a:p>
            <a:pPr lvl="0" fontAlgn="base">
              <a:spcBef>
                <a:spcPct val="0"/>
              </a:spcBef>
              <a:spcAft>
                <a:spcPct val="0"/>
              </a:spcAft>
            </a:pPr>
            <a:r>
              <a:rPr lang="en-US" sz="1400" dirty="0" smtClean="0">
                <a:latin typeface="Arial Unicode MS" pitchFamily="34" charset="-128"/>
                <a:cs typeface="Arial" pitchFamily="34" charset="0"/>
              </a:rPr>
              <a:t>    // Executes when the Boolean expression 3 is true</a:t>
            </a:r>
          </a:p>
          <a:p>
            <a:pPr lvl="0" fontAlgn="base">
              <a:spcBef>
                <a:spcPct val="0"/>
              </a:spcBef>
              <a:spcAft>
                <a:spcPct val="0"/>
              </a:spcAft>
            </a:pPr>
            <a:r>
              <a:rPr lang="en-US" sz="1400" dirty="0" smtClean="0">
                <a:latin typeface="Arial Unicode MS" pitchFamily="34" charset="-128"/>
                <a:cs typeface="Arial" pitchFamily="34" charset="0"/>
              </a:rPr>
              <a:t> } else { </a:t>
            </a:r>
          </a:p>
          <a:p>
            <a:pPr lvl="0" fontAlgn="base">
              <a:spcBef>
                <a:spcPct val="0"/>
              </a:spcBef>
              <a:spcAft>
                <a:spcPct val="0"/>
              </a:spcAft>
            </a:pPr>
            <a:r>
              <a:rPr lang="en-US" sz="1400" dirty="0" smtClean="0">
                <a:latin typeface="Arial Unicode MS" pitchFamily="34" charset="-128"/>
                <a:cs typeface="Arial" pitchFamily="34" charset="0"/>
              </a:rPr>
              <a:t>    // Executes when the none of the above condition is true</a:t>
            </a:r>
          </a:p>
          <a:p>
            <a:pPr lvl="0" fontAlgn="base">
              <a:spcBef>
                <a:spcPct val="0"/>
              </a:spcBef>
              <a:spcAft>
                <a:spcPct val="0"/>
              </a:spcAft>
            </a:pPr>
            <a:r>
              <a:rPr lang="en-US" sz="1400" dirty="0" smtClean="0">
                <a:latin typeface="Arial Unicode MS" pitchFamily="34" charset="-128"/>
                <a:cs typeface="Arial" pitchFamily="34" charset="0"/>
              </a:rPr>
              <a:t> }</a:t>
            </a:r>
            <a:endParaRPr kumimoji="0" lang="el-GR"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0418" name="Picture 2"/>
          <p:cNvPicPr>
            <a:picLocks noChangeAspect="1" noChangeArrowheads="1"/>
          </p:cNvPicPr>
          <p:nvPr/>
        </p:nvPicPr>
        <p:blipFill>
          <a:blip r:embed="rId2"/>
          <a:srcRect t="9765" r="67057" b="52148"/>
          <a:stretch>
            <a:fillRect/>
          </a:stretch>
        </p:blipFill>
        <p:spPr bwMode="auto">
          <a:xfrm>
            <a:off x="500034" y="3714752"/>
            <a:ext cx="4286248" cy="2786082"/>
          </a:xfrm>
          <a:prstGeom prst="rect">
            <a:avLst/>
          </a:prstGeom>
          <a:noFill/>
          <a:ln w="9525">
            <a:noFill/>
            <a:miter lim="800000"/>
            <a:headEnd/>
            <a:tailEnd/>
          </a:ln>
          <a:effectLst/>
        </p:spPr>
      </p:pic>
      <p:pic>
        <p:nvPicPr>
          <p:cNvPr id="60419" name="Picture 3"/>
          <p:cNvPicPr>
            <a:picLocks noChangeAspect="1" noChangeArrowheads="1"/>
          </p:cNvPicPr>
          <p:nvPr/>
        </p:nvPicPr>
        <p:blipFill>
          <a:blip r:embed="rId2"/>
          <a:srcRect l="42862" t="21679" r="28038" b="64649"/>
          <a:stretch>
            <a:fillRect/>
          </a:stretch>
        </p:blipFill>
        <p:spPr bwMode="auto">
          <a:xfrm>
            <a:off x="4572000" y="4429132"/>
            <a:ext cx="3786214"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nested if </a:t>
            </a:r>
            <a:r>
              <a:rPr lang="en-US" dirty="0" smtClean="0"/>
              <a:t>statement </a:t>
            </a:r>
            <a:endParaRPr lang="el-GR" dirty="0"/>
          </a:p>
        </p:txBody>
      </p:sp>
      <p:sp>
        <p:nvSpPr>
          <p:cNvPr id="4" name="Rectangle 5"/>
          <p:cNvSpPr>
            <a:spLocks noChangeArrowheads="1"/>
          </p:cNvSpPr>
          <p:nvPr/>
        </p:nvSpPr>
        <p:spPr bwMode="auto">
          <a:xfrm>
            <a:off x="2428860" y="1643050"/>
            <a:ext cx="4552849" cy="138499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sz="1400" dirty="0" smtClean="0">
                <a:latin typeface="Arial Unicode MS" pitchFamily="34" charset="-128"/>
                <a:cs typeface="Arial" pitchFamily="34" charset="0"/>
              </a:rPr>
              <a:t>if(</a:t>
            </a:r>
            <a:r>
              <a:rPr lang="en-US" sz="1400" dirty="0" err="1" smtClean="0">
                <a:latin typeface="Arial Unicode MS" pitchFamily="34" charset="-128"/>
                <a:cs typeface="Arial" pitchFamily="34" charset="0"/>
              </a:rPr>
              <a:t>Boolean_expression</a:t>
            </a:r>
            <a:r>
              <a:rPr lang="en-US" sz="1400" dirty="0" smtClean="0">
                <a:latin typeface="Arial Unicode MS" pitchFamily="34" charset="-128"/>
                <a:cs typeface="Arial" pitchFamily="34" charset="0"/>
              </a:rPr>
              <a:t> 1) { </a:t>
            </a:r>
          </a:p>
          <a:p>
            <a:pPr lvl="0" fontAlgn="base">
              <a:spcBef>
                <a:spcPct val="0"/>
              </a:spcBef>
              <a:spcAft>
                <a:spcPct val="0"/>
              </a:spcAft>
            </a:pPr>
            <a:r>
              <a:rPr lang="en-US" sz="1400" dirty="0" smtClean="0">
                <a:latin typeface="Arial Unicode MS" pitchFamily="34" charset="-128"/>
                <a:cs typeface="Arial" pitchFamily="34" charset="0"/>
              </a:rPr>
              <a:t>    // Executes when the Boolean expression 1 is true</a:t>
            </a:r>
          </a:p>
          <a:p>
            <a:pPr lvl="0" fontAlgn="base">
              <a:spcBef>
                <a:spcPct val="0"/>
              </a:spcBef>
              <a:spcAft>
                <a:spcPct val="0"/>
              </a:spcAft>
            </a:pPr>
            <a:r>
              <a:rPr lang="en-US" sz="1400" dirty="0" smtClean="0">
                <a:latin typeface="Arial Unicode MS" pitchFamily="34" charset="-128"/>
                <a:cs typeface="Arial" pitchFamily="34" charset="0"/>
              </a:rPr>
              <a:t>    if(</a:t>
            </a:r>
            <a:r>
              <a:rPr lang="en-US" sz="1400" dirty="0" err="1" smtClean="0">
                <a:latin typeface="Arial Unicode MS" pitchFamily="34" charset="-128"/>
                <a:cs typeface="Arial" pitchFamily="34" charset="0"/>
              </a:rPr>
              <a:t>Boolean_expression</a:t>
            </a:r>
            <a:r>
              <a:rPr lang="en-US" sz="1400" dirty="0" smtClean="0">
                <a:latin typeface="Arial Unicode MS" pitchFamily="34" charset="-128"/>
                <a:cs typeface="Arial" pitchFamily="34" charset="0"/>
              </a:rPr>
              <a:t> 2) {</a:t>
            </a:r>
          </a:p>
          <a:p>
            <a:pPr lvl="0" fontAlgn="base">
              <a:spcBef>
                <a:spcPct val="0"/>
              </a:spcBef>
              <a:spcAft>
                <a:spcPct val="0"/>
              </a:spcAft>
            </a:pPr>
            <a:r>
              <a:rPr lang="en-US" sz="1400" dirty="0" smtClean="0">
                <a:latin typeface="Arial Unicode MS" pitchFamily="34" charset="-128"/>
                <a:cs typeface="Arial" pitchFamily="34" charset="0"/>
              </a:rPr>
              <a:t>        // Executes when the Boolean expression 2 is true</a:t>
            </a:r>
          </a:p>
          <a:p>
            <a:pPr lvl="0" fontAlgn="base">
              <a:spcBef>
                <a:spcPct val="0"/>
              </a:spcBef>
              <a:spcAft>
                <a:spcPct val="0"/>
              </a:spcAft>
            </a:pPr>
            <a:r>
              <a:rPr lang="en-US" sz="1400" dirty="0" smtClean="0">
                <a:latin typeface="Arial Unicode MS" pitchFamily="34" charset="-128"/>
                <a:cs typeface="Arial" pitchFamily="34" charset="0"/>
              </a:rPr>
              <a:t>     } </a:t>
            </a:r>
          </a:p>
          <a:p>
            <a:pPr lvl="0" fontAlgn="base">
              <a:spcBef>
                <a:spcPct val="0"/>
              </a:spcBef>
              <a:spcAft>
                <a:spcPct val="0"/>
              </a:spcAft>
            </a:pPr>
            <a:r>
              <a:rPr lang="en-US" sz="1400" dirty="0" smtClean="0">
                <a:latin typeface="Arial Unicode MS" pitchFamily="34" charset="-128"/>
                <a:cs typeface="Arial" pitchFamily="34" charset="0"/>
              </a:rPr>
              <a:t>}</a:t>
            </a:r>
            <a:endParaRPr kumimoji="0" lang="el-GR" sz="1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1"/>
          <p:cNvPicPr>
            <a:picLocks noChangeAspect="1" noChangeArrowheads="1"/>
          </p:cNvPicPr>
          <p:nvPr/>
        </p:nvPicPr>
        <p:blipFill>
          <a:blip r:embed="rId2"/>
          <a:srcRect t="9765" r="65959" b="53125"/>
          <a:stretch>
            <a:fillRect/>
          </a:stretch>
        </p:blipFill>
        <p:spPr bwMode="auto">
          <a:xfrm>
            <a:off x="428596" y="3214686"/>
            <a:ext cx="4429156" cy="2714644"/>
          </a:xfrm>
          <a:prstGeom prst="rect">
            <a:avLst/>
          </a:prstGeom>
          <a:noFill/>
          <a:ln w="9525">
            <a:noFill/>
            <a:miter lim="800000"/>
            <a:headEnd/>
            <a:tailEnd/>
          </a:ln>
          <a:effectLst/>
        </p:spPr>
      </p:pic>
      <p:pic>
        <p:nvPicPr>
          <p:cNvPr id="7" name="Picture 1"/>
          <p:cNvPicPr>
            <a:picLocks noChangeAspect="1" noChangeArrowheads="1"/>
          </p:cNvPicPr>
          <p:nvPr/>
        </p:nvPicPr>
        <p:blipFill>
          <a:blip r:embed="rId2"/>
          <a:srcRect l="39531" t="17578" r="41801" b="67774"/>
          <a:stretch>
            <a:fillRect/>
          </a:stretch>
        </p:blipFill>
        <p:spPr bwMode="auto">
          <a:xfrm>
            <a:off x="5000628" y="3286124"/>
            <a:ext cx="3400449"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Java Program</a:t>
            </a:r>
            <a:endParaRPr lang="el-GR" dirty="0"/>
          </a:p>
        </p:txBody>
      </p:sp>
      <p:pic>
        <p:nvPicPr>
          <p:cNvPr id="3074" name="Picture 2"/>
          <p:cNvPicPr>
            <a:picLocks noChangeAspect="1" noChangeArrowheads="1"/>
          </p:cNvPicPr>
          <p:nvPr/>
        </p:nvPicPr>
        <p:blipFill>
          <a:blip r:embed="rId2"/>
          <a:srcRect r="25000" b="38073"/>
          <a:stretch>
            <a:fillRect/>
          </a:stretch>
        </p:blipFill>
        <p:spPr bwMode="auto">
          <a:xfrm>
            <a:off x="642910" y="1357298"/>
            <a:ext cx="7786742" cy="5143536"/>
          </a:xfrm>
          <a:prstGeom prst="rect">
            <a:avLst/>
          </a:prstGeom>
          <a:noFill/>
          <a:ln w="9525">
            <a:noFill/>
            <a:miter lim="800000"/>
            <a:headEnd/>
            <a:tailEnd/>
          </a:ln>
          <a:effectLst/>
        </p:spPr>
      </p:pic>
      <p:sp>
        <p:nvSpPr>
          <p:cNvPr id="4" name="TextBox 3"/>
          <p:cNvSpPr txBox="1"/>
          <p:nvPr/>
        </p:nvSpPr>
        <p:spPr>
          <a:xfrm>
            <a:off x="500034" y="5357826"/>
            <a:ext cx="435771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1)Compile: Tools -&gt;External Tools -&gt;Compile</a:t>
            </a:r>
            <a:endParaRPr lang="el-GR" dirty="0"/>
          </a:p>
        </p:txBody>
      </p:sp>
      <p:sp>
        <p:nvSpPr>
          <p:cNvPr id="5" name="TextBox 4"/>
          <p:cNvSpPr txBox="1"/>
          <p:nvPr/>
        </p:nvSpPr>
        <p:spPr>
          <a:xfrm>
            <a:off x="500034" y="5845750"/>
            <a:ext cx="50006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2)Run: Tools -&gt;External Tools -&gt;Run Java Application</a:t>
            </a:r>
            <a:endParaRPr lang="el-GR" dirty="0"/>
          </a:p>
        </p:txBody>
      </p:sp>
      <p:cxnSp>
        <p:nvCxnSpPr>
          <p:cNvPr id="7" name="Straight Arrow Connector 6"/>
          <p:cNvCxnSpPr/>
          <p:nvPr/>
        </p:nvCxnSpPr>
        <p:spPr>
          <a:xfrm flipV="1">
            <a:off x="1000100" y="5143512"/>
            <a:ext cx="428628" cy="21431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16200000" flipV="1">
            <a:off x="3964777" y="4536289"/>
            <a:ext cx="1571636" cy="9286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Switch </a:t>
            </a:r>
            <a:r>
              <a:rPr lang="en-US" dirty="0" smtClean="0"/>
              <a:t>statement (1) </a:t>
            </a:r>
            <a:endParaRPr lang="el-GR" dirty="0"/>
          </a:p>
        </p:txBody>
      </p:sp>
      <p:sp>
        <p:nvSpPr>
          <p:cNvPr id="6" name="Rectangle 5"/>
          <p:cNvSpPr/>
          <p:nvPr/>
        </p:nvSpPr>
        <p:spPr>
          <a:xfrm>
            <a:off x="428596" y="1285860"/>
            <a:ext cx="8358246" cy="1015663"/>
          </a:xfrm>
          <a:prstGeom prst="rect">
            <a:avLst/>
          </a:prstGeom>
        </p:spPr>
        <p:txBody>
          <a:bodyPr wrap="square">
            <a:spAutoFit/>
          </a:bodyPr>
          <a:lstStyle/>
          <a:p>
            <a:r>
              <a:rPr lang="en-US" sz="2000" dirty="0" smtClean="0"/>
              <a:t>A </a:t>
            </a:r>
            <a:r>
              <a:rPr lang="en-US" sz="2000" b="1" dirty="0" smtClean="0"/>
              <a:t>switch</a:t>
            </a:r>
            <a:r>
              <a:rPr lang="en-US" sz="2000" dirty="0" smtClean="0"/>
              <a:t> statement allows a variable to be tested for equality against a list of values. Each value is called a case, and the variable being switched on is checked for each case</a:t>
            </a:r>
            <a:endParaRPr lang="el-GR" sz="2000" dirty="0"/>
          </a:p>
        </p:txBody>
      </p:sp>
      <p:pic>
        <p:nvPicPr>
          <p:cNvPr id="55298" name="Picture 2" descr="Switch Statement"/>
          <p:cNvPicPr>
            <a:picLocks noChangeAspect="1" noChangeArrowheads="1"/>
          </p:cNvPicPr>
          <p:nvPr/>
        </p:nvPicPr>
        <p:blipFill>
          <a:blip r:embed="rId2"/>
          <a:srcRect/>
          <a:stretch>
            <a:fillRect/>
          </a:stretch>
        </p:blipFill>
        <p:spPr bwMode="auto">
          <a:xfrm>
            <a:off x="71406" y="2357430"/>
            <a:ext cx="2876550" cy="3857625"/>
          </a:xfrm>
          <a:prstGeom prst="rect">
            <a:avLst/>
          </a:prstGeom>
          <a:noFill/>
        </p:spPr>
      </p:pic>
      <p:sp>
        <p:nvSpPr>
          <p:cNvPr id="8" name="Rectangle 7"/>
          <p:cNvSpPr/>
          <p:nvPr/>
        </p:nvSpPr>
        <p:spPr>
          <a:xfrm>
            <a:off x="3214678" y="2143116"/>
            <a:ext cx="5929322" cy="4524315"/>
          </a:xfrm>
          <a:prstGeom prst="rect">
            <a:avLst/>
          </a:prstGeom>
        </p:spPr>
        <p:txBody>
          <a:bodyPr wrap="square">
            <a:spAutoFit/>
          </a:bodyPr>
          <a:lstStyle/>
          <a:p>
            <a:pPr>
              <a:buFont typeface="Arial" pitchFamily="34" charset="0"/>
              <a:buChar char="•"/>
            </a:pPr>
            <a:r>
              <a:rPr lang="en-US" sz="1600" dirty="0" smtClean="0"/>
              <a:t>The variable used in a switch statement can only be integers, </a:t>
            </a:r>
            <a:r>
              <a:rPr lang="en-US" sz="1600" dirty="0" err="1" smtClean="0"/>
              <a:t>convertable</a:t>
            </a:r>
            <a:r>
              <a:rPr lang="en-US" sz="1600" dirty="0" smtClean="0"/>
              <a:t> integers (byte, short, char), strings and </a:t>
            </a:r>
            <a:r>
              <a:rPr lang="en-US" sz="1600" dirty="0" err="1" smtClean="0"/>
              <a:t>enums</a:t>
            </a:r>
            <a:r>
              <a:rPr lang="en-US" sz="1600" dirty="0" smtClean="0"/>
              <a:t>.</a:t>
            </a:r>
          </a:p>
          <a:p>
            <a:pPr>
              <a:buFont typeface="Arial" pitchFamily="34" charset="0"/>
              <a:buChar char="•"/>
            </a:pPr>
            <a:r>
              <a:rPr lang="en-US" sz="1600" dirty="0" smtClean="0"/>
              <a:t>You can have any number of case statements within a switch. Each case is followed by the value to be compared to and a colon.</a:t>
            </a:r>
          </a:p>
          <a:p>
            <a:pPr>
              <a:buFont typeface="Arial" pitchFamily="34" charset="0"/>
              <a:buChar char="•"/>
            </a:pPr>
            <a:r>
              <a:rPr lang="en-US" sz="1600" dirty="0" smtClean="0"/>
              <a:t>The value for a case must be the same data type as the variable in the switch and it must be a constant or a literal.</a:t>
            </a:r>
          </a:p>
          <a:p>
            <a:pPr>
              <a:buFont typeface="Arial" pitchFamily="34" charset="0"/>
              <a:buChar char="•"/>
            </a:pPr>
            <a:r>
              <a:rPr lang="en-US" sz="1600" dirty="0" smtClean="0"/>
              <a:t>When the variable being switched on is equal to a case, the statements following that case will execute until a </a:t>
            </a:r>
            <a:r>
              <a:rPr lang="en-US" sz="1600" i="1" dirty="0" smtClean="0"/>
              <a:t>break</a:t>
            </a:r>
            <a:r>
              <a:rPr lang="en-US" sz="1600" dirty="0" smtClean="0"/>
              <a:t> statement is reached.</a:t>
            </a:r>
          </a:p>
          <a:p>
            <a:pPr>
              <a:buFont typeface="Arial" pitchFamily="34" charset="0"/>
              <a:buChar char="•"/>
            </a:pPr>
            <a:r>
              <a:rPr lang="en-US" sz="1600" dirty="0" smtClean="0"/>
              <a:t>When a </a:t>
            </a:r>
            <a:r>
              <a:rPr lang="en-US" sz="1600" i="1" dirty="0" smtClean="0"/>
              <a:t>break</a:t>
            </a:r>
            <a:r>
              <a:rPr lang="en-US" sz="1600" dirty="0" smtClean="0"/>
              <a:t> statement is reached, the switch terminates, and the flow of control jumps to the next line following the switch statement.</a:t>
            </a:r>
          </a:p>
          <a:p>
            <a:pPr>
              <a:buFont typeface="Arial" pitchFamily="34" charset="0"/>
              <a:buChar char="•"/>
            </a:pPr>
            <a:r>
              <a:rPr lang="en-US" sz="1600" dirty="0" smtClean="0"/>
              <a:t>Not every case needs to contain a break. If no break appears, the flow of control will </a:t>
            </a:r>
            <a:r>
              <a:rPr lang="en-US" sz="1600" i="1" dirty="0" smtClean="0"/>
              <a:t>fall through </a:t>
            </a:r>
            <a:r>
              <a:rPr lang="en-US" sz="1600" dirty="0" smtClean="0"/>
              <a:t>to subsequent cases until a break is reached.</a:t>
            </a:r>
          </a:p>
          <a:p>
            <a:pPr>
              <a:buFont typeface="Arial" pitchFamily="34" charset="0"/>
              <a:buChar char="•"/>
            </a:pPr>
            <a:r>
              <a:rPr lang="en-US" sz="1600" dirty="0" smtClean="0"/>
              <a:t>A </a:t>
            </a:r>
            <a:r>
              <a:rPr lang="en-US" sz="1600" i="1" dirty="0" smtClean="0"/>
              <a:t>switch</a:t>
            </a:r>
            <a:r>
              <a:rPr lang="en-US" sz="1600" dirty="0" smtClean="0"/>
              <a:t> statement can have an optional default case, which must appear at the end of the switch. The default case can be used for performing a task when none of the cases is true. No break is needed in the default case.</a:t>
            </a:r>
            <a:endParaRPr lang="en-US"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Switch </a:t>
            </a:r>
            <a:r>
              <a:rPr lang="en-US" dirty="0" smtClean="0"/>
              <a:t>statement (2) </a:t>
            </a:r>
            <a:endParaRPr lang="el-GR" dirty="0"/>
          </a:p>
        </p:txBody>
      </p:sp>
      <p:pic>
        <p:nvPicPr>
          <p:cNvPr id="61442" name="Picture 2"/>
          <p:cNvPicPr>
            <a:picLocks noGrp="1" noChangeAspect="1" noChangeArrowheads="1"/>
          </p:cNvPicPr>
          <p:nvPr>
            <p:ph idx="1"/>
          </p:nvPr>
        </p:nvPicPr>
        <p:blipFill>
          <a:blip r:embed="rId2"/>
          <a:srcRect t="8839" r="64199" b="31182"/>
          <a:stretch>
            <a:fillRect/>
          </a:stretch>
        </p:blipFill>
        <p:spPr bwMode="auto">
          <a:xfrm>
            <a:off x="500034" y="1571612"/>
            <a:ext cx="5157325" cy="4857784"/>
          </a:xfrm>
          <a:prstGeom prst="rect">
            <a:avLst/>
          </a:prstGeom>
          <a:noFill/>
          <a:ln w="9525">
            <a:noFill/>
            <a:miter lim="800000"/>
            <a:headEnd/>
            <a:tailEnd/>
          </a:ln>
          <a:effectLst/>
        </p:spPr>
      </p:pic>
      <p:pic>
        <p:nvPicPr>
          <p:cNvPr id="61443" name="Picture 3"/>
          <p:cNvPicPr>
            <a:picLocks noChangeAspect="1" noChangeArrowheads="1"/>
          </p:cNvPicPr>
          <p:nvPr/>
        </p:nvPicPr>
        <p:blipFill>
          <a:blip r:embed="rId2"/>
          <a:srcRect l="41764" t="16797" r="39019" b="62695"/>
          <a:stretch>
            <a:fillRect/>
          </a:stretch>
        </p:blipFill>
        <p:spPr bwMode="auto">
          <a:xfrm>
            <a:off x="5143504" y="2643182"/>
            <a:ext cx="3333773" cy="2000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Format Strings (1)</a:t>
            </a:r>
            <a:endParaRPr lang="el-GR" dirty="0"/>
          </a:p>
        </p:txBody>
      </p:sp>
      <p:sp>
        <p:nvSpPr>
          <p:cNvPr id="3" name="Content Placeholder 2"/>
          <p:cNvSpPr>
            <a:spLocks noGrp="1"/>
          </p:cNvSpPr>
          <p:nvPr>
            <p:ph idx="1"/>
          </p:nvPr>
        </p:nvSpPr>
        <p:spPr/>
        <p:txBody>
          <a:bodyPr>
            <a:normAutofit/>
          </a:bodyPr>
          <a:lstStyle/>
          <a:p>
            <a:r>
              <a:rPr lang="en-US" dirty="0" smtClean="0"/>
              <a:t>You have </a:t>
            </a:r>
            <a:r>
              <a:rPr lang="en-US" dirty="0" err="1" smtClean="0"/>
              <a:t>printf</a:t>
            </a:r>
            <a:r>
              <a:rPr lang="en-US" dirty="0" smtClean="0"/>
              <a:t>() and format() methods to print output with formatted numbers. </a:t>
            </a:r>
          </a:p>
          <a:p>
            <a:r>
              <a:rPr lang="en-US" dirty="0" smtClean="0"/>
              <a:t>Using String's static format() method allows you to create a formatted string that you can reuse, as opposed to a one-time print </a:t>
            </a:r>
            <a:r>
              <a:rPr lang="en-US" dirty="0" smtClean="0"/>
              <a:t>statement</a:t>
            </a:r>
            <a:endParaRPr lang="en-US" dirty="0" smtClean="0"/>
          </a:p>
          <a:p>
            <a:endParaRPr lang="el-G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Format Strings (1)</a:t>
            </a:r>
            <a:endParaRPr lang="el-GR" dirty="0"/>
          </a:p>
        </p:txBody>
      </p:sp>
      <p:pic>
        <p:nvPicPr>
          <p:cNvPr id="6" name="Picture 2"/>
          <p:cNvPicPr>
            <a:picLocks noChangeAspect="1" noChangeArrowheads="1"/>
          </p:cNvPicPr>
          <p:nvPr/>
        </p:nvPicPr>
        <p:blipFill>
          <a:blip r:embed="rId2"/>
          <a:srcRect l="30747" t="44336" r="46669" b="47852"/>
          <a:stretch>
            <a:fillRect/>
          </a:stretch>
        </p:blipFill>
        <p:spPr bwMode="auto">
          <a:xfrm>
            <a:off x="1142976" y="1785926"/>
            <a:ext cx="6611626" cy="1285884"/>
          </a:xfrm>
          <a:prstGeom prst="rect">
            <a:avLst/>
          </a:prstGeom>
          <a:noFill/>
          <a:ln w="9525">
            <a:noFill/>
            <a:miter lim="800000"/>
            <a:headEnd/>
            <a:tailEnd/>
          </a:ln>
          <a:effectLst/>
        </p:spPr>
      </p:pic>
      <p:pic>
        <p:nvPicPr>
          <p:cNvPr id="7" name="Picture 2"/>
          <p:cNvPicPr>
            <a:picLocks noGrp="1" noChangeAspect="1" noChangeArrowheads="1"/>
          </p:cNvPicPr>
          <p:nvPr>
            <p:ph idx="1"/>
          </p:nvPr>
        </p:nvPicPr>
        <p:blipFill>
          <a:blip r:embed="rId2"/>
          <a:srcRect l="30747" t="57444" r="44662" b="31250"/>
          <a:stretch>
            <a:fillRect/>
          </a:stretch>
        </p:blipFill>
        <p:spPr bwMode="auto">
          <a:xfrm>
            <a:off x="1285852" y="3714752"/>
            <a:ext cx="6632685" cy="1714512"/>
          </a:xfrm>
          <a:prstGeom prst="rect">
            <a:avLst/>
          </a:prstGeom>
          <a:noFill/>
          <a:ln w="9525">
            <a:noFill/>
            <a:miter lim="800000"/>
            <a:headEnd/>
            <a:tailEnd/>
          </a:ln>
          <a:effectLst/>
        </p:spPr>
      </p:pic>
      <p:sp>
        <p:nvSpPr>
          <p:cNvPr id="9" name="TextBox 8"/>
          <p:cNvSpPr txBox="1"/>
          <p:nvPr/>
        </p:nvSpPr>
        <p:spPr>
          <a:xfrm>
            <a:off x="2428860" y="3214686"/>
            <a:ext cx="3714776" cy="461665"/>
          </a:xfrm>
          <a:prstGeom prst="rect">
            <a:avLst/>
          </a:prstGeom>
          <a:noFill/>
        </p:spPr>
        <p:txBody>
          <a:bodyPr wrap="square" rtlCol="0">
            <a:spAutoFit/>
          </a:bodyPr>
          <a:lstStyle/>
          <a:p>
            <a:r>
              <a:rPr lang="en-US" sz="2400" dirty="0" smtClean="0"/>
              <a:t>Which is equivalent to this:</a:t>
            </a:r>
            <a:endParaRPr lang="el-GR"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sequences</a:t>
            </a:r>
            <a:endParaRPr lang="el-GR" dirty="0"/>
          </a:p>
        </p:txBody>
      </p:sp>
      <p:pic>
        <p:nvPicPr>
          <p:cNvPr id="7170" name="Picture 2"/>
          <p:cNvPicPr>
            <a:picLocks noGrp="1" noChangeAspect="1" noChangeArrowheads="1"/>
          </p:cNvPicPr>
          <p:nvPr>
            <p:ph idx="1"/>
          </p:nvPr>
        </p:nvPicPr>
        <p:blipFill>
          <a:blip r:embed="rId2"/>
          <a:srcRect l="23992" t="44195" r="35601" b="10663"/>
          <a:stretch>
            <a:fillRect/>
          </a:stretch>
        </p:blipFill>
        <p:spPr bwMode="auto">
          <a:xfrm>
            <a:off x="2214546" y="1571612"/>
            <a:ext cx="4476143"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String Methods (1)</a:t>
            </a:r>
            <a:endParaRPr lang="el-GR" dirty="0"/>
          </a:p>
        </p:txBody>
      </p:sp>
      <p:graphicFrame>
        <p:nvGraphicFramePr>
          <p:cNvPr id="4" name="Content Placeholder 3"/>
          <p:cNvGraphicFramePr>
            <a:graphicFrameLocks noGrp="1"/>
          </p:cNvGraphicFramePr>
          <p:nvPr>
            <p:ph idx="1"/>
          </p:nvPr>
        </p:nvGraphicFramePr>
        <p:xfrm>
          <a:off x="457200" y="1600200"/>
          <a:ext cx="8229600" cy="4129243"/>
        </p:xfrm>
        <a:graphic>
          <a:graphicData uri="http://schemas.openxmlformats.org/drawingml/2006/table">
            <a:tbl>
              <a:tblPr firstRow="1" bandRow="1">
                <a:tableStyleId>{5C22544A-7EE6-4342-B048-85BDC9FD1C3A}</a:tableStyleId>
              </a:tblPr>
              <a:tblGrid>
                <a:gridCol w="3400420"/>
                <a:gridCol w="4829180"/>
              </a:tblGrid>
              <a:tr h="287029">
                <a:tc>
                  <a:txBody>
                    <a:bodyPr/>
                    <a:lstStyle/>
                    <a:p>
                      <a:r>
                        <a:rPr lang="en-US" dirty="0" smtClean="0"/>
                        <a:t>Method</a:t>
                      </a:r>
                      <a:endParaRPr lang="el-GR" dirty="0"/>
                    </a:p>
                  </a:txBody>
                  <a:tcPr/>
                </a:tc>
                <a:tc>
                  <a:txBody>
                    <a:bodyPr/>
                    <a:lstStyle/>
                    <a:p>
                      <a:r>
                        <a:rPr lang="en-US" dirty="0" smtClean="0"/>
                        <a:t>Explanation</a:t>
                      </a:r>
                      <a:endParaRPr lang="el-GR" dirty="0"/>
                    </a:p>
                  </a:txBody>
                  <a:tcPr/>
                </a:tc>
              </a:tr>
              <a:tr h="495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2"/>
                        </a:rPr>
                        <a:t>String </a:t>
                      </a:r>
                      <a:r>
                        <a:rPr lang="en-US" dirty="0" err="1" smtClean="0">
                          <a:hlinkClick r:id="rId2"/>
                        </a:rPr>
                        <a:t>concat</a:t>
                      </a:r>
                      <a:r>
                        <a:rPr lang="en-US" dirty="0" smtClean="0">
                          <a:hlinkClick r:id="rId2"/>
                        </a:rPr>
                        <a:t>(String </a:t>
                      </a:r>
                      <a:r>
                        <a:rPr lang="en-US" dirty="0" err="1" smtClean="0">
                          <a:hlinkClick r:id="rId2"/>
                        </a:rPr>
                        <a:t>str</a:t>
                      </a:r>
                      <a:r>
                        <a:rPr lang="en-US" dirty="0" smtClean="0">
                          <a:hlinkClick r:id="rId2"/>
                        </a:rPr>
                        <a:t>)</a:t>
                      </a:r>
                      <a:endParaRPr lang="en-US" dirty="0" smtClean="0"/>
                    </a:p>
                    <a:p>
                      <a:pPr algn="l"/>
                      <a:endParaRPr lang="el-GR" dirty="0"/>
                    </a:p>
                  </a:txBody>
                  <a:tcPr/>
                </a:tc>
                <a:tc>
                  <a:txBody>
                    <a:bodyPr/>
                    <a:lstStyle/>
                    <a:p>
                      <a:r>
                        <a:rPr lang="en-US" dirty="0" smtClean="0"/>
                        <a:t>Concatenates the specified string to the end of this string.</a:t>
                      </a:r>
                      <a:endParaRPr lang="el-GR" dirty="0"/>
                    </a:p>
                  </a:txBody>
                  <a:tcPr/>
                </a:tc>
              </a:tr>
              <a:tr h="495420">
                <a:tc>
                  <a:txBody>
                    <a:bodyPr/>
                    <a:lstStyle/>
                    <a:p>
                      <a:pPr algn="l"/>
                      <a:r>
                        <a:rPr lang="en-US" dirty="0" err="1" smtClean="0">
                          <a:hlinkClick r:id="rId3"/>
                        </a:rPr>
                        <a:t>int</a:t>
                      </a:r>
                      <a:r>
                        <a:rPr lang="en-US" dirty="0" smtClean="0">
                          <a:hlinkClick r:id="rId3"/>
                        </a:rPr>
                        <a:t> length()</a:t>
                      </a:r>
                      <a:r>
                        <a:rPr lang="en-US" dirty="0" smtClean="0"/>
                        <a:t> </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the length of this string.</a:t>
                      </a:r>
                    </a:p>
                  </a:txBody>
                  <a:tcPr/>
                </a:tc>
              </a:tr>
              <a:tr h="707743">
                <a:tc>
                  <a:txBody>
                    <a:bodyPr/>
                    <a:lstStyle/>
                    <a:p>
                      <a:pPr algn="l"/>
                      <a:r>
                        <a:rPr lang="en-US" dirty="0" smtClean="0">
                          <a:hlinkClick r:id="rId4"/>
                        </a:rPr>
                        <a:t>String[] split(String </a:t>
                      </a:r>
                      <a:r>
                        <a:rPr lang="en-US" dirty="0" err="1" smtClean="0">
                          <a:hlinkClick r:id="rId4"/>
                        </a:rPr>
                        <a:t>regex</a:t>
                      </a:r>
                      <a:r>
                        <a:rPr lang="en-US" dirty="0" smtClean="0">
                          <a:hlinkClick r:id="rId4"/>
                        </a:rPr>
                        <a:t>)</a:t>
                      </a:r>
                      <a:r>
                        <a:rPr lang="en-US" dirty="0" smtClean="0"/>
                        <a:t> </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Splits this string around matches of the given regular expression.</a:t>
                      </a:r>
                    </a:p>
                  </a:txBody>
                  <a:tcPr/>
                </a:tc>
              </a:tr>
              <a:tr h="495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5"/>
                        </a:rPr>
                        <a:t>String[] split(String </a:t>
                      </a:r>
                      <a:r>
                        <a:rPr lang="en-US" dirty="0" err="1" smtClean="0">
                          <a:hlinkClick r:id="rId5"/>
                        </a:rPr>
                        <a:t>regex</a:t>
                      </a:r>
                      <a:r>
                        <a:rPr lang="en-US" dirty="0" smtClean="0">
                          <a:hlinkClick r:id="rId5"/>
                        </a:rPr>
                        <a:t>, </a:t>
                      </a:r>
                      <a:r>
                        <a:rPr lang="en-US" dirty="0" err="1" smtClean="0">
                          <a:hlinkClick r:id="rId5"/>
                        </a:rPr>
                        <a:t>int</a:t>
                      </a:r>
                      <a:r>
                        <a:rPr lang="en-US" dirty="0" smtClean="0">
                          <a:hlinkClick r:id="rId5"/>
                        </a:rPr>
                        <a:t> limit)</a:t>
                      </a:r>
                      <a:endParaRPr lang="en-US" dirty="0" smtClean="0"/>
                    </a:p>
                    <a:p>
                      <a:pPr algn="l"/>
                      <a:endParaRPr lang="el-GR" dirty="0"/>
                    </a:p>
                  </a:txBody>
                  <a:tcPr/>
                </a:tc>
                <a:tc>
                  <a:txBody>
                    <a:bodyPr/>
                    <a:lstStyle/>
                    <a:p>
                      <a:r>
                        <a:rPr lang="en-US" dirty="0" smtClean="0"/>
                        <a:t>Splits this string around matches of the given regular expression.</a:t>
                      </a:r>
                      <a:endParaRPr lang="el-GR" dirty="0"/>
                    </a:p>
                  </a:txBody>
                  <a:tcPr/>
                </a:tc>
              </a:tr>
              <a:tr h="495420">
                <a:tc>
                  <a:txBody>
                    <a:bodyPr/>
                    <a:lstStyle/>
                    <a:p>
                      <a:pPr algn="l" fontAlgn="ctr"/>
                      <a:r>
                        <a:rPr lang="en-US" dirty="0" smtClean="0">
                          <a:hlinkClick r:id="rId6"/>
                        </a:rPr>
                        <a:t>String substring(</a:t>
                      </a:r>
                      <a:r>
                        <a:rPr lang="en-US" dirty="0" err="1" smtClean="0">
                          <a:hlinkClick r:id="rId6"/>
                        </a:rPr>
                        <a:t>int</a:t>
                      </a:r>
                      <a:r>
                        <a:rPr lang="en-US" dirty="0" smtClean="0">
                          <a:hlinkClick r:id="rId6"/>
                        </a:rPr>
                        <a:t> </a:t>
                      </a:r>
                      <a:r>
                        <a:rPr lang="en-US" dirty="0" err="1" smtClean="0">
                          <a:hlinkClick r:id="rId6"/>
                        </a:rPr>
                        <a:t>beginIndex</a:t>
                      </a:r>
                      <a:r>
                        <a:rPr lang="en-US" dirty="0" smtClean="0">
                          <a:hlinkClick r:id="rId6"/>
                        </a:rPr>
                        <a:t>, </a:t>
                      </a:r>
                      <a:r>
                        <a:rPr lang="en-US" dirty="0" err="1" smtClean="0">
                          <a:hlinkClick r:id="rId6"/>
                        </a:rPr>
                        <a:t>int</a:t>
                      </a:r>
                      <a:r>
                        <a:rPr lang="en-US" dirty="0" smtClean="0">
                          <a:hlinkClick r:id="rId6"/>
                        </a:rPr>
                        <a:t> </a:t>
                      </a:r>
                      <a:r>
                        <a:rPr lang="en-US" dirty="0" err="1" smtClean="0">
                          <a:hlinkClick r:id="rId6"/>
                        </a:rPr>
                        <a:t>endIndex</a:t>
                      </a:r>
                      <a:r>
                        <a:rPr lang="en-US" dirty="0" smtClean="0">
                          <a:hlinkClick r:id="rId6"/>
                        </a:rPr>
                        <a:t>)</a:t>
                      </a:r>
                      <a:r>
                        <a:rPr lang="en-US" dirty="0" smtClean="0"/>
                        <a:t> </a:t>
                      </a:r>
                      <a:endParaRPr lang="el-GR" dirty="0"/>
                    </a:p>
                  </a:txBody>
                  <a:tcPr anchor="ctr"/>
                </a:tc>
                <a:tc>
                  <a:txBody>
                    <a:bodyPr/>
                    <a:lstStyle/>
                    <a:p>
                      <a:r>
                        <a:rPr lang="en-US" dirty="0" smtClean="0"/>
                        <a:t>Returns </a:t>
                      </a:r>
                      <a:r>
                        <a:rPr lang="en-US" dirty="0"/>
                        <a:t>a new string that is a substring of this string.</a:t>
                      </a:r>
                    </a:p>
                  </a:txBody>
                  <a:tcPr anchor="ctr"/>
                </a:tc>
              </a:tr>
              <a:tr h="49542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dirty="0" smtClean="0">
                          <a:hlinkClick r:id="rId7"/>
                        </a:rPr>
                        <a:t>String substring(</a:t>
                      </a:r>
                      <a:r>
                        <a:rPr lang="en-US" dirty="0" err="1" smtClean="0">
                          <a:hlinkClick r:id="rId7"/>
                        </a:rPr>
                        <a:t>int</a:t>
                      </a:r>
                      <a:r>
                        <a:rPr lang="en-US" dirty="0" smtClean="0">
                          <a:hlinkClick r:id="rId7"/>
                        </a:rPr>
                        <a:t> </a:t>
                      </a:r>
                      <a:r>
                        <a:rPr lang="en-US" dirty="0" err="1" smtClean="0">
                          <a:hlinkClick r:id="rId7"/>
                        </a:rPr>
                        <a:t>beginIndex</a:t>
                      </a:r>
                      <a:r>
                        <a:rPr lang="en-US" dirty="0" smtClean="0"/>
                        <a:t>.</a:t>
                      </a:r>
                      <a:r>
                        <a:rPr lang="en-US" dirty="0" smtClean="0">
                          <a:hlinkClick r:id="rId7"/>
                        </a:rPr>
                        <a:t>)</a:t>
                      </a:r>
                      <a:endParaRPr lang="en-US" dirty="0" smtClean="0"/>
                    </a:p>
                    <a:p>
                      <a:pPr algn="l" fontAlgn="ctr"/>
                      <a:endParaRPr lang="el-GR" dirty="0"/>
                    </a:p>
                  </a:txBody>
                  <a:tcPr anchor="ctr"/>
                </a:tc>
                <a:tc>
                  <a:txBody>
                    <a:bodyPr/>
                    <a:lstStyle/>
                    <a:p>
                      <a:r>
                        <a:rPr lang="en-US" dirty="0" smtClean="0"/>
                        <a:t>Returns a new string that is a substring of this string</a:t>
                      </a:r>
                      <a:endParaRPr lang="en-US" dirty="0"/>
                    </a:p>
                  </a:txBody>
                  <a:tcPr anchor="ct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String Methods (2)</a:t>
            </a:r>
            <a:endParaRPr lang="el-GR" dirty="0"/>
          </a:p>
        </p:txBody>
      </p:sp>
      <p:pic>
        <p:nvPicPr>
          <p:cNvPr id="66562" name="Picture 2"/>
          <p:cNvPicPr>
            <a:picLocks noChangeAspect="1" noChangeArrowheads="1"/>
          </p:cNvPicPr>
          <p:nvPr/>
        </p:nvPicPr>
        <p:blipFill>
          <a:blip r:embed="rId2"/>
          <a:srcRect t="9765" r="52233" b="18945"/>
          <a:stretch>
            <a:fillRect/>
          </a:stretch>
        </p:blipFill>
        <p:spPr bwMode="auto">
          <a:xfrm>
            <a:off x="357158" y="1500174"/>
            <a:ext cx="6215074" cy="5214974"/>
          </a:xfrm>
          <a:prstGeom prst="rect">
            <a:avLst/>
          </a:prstGeom>
          <a:noFill/>
          <a:ln w="9525">
            <a:noFill/>
            <a:miter lim="800000"/>
            <a:headEnd/>
            <a:tailEnd/>
          </a:ln>
          <a:effectLst/>
        </p:spPr>
      </p:pic>
      <p:pic>
        <p:nvPicPr>
          <p:cNvPr id="66563" name="Picture 3"/>
          <p:cNvPicPr>
            <a:picLocks noChangeAspect="1" noChangeArrowheads="1"/>
          </p:cNvPicPr>
          <p:nvPr/>
        </p:nvPicPr>
        <p:blipFill>
          <a:blip r:embed="rId2"/>
          <a:srcRect l="52745" t="13867" r="19253" b="38281"/>
          <a:stretch>
            <a:fillRect/>
          </a:stretch>
        </p:blipFill>
        <p:spPr bwMode="auto">
          <a:xfrm>
            <a:off x="5357818" y="3000372"/>
            <a:ext cx="3643306"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Arithmetic </a:t>
            </a:r>
            <a:r>
              <a:rPr lang="en-US" b="1" dirty="0" smtClean="0"/>
              <a:t>Operators (1)</a:t>
            </a:r>
            <a:endParaRPr lang="el-GR" dirty="0"/>
          </a:p>
        </p:txBody>
      </p:sp>
      <p:graphicFrame>
        <p:nvGraphicFramePr>
          <p:cNvPr id="4" name="Content Placeholder 3"/>
          <p:cNvGraphicFramePr>
            <a:graphicFrameLocks noGrp="1"/>
          </p:cNvGraphicFramePr>
          <p:nvPr>
            <p:ph idx="1"/>
          </p:nvPr>
        </p:nvGraphicFramePr>
        <p:xfrm>
          <a:off x="457200" y="1600200"/>
          <a:ext cx="8229600" cy="4023360"/>
        </p:xfrm>
        <a:graphic>
          <a:graphicData uri="http://schemas.openxmlformats.org/drawingml/2006/table">
            <a:tbl>
              <a:tblPr firstRow="1" bandRow="1">
                <a:tableStyleId>{5C22544A-7EE6-4342-B048-85BDC9FD1C3A}</a:tableStyleId>
              </a:tblPr>
              <a:tblGrid>
                <a:gridCol w="4043362"/>
                <a:gridCol w="4186238"/>
              </a:tblGrid>
              <a:tr h="351158">
                <a:tc>
                  <a:txBody>
                    <a:bodyPr/>
                    <a:lstStyle/>
                    <a:p>
                      <a:pPr algn="ctr"/>
                      <a:r>
                        <a:rPr lang="en-US"/>
                        <a:t>Operator</a:t>
                      </a:r>
                    </a:p>
                  </a:txBody>
                  <a:tcPr anchor="ctr"/>
                </a:tc>
                <a:tc>
                  <a:txBody>
                    <a:bodyPr/>
                    <a:lstStyle/>
                    <a:p>
                      <a:pPr algn="ctr"/>
                      <a:r>
                        <a:rPr lang="en-US"/>
                        <a:t>Description</a:t>
                      </a:r>
                    </a:p>
                  </a:txBody>
                  <a:tcPr anchor="ctr"/>
                </a:tc>
              </a:tr>
              <a:tr h="351158">
                <a:tc>
                  <a:txBody>
                    <a:bodyPr/>
                    <a:lstStyle/>
                    <a:p>
                      <a:pPr algn="ctr" fontAlgn="ctr"/>
                      <a:r>
                        <a:rPr lang="en-US"/>
                        <a:t>+ (Addition)</a:t>
                      </a:r>
                    </a:p>
                  </a:txBody>
                  <a:tcPr anchor="ctr"/>
                </a:tc>
                <a:tc>
                  <a:txBody>
                    <a:bodyPr/>
                    <a:lstStyle/>
                    <a:p>
                      <a:r>
                        <a:rPr lang="en-US"/>
                        <a:t>Adds values on either side of the operator.</a:t>
                      </a:r>
                    </a:p>
                  </a:txBody>
                  <a:tcPr anchor="ctr"/>
                </a:tc>
              </a:tr>
              <a:tr h="606108">
                <a:tc>
                  <a:txBody>
                    <a:bodyPr/>
                    <a:lstStyle/>
                    <a:p>
                      <a:pPr algn="ctr" fontAlgn="ctr"/>
                      <a:r>
                        <a:rPr lang="en-US"/>
                        <a:t>- (Subtraction)</a:t>
                      </a:r>
                    </a:p>
                  </a:txBody>
                  <a:tcPr anchor="ctr"/>
                </a:tc>
                <a:tc>
                  <a:txBody>
                    <a:bodyPr/>
                    <a:lstStyle/>
                    <a:p>
                      <a:r>
                        <a:rPr lang="en-US"/>
                        <a:t>Subtracts right-hand operand from left-hand operand.</a:t>
                      </a:r>
                    </a:p>
                  </a:txBody>
                  <a:tcPr anchor="ctr"/>
                </a:tc>
              </a:tr>
              <a:tr h="606108">
                <a:tc>
                  <a:txBody>
                    <a:bodyPr/>
                    <a:lstStyle/>
                    <a:p>
                      <a:pPr algn="ctr" fontAlgn="ctr"/>
                      <a:r>
                        <a:rPr lang="en-US"/>
                        <a:t>* (Multiplication)</a:t>
                      </a:r>
                    </a:p>
                  </a:txBody>
                  <a:tcPr anchor="ctr"/>
                </a:tc>
                <a:tc>
                  <a:txBody>
                    <a:bodyPr/>
                    <a:lstStyle/>
                    <a:p>
                      <a:r>
                        <a:rPr lang="en-US"/>
                        <a:t>Multiplies values on either side of the operator.</a:t>
                      </a:r>
                    </a:p>
                  </a:txBody>
                  <a:tcPr anchor="ctr"/>
                </a:tc>
              </a:tr>
              <a:tr h="606108">
                <a:tc>
                  <a:txBody>
                    <a:bodyPr/>
                    <a:lstStyle/>
                    <a:p>
                      <a:pPr algn="ctr" fontAlgn="ctr"/>
                      <a:r>
                        <a:rPr lang="en-US"/>
                        <a:t>/ (Division)</a:t>
                      </a:r>
                    </a:p>
                  </a:txBody>
                  <a:tcPr anchor="ctr"/>
                </a:tc>
                <a:tc>
                  <a:txBody>
                    <a:bodyPr/>
                    <a:lstStyle/>
                    <a:p>
                      <a:r>
                        <a:rPr lang="en-US"/>
                        <a:t>Divides left-hand operand by right-hand operand.</a:t>
                      </a:r>
                    </a:p>
                  </a:txBody>
                  <a:tcPr anchor="ctr"/>
                </a:tc>
              </a:tr>
              <a:tr h="606108">
                <a:tc>
                  <a:txBody>
                    <a:bodyPr/>
                    <a:lstStyle/>
                    <a:p>
                      <a:pPr algn="ctr" fontAlgn="ctr"/>
                      <a:r>
                        <a:rPr lang="en-US"/>
                        <a:t>% (Modulus)</a:t>
                      </a:r>
                    </a:p>
                  </a:txBody>
                  <a:tcPr anchor="ctr"/>
                </a:tc>
                <a:tc>
                  <a:txBody>
                    <a:bodyPr/>
                    <a:lstStyle/>
                    <a:p>
                      <a:r>
                        <a:rPr lang="en-US"/>
                        <a:t>Divides left-hand operand by right-hand operand and returns remainder.</a:t>
                      </a:r>
                    </a:p>
                  </a:txBody>
                  <a:tcPr anchor="ctr"/>
                </a:tc>
              </a:tr>
              <a:tr h="351158">
                <a:tc>
                  <a:txBody>
                    <a:bodyPr/>
                    <a:lstStyle/>
                    <a:p>
                      <a:pPr algn="ctr" fontAlgn="ctr"/>
                      <a:r>
                        <a:rPr lang="en-US"/>
                        <a:t>++ (Increment)</a:t>
                      </a:r>
                    </a:p>
                  </a:txBody>
                  <a:tcPr anchor="ctr"/>
                </a:tc>
                <a:tc>
                  <a:txBody>
                    <a:bodyPr/>
                    <a:lstStyle/>
                    <a:p>
                      <a:r>
                        <a:rPr lang="en-US"/>
                        <a:t>Increases the value of operand by 1.</a:t>
                      </a:r>
                    </a:p>
                  </a:txBody>
                  <a:tcPr anchor="ctr"/>
                </a:tc>
              </a:tr>
              <a:tr h="351158">
                <a:tc>
                  <a:txBody>
                    <a:bodyPr/>
                    <a:lstStyle/>
                    <a:p>
                      <a:pPr algn="ctr" fontAlgn="ctr"/>
                      <a:r>
                        <a:rPr lang="en-US"/>
                        <a:t>-- (Decrement)</a:t>
                      </a:r>
                    </a:p>
                  </a:txBody>
                  <a:tcPr anchor="ctr"/>
                </a:tc>
                <a:tc>
                  <a:txBody>
                    <a:bodyPr/>
                    <a:lstStyle/>
                    <a:p>
                      <a:r>
                        <a:rPr lang="en-US" dirty="0"/>
                        <a:t>Decreases the value of operand by 1.</a:t>
                      </a:r>
                    </a:p>
                  </a:txBody>
                  <a:tcPr anchor="ct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Arithmetic Operators </a:t>
            </a:r>
            <a:r>
              <a:rPr lang="en-US" b="1" dirty="0" smtClean="0"/>
              <a:t>(2)</a:t>
            </a:r>
            <a:endParaRPr lang="el-GR" dirty="0"/>
          </a:p>
        </p:txBody>
      </p:sp>
      <p:sp>
        <p:nvSpPr>
          <p:cNvPr id="5" name="Content Placeholder 4"/>
          <p:cNvSpPr>
            <a:spLocks noGrp="1"/>
          </p:cNvSpPr>
          <p:nvPr>
            <p:ph idx="1"/>
          </p:nvPr>
        </p:nvSpPr>
        <p:spPr/>
        <p:txBody>
          <a:bodyPr/>
          <a:lstStyle/>
          <a:p>
            <a:endParaRPr lang="el-GR"/>
          </a:p>
        </p:txBody>
      </p:sp>
      <p:pic>
        <p:nvPicPr>
          <p:cNvPr id="1026" name="Picture 2"/>
          <p:cNvPicPr>
            <a:picLocks noChangeAspect="1" noChangeArrowheads="1"/>
          </p:cNvPicPr>
          <p:nvPr/>
        </p:nvPicPr>
        <p:blipFill>
          <a:blip r:embed="rId2"/>
          <a:srcRect r="64312" b="38476"/>
          <a:stretch>
            <a:fillRect/>
          </a:stretch>
        </p:blipFill>
        <p:spPr bwMode="auto">
          <a:xfrm>
            <a:off x="571472" y="1214422"/>
            <a:ext cx="5572164" cy="5400721"/>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l="41179" t="16601" r="39055" b="54102"/>
          <a:stretch>
            <a:fillRect/>
          </a:stretch>
        </p:blipFill>
        <p:spPr bwMode="auto">
          <a:xfrm>
            <a:off x="5857884" y="2643182"/>
            <a:ext cx="2571768"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Useful Methods for </a:t>
            </a:r>
            <a:r>
              <a:rPr lang="en-US" dirty="0" smtClean="0"/>
              <a:t>Numbers (1)</a:t>
            </a:r>
            <a:endParaRPr lang="el-GR" dirty="0"/>
          </a:p>
        </p:txBody>
      </p:sp>
      <p:graphicFrame>
        <p:nvGraphicFramePr>
          <p:cNvPr id="4" name="Content Placeholder 3"/>
          <p:cNvGraphicFramePr>
            <a:graphicFrameLocks noGrp="1"/>
          </p:cNvGraphicFramePr>
          <p:nvPr>
            <p:ph idx="1"/>
          </p:nvPr>
        </p:nvGraphicFramePr>
        <p:xfrm>
          <a:off x="457200" y="1464975"/>
          <a:ext cx="8472518" cy="5047259"/>
        </p:xfrm>
        <a:graphic>
          <a:graphicData uri="http://schemas.openxmlformats.org/drawingml/2006/table">
            <a:tbl>
              <a:tblPr firstRow="1" bandRow="1">
                <a:tableStyleId>{5C22544A-7EE6-4342-B048-85BDC9FD1C3A}</a:tableStyleId>
              </a:tblPr>
              <a:tblGrid>
                <a:gridCol w="1220845"/>
                <a:gridCol w="7251673"/>
              </a:tblGrid>
              <a:tr h="347214">
                <a:tc>
                  <a:txBody>
                    <a:bodyPr/>
                    <a:lstStyle/>
                    <a:p>
                      <a:r>
                        <a:rPr lang="en-US" dirty="0" smtClean="0"/>
                        <a:t>Method</a:t>
                      </a:r>
                      <a:endParaRPr lang="el-GR" dirty="0"/>
                    </a:p>
                  </a:txBody>
                  <a:tcPr/>
                </a:tc>
                <a:tc>
                  <a:txBody>
                    <a:bodyPr/>
                    <a:lstStyle/>
                    <a:p>
                      <a:r>
                        <a:rPr lang="en-US" dirty="0" smtClean="0"/>
                        <a:t>Explanation</a:t>
                      </a:r>
                      <a:endParaRPr lang="el-GR" dirty="0"/>
                    </a:p>
                  </a:txBody>
                  <a:tcPr/>
                </a:tc>
              </a:tr>
              <a:tr h="383819">
                <a:tc>
                  <a:txBody>
                    <a:bodyPr/>
                    <a:lstStyle/>
                    <a:p>
                      <a:pPr algn="ctr" fontAlgn="ctr"/>
                      <a:r>
                        <a:rPr lang="en-US" dirty="0" err="1" smtClean="0">
                          <a:hlinkClick r:id="rId2"/>
                        </a:rPr>
                        <a:t>parseInt</a:t>
                      </a:r>
                      <a:r>
                        <a:rPr lang="en-US" dirty="0" smtClean="0">
                          <a:hlinkClick r:id="rId2"/>
                        </a:rPr>
                        <a:t>()</a:t>
                      </a:r>
                      <a:r>
                        <a:rPr lang="en-US" dirty="0" smtClean="0"/>
                        <a:t> </a:t>
                      </a:r>
                      <a:endParaRPr lang="el-GR" dirty="0"/>
                    </a:p>
                  </a:txBody>
                  <a:tcPr anchor="ctr"/>
                </a:tc>
                <a:tc>
                  <a:txBody>
                    <a:bodyPr/>
                    <a:lstStyle/>
                    <a:p>
                      <a:r>
                        <a:rPr lang="en-US" sz="1600" u="none" dirty="0" smtClean="0"/>
                        <a:t>This </a:t>
                      </a:r>
                      <a:r>
                        <a:rPr lang="en-US" sz="1600" u="none" dirty="0"/>
                        <a:t>method is used to get the primitive data type of a certain String.</a:t>
                      </a:r>
                    </a:p>
                  </a:txBody>
                  <a:tcPr anchor="ctr"/>
                </a:tc>
              </a:tr>
              <a:tr h="341735">
                <a:tc>
                  <a:txBody>
                    <a:bodyPr/>
                    <a:lstStyle/>
                    <a:p>
                      <a:pPr algn="ctr" fontAlgn="ctr"/>
                      <a:r>
                        <a:rPr lang="en-US" dirty="0" smtClean="0">
                          <a:solidFill>
                            <a:srgbClr val="FF0000"/>
                          </a:solidFill>
                          <a:hlinkClick r:id="rId3"/>
                        </a:rPr>
                        <a:t>abs()</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absolute value of the argument.</a:t>
                      </a:r>
                    </a:p>
                  </a:txBody>
                  <a:tcPr anchor="ctr"/>
                </a:tc>
              </a:tr>
              <a:tr h="549755">
                <a:tc>
                  <a:txBody>
                    <a:bodyPr/>
                    <a:lstStyle/>
                    <a:p>
                      <a:pPr algn="ctr" fontAlgn="ctr"/>
                      <a:r>
                        <a:rPr lang="en-US" dirty="0" smtClean="0">
                          <a:solidFill>
                            <a:srgbClr val="FF0000"/>
                          </a:solidFill>
                          <a:hlinkClick r:id="rId4"/>
                        </a:rPr>
                        <a:t>ceil()</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smallest integer that is greater than or equal to the argument. Returned as a double.</a:t>
                      </a:r>
                    </a:p>
                  </a:txBody>
                  <a:tcPr anchor="ctr"/>
                </a:tc>
              </a:tr>
              <a:tr h="549755">
                <a:tc>
                  <a:txBody>
                    <a:bodyPr/>
                    <a:lstStyle/>
                    <a:p>
                      <a:pPr algn="ctr" fontAlgn="ctr"/>
                      <a:r>
                        <a:rPr lang="en-US" dirty="0" smtClean="0">
                          <a:solidFill>
                            <a:srgbClr val="FF0000"/>
                          </a:solidFill>
                          <a:hlinkClick r:id="rId5"/>
                        </a:rPr>
                        <a:t>floor()</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largest integer that is less than or equal to the argument. Returned as a double.</a:t>
                      </a:r>
                    </a:p>
                  </a:txBody>
                  <a:tcPr anchor="ctr"/>
                </a:tc>
              </a:tr>
              <a:tr h="341735">
                <a:tc>
                  <a:txBody>
                    <a:bodyPr/>
                    <a:lstStyle/>
                    <a:p>
                      <a:pPr algn="ctr" fontAlgn="ctr"/>
                      <a:r>
                        <a:rPr lang="en-US" dirty="0" err="1" smtClean="0">
                          <a:solidFill>
                            <a:srgbClr val="FF0000"/>
                          </a:solidFill>
                          <a:hlinkClick r:id="rId6"/>
                        </a:rPr>
                        <a:t>rint</a:t>
                      </a:r>
                      <a:r>
                        <a:rPr lang="en-US" dirty="0" smtClean="0">
                          <a:solidFill>
                            <a:srgbClr val="FF0000"/>
                          </a:solidFill>
                          <a:hlinkClick r:id="rId6"/>
                        </a:rPr>
                        <a:t>()</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integer that is closest in value to the argument. Returned as a double.</a:t>
                      </a:r>
                    </a:p>
                  </a:txBody>
                  <a:tcPr anchor="ctr"/>
                </a:tc>
              </a:tr>
              <a:tr h="549755">
                <a:tc>
                  <a:txBody>
                    <a:bodyPr/>
                    <a:lstStyle/>
                    <a:p>
                      <a:pPr algn="ctr" fontAlgn="ctr"/>
                      <a:r>
                        <a:rPr lang="en-US" dirty="0" smtClean="0">
                          <a:solidFill>
                            <a:srgbClr val="FF0000"/>
                          </a:solidFill>
                          <a:hlinkClick r:id="rId7"/>
                        </a:rPr>
                        <a:t>round()</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closest long or </a:t>
                      </a:r>
                      <a:r>
                        <a:rPr lang="en-US" sz="1600" u="none" dirty="0" err="1"/>
                        <a:t>int</a:t>
                      </a:r>
                      <a:r>
                        <a:rPr lang="en-US" sz="1600" u="none" dirty="0"/>
                        <a:t>, as indicated by the method's return type to the argument.</a:t>
                      </a:r>
                    </a:p>
                  </a:txBody>
                  <a:tcPr anchor="ctr"/>
                </a:tc>
              </a:tr>
              <a:tr h="341735">
                <a:tc>
                  <a:txBody>
                    <a:bodyPr/>
                    <a:lstStyle/>
                    <a:p>
                      <a:pPr algn="ctr" fontAlgn="ctr"/>
                      <a:r>
                        <a:rPr lang="en-US" dirty="0" smtClean="0">
                          <a:solidFill>
                            <a:srgbClr val="FF0000"/>
                          </a:solidFill>
                          <a:hlinkClick r:id="rId8"/>
                        </a:rPr>
                        <a:t>min()</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smaller of the two arguments.</a:t>
                      </a:r>
                    </a:p>
                  </a:txBody>
                  <a:tcPr anchor="ctr"/>
                </a:tc>
              </a:tr>
              <a:tr h="341735">
                <a:tc>
                  <a:txBody>
                    <a:bodyPr/>
                    <a:lstStyle/>
                    <a:p>
                      <a:pPr algn="ctr" fontAlgn="ctr"/>
                      <a:r>
                        <a:rPr lang="en-US" dirty="0" smtClean="0">
                          <a:solidFill>
                            <a:srgbClr val="FF0000"/>
                          </a:solidFill>
                          <a:hlinkClick r:id="rId9"/>
                        </a:rPr>
                        <a:t>max()</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larger of the two arguments.</a:t>
                      </a:r>
                    </a:p>
                  </a:txBody>
                  <a:tcPr anchor="ctr"/>
                </a:tc>
              </a:tr>
              <a:tr h="341735">
                <a:tc>
                  <a:txBody>
                    <a:bodyPr/>
                    <a:lstStyle/>
                    <a:p>
                      <a:pPr algn="ctr" fontAlgn="ctr"/>
                      <a:r>
                        <a:rPr lang="en-US" dirty="0" smtClean="0">
                          <a:solidFill>
                            <a:srgbClr val="FF0000"/>
                          </a:solidFill>
                          <a:hlinkClick r:id="rId10"/>
                        </a:rPr>
                        <a:t>exp()</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base of the natural logarithms, e, to the power of the argument.</a:t>
                      </a:r>
                    </a:p>
                  </a:txBody>
                  <a:tcPr anchor="ctr"/>
                </a:tc>
              </a:tr>
              <a:tr h="341735">
                <a:tc>
                  <a:txBody>
                    <a:bodyPr/>
                    <a:lstStyle/>
                    <a:p>
                      <a:pPr algn="ctr" fontAlgn="ctr"/>
                      <a:r>
                        <a:rPr lang="en-US" dirty="0" smtClean="0">
                          <a:solidFill>
                            <a:srgbClr val="FF0000"/>
                          </a:solidFill>
                          <a:hlinkClick r:id="rId11"/>
                        </a:rPr>
                        <a:t>log()</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natural logarithm of the argument.</a:t>
                      </a:r>
                    </a:p>
                  </a:txBody>
                  <a:tcPr anchor="ctr"/>
                </a:tc>
              </a:tr>
              <a:tr h="341735">
                <a:tc>
                  <a:txBody>
                    <a:bodyPr/>
                    <a:lstStyle/>
                    <a:p>
                      <a:pPr algn="ctr" fontAlgn="ctr"/>
                      <a:r>
                        <a:rPr lang="en-US" dirty="0" err="1" smtClean="0">
                          <a:solidFill>
                            <a:srgbClr val="FF0000"/>
                          </a:solidFill>
                          <a:hlinkClick r:id="rId12"/>
                        </a:rPr>
                        <a:t>pow</a:t>
                      </a:r>
                      <a:r>
                        <a:rPr lang="en-US" dirty="0" smtClean="0">
                          <a:solidFill>
                            <a:srgbClr val="FF0000"/>
                          </a:solidFill>
                          <a:hlinkClick r:id="rId12"/>
                        </a:rPr>
                        <a:t>()</a:t>
                      </a:r>
                      <a:r>
                        <a:rPr lang="en-US" dirty="0" smtClean="0">
                          <a:solidFill>
                            <a:srgbClr val="FF0000"/>
                          </a:solidFill>
                        </a:rPr>
                        <a:t> </a:t>
                      </a:r>
                      <a:endParaRPr lang="el-GR" dirty="0">
                        <a:solidFill>
                          <a:srgbClr val="FF0000"/>
                        </a:solidFill>
                      </a:endParaRPr>
                    </a:p>
                  </a:txBody>
                  <a:tcPr anchor="ctr"/>
                </a:tc>
                <a:tc>
                  <a:txBody>
                    <a:bodyPr/>
                    <a:lstStyle/>
                    <a:p>
                      <a:r>
                        <a:rPr lang="en-US" sz="1600" u="none" dirty="0" smtClean="0"/>
                        <a:t>Returns </a:t>
                      </a:r>
                      <a:r>
                        <a:rPr lang="en-US" sz="1600" u="none" dirty="0"/>
                        <a:t>the value of the first argument raised to the power of the second argument.</a:t>
                      </a:r>
                    </a:p>
                  </a:txBody>
                  <a:tcPr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a:t>
            </a:r>
            <a:r>
              <a:rPr lang="en-US" dirty="0" smtClean="0"/>
              <a:t>prefer </a:t>
            </a:r>
            <a:r>
              <a:rPr lang="en-US" dirty="0" err="1" smtClean="0"/>
              <a:t>cmd</a:t>
            </a:r>
            <a:endParaRPr lang="el-GR" dirty="0"/>
          </a:p>
        </p:txBody>
      </p:sp>
      <p:sp>
        <p:nvSpPr>
          <p:cNvPr id="3" name="Content Placeholder 2"/>
          <p:cNvSpPr>
            <a:spLocks noGrp="1"/>
          </p:cNvSpPr>
          <p:nvPr>
            <p:ph idx="1"/>
          </p:nvPr>
        </p:nvSpPr>
        <p:spPr/>
        <p:txBody>
          <a:bodyPr>
            <a:normAutofit fontScale="85000" lnSpcReduction="20000"/>
          </a:bodyPr>
          <a:lstStyle/>
          <a:p>
            <a:r>
              <a:rPr lang="en-US" dirty="0" smtClean="0"/>
              <a:t>Open notepad and add the code as above.</a:t>
            </a:r>
          </a:p>
          <a:p>
            <a:r>
              <a:rPr lang="en-US" dirty="0" smtClean="0"/>
              <a:t>Save the file as: MyFirstJavaProgram.java.</a:t>
            </a:r>
          </a:p>
          <a:p>
            <a:r>
              <a:rPr lang="en-US" dirty="0" smtClean="0"/>
              <a:t>Open a command prompt window and go to the directory where you saved the class. Assume it's C:\.</a:t>
            </a:r>
          </a:p>
          <a:p>
            <a:r>
              <a:rPr lang="en-US" dirty="0" smtClean="0"/>
              <a:t>Type </a:t>
            </a:r>
            <a:r>
              <a:rPr lang="en-US" b="1" i="1" dirty="0" smtClean="0"/>
              <a:t>'</a:t>
            </a:r>
            <a:r>
              <a:rPr lang="en-US" b="1" i="1" dirty="0" err="1" smtClean="0"/>
              <a:t>javac</a:t>
            </a:r>
            <a:r>
              <a:rPr lang="en-US" b="1" i="1" dirty="0" smtClean="0"/>
              <a:t> MyFirstJavaProgram.java’</a:t>
            </a:r>
            <a:r>
              <a:rPr lang="en-US" dirty="0" smtClean="0"/>
              <a:t> </a:t>
            </a:r>
            <a:r>
              <a:rPr lang="en-US" dirty="0" smtClean="0"/>
              <a:t>and press enter to compile your code. </a:t>
            </a:r>
            <a:r>
              <a:rPr lang="en-US" dirty="0" smtClean="0"/>
              <a:t>If there </a:t>
            </a:r>
            <a:r>
              <a:rPr lang="en-US" dirty="0" smtClean="0"/>
              <a:t>are no errors in your code, the command prompt will take you to the next line </a:t>
            </a:r>
            <a:r>
              <a:rPr lang="en-US" i="1" dirty="0" smtClean="0"/>
              <a:t>(This will work only if  the </a:t>
            </a:r>
            <a:r>
              <a:rPr lang="en-US" i="1" dirty="0" smtClean="0"/>
              <a:t>path variable is set).</a:t>
            </a:r>
          </a:p>
          <a:p>
            <a:r>
              <a:rPr lang="en-US" dirty="0" smtClean="0"/>
              <a:t>Now, type ' java </a:t>
            </a:r>
            <a:r>
              <a:rPr lang="en-US" dirty="0" err="1" smtClean="0"/>
              <a:t>MyFirstJavaProgram</a:t>
            </a:r>
            <a:r>
              <a:rPr lang="en-US" dirty="0" smtClean="0"/>
              <a:t> ' to run your program.</a:t>
            </a:r>
          </a:p>
          <a:p>
            <a:r>
              <a:rPr lang="en-US" dirty="0" smtClean="0"/>
              <a:t>You will be able to see ' Hello World ' printed on the window</a:t>
            </a:r>
          </a:p>
          <a:p>
            <a:endParaRPr lang="el-G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Methods for Numbers </a:t>
            </a:r>
            <a:r>
              <a:rPr lang="en-US" dirty="0" smtClean="0"/>
              <a:t>(2)</a:t>
            </a:r>
            <a:endParaRPr lang="el-GR" dirty="0"/>
          </a:p>
        </p:txBody>
      </p:sp>
      <p:pic>
        <p:nvPicPr>
          <p:cNvPr id="64514" name="Picture 2"/>
          <p:cNvPicPr>
            <a:picLocks noGrp="1" noChangeAspect="1" noChangeArrowheads="1"/>
          </p:cNvPicPr>
          <p:nvPr>
            <p:ph idx="1"/>
          </p:nvPr>
        </p:nvPicPr>
        <p:blipFill>
          <a:blip r:embed="rId2"/>
          <a:srcRect t="9470" r="52967" b="25815"/>
          <a:stretch>
            <a:fillRect/>
          </a:stretch>
        </p:blipFill>
        <p:spPr bwMode="auto">
          <a:xfrm>
            <a:off x="428596" y="1714488"/>
            <a:ext cx="6279545" cy="4857761"/>
          </a:xfrm>
          <a:prstGeom prst="rect">
            <a:avLst/>
          </a:prstGeom>
          <a:noFill/>
          <a:ln w="9525">
            <a:noFill/>
            <a:miter lim="800000"/>
            <a:headEnd/>
            <a:tailEnd/>
          </a:ln>
          <a:effectLst/>
        </p:spPr>
      </p:pic>
      <p:pic>
        <p:nvPicPr>
          <p:cNvPr id="64515" name="Picture 3"/>
          <p:cNvPicPr>
            <a:picLocks noChangeAspect="1" noChangeArrowheads="1"/>
          </p:cNvPicPr>
          <p:nvPr/>
        </p:nvPicPr>
        <p:blipFill>
          <a:blip r:embed="rId2"/>
          <a:srcRect l="48902" t="8984" r="28038" b="49023"/>
          <a:stretch>
            <a:fillRect/>
          </a:stretch>
        </p:blipFill>
        <p:spPr bwMode="auto">
          <a:xfrm>
            <a:off x="5857884" y="2285992"/>
            <a:ext cx="3000396"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take input from the user</a:t>
            </a:r>
            <a:endParaRPr lang="el-GR" dirty="0"/>
          </a:p>
        </p:txBody>
      </p:sp>
      <p:pic>
        <p:nvPicPr>
          <p:cNvPr id="2050" name="Picture 2"/>
          <p:cNvPicPr>
            <a:picLocks noChangeAspect="1" noChangeArrowheads="1"/>
          </p:cNvPicPr>
          <p:nvPr/>
        </p:nvPicPr>
        <p:blipFill>
          <a:blip r:embed="rId2"/>
          <a:srcRect t="2929" r="67606" b="60938"/>
          <a:stretch>
            <a:fillRect/>
          </a:stretch>
        </p:blipFill>
        <p:spPr bwMode="auto">
          <a:xfrm>
            <a:off x="928662" y="1500174"/>
            <a:ext cx="6720913" cy="4214842"/>
          </a:xfrm>
          <a:prstGeom prst="rect">
            <a:avLst/>
          </a:prstGeom>
          <a:noFill/>
          <a:ln w="9525">
            <a:noFill/>
            <a:miter lim="800000"/>
            <a:headEnd/>
            <a:tailEnd/>
          </a:ln>
          <a:effectLst/>
        </p:spPr>
      </p:pic>
      <p:sp>
        <p:nvSpPr>
          <p:cNvPr id="5" name="TextBox 4"/>
          <p:cNvSpPr txBox="1"/>
          <p:nvPr/>
        </p:nvSpPr>
        <p:spPr>
          <a:xfrm>
            <a:off x="5286380" y="5072074"/>
            <a:ext cx="3071834"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Integers: </a:t>
            </a:r>
            <a:r>
              <a:rPr lang="en-US" dirty="0" err="1" smtClean="0"/>
              <a:t>nextInt</a:t>
            </a:r>
            <a:r>
              <a:rPr lang="en-US" dirty="0" smtClean="0"/>
              <a:t>()</a:t>
            </a:r>
          </a:p>
          <a:p>
            <a:r>
              <a:rPr lang="en-US" dirty="0" smtClean="0"/>
              <a:t>Double: </a:t>
            </a:r>
            <a:r>
              <a:rPr lang="en-US" dirty="0" err="1" smtClean="0"/>
              <a:t>nextDouble</a:t>
            </a:r>
            <a:r>
              <a:rPr lang="en-US" dirty="0" smtClean="0"/>
              <a:t>()</a:t>
            </a:r>
          </a:p>
          <a:p>
            <a:r>
              <a:rPr lang="en-US" dirty="0" smtClean="0"/>
              <a:t>Float: </a:t>
            </a:r>
            <a:r>
              <a:rPr lang="en-US" dirty="0" err="1" smtClean="0"/>
              <a:t>nextFloat</a:t>
            </a:r>
            <a:endParaRPr lang="en-US" dirty="0" smtClean="0"/>
          </a:p>
          <a:p>
            <a:r>
              <a:rPr lang="en-US" dirty="0" smtClean="0"/>
              <a:t>Boolean: </a:t>
            </a:r>
            <a:r>
              <a:rPr lang="en-US" dirty="0" err="1" smtClean="0"/>
              <a:t>nextBoolean</a:t>
            </a:r>
            <a:endParaRPr lang="en-US" dirty="0" smtClean="0"/>
          </a:p>
          <a:p>
            <a:r>
              <a:rPr lang="en-US" dirty="0" smtClean="0"/>
              <a:t>String: </a:t>
            </a:r>
            <a:r>
              <a:rPr lang="en-US" dirty="0" err="1" smtClean="0"/>
              <a:t>nextLIne</a:t>
            </a:r>
            <a:r>
              <a:rPr lang="en-US" dirty="0" smtClean="0"/>
              <a:t>()</a:t>
            </a:r>
            <a:endParaRPr lang="el-G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l-GR" dirty="0"/>
          </a:p>
        </p:txBody>
      </p:sp>
      <p:sp>
        <p:nvSpPr>
          <p:cNvPr id="3" name="Content Placeholder 2"/>
          <p:cNvSpPr>
            <a:spLocks noGrp="1"/>
          </p:cNvSpPr>
          <p:nvPr>
            <p:ph idx="1"/>
          </p:nvPr>
        </p:nvSpPr>
        <p:spPr>
          <a:xfrm>
            <a:off x="414366" y="2500306"/>
            <a:ext cx="8229600" cy="1328733"/>
          </a:xfrm>
        </p:spPr>
        <p:style>
          <a:lnRef idx="2">
            <a:schemeClr val="accent1"/>
          </a:lnRef>
          <a:fillRef idx="1">
            <a:schemeClr val="lt1"/>
          </a:fillRef>
          <a:effectRef idx="0">
            <a:schemeClr val="accent1"/>
          </a:effectRef>
          <a:fontRef idx="minor">
            <a:schemeClr val="dk1"/>
          </a:fontRef>
        </p:style>
        <p:txBody>
          <a:bodyPr/>
          <a:lstStyle/>
          <a:p>
            <a:pPr algn="ctr">
              <a:buNone/>
            </a:pPr>
            <a:r>
              <a:rPr lang="en-US" dirty="0" smtClean="0"/>
              <a:t>Implement the first set of exercises from </a:t>
            </a:r>
            <a:r>
              <a:rPr lang="en-US" b="1" dirty="0" smtClean="0"/>
              <a:t>pythonTutorial1 in java</a:t>
            </a:r>
            <a:endParaRPr lang="el-G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Java Program</a:t>
            </a:r>
            <a:endParaRPr lang="el-GR" dirty="0"/>
          </a:p>
        </p:txBody>
      </p:sp>
      <p:sp>
        <p:nvSpPr>
          <p:cNvPr id="3" name="Content Placeholder 2"/>
          <p:cNvSpPr>
            <a:spLocks noGrp="1"/>
          </p:cNvSpPr>
          <p:nvPr>
            <p:ph idx="1"/>
          </p:nvPr>
        </p:nvSpPr>
        <p:spPr/>
        <p:txBody>
          <a:bodyPr>
            <a:normAutofit fontScale="70000" lnSpcReduction="20000"/>
          </a:bodyPr>
          <a:lstStyle/>
          <a:p>
            <a:pPr indent="0">
              <a:buNone/>
            </a:pPr>
            <a:r>
              <a:rPr lang="en-US" dirty="0" smtClean="0"/>
              <a:t>When we consider a Java program, it can be defined as a collection of objects that communicate via invoking each other's </a:t>
            </a:r>
            <a:r>
              <a:rPr lang="en-US" dirty="0" smtClean="0"/>
              <a:t>methods</a:t>
            </a:r>
          </a:p>
          <a:p>
            <a:pPr indent="0">
              <a:buNone/>
            </a:pPr>
            <a:endParaRPr lang="en-US" dirty="0" smtClean="0"/>
          </a:p>
          <a:p>
            <a:r>
              <a:rPr lang="en-US" b="1" dirty="0" smtClean="0"/>
              <a:t>Object</a:t>
            </a:r>
            <a:r>
              <a:rPr lang="en-US" dirty="0" smtClean="0"/>
              <a:t> − Objects have states and behaviors. Example: A dog has states - color, name, breed as well as behavior such as wagging their tail, barking, eating. An object is an instance of a class.</a:t>
            </a:r>
          </a:p>
          <a:p>
            <a:r>
              <a:rPr lang="en-US" b="1" dirty="0" smtClean="0"/>
              <a:t>Class</a:t>
            </a:r>
            <a:r>
              <a:rPr lang="en-US" dirty="0" smtClean="0"/>
              <a:t> − A class can be defined as a template/blueprint that describes the behavior/state that the object of its type supports.</a:t>
            </a:r>
          </a:p>
          <a:p>
            <a:r>
              <a:rPr lang="en-US" b="1" dirty="0" smtClean="0"/>
              <a:t>Methods</a:t>
            </a:r>
            <a:r>
              <a:rPr lang="en-US" dirty="0" smtClean="0"/>
              <a:t> − A method is basically a behavior. A class can contain many methods. It is in methods where the logics are written, data is manipulated and all the actions are executed.</a:t>
            </a:r>
          </a:p>
          <a:p>
            <a:r>
              <a:rPr lang="en-US" b="1" dirty="0" smtClean="0"/>
              <a:t>Instance Variables</a:t>
            </a:r>
            <a:r>
              <a:rPr lang="en-US" dirty="0" smtClean="0"/>
              <a:t> − Each object has its unique set of instance variables. An object's state is created by the values assigned to these instance variables</a:t>
            </a:r>
            <a:r>
              <a:rPr lang="en-US" dirty="0" smtClean="0"/>
              <a:t>.</a:t>
            </a:r>
            <a:endParaRPr lang="el-G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a:t>
            </a:r>
            <a:r>
              <a:rPr lang="en-US" b="1" dirty="0" smtClean="0"/>
              <a:t>Syntax (1)</a:t>
            </a:r>
            <a:endParaRPr lang="el-GR" dirty="0"/>
          </a:p>
        </p:txBody>
      </p:sp>
      <p:sp>
        <p:nvSpPr>
          <p:cNvPr id="3" name="Content Placeholder 2"/>
          <p:cNvSpPr>
            <a:spLocks noGrp="1"/>
          </p:cNvSpPr>
          <p:nvPr>
            <p:ph idx="1"/>
          </p:nvPr>
        </p:nvSpPr>
        <p:spPr/>
        <p:txBody>
          <a:bodyPr>
            <a:noAutofit/>
          </a:bodyPr>
          <a:lstStyle/>
          <a:p>
            <a:r>
              <a:rPr lang="en-US" sz="1600" b="1" dirty="0" smtClean="0"/>
              <a:t>Case Sensitivity</a:t>
            </a:r>
            <a:r>
              <a:rPr lang="en-US" sz="1600" dirty="0" smtClean="0"/>
              <a:t> − Java is case sensitive, which means identifier </a:t>
            </a:r>
            <a:r>
              <a:rPr lang="en-US" sz="1600" b="1" dirty="0" smtClean="0"/>
              <a:t>Hello</a:t>
            </a:r>
            <a:r>
              <a:rPr lang="en-US" sz="1600" dirty="0" smtClean="0"/>
              <a:t> and </a:t>
            </a:r>
            <a:r>
              <a:rPr lang="en-US" sz="1600" b="1" dirty="0" smtClean="0"/>
              <a:t>hello</a:t>
            </a:r>
            <a:r>
              <a:rPr lang="en-US" sz="1600" dirty="0" smtClean="0"/>
              <a:t> would have different meaning in Java.</a:t>
            </a:r>
          </a:p>
          <a:p>
            <a:r>
              <a:rPr lang="en-US" sz="1600" b="1" dirty="0" smtClean="0"/>
              <a:t>Class Names</a:t>
            </a:r>
            <a:r>
              <a:rPr lang="en-US" sz="1600" dirty="0" smtClean="0"/>
              <a:t> − For all class names the first letter should be in </a:t>
            </a:r>
            <a:r>
              <a:rPr lang="en-US" sz="1600" dirty="0" smtClean="0">
                <a:effectLst>
                  <a:outerShdw blurRad="38100" dist="38100" dir="2700000" algn="tl">
                    <a:srgbClr val="000000">
                      <a:alpha val="43137"/>
                    </a:srgbClr>
                  </a:outerShdw>
                </a:effectLst>
              </a:rPr>
              <a:t>Upper Case</a:t>
            </a:r>
            <a:r>
              <a:rPr lang="en-US" sz="1600" dirty="0" smtClean="0"/>
              <a:t>. If several words are used to form a name of the class, each inner word's first letter should be in Upper </a:t>
            </a:r>
            <a:r>
              <a:rPr lang="en-US" sz="1600" dirty="0" smtClean="0"/>
              <a:t>Case.</a:t>
            </a:r>
          </a:p>
          <a:p>
            <a:pPr lvl="1"/>
            <a:r>
              <a:rPr lang="en-US" sz="1200" b="1" dirty="0" smtClean="0"/>
              <a:t>Example</a:t>
            </a:r>
            <a:r>
              <a:rPr lang="en-US" sz="1200" b="1" dirty="0" smtClean="0"/>
              <a:t>:</a:t>
            </a:r>
            <a:r>
              <a:rPr lang="en-US" sz="1200" dirty="0" smtClean="0"/>
              <a:t> </a:t>
            </a:r>
            <a:r>
              <a:rPr lang="en-US" sz="1200" i="1" dirty="0" smtClean="0"/>
              <a:t>class </a:t>
            </a:r>
            <a:r>
              <a:rPr lang="en-US" sz="1200" i="1" dirty="0" err="1" smtClean="0"/>
              <a:t>MyFirstJavaClass</a:t>
            </a:r>
            <a:endParaRPr lang="en-US" sz="1200" dirty="0" smtClean="0"/>
          </a:p>
          <a:p>
            <a:r>
              <a:rPr lang="en-US" sz="1600" b="1" dirty="0" smtClean="0"/>
              <a:t>Method Names</a:t>
            </a:r>
            <a:r>
              <a:rPr lang="en-US" sz="1600" dirty="0" smtClean="0"/>
              <a:t> − All method names should start with </a:t>
            </a:r>
            <a:r>
              <a:rPr lang="en-US" sz="1600" dirty="0" smtClean="0">
                <a:effectLst>
                  <a:outerShdw blurRad="38100" dist="38100" dir="2700000" algn="tl">
                    <a:srgbClr val="000000">
                      <a:alpha val="43137"/>
                    </a:srgbClr>
                  </a:outerShdw>
                </a:effectLst>
              </a:rPr>
              <a:t>a Lower Case letter</a:t>
            </a:r>
            <a:r>
              <a:rPr lang="en-US" sz="1600" dirty="0" smtClean="0"/>
              <a:t>. If several words are used to form the name of the method, then each inner word's first letter should be in Upper </a:t>
            </a:r>
            <a:r>
              <a:rPr lang="en-US" sz="1600" dirty="0" smtClean="0"/>
              <a:t>Case.</a:t>
            </a:r>
          </a:p>
          <a:p>
            <a:pPr lvl="1"/>
            <a:r>
              <a:rPr lang="en-US" sz="1200" b="1" dirty="0" smtClean="0"/>
              <a:t>Example</a:t>
            </a:r>
            <a:r>
              <a:rPr lang="en-US" sz="1200" b="1" dirty="0" smtClean="0"/>
              <a:t>:</a:t>
            </a:r>
            <a:r>
              <a:rPr lang="en-US" sz="1200" dirty="0" smtClean="0"/>
              <a:t> </a:t>
            </a:r>
            <a:r>
              <a:rPr lang="en-US" sz="1200" i="1" dirty="0" smtClean="0"/>
              <a:t>public void </a:t>
            </a:r>
            <a:r>
              <a:rPr lang="en-US" sz="1200" i="1" dirty="0" err="1" smtClean="0"/>
              <a:t>myMethodName</a:t>
            </a:r>
            <a:r>
              <a:rPr lang="en-US" sz="1200" i="1" dirty="0" smtClean="0"/>
              <a:t>()</a:t>
            </a:r>
            <a:endParaRPr lang="en-US" sz="1200" dirty="0" smtClean="0"/>
          </a:p>
          <a:p>
            <a:r>
              <a:rPr lang="en-US" sz="1600" b="1" dirty="0" smtClean="0"/>
              <a:t>Program File Name</a:t>
            </a:r>
            <a:r>
              <a:rPr lang="en-US" sz="1600" dirty="0" smtClean="0"/>
              <a:t> − Name of the program file </a:t>
            </a:r>
            <a:r>
              <a:rPr lang="en-US" sz="1600" dirty="0" smtClean="0">
                <a:effectLst>
                  <a:outerShdw blurRad="38100" dist="38100" dir="2700000" algn="tl">
                    <a:srgbClr val="000000">
                      <a:alpha val="43137"/>
                    </a:srgbClr>
                  </a:outerShdw>
                </a:effectLst>
              </a:rPr>
              <a:t>should exactly match the class </a:t>
            </a:r>
            <a:r>
              <a:rPr lang="en-US" sz="1600" dirty="0" smtClean="0">
                <a:effectLst>
                  <a:outerShdw blurRad="38100" dist="38100" dir="2700000" algn="tl">
                    <a:srgbClr val="000000">
                      <a:alpha val="43137"/>
                    </a:srgbClr>
                  </a:outerShdw>
                </a:effectLst>
              </a:rPr>
              <a:t>name</a:t>
            </a:r>
            <a:r>
              <a:rPr lang="en-US" sz="1600" dirty="0" smtClean="0"/>
              <a:t>.  When </a:t>
            </a:r>
            <a:r>
              <a:rPr lang="en-US" sz="1600" dirty="0" smtClean="0"/>
              <a:t>saving the file, you should save it using the class name (Remember Java is case sensitive) and append '.java' to the end of the </a:t>
            </a:r>
            <a:r>
              <a:rPr lang="en-US" sz="1600" dirty="0" smtClean="0"/>
              <a:t>name</a:t>
            </a:r>
            <a:endParaRPr lang="en-US" sz="1600" dirty="0" smtClean="0"/>
          </a:p>
          <a:p>
            <a:pPr lvl="1"/>
            <a:r>
              <a:rPr lang="en-US" sz="1200" b="1" dirty="0" smtClean="0"/>
              <a:t>Example:</a:t>
            </a:r>
            <a:r>
              <a:rPr lang="en-US" sz="1200" dirty="0" smtClean="0"/>
              <a:t> Assume '</a:t>
            </a:r>
            <a:r>
              <a:rPr lang="en-US" sz="1200" dirty="0" err="1" smtClean="0"/>
              <a:t>MyFirstJavaProgram</a:t>
            </a:r>
            <a:r>
              <a:rPr lang="en-US" sz="1200" dirty="0" smtClean="0"/>
              <a:t>' is the class name. Then the file should be saved as </a:t>
            </a:r>
            <a:r>
              <a:rPr lang="en-US" sz="1200" i="1" dirty="0" smtClean="0"/>
              <a:t>'MyFirstJavaProgram.java'</a:t>
            </a:r>
          </a:p>
          <a:p>
            <a:r>
              <a:rPr lang="en-US" sz="1600" b="1" dirty="0" smtClean="0"/>
              <a:t>public static void main(String </a:t>
            </a:r>
            <a:r>
              <a:rPr lang="en-US" sz="1600" b="1" dirty="0" err="1" smtClean="0"/>
              <a:t>args</a:t>
            </a:r>
            <a:r>
              <a:rPr lang="en-US" sz="1600" b="1" dirty="0" smtClean="0"/>
              <a:t>[])</a:t>
            </a:r>
            <a:r>
              <a:rPr lang="en-US" sz="1600" dirty="0" smtClean="0"/>
              <a:t> − Java program processing starts from the main() method which is a mandatory part of every Java program.</a:t>
            </a:r>
            <a:endParaRPr lang="en-US" sz="16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Syntax </a:t>
            </a:r>
            <a:r>
              <a:rPr lang="en-US" b="1" dirty="0" smtClean="0"/>
              <a:t>(2)</a:t>
            </a:r>
            <a:endParaRPr lang="el-GR" dirty="0"/>
          </a:p>
        </p:txBody>
      </p:sp>
      <p:sp>
        <p:nvSpPr>
          <p:cNvPr id="3" name="Content Placeholder 2"/>
          <p:cNvSpPr>
            <a:spLocks noGrp="1"/>
          </p:cNvSpPr>
          <p:nvPr>
            <p:ph idx="1"/>
          </p:nvPr>
        </p:nvSpPr>
        <p:spPr/>
        <p:txBody>
          <a:bodyPr>
            <a:normAutofit lnSpcReduction="10000"/>
          </a:bodyPr>
          <a:lstStyle/>
          <a:p>
            <a:r>
              <a:rPr lang="en-US" sz="2800" dirty="0" smtClean="0"/>
              <a:t>There </a:t>
            </a:r>
            <a:r>
              <a:rPr lang="en-US" sz="2800" dirty="0" smtClean="0"/>
              <a:t>can be only one public class per source file.</a:t>
            </a:r>
          </a:p>
          <a:p>
            <a:r>
              <a:rPr lang="en-US" sz="2800" dirty="0" smtClean="0"/>
              <a:t>A source file can have multiple non-public classes.</a:t>
            </a:r>
          </a:p>
          <a:p>
            <a:r>
              <a:rPr lang="en-US" sz="2800" dirty="0" smtClean="0"/>
              <a:t>If </a:t>
            </a:r>
            <a:r>
              <a:rPr lang="en-US" sz="2800" dirty="0" smtClean="0"/>
              <a:t>the class is defined inside a package, then the package statement should be the first statement in the source file.</a:t>
            </a:r>
          </a:p>
          <a:p>
            <a:r>
              <a:rPr lang="en-US" sz="2800" dirty="0" smtClean="0"/>
              <a:t>If import statements are present, then they must be written between the package statement and the class declaration. If there are no package statements, then the import statement should be the first line in the source file.</a:t>
            </a:r>
          </a:p>
          <a:p>
            <a:endParaRPr lang="el-G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Comments in Java</a:t>
            </a:r>
            <a:endParaRPr lang="el-GR" dirty="0"/>
          </a:p>
        </p:txBody>
      </p:sp>
      <p:sp>
        <p:nvSpPr>
          <p:cNvPr id="3" name="Content Placeholder 2"/>
          <p:cNvSpPr>
            <a:spLocks noGrp="1"/>
          </p:cNvSpPr>
          <p:nvPr>
            <p:ph idx="1"/>
          </p:nvPr>
        </p:nvSpPr>
        <p:spPr/>
        <p:txBody>
          <a:bodyPr/>
          <a:lstStyle/>
          <a:p>
            <a:r>
              <a:rPr lang="en-US" dirty="0" smtClean="0"/>
              <a:t>Java supports single-line and multi-line comments</a:t>
            </a:r>
            <a:endParaRPr lang="el-GR" dirty="0"/>
          </a:p>
        </p:txBody>
      </p:sp>
      <p:pic>
        <p:nvPicPr>
          <p:cNvPr id="5122" name="Picture 2"/>
          <p:cNvPicPr>
            <a:picLocks noChangeAspect="1" noChangeArrowheads="1"/>
          </p:cNvPicPr>
          <p:nvPr/>
        </p:nvPicPr>
        <p:blipFill>
          <a:blip r:embed="rId2"/>
          <a:srcRect l="12305" t="29727" r="49609" b="48730"/>
          <a:stretch>
            <a:fillRect/>
          </a:stretch>
        </p:blipFill>
        <p:spPr bwMode="auto">
          <a:xfrm>
            <a:off x="1500166" y="2857496"/>
            <a:ext cx="6472716" cy="292895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3181</Words>
  <Application>Microsoft Office PowerPoint</Application>
  <PresentationFormat>On-screen Show (4:3)</PresentationFormat>
  <Paragraphs>309</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Java</vt:lpstr>
      <vt:lpstr>Java is −</vt:lpstr>
      <vt:lpstr>Requirements</vt:lpstr>
      <vt:lpstr>Execute Java Program</vt:lpstr>
      <vt:lpstr>If you prefer cmd</vt:lpstr>
      <vt:lpstr>What is a Java Program</vt:lpstr>
      <vt:lpstr>Basic Syntax (1)</vt:lpstr>
      <vt:lpstr>Basic Syntax (2)</vt:lpstr>
      <vt:lpstr>Comments in Java</vt:lpstr>
      <vt:lpstr>Java Identifiers</vt:lpstr>
      <vt:lpstr>Java Keywords</vt:lpstr>
      <vt:lpstr>Java Modifiers</vt:lpstr>
      <vt:lpstr>Java Variables (1)</vt:lpstr>
      <vt:lpstr>Java Variables (2)</vt:lpstr>
      <vt:lpstr>Data Types (1)</vt:lpstr>
      <vt:lpstr>Data Types(2)</vt:lpstr>
      <vt:lpstr>Reference Data Types</vt:lpstr>
      <vt:lpstr>Primitive Data Types (1)</vt:lpstr>
      <vt:lpstr>Primitive Data Types (2)</vt:lpstr>
      <vt:lpstr>The Relational Operators</vt:lpstr>
      <vt:lpstr>The Logical Operators</vt:lpstr>
      <vt:lpstr>The Logical Operators</vt:lpstr>
      <vt:lpstr>The Assignment Operators</vt:lpstr>
      <vt:lpstr>The Assignment Operators</vt:lpstr>
      <vt:lpstr>loops</vt:lpstr>
      <vt:lpstr>loops</vt:lpstr>
      <vt:lpstr>while</vt:lpstr>
      <vt:lpstr>for</vt:lpstr>
      <vt:lpstr>for</vt:lpstr>
      <vt:lpstr>Enhanced for loop in Java</vt:lpstr>
      <vt:lpstr>do...while</vt:lpstr>
      <vt:lpstr>Loop Control Statements</vt:lpstr>
      <vt:lpstr>break</vt:lpstr>
      <vt:lpstr>continue</vt:lpstr>
      <vt:lpstr>types of decision making statements</vt:lpstr>
      <vt:lpstr>If statement</vt:lpstr>
      <vt:lpstr> if...else statement (1) </vt:lpstr>
      <vt:lpstr> if...else statement (2) </vt:lpstr>
      <vt:lpstr> nested if statement </vt:lpstr>
      <vt:lpstr>Switch statement (1) </vt:lpstr>
      <vt:lpstr>Switch statement (2) </vt:lpstr>
      <vt:lpstr>Creating Format Strings (1)</vt:lpstr>
      <vt:lpstr>Creating Format Strings (1)</vt:lpstr>
      <vt:lpstr>escape sequences</vt:lpstr>
      <vt:lpstr>Useful String Methods (1)</vt:lpstr>
      <vt:lpstr>Useful String Methods (2)</vt:lpstr>
      <vt:lpstr>The Arithmetic Operators (1)</vt:lpstr>
      <vt:lpstr>The Arithmetic Operators (2)</vt:lpstr>
      <vt:lpstr>Useful Methods for Numbers (1)</vt:lpstr>
      <vt:lpstr>Useful Methods for Numbers (2)</vt:lpstr>
      <vt:lpstr>How to take input from the user</vt:lpstr>
      <vt:lpstr>Exercises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Mariannita Paes</dc:creator>
  <cp:lastModifiedBy>Mariannita Paes</cp:lastModifiedBy>
  <cp:revision>105</cp:revision>
  <dcterms:created xsi:type="dcterms:W3CDTF">2016-10-09T16:08:53Z</dcterms:created>
  <dcterms:modified xsi:type="dcterms:W3CDTF">2016-10-10T02:17:13Z</dcterms:modified>
</cp:coreProperties>
</file>