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4" r:id="rId12"/>
    <p:sldId id="265" r:id="rId13"/>
    <p:sldId id="276" r:id="rId14"/>
    <p:sldId id="277" r:id="rId15"/>
    <p:sldId id="266" r:id="rId16"/>
    <p:sldId id="271" r:id="rId17"/>
    <p:sldId id="280" r:id="rId18"/>
    <p:sldId id="267" r:id="rId19"/>
    <p:sldId id="268" r:id="rId20"/>
    <p:sldId id="270" r:id="rId21"/>
    <p:sldId id="278" r:id="rId22"/>
    <p:sldId id="279" r:id="rId23"/>
    <p:sldId id="281" r:id="rId24"/>
    <p:sldId id="27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4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6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2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37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annisProkopiou/DecisionTheoryCovi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C48C32A-0B8A-42BF-BB9D-203B8C58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1" y="3975652"/>
            <a:ext cx="9773832" cy="1466258"/>
          </a:xfrm>
        </p:spPr>
        <p:txBody>
          <a:bodyPr>
            <a:noAutofit/>
          </a:bodyPr>
          <a:lstStyle/>
          <a:p>
            <a:r>
              <a:rPr lang="en-US" sz="3000" dirty="0"/>
              <a:t>COVID-19 Epidemic Analysis based on clinical and user mobility data with Machine and Deep Learning Algorithms</a:t>
            </a:r>
            <a:endParaRPr lang="el-GR" sz="3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49E9032-B585-4418-9291-53E56FB1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606504"/>
            <a:ext cx="9517450" cy="423234"/>
          </a:xfrm>
        </p:spPr>
        <p:txBody>
          <a:bodyPr>
            <a:normAutofit/>
          </a:bodyPr>
          <a:lstStyle/>
          <a:p>
            <a:r>
              <a:rPr lang="el-GR" dirty="0"/>
              <a:t>Ασπασία </a:t>
            </a:r>
            <a:r>
              <a:rPr lang="el-GR" dirty="0" err="1"/>
              <a:t>Κουκουβέλα</a:t>
            </a:r>
            <a:r>
              <a:rPr lang="el-GR" dirty="0"/>
              <a:t>, Θανάσης </a:t>
            </a:r>
            <a:r>
              <a:rPr lang="el-GR" dirty="0" err="1"/>
              <a:t>Κουτουρλός</a:t>
            </a:r>
            <a:r>
              <a:rPr lang="el-GR" dirty="0"/>
              <a:t> και Ιωάννης Προκοπίου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D858E28-29B5-45EA-AFB6-C3BD61AE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28" y="1308460"/>
            <a:ext cx="4540931" cy="25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078338FA-81E4-4F06-8FFB-8E7072E5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94" y="1106149"/>
            <a:ext cx="6815211" cy="46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BAEA58-CA12-4C45-A9F8-0EC43F9A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Πρόβλεψη Μελλοντικών Κρουσμάτων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7E0BA6-9BA9-4FFA-9118-30ABD0DA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53123"/>
          </a:xfrm>
        </p:spPr>
        <p:txBody>
          <a:bodyPr>
            <a:normAutofit/>
          </a:bodyPr>
          <a:lstStyle/>
          <a:p>
            <a:r>
              <a:rPr lang="el-GR" sz="2200" dirty="0"/>
              <a:t>Κληθήκαμε συνεπώς να επεξεργαστούμε όλα τα παραπάνω δεδομένα με σκοπό να προβλέψουμε τον μελλοντικό αριθμό επιβεβαιωμένων κρουσμάτων για ένα παράθυρο 7 ημερών.</a:t>
            </a:r>
          </a:p>
          <a:p>
            <a:endParaRPr lang="el-GR" sz="2200" dirty="0"/>
          </a:p>
          <a:p>
            <a:r>
              <a:rPr lang="el-GR" sz="2200" dirty="0"/>
              <a:t>Χρησιμοποιήσαμε την </a:t>
            </a:r>
            <a:r>
              <a:rPr lang="en-US" sz="2200" dirty="0" err="1"/>
              <a:t>train_test_split</a:t>
            </a:r>
            <a:r>
              <a:rPr lang="en-US" sz="2200" dirty="0"/>
              <a:t> </a:t>
            </a:r>
            <a:r>
              <a:rPr lang="el-GR" sz="2200" dirty="0"/>
              <a:t>στην οποία ορίσαμε </a:t>
            </a:r>
            <a:r>
              <a:rPr lang="en-US" sz="2200" dirty="0"/>
              <a:t>test size </a:t>
            </a:r>
            <a:r>
              <a:rPr lang="el-GR" sz="2200" dirty="0"/>
              <a:t>της τάξης του 5%.</a:t>
            </a:r>
          </a:p>
          <a:p>
            <a:endParaRPr lang="el-GR" sz="2200" dirty="0"/>
          </a:p>
          <a:p>
            <a:r>
              <a:rPr lang="el-GR" sz="2200" dirty="0"/>
              <a:t>Επίσης, παραθέτουμε δυο γραφήματα με το </a:t>
            </a:r>
            <a:r>
              <a:rPr lang="en-US" sz="2200" dirty="0"/>
              <a:t>train </a:t>
            </a:r>
            <a:r>
              <a:rPr lang="el-GR" sz="2200" dirty="0"/>
              <a:t>των δεδομένων για 50 και 100 μέρες αντίστοιχα.</a:t>
            </a:r>
          </a:p>
        </p:txBody>
      </p:sp>
    </p:spTree>
    <p:extLst>
      <p:ext uri="{BB962C8B-B14F-4D97-AF65-F5344CB8AC3E}">
        <p14:creationId xmlns:p14="http://schemas.microsoft.com/office/powerpoint/2010/main" val="343093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F585977E-D172-4A50-A79B-BABBD3B1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77" y="2867042"/>
            <a:ext cx="10390245" cy="11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BF39FB-B796-4FDF-BABC-11A3BBC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498764"/>
            <a:ext cx="11180618" cy="1371600"/>
          </a:xfrm>
        </p:spPr>
        <p:txBody>
          <a:bodyPr/>
          <a:lstStyle/>
          <a:p>
            <a:r>
              <a:rPr lang="el-GR" dirty="0"/>
              <a:t>Γράφημα παγκόσμιας αύξησης κρουσμάτων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45315C54-EA2B-4436-AD22-3E3098C08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31" y="1662546"/>
            <a:ext cx="7397338" cy="4589539"/>
          </a:xfrm>
        </p:spPr>
      </p:pic>
    </p:spTree>
    <p:extLst>
      <p:ext uri="{BB962C8B-B14F-4D97-AF65-F5344CB8AC3E}">
        <p14:creationId xmlns:p14="http://schemas.microsoft.com/office/powerpoint/2010/main" val="41152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45E21D-5CA5-4471-8A3D-47374E4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2" y="476339"/>
            <a:ext cx="11222182" cy="1371600"/>
          </a:xfrm>
        </p:spPr>
        <p:txBody>
          <a:bodyPr/>
          <a:lstStyle/>
          <a:p>
            <a:r>
              <a:rPr lang="el-GR" dirty="0"/>
              <a:t>Γράφημα παγκόσμιας αύξησης θανάτων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68DB76F-656F-4A67-A559-D35230D2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81" y="1548637"/>
            <a:ext cx="7451438" cy="4666769"/>
          </a:xfrm>
        </p:spPr>
      </p:pic>
    </p:spTree>
    <p:extLst>
      <p:ext uri="{BB962C8B-B14F-4D97-AF65-F5344CB8AC3E}">
        <p14:creationId xmlns:p14="http://schemas.microsoft.com/office/powerpoint/2010/main" val="408458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8253B0-7A89-452A-B502-387D80A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Μαθηματικά Μοντέλα Πρόβλεψης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12BA0D-CE9D-4960-AE3B-82D652FD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Για την πρόβλεψη χρησιμοποιήσαμε τα παρακάτω μαθηματικά μοντέλα παλινδρόμησης</a:t>
            </a:r>
            <a:r>
              <a:rPr lang="en-US" sz="2200" dirty="0"/>
              <a:t> :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sz="2200" dirty="0"/>
              <a:t>SVM – Support Vector Machine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sz="2200" dirty="0"/>
              <a:t>Bayesian Regression</a:t>
            </a:r>
          </a:p>
          <a:p>
            <a:pPr marL="1280160" lvl="3" indent="-457200">
              <a:buFont typeface="+mj-lt"/>
              <a:buAutoNum type="arabicPeriod"/>
            </a:pPr>
            <a:r>
              <a:rPr lang="en-US" sz="2200" dirty="0"/>
              <a:t>Polynomial Regression</a:t>
            </a:r>
          </a:p>
          <a:p>
            <a:pPr marL="822960" lvl="3" indent="0">
              <a:buNone/>
            </a:pPr>
            <a:endParaRPr lang="en-US" sz="2200" dirty="0"/>
          </a:p>
          <a:p>
            <a:r>
              <a:rPr lang="el-GR" sz="2200" dirty="0"/>
              <a:t>Παραθέτουμε κάποια αποσπάσματα του κώδικα μας για το κάθε μοντέλο.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212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2AAE1EAF-2D98-4A13-A56B-DA5BD53A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18" y="1413804"/>
            <a:ext cx="9864363" cy="89328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FDAA8ED1-01B0-4437-BA6E-A77C6E42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2" y="3528266"/>
            <a:ext cx="9427054" cy="19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6D4F66EF-04F1-45C0-A73F-9CF7D665E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99" y="2295161"/>
            <a:ext cx="10651602" cy="22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62F5EB-BF8A-40E4-95FF-AC49E708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Συνάρτηση </a:t>
            </a:r>
            <a:r>
              <a:rPr lang="en-US" dirty="0"/>
              <a:t>Flatten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EE0D560-FD11-4C23-9C0A-A2EAE44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Κατασκευάσαμε την συγκεκριμένη συνάρτηση για να εξομαλύνουμε τα δεδομένα που συλλέξαμε από τα </a:t>
            </a:r>
            <a:r>
              <a:rPr lang="en-US" sz="2200" dirty="0"/>
              <a:t>csv </a:t>
            </a:r>
            <a:r>
              <a:rPr lang="el-GR" sz="2200" dirty="0"/>
              <a:t>αρχεία.</a:t>
            </a:r>
          </a:p>
          <a:p>
            <a:endParaRPr lang="el-GR" sz="2200" dirty="0"/>
          </a:p>
          <a:p>
            <a:r>
              <a:rPr lang="el-GR" sz="2200" dirty="0"/>
              <a:t>Στόχος μας ήταν να αποθηκεύσουμε μονοδιάστατα τα δεδομένα μας ώστε να μπορούν να αποτυπωθούν σωστά σε οποιοδήποτε γράφημα ή διάγραμμα θέλαμε να δημιουργήσουμε.</a:t>
            </a:r>
          </a:p>
        </p:txBody>
      </p:sp>
    </p:spTree>
    <p:extLst>
      <p:ext uri="{BB962C8B-B14F-4D97-AF65-F5344CB8AC3E}">
        <p14:creationId xmlns:p14="http://schemas.microsoft.com/office/powerpoint/2010/main" val="105381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EC9680-8CD0-445E-914A-E1B66338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Συνάρτηση </a:t>
            </a:r>
            <a:r>
              <a:rPr lang="en-US" dirty="0"/>
              <a:t>Country Plot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F7B8F1-09EF-4D04-AD92-8C534D9D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Με την συγκεκριμένη συνάρτηση εμφανίζουμε τα στατιστικά της κάθε χώρας.</a:t>
            </a:r>
          </a:p>
          <a:p>
            <a:endParaRPr lang="el-GR" sz="2200" dirty="0"/>
          </a:p>
          <a:p>
            <a:r>
              <a:rPr lang="el-GR" sz="2200" dirty="0"/>
              <a:t>Ως όρισμα η συνάρτηση δέχεται το όνομα της χώρας κάνοντας με αυτόν τον τρόπο την κλήση της πιο εύκολη.</a:t>
            </a:r>
          </a:p>
          <a:p>
            <a:endParaRPr lang="el-GR" sz="2200" dirty="0"/>
          </a:p>
          <a:p>
            <a:r>
              <a:rPr lang="el-GR" sz="2200" dirty="0"/>
              <a:t>Ακολουθούν κάποια αποσπάσματα κώδικα και γραφήματα για να γίνει ξεκάθαρος ο τρόπος λειτουργίας της.</a:t>
            </a:r>
          </a:p>
        </p:txBody>
      </p:sp>
    </p:spTree>
    <p:extLst>
      <p:ext uri="{BB962C8B-B14F-4D97-AF65-F5344CB8AC3E}">
        <p14:creationId xmlns:p14="http://schemas.microsoft.com/office/powerpoint/2010/main" val="7010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459C3A-BEB5-42D5-B11F-F2AB5CE0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Γενικά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F03495-C2DF-42FE-98EE-ADB1AAA0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200" dirty="0"/>
              <a:t>Είναι ένα </a:t>
            </a:r>
            <a:r>
              <a:rPr lang="en-US" sz="2200" dirty="0"/>
              <a:t>Project </a:t>
            </a:r>
            <a:r>
              <a:rPr lang="el-GR" sz="2200" dirty="0"/>
              <a:t>το οποίο χρησιμοποιώντας </a:t>
            </a:r>
            <a:r>
              <a:rPr lang="en-US" sz="2200" dirty="0"/>
              <a:t>Machine Learning </a:t>
            </a:r>
            <a:r>
              <a:rPr lang="el-GR" sz="2200" dirty="0"/>
              <a:t>τεχνικές επικεντρώνεται στην μελέτη και στην πρόβλεψη της εξέλιξης της πανδημίας του </a:t>
            </a:r>
            <a:r>
              <a:rPr lang="el-GR" sz="2200" dirty="0" err="1"/>
              <a:t>κορονοϊού</a:t>
            </a:r>
            <a:r>
              <a:rPr lang="el-GR" sz="2200" dirty="0"/>
              <a:t>.</a:t>
            </a:r>
          </a:p>
          <a:p>
            <a:pPr marL="0" indent="0">
              <a:buNone/>
            </a:pPr>
            <a:endParaRPr lang="el-GR" sz="2200" dirty="0"/>
          </a:p>
          <a:p>
            <a:r>
              <a:rPr lang="el-GR" sz="2200" dirty="0"/>
              <a:t>Υλοποιήθηκε στα πλαίσια του μαθήματος Θεωρία Αποφάσεων με επιβλέποντες τον </a:t>
            </a:r>
            <a:r>
              <a:rPr lang="el-GR" sz="2200" dirty="0" err="1"/>
              <a:t>κ.Ανδρικόπουλο</a:t>
            </a:r>
            <a:r>
              <a:rPr lang="el-GR" sz="2200" dirty="0"/>
              <a:t> και τον </a:t>
            </a:r>
            <a:r>
              <a:rPr lang="el-GR" sz="2200" dirty="0" err="1"/>
              <a:t>κ.Γουναρίδη</a:t>
            </a:r>
            <a:r>
              <a:rPr lang="el-GR" sz="2200" dirty="0"/>
              <a:t>.</a:t>
            </a:r>
          </a:p>
          <a:p>
            <a:endParaRPr lang="el-GR" sz="2200" dirty="0"/>
          </a:p>
          <a:p>
            <a:r>
              <a:rPr lang="el-GR" sz="2200" dirty="0"/>
              <a:t>Ως </a:t>
            </a:r>
            <a:r>
              <a:rPr lang="en-US" sz="2200" dirty="0"/>
              <a:t>data set </a:t>
            </a:r>
            <a:r>
              <a:rPr lang="el-GR" sz="2200" dirty="0"/>
              <a:t>χρησιμοποιήθηκαν τα δεδομένα του </a:t>
            </a:r>
            <a:r>
              <a:rPr lang="en-US" sz="2200" dirty="0"/>
              <a:t>John Hopkins University </a:t>
            </a:r>
            <a:r>
              <a:rPr lang="el-GR" sz="2200" dirty="0"/>
              <a:t>καθώς και τα </a:t>
            </a:r>
            <a:r>
              <a:rPr lang="en-US" sz="2200" dirty="0"/>
              <a:t>Mobility data </a:t>
            </a:r>
            <a:r>
              <a:rPr lang="el-GR" sz="2200" dirty="0"/>
              <a:t>της </a:t>
            </a:r>
            <a:r>
              <a:rPr lang="en-US" sz="2200" dirty="0"/>
              <a:t>Apple</a:t>
            </a:r>
            <a:r>
              <a:rPr lang="el-GR" sz="2200" dirty="0"/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88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4B173F8C-4BA2-43D0-B89B-4D6449E3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9" y="2088149"/>
            <a:ext cx="10349861" cy="26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6B2F8947-D2DB-4D9C-906F-F1DEAA81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2089877"/>
            <a:ext cx="10202842" cy="26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1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EDEB28-941A-4669-AD4C-740F23FD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02" y="459790"/>
            <a:ext cx="8409709" cy="1371600"/>
          </a:xfrm>
        </p:spPr>
        <p:txBody>
          <a:bodyPr/>
          <a:lstStyle/>
          <a:p>
            <a:r>
              <a:rPr lang="el-GR" dirty="0"/>
              <a:t>Γράφημα κρουσμάτων ανά χώρα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785E22A1-5285-410B-BDEF-2DDF47C4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99" y="1831390"/>
            <a:ext cx="7216383" cy="4458574"/>
          </a:xfrm>
        </p:spPr>
      </p:pic>
    </p:spTree>
    <p:extLst>
      <p:ext uri="{BB962C8B-B14F-4D97-AF65-F5344CB8AC3E}">
        <p14:creationId xmlns:p14="http://schemas.microsoft.com/office/powerpoint/2010/main" val="2722412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E5413C-0F8C-4852-9BA1-5E93A98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82" y="438927"/>
            <a:ext cx="8548254" cy="1371600"/>
          </a:xfrm>
        </p:spPr>
        <p:txBody>
          <a:bodyPr/>
          <a:lstStyle/>
          <a:p>
            <a:r>
              <a:rPr lang="el-GR" dirty="0"/>
              <a:t>Γράφημα θανάτων ανά χώρα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656A6C0-9314-4E2D-864B-ED675DD6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82" y="1748383"/>
            <a:ext cx="7150036" cy="4413438"/>
          </a:xfrm>
        </p:spPr>
      </p:pic>
    </p:spTree>
    <p:extLst>
      <p:ext uri="{BB962C8B-B14F-4D97-AF65-F5344CB8AC3E}">
        <p14:creationId xmlns:p14="http://schemas.microsoft.com/office/powerpoint/2010/main" val="320141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713395-41DA-4789-8BCB-5A9AABF2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Ολοκληρωμένο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B24AB2-7E63-4E63-A7C6-0BDD6DC3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Το ολοκληρωμένο </a:t>
            </a:r>
            <a:r>
              <a:rPr lang="en-US" sz="2200" dirty="0"/>
              <a:t>Project </a:t>
            </a:r>
            <a:r>
              <a:rPr lang="el-GR" sz="2200" dirty="0"/>
              <a:t>είναι διαθέσιμο στην παρακάτω ηλεκτρονική διεύθυνση.</a:t>
            </a:r>
          </a:p>
          <a:p>
            <a:pPr marL="0" indent="0">
              <a:buNone/>
            </a:pPr>
            <a:r>
              <a:rPr lang="el-GR" sz="2200" dirty="0"/>
              <a:t>	</a:t>
            </a:r>
            <a:r>
              <a:rPr lang="el-GR" sz="2200" dirty="0">
                <a:hlinkClick r:id="rId2"/>
              </a:rPr>
              <a:t>   </a:t>
            </a:r>
            <a:r>
              <a:rPr lang="en-US" sz="2200" dirty="0">
                <a:hlinkClick r:id="rId2"/>
              </a:rPr>
              <a:t>https://github.com/GiannisProkopiou/DecisionTheoryCovid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15629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E2D5F5-ED9D-4C19-84CD-92E762F5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202" y="2577926"/>
            <a:ext cx="5396144" cy="1371600"/>
          </a:xfrm>
        </p:spPr>
        <p:txBody>
          <a:bodyPr/>
          <a:lstStyle/>
          <a:p>
            <a:r>
              <a:rPr lang="el-GR" dirty="0"/>
              <a:t>Ευχαριστούμε!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805831-4564-42FE-895B-DA8491ED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88746"/>
            <a:ext cx="10058400" cy="563998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076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9400B8-5B19-4DE7-B5DD-CB180F85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Γλώσσα Προγραμματισμού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89E8E2-C638-4731-ADD6-B4E1C6CD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Χρησιμοποιήθηκε η τελευταία έκδοση της </a:t>
            </a:r>
            <a:r>
              <a:rPr lang="en-US" sz="2200" dirty="0"/>
              <a:t>Python</a:t>
            </a:r>
            <a:r>
              <a:rPr lang="el-GR" sz="2200" dirty="0"/>
              <a:t> (3.9).</a:t>
            </a:r>
          </a:p>
          <a:p>
            <a:endParaRPr lang="el-GR" sz="2200" dirty="0"/>
          </a:p>
          <a:p>
            <a:r>
              <a:rPr lang="el-GR" sz="2200" dirty="0"/>
              <a:t>Η πλατφόρμα που επιλέξαμε να δουλέψουμε είναι το </a:t>
            </a:r>
            <a:r>
              <a:rPr lang="en-US" sz="2200" dirty="0"/>
              <a:t>PyCharm Professional, </a:t>
            </a:r>
            <a:r>
              <a:rPr lang="el-GR" sz="2200" dirty="0"/>
              <a:t>το οποίο διατίθεται δωρεάν για τους φοιτητές του Πανεπιστημίου Πατρών.</a:t>
            </a:r>
          </a:p>
          <a:p>
            <a:endParaRPr lang="el-GR" sz="2200" dirty="0"/>
          </a:p>
          <a:p>
            <a:r>
              <a:rPr lang="el-GR" sz="2200" dirty="0"/>
              <a:t>Παράλληλα, για να είναι πιο αποδοτική η συνεργασία μας, χρησιμοποιήσαμε</a:t>
            </a:r>
            <a:r>
              <a:rPr lang="en-US" sz="2200" dirty="0"/>
              <a:t> </a:t>
            </a:r>
            <a:r>
              <a:rPr lang="el-GR" sz="2200" dirty="0"/>
              <a:t>το </a:t>
            </a:r>
            <a:r>
              <a:rPr lang="en-US" sz="2200" dirty="0"/>
              <a:t>Code With Me, </a:t>
            </a:r>
            <a:r>
              <a:rPr lang="el-GR" sz="2200" dirty="0"/>
              <a:t>το οποίο μας έδωσε την δυνατότητα να δουλέψουμε στο ίδιο </a:t>
            </a:r>
            <a:r>
              <a:rPr lang="en-US" sz="2200" dirty="0"/>
              <a:t>IDE </a:t>
            </a:r>
            <a:r>
              <a:rPr lang="el-GR" sz="2200" dirty="0"/>
              <a:t>ταυτόχρονα.</a:t>
            </a:r>
          </a:p>
        </p:txBody>
      </p:sp>
    </p:spTree>
    <p:extLst>
      <p:ext uri="{BB962C8B-B14F-4D97-AF65-F5344CB8AC3E}">
        <p14:creationId xmlns:p14="http://schemas.microsoft.com/office/powerpoint/2010/main" val="5665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05046E-CA9C-4F3F-B75B-C2EBA86D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Σημαντικές Βιβλιοθήκες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A834BA-49F7-4582-AC21-473C6CBE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Για μαθηματικές πράξεις</a:t>
            </a:r>
            <a:r>
              <a:rPr lang="en-US" sz="2200" dirty="0"/>
              <a:t>: pandas </a:t>
            </a:r>
            <a:r>
              <a:rPr lang="el-GR" sz="2200" dirty="0"/>
              <a:t>και </a:t>
            </a:r>
            <a:r>
              <a:rPr lang="en-US" sz="2200" dirty="0" err="1"/>
              <a:t>numpy</a:t>
            </a:r>
            <a:endParaRPr lang="en-US" sz="2200" dirty="0"/>
          </a:p>
          <a:p>
            <a:endParaRPr lang="en-US" sz="2200" dirty="0"/>
          </a:p>
          <a:p>
            <a:r>
              <a:rPr lang="el-GR" sz="2200" dirty="0"/>
              <a:t>Για γραφήματα</a:t>
            </a:r>
            <a:r>
              <a:rPr lang="en-US" sz="2200" dirty="0"/>
              <a:t>: matplotlib</a:t>
            </a:r>
          </a:p>
          <a:p>
            <a:endParaRPr lang="en-US" sz="2200" dirty="0"/>
          </a:p>
          <a:p>
            <a:r>
              <a:rPr lang="el-GR" sz="2200" dirty="0"/>
              <a:t>Για </a:t>
            </a:r>
            <a:r>
              <a:rPr lang="en-US" sz="2200" dirty="0"/>
              <a:t>ML </a:t>
            </a:r>
            <a:r>
              <a:rPr lang="el-GR" sz="2200" dirty="0"/>
              <a:t>τεχνικές</a:t>
            </a:r>
            <a:r>
              <a:rPr lang="en-US" sz="2200" dirty="0"/>
              <a:t>: </a:t>
            </a:r>
            <a:r>
              <a:rPr lang="en-US" sz="2200" dirty="0" err="1"/>
              <a:t>sklearn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53610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B9738F-1AFA-4BC6-BBE2-105FFD70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Ανάκτηση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5C7C05-F97D-4144-BF0E-035A1EF0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Τα δεδομένα, που καλούμαστε να επεξεργαστούμε, αφορούν τα επιβεβαιωμένα κρούσματα, τους θανάτους και τον αριθμό των ασθενών που ανάρρωσαν.</a:t>
            </a:r>
          </a:p>
          <a:p>
            <a:endParaRPr lang="el-GR" sz="2200" dirty="0"/>
          </a:p>
          <a:p>
            <a:r>
              <a:rPr lang="el-GR" sz="2200" dirty="0"/>
              <a:t>Στο </a:t>
            </a:r>
            <a:r>
              <a:rPr lang="en-US" sz="2200" dirty="0" err="1"/>
              <a:t>Github</a:t>
            </a:r>
            <a:r>
              <a:rPr lang="en-US" sz="2200" dirty="0"/>
              <a:t> </a:t>
            </a:r>
            <a:r>
              <a:rPr lang="el-GR" sz="2200" dirty="0"/>
              <a:t>ανεβαίνει καθημερινά ένα αρχείο </a:t>
            </a:r>
            <a:r>
              <a:rPr lang="en-US" sz="2200" dirty="0"/>
              <a:t>csv </a:t>
            </a:r>
            <a:r>
              <a:rPr lang="el-GR" sz="2200" dirty="0"/>
              <a:t>με τα πιο πρόσφατα δεδομένα από όλον τον κόσμο.</a:t>
            </a:r>
          </a:p>
          <a:p>
            <a:endParaRPr lang="el-GR" sz="2200" dirty="0"/>
          </a:p>
          <a:p>
            <a:r>
              <a:rPr lang="el-GR" sz="2200" dirty="0"/>
              <a:t>Χρησιμοποιήσαμε το παρακάτω όρισμα για να λαμβάνουμε το πιο πρόσφατο </a:t>
            </a:r>
            <a:r>
              <a:rPr lang="en-US" sz="2200" dirty="0"/>
              <a:t>csv </a:t>
            </a:r>
            <a:r>
              <a:rPr lang="el-GR" sz="2200" dirty="0"/>
              <a:t>χωρίς να αλλάζουμε χειροκίνητα το </a:t>
            </a:r>
            <a:r>
              <a:rPr lang="en-US" sz="2200" dirty="0"/>
              <a:t>link </a:t>
            </a:r>
            <a:r>
              <a:rPr lang="el-GR" sz="2200" dirty="0"/>
              <a:t>στο </a:t>
            </a:r>
            <a:r>
              <a:rPr lang="en-US" sz="2200" dirty="0"/>
              <a:t>PyCharm.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32902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D9ACBC88-83D1-4931-863B-7324C271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85" y="1805609"/>
            <a:ext cx="10591029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19775D-F377-46A3-8A27-450155A9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Επεξεργασία των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B258445-D21A-412C-BDB9-798FEA2D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Εξαιτίας του μεγάλου όγκου δεδομένων</a:t>
            </a:r>
            <a:r>
              <a:rPr lang="en-US" sz="2200" dirty="0"/>
              <a:t>,</a:t>
            </a:r>
            <a:r>
              <a:rPr lang="el-GR" sz="2200" dirty="0"/>
              <a:t> χρειάστηκε είτε να αλλάξουμε την μορφή κάποιων </a:t>
            </a:r>
            <a:r>
              <a:rPr lang="en-US" sz="2200" dirty="0"/>
              <a:t>(</a:t>
            </a:r>
            <a:r>
              <a:rPr lang="el-GR" sz="2200" dirty="0"/>
              <a:t>π.χ. από </a:t>
            </a:r>
            <a:r>
              <a:rPr lang="en-US" sz="2200" dirty="0"/>
              <a:t>integer</a:t>
            </a:r>
            <a:r>
              <a:rPr lang="el-GR" sz="2200" dirty="0"/>
              <a:t> σε</a:t>
            </a:r>
            <a:r>
              <a:rPr lang="en-US" sz="2200" dirty="0"/>
              <a:t> datetime</a:t>
            </a:r>
            <a:r>
              <a:rPr lang="el-GR" sz="2200" dirty="0"/>
              <a:t>), είτε να αλλάξουμε τον τρόπο αποθήκευσης τους (π.χ. από μητρώα στήλης σε μητρώα γραμμής )</a:t>
            </a:r>
          </a:p>
          <a:p>
            <a:endParaRPr lang="el-GR" sz="2200" dirty="0"/>
          </a:p>
          <a:p>
            <a:r>
              <a:rPr lang="el-GR" sz="2200" dirty="0"/>
              <a:t>Στόχος μας είναι η, όσο το δυνατόν, πιο κατανοητή παρουσίαση των δεδομένων και η εξαγωγή χρήσιμων συμπερασμάτων.</a:t>
            </a:r>
          </a:p>
        </p:txBody>
      </p:sp>
    </p:spTree>
    <p:extLst>
      <p:ext uri="{BB962C8B-B14F-4D97-AF65-F5344CB8AC3E}">
        <p14:creationId xmlns:p14="http://schemas.microsoft.com/office/powerpoint/2010/main" val="271006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687D28F6-F485-40F0-99BF-3248F460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34" y="2540380"/>
            <a:ext cx="9767931" cy="1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3DEEC2-8C1C-437F-BA99-2DCDFE4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Περιγραφή μεταβλητών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D4D7F4-4093-4D16-97A4-3090FE07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200" dirty="0"/>
              <a:t>Στην συνέχεια παραθέτουμε κάποιες σημαντικές μεταβλητές καθώς και την φυσική τους σημασία.</a:t>
            </a:r>
          </a:p>
          <a:p>
            <a:endParaRPr lang="el-GR" sz="22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5EAF468-2708-4B95-AE7B-E73FC9B8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44" y="3429000"/>
            <a:ext cx="3090940" cy="229839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3513944-ED3F-4457-A412-01E8A19E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43" y="2848279"/>
            <a:ext cx="4944148" cy="31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532</Words>
  <Application>Microsoft Office PowerPoint</Application>
  <PresentationFormat>Ευρεία οθόνη</PresentationFormat>
  <Paragraphs>63</Paragraphs>
  <Slides>25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9" baseType="lpstr">
      <vt:lpstr>Century Schoolbook</vt:lpstr>
      <vt:lpstr>Franklin Gothic Book</vt:lpstr>
      <vt:lpstr>Garamond</vt:lpstr>
      <vt:lpstr>SavonVTI</vt:lpstr>
      <vt:lpstr>COVID-19 Epidemic Analysis based on clinical and user mobility data with Machine and Deep Learning Algorithms</vt:lpstr>
      <vt:lpstr>Γενικά</vt:lpstr>
      <vt:lpstr>Γλώσσα Προγραμματισμού</vt:lpstr>
      <vt:lpstr>Σημαντικές Βιβλιοθήκες</vt:lpstr>
      <vt:lpstr>Ανάκτηση Δεδομένων</vt:lpstr>
      <vt:lpstr>Παρουσίαση του PowerPoint</vt:lpstr>
      <vt:lpstr>Επεξεργασία των Δεδομένων</vt:lpstr>
      <vt:lpstr>Παρουσίαση του PowerPoint</vt:lpstr>
      <vt:lpstr>Περιγραφή μεταβλητών</vt:lpstr>
      <vt:lpstr>Παρουσίαση του PowerPoint</vt:lpstr>
      <vt:lpstr>Πρόβλεψη Μελλοντικών Κρουσμάτων</vt:lpstr>
      <vt:lpstr>Παρουσίαση του PowerPoint</vt:lpstr>
      <vt:lpstr>Γράφημα παγκόσμιας αύξησης κρουσμάτων</vt:lpstr>
      <vt:lpstr>Γράφημα παγκόσμιας αύξησης θανάτων</vt:lpstr>
      <vt:lpstr>Μαθηματικά Μοντέλα Πρόβλεψης</vt:lpstr>
      <vt:lpstr>Παρουσίαση του PowerPoint</vt:lpstr>
      <vt:lpstr>Παρουσίαση του PowerPoint</vt:lpstr>
      <vt:lpstr>Συνάρτηση Flatten</vt:lpstr>
      <vt:lpstr>Συνάρτηση Country Plot</vt:lpstr>
      <vt:lpstr>Παρουσίαση του PowerPoint</vt:lpstr>
      <vt:lpstr>Παρουσίαση του PowerPoint</vt:lpstr>
      <vt:lpstr>Γράφημα κρουσμάτων ανά χώρα</vt:lpstr>
      <vt:lpstr>Γράφημα θανάτων ανά χώρα</vt:lpstr>
      <vt:lpstr>Ολοκληρωμένο Project</vt:lpstr>
      <vt:lpstr>Ευχαριστούμε!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Epidemic Analysis based on clinical and user mobility data with Machine and Deep Learning Algorithms</dc:title>
  <dc:creator>ΚΟΥΚΟΥΒΕΛΑ ΑΣΠΑΣΙΑ</dc:creator>
  <cp:lastModifiedBy>giannis prokopiou</cp:lastModifiedBy>
  <cp:revision>76</cp:revision>
  <dcterms:created xsi:type="dcterms:W3CDTF">2021-01-12T16:21:14Z</dcterms:created>
  <dcterms:modified xsi:type="dcterms:W3CDTF">2021-02-23T21:51:36Z</dcterms:modified>
</cp:coreProperties>
</file>