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436" r:id="rId5"/>
    <p:sldId id="448" r:id="rId6"/>
    <p:sldId id="449" r:id="rId7"/>
    <p:sldId id="437" r:id="rId8"/>
    <p:sldId id="450" r:id="rId9"/>
    <p:sldId id="451" r:id="rId10"/>
    <p:sldId id="462" r:id="rId11"/>
    <p:sldId id="455" r:id="rId12"/>
    <p:sldId id="463" r:id="rId13"/>
    <p:sldId id="452" r:id="rId14"/>
    <p:sldId id="456" r:id="rId15"/>
    <p:sldId id="465" r:id="rId16"/>
    <p:sldId id="457" r:id="rId17"/>
    <p:sldId id="464" r:id="rId18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F7ED"/>
    <a:srgbClr val="FFFFFF"/>
    <a:srgbClr val="0C4046"/>
    <a:srgbClr val="418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BFB045-311F-0747-BDB2-9981AB927743}" v="488" dt="2025-07-03T09:44:34.053"/>
    <p1510:client id="{19693D4A-9379-D1BD-D796-5593A5E7DB42}" v="1195" dt="2025-07-02T15:43:22.752"/>
    <p1510:client id="{2291D317-B809-AE01-576C-36FA69509217}" v="427" dt="2025-07-02T16:05:01.603"/>
    <p1510:client id="{4DB8CE7B-725C-EF9C-3873-1E943E535E5D}" v="514" dt="2025-07-02T14:46:07.352"/>
    <p1510:client id="{AD839B6E-C1D2-3289-B6D9-F9B0B9F5C68C}" v="173" dt="2025-07-02T15:58:36.496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98" d="100"/>
          <a:sy n="98" d="100"/>
        </p:scale>
        <p:origin x="20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34EB9BE0-2C65-4B4B-BFBF-7BC606369884}" type="datetime1">
              <a:rPr lang="it-IT" smtClean="0"/>
              <a:t>03/07/25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509210F9-8331-407C-A034-F95DCB303EB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C5F75B8F-9AF6-4E7E-BFF3-0E1B58A2C02E}" type="datetime1">
              <a:rPr lang="it-IT" smtClean="0"/>
              <a:t>03/07/25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2BF9438-3EEF-4192-9815-F6F44770AEF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2BF9438-3EEF-4192-9815-F6F44770AEF7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7647A-7D26-A19A-3145-EBCD7E9F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6FEF712-E3F0-F22B-A750-EB4682C5D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B59BCF-3A7C-BE76-8B6F-4C6FD45E4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DC2BDA-0E70-BF11-471D-614434700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2BF9438-3EEF-4192-9815-F6F44770AEF7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399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2BF9438-3EEF-4192-9815-F6F44770AEF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 rtlCol="0"/>
          <a:lstStyle>
            <a:lvl1pPr algn="ctr">
              <a:defRPr lang="it-IT" sz="48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6" name="Figura a mano libera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7" name="Figura a mano libera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944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to del 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abella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 rtlCol="0"/>
          <a:lstStyle>
            <a:lvl1pPr marL="0" indent="0">
              <a:buNone/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8" name="Segnaposto numero diapositiva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80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2 colon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9" name="Figura a mano libera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4" name="Segnaposto contenuto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02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</a:p>
        </p:txBody>
      </p:sp>
      <p:sp>
        <p:nvSpPr>
          <p:cNvPr id="10" name="Segnaposto tabella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 rtlCol="0"/>
          <a:lstStyle>
            <a:lvl1pPr marL="0" indent="0">
              <a:buNone/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5734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iusura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 rtlCol="0">
            <a:normAutofit/>
          </a:bodyPr>
          <a:lstStyle>
            <a:lvl1pPr>
              <a:defRPr lang="it-IT" sz="48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5" name="Figura a mano libera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7" name="Figura a mano libera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lang="it-IT"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lang="it-IT"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lang="it-IT"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lang="it-IT"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lang="it-IT" sz="1200" b="1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354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formazioni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4" name="Figura a mano libera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5" name="Figura a mano libera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6" name="Figura a mano libera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8" name="Titolo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0" name="Segnaposto contenuto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rtlCol="0" anchor="ctr">
            <a:normAutofit/>
          </a:bodyPr>
          <a:lstStyle>
            <a:lvl1pPr marL="0" indent="0">
              <a:buNone/>
              <a:defRPr lang="it-IT" sz="1800"/>
            </a:lvl1pPr>
            <a:lvl2pPr marL="457200" indent="0">
              <a:buNone/>
              <a:defRPr lang="it-IT" sz="1600"/>
            </a:lvl2pPr>
            <a:lvl3pPr marL="914400" indent="0">
              <a:buNone/>
              <a:defRPr lang="it-IT" sz="1400"/>
            </a:lvl3pPr>
            <a:lvl4pPr marL="1371600" indent="0">
              <a:buNone/>
              <a:defRPr lang="it-IT" sz="1200"/>
            </a:lvl4pPr>
            <a:lvl5pPr marL="1828800" indent="0"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5376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: Forma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5" name="Figura a mano libera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immagine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rtlCol="0" anchor="t" anchorCtr="0">
            <a:noAutofit/>
          </a:bodyPr>
          <a:lstStyle>
            <a:lvl1pPr marL="0" indent="0" algn="ctr">
              <a:buNone/>
              <a:defRPr lang="it-IT" sz="16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045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, contenuto e immag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rtlCol="0" anchor="b">
            <a:normAutofit/>
          </a:bodyPr>
          <a:lstStyle>
            <a:lvl1pPr>
              <a:defRPr lang="it-IT" sz="36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>
                <a:solidFill>
                  <a:schemeClr val="bg2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 rtlCol="0">
            <a:normAutofit/>
          </a:bodyPr>
          <a:lstStyle>
            <a:lvl1pPr marL="0" indent="0">
              <a:buNone/>
              <a:defRPr lang="it-IT" sz="1800">
                <a:solidFill>
                  <a:schemeClr val="bg2"/>
                </a:solidFill>
              </a:defRPr>
            </a:lvl1pPr>
            <a:lvl2pPr marL="457200" indent="0">
              <a:buNone/>
              <a:defRPr lang="it-IT" sz="1600">
                <a:solidFill>
                  <a:schemeClr val="bg2"/>
                </a:solidFill>
              </a:defRPr>
            </a:lvl2pPr>
            <a:lvl3pPr marL="914400" indent="0">
              <a:buNone/>
              <a:defRPr lang="it-IT" sz="1400">
                <a:solidFill>
                  <a:schemeClr val="bg2"/>
                </a:solidFill>
              </a:defRPr>
            </a:lvl3pPr>
            <a:lvl4pPr marL="1371600" indent="0">
              <a:buNone/>
              <a:defRPr lang="it-IT" sz="1200">
                <a:solidFill>
                  <a:schemeClr val="bg2"/>
                </a:solidFill>
              </a:defRPr>
            </a:lvl4pPr>
            <a:lvl5pPr marL="1828800" indent="0">
              <a:buNone/>
              <a:defRPr lang="it-IT" sz="12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  <p:sp>
        <p:nvSpPr>
          <p:cNvPr id="7" name="Figura a mano libera: Forma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230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7" name="Figura a mano libera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8" name="Figura a mano libera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588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6" name="Figura a mano libera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7" name="Figura a mano libera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8" name="Figura a mano libera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9" name="Titolo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rtlCol="0" anchor="b">
            <a:normAutofit/>
          </a:bodyPr>
          <a:lstStyle>
            <a:lvl1pPr algn="ctr">
              <a:defRPr lang="it-IT" sz="3600">
                <a:solidFill>
                  <a:schemeClr val="bg2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  <a:lvl2pPr marL="457200" indent="0" algn="ctr">
              <a:buNone/>
              <a:defRPr lang="it-IT" sz="1600">
                <a:solidFill>
                  <a:schemeClr val="bg2"/>
                </a:solidFill>
              </a:defRPr>
            </a:lvl2pPr>
            <a:lvl3pPr marL="914400" indent="0" algn="ctr">
              <a:buNone/>
              <a:defRPr lang="it-IT" sz="1400">
                <a:solidFill>
                  <a:schemeClr val="bg2"/>
                </a:solidFill>
              </a:defRPr>
            </a:lvl3pPr>
            <a:lvl4pPr marL="1371600" indent="0" algn="ctr">
              <a:buNone/>
              <a:defRPr lang="it-IT" sz="1200">
                <a:solidFill>
                  <a:schemeClr val="bg2"/>
                </a:solidFill>
              </a:defRPr>
            </a:lvl4pPr>
            <a:lvl5pPr marL="1828800" indent="0" algn="ctr">
              <a:buNone/>
              <a:defRPr lang="it-IT" sz="1200">
                <a:solidFill>
                  <a:schemeClr val="bg2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4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6" name="Figura a mano libera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7" name="Figura a mano libera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9" name="Titolo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1" name="Segnaposto contenuto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2" name="Segnaposto contenuto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781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olo e 2 colon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9" name="Figura a mano libera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2" name="Titolo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3" name="Segnaposto contenuto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4" name="Segnaposto contenuto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950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to titolo e immag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igura a mano libera: Forma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8" name="Figura a mano libera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13" name="Titolo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4" name="Segnaposto contenuto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 rtlCol="0"/>
          <a:lstStyle>
            <a:lvl1pPr marL="0" indent="0" algn="ctr">
              <a:buNone/>
              <a:defRPr lang="it-IT">
                <a:solidFill>
                  <a:schemeClr val="bg2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579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igura a mano libera: Forma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39807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00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it-IT" sz="100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2000">
                <a:solidFill>
                  <a:srgbClr val="FFFFFF"/>
                </a:solidFill>
                <a:latin typeface="+mj-lt"/>
              </a:defRPr>
            </a:lvl1pPr>
          </a:lstStyle>
          <a:p>
            <a:pPr rtl="0"/>
            <a:fld id="{08AB70BE-1769-45B8-85A6-0C837432C7E6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69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lang="it-IT"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it-IT"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it-IT"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it-IT"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lang="it-IT"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876" y="1732547"/>
            <a:ext cx="10202248" cy="4419708"/>
          </a:xfrm>
        </p:spPr>
        <p:txBody>
          <a:bodyPr rtlCol="0"/>
          <a:lstStyle>
            <a:defPPr>
              <a:defRPr lang="it-IT"/>
            </a:defPPr>
          </a:lstStyle>
          <a:p>
            <a:br>
              <a:rPr lang="it-IT" sz="4400">
                <a:latin typeface="Aptos SemiBold" panose="020F0502020204030204" pitchFamily="34" charset="0"/>
              </a:rPr>
            </a:br>
            <a:r>
              <a:rPr lang="it-IT" sz="4400">
                <a:latin typeface="Aptos SemiBold" panose="020F0502020204030204" pitchFamily="34" charset="0"/>
              </a:rPr>
              <a:t>PROGRAMMAZIONE </a:t>
            </a:r>
            <a:br>
              <a:rPr lang="it-IT" sz="4400">
                <a:latin typeface="Aptos SemiBold" panose="020F0502020204030204" pitchFamily="34" charset="0"/>
              </a:rPr>
            </a:br>
            <a:r>
              <a:rPr lang="it-IT" sz="4400">
                <a:latin typeface="Aptos SemiBold" panose="020F0502020204030204" pitchFamily="34" charset="0"/>
              </a:rPr>
              <a:t>E CALCOLO SCIENTIFICO </a:t>
            </a:r>
            <a:br>
              <a:rPr lang="it-IT" sz="4400">
                <a:latin typeface="Aptos SemiBold" panose="020F0502020204030204" pitchFamily="34" charset="0"/>
              </a:rPr>
            </a:br>
            <a:r>
              <a:rPr lang="it-IT" sz="2800">
                <a:latin typeface="Aptos SemiBold" panose="020F0502020204030204" pitchFamily="34" charset="0"/>
              </a:rPr>
              <a:t>Progetto 2025</a:t>
            </a:r>
            <a:br>
              <a:rPr lang="it-IT" sz="4400">
                <a:latin typeface="Aptos SemiBold" panose="020F0502020204030204" pitchFamily="34" charset="0"/>
              </a:rPr>
            </a:br>
            <a:r>
              <a:rPr lang="it-IT" sz="4400">
                <a:latin typeface="Aptos SemiBold" panose="020F0502020204030204" pitchFamily="34" charset="0"/>
              </a:rPr>
              <a:t> </a:t>
            </a:r>
            <a:br>
              <a:rPr lang="it-IT" sz="1600">
                <a:latin typeface="Aptos SemiBold" panose="020F0502020204030204" pitchFamily="34" charset="0"/>
              </a:rPr>
            </a:br>
            <a:r>
              <a:rPr lang="it-IT" sz="1600">
                <a:latin typeface="Aptos SemiBold" panose="020F0502020204030204" pitchFamily="34" charset="0"/>
              </a:rPr>
              <a:t>                                                                                                                                             </a:t>
            </a:r>
            <a:br>
              <a:rPr lang="it-IT" sz="1800">
                <a:latin typeface="Aptos SemiBold" panose="020F0502020204030204" pitchFamily="34" charset="0"/>
              </a:rPr>
            </a:br>
            <a:r>
              <a:rPr lang="it-IT" sz="1800">
                <a:latin typeface="Aptos SemiBold" panose="020F0502020204030204" pitchFamily="34" charset="0"/>
              </a:rPr>
              <a:t>                                                                                                                              Gianpiero Rampa, 308537</a:t>
            </a:r>
            <a:br>
              <a:rPr lang="it-IT" sz="1800">
                <a:latin typeface="Aptos SemiBold" panose="020F0502020204030204" pitchFamily="34" charset="0"/>
              </a:rPr>
            </a:br>
            <a:r>
              <a:rPr lang="it-IT" sz="1800">
                <a:latin typeface="Aptos SemiBold" panose="020F0502020204030204" pitchFamily="34" charset="0"/>
              </a:rPr>
              <a:t>                                                                                                                               Rebecca Richard, 310110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08AB70BE-1769-45B8-85A6-0C837432C7E6}" type="slidenum">
              <a:rPr lang="it-IT" smtClean="0"/>
              <a:pPr rtl="0"/>
              <a:t>1</a:t>
            </a:fld>
            <a:endParaRPr lang="it-IT"/>
          </a:p>
        </p:txBody>
      </p:sp>
      <p:pic>
        <p:nvPicPr>
          <p:cNvPr id="1026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177BBE21-A33D-C86E-2822-14210416B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309796"/>
            <a:ext cx="4286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2D25BF-BC18-576D-86E3-CE01C0D5E9DF}"/>
              </a:ext>
            </a:extLst>
          </p:cNvPr>
          <p:cNvSpPr txBox="1"/>
          <p:nvPr/>
        </p:nvSpPr>
        <p:spPr>
          <a:xfrm>
            <a:off x="-1026695" y="-7860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C86AA0ED-AAD9-8397-9472-DAD082C0B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60" y="331649"/>
            <a:ext cx="10912550" cy="1002535"/>
          </a:xfrm>
        </p:spPr>
        <p:txBody>
          <a:bodyPr>
            <a:normAutofit/>
          </a:bodyPr>
          <a:lstStyle/>
          <a:p>
            <a:r>
              <a:rPr lang="it-IT" sz="3200" b="1">
                <a:latin typeface="Aptos SemiBold"/>
              </a:rPr>
              <a:t>I SOLIDI GEODETICI DI I CLASSE</a:t>
            </a:r>
            <a:br>
              <a:rPr lang="it-IT" sz="3200" b="1">
                <a:latin typeface="Aptos SemiBold" panose="020B0004020202020204" pitchFamily="34" charset="0"/>
              </a:rPr>
            </a:br>
            <a:r>
              <a:rPr lang="it-IT" sz="2000" b="1">
                <a:latin typeface="Aptos SemiBold"/>
              </a:rPr>
              <a:t>Il cammino minimo</a:t>
            </a:r>
            <a:endParaRPr lang="en-US" sz="3200">
              <a:latin typeface="Aptos SemiBold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F69AC64-2C2C-9E93-A6D0-D07B44CE1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8AB70BE-1769-45B8-85A6-0C837432C7E6}" type="slidenum">
              <a:rPr lang="it-IT" smtClean="0"/>
              <a:pPr rtl="0">
                <a:spcAft>
                  <a:spcPts val="600"/>
                </a:spcAft>
              </a:pPr>
              <a:t>10</a:t>
            </a:fld>
            <a:endParaRPr lang="it-IT"/>
          </a:p>
        </p:txBody>
      </p:sp>
      <p:pic>
        <p:nvPicPr>
          <p:cNvPr id="2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E840D081-C17E-2098-9CB7-8C5DAC968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629F2BFF-382D-0808-6FC1-7EF87DE4E52D}"/>
              </a:ext>
            </a:extLst>
          </p:cNvPr>
          <p:cNvSpPr/>
          <p:nvPr/>
        </p:nvSpPr>
        <p:spPr>
          <a:xfrm>
            <a:off x="873730" y="3708104"/>
            <a:ext cx="4852700" cy="4182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ptos" panose="020B0004020202020204" pitchFamily="34" charset="0"/>
              </a:rPr>
              <a:t>Solido  {3,4,4,0,8,12}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276353AD-63A9-2100-69EC-3608A8B01A36}"/>
              </a:ext>
            </a:extLst>
          </p:cNvPr>
          <p:cNvSpPr/>
          <p:nvPr/>
        </p:nvSpPr>
        <p:spPr>
          <a:xfrm>
            <a:off x="6374064" y="3708104"/>
            <a:ext cx="4852700" cy="4182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ptos" panose="020B0004020202020204" pitchFamily="34" charset="0"/>
              </a:rPr>
              <a:t>Solido Duale  {4,3,4,0,8,12}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F49214B3-CDDC-35E2-2F9F-242CF4CF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730" y="4437380"/>
            <a:ext cx="4852700" cy="918518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5015F59D-1101-129F-68B1-A7CCE1314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064" y="4437381"/>
            <a:ext cx="4852699" cy="918518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158EFB6F-BF35-2D25-EB49-6EC1C4EBA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948" y="1188497"/>
            <a:ext cx="2640264" cy="2519607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C1B7E003-62EC-5FA2-815F-1D800FCCF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1790" y="1258887"/>
            <a:ext cx="2868881" cy="22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165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C10FE-AC95-ACCD-B511-7A41F778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185" y="344399"/>
            <a:ext cx="9599008" cy="940937"/>
          </a:xfrm>
        </p:spPr>
        <p:txBody>
          <a:bodyPr anchor="ctr">
            <a:normAutofit fontScale="90000"/>
          </a:bodyPr>
          <a:lstStyle/>
          <a:p>
            <a:r>
              <a:rPr lang="it-IT" b="1">
                <a:latin typeface="Aptos SemiBold" panose="020B0004020202020204" pitchFamily="34" charset="0"/>
              </a:rPr>
              <a:t>I SOLIDI GEODETICI DI II CLASSE</a:t>
            </a:r>
            <a:br>
              <a:rPr lang="it-IT" b="1">
                <a:latin typeface="Aptos SemiBold" panose="020B0004020202020204" pitchFamily="34" charset="0"/>
              </a:rPr>
            </a:br>
            <a:endParaRPr lang="it-IT">
              <a:latin typeface="Aptos SemiBold" panose="020B00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4D6EB65-0868-5274-1D3F-82FE2B407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8AB70BE-1769-45B8-85A6-0C837432C7E6}" type="slidenum">
              <a:rPr lang="it-IT" smtClean="0"/>
              <a:pPr rtl="0">
                <a:spcAft>
                  <a:spcPts val="600"/>
                </a:spcAft>
              </a:pPr>
              <a:t>11</a:t>
            </a:fld>
            <a:endParaRPr lang="it-IT"/>
          </a:p>
        </p:txBody>
      </p:sp>
      <p:sp>
        <p:nvSpPr>
          <p:cNvPr id="13" name="Rettangolo con due angoli in diagonale arrotondati 12">
            <a:extLst>
              <a:ext uri="{FF2B5EF4-FFF2-40B4-BE49-F238E27FC236}">
                <a16:creationId xmlns:a16="http://schemas.microsoft.com/office/drawing/2014/main" id="{794C68C6-F756-3A53-B77D-D6EB002E65B3}"/>
              </a:ext>
            </a:extLst>
          </p:cNvPr>
          <p:cNvSpPr/>
          <p:nvPr/>
        </p:nvSpPr>
        <p:spPr>
          <a:xfrm>
            <a:off x="855547" y="4840657"/>
            <a:ext cx="10805605" cy="1032561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latin typeface="Aptos SemiBold"/>
              </a:rPr>
              <a:t>La gestione della mesh triangolata è uguale a quella per la Triangolazione I, vengono  infatti usate le stesse funzioni</a:t>
            </a:r>
            <a:endParaRPr lang="it-IT"/>
          </a:p>
        </p:txBody>
      </p:sp>
      <p:pic>
        <p:nvPicPr>
          <p:cNvPr id="3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DB74992E-4C62-221B-1D50-B2C4D544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C0C3C62-301A-FBD3-EAF8-3B00F871300E}"/>
              </a:ext>
            </a:extLst>
          </p:cNvPr>
          <p:cNvSpPr txBox="1"/>
          <p:nvPr/>
        </p:nvSpPr>
        <p:spPr>
          <a:xfrm>
            <a:off x="1279070" y="1265464"/>
            <a:ext cx="544285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Aptos"/>
              </a:rPr>
              <a:t>Per questo tipo di triangolazione abbiamo implementato nuove funzioni nel file Trangolazione2. La funzione principale è:</a:t>
            </a:r>
          </a:p>
          <a:p>
            <a:endParaRPr lang="it-IT">
              <a:latin typeface="Aptos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00A3843-B7A4-731C-54F3-673F86244DDA}"/>
              </a:ext>
            </a:extLst>
          </p:cNvPr>
          <p:cNvSpPr txBox="1"/>
          <p:nvPr/>
        </p:nvSpPr>
        <p:spPr>
          <a:xfrm>
            <a:off x="1282621" y="2452835"/>
            <a:ext cx="34834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b="1">
                <a:latin typeface="Aptos"/>
              </a:rPr>
              <a:t>TrangulateAndStrore2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ACA0D091-A432-2A29-2DA6-C3AE4FBC6337}"/>
              </a:ext>
            </a:extLst>
          </p:cNvPr>
          <p:cNvSpPr/>
          <p:nvPr/>
        </p:nvSpPr>
        <p:spPr>
          <a:xfrm>
            <a:off x="464024" y="3050761"/>
            <a:ext cx="2017208" cy="11459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>
                <a:latin typeface="Aptos" panose="020B0004020202020204" pitchFamily="34" charset="0"/>
                <a:ea typeface="+mn-lt"/>
                <a:cs typeface="+mn-lt"/>
              </a:rPr>
              <a:t>Alloca spazio per vertici, spigoli e facce della mesh triangolata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81818C5-E6EA-9BE7-E767-7E3F24556F42}"/>
              </a:ext>
            </a:extLst>
          </p:cNvPr>
          <p:cNvSpPr/>
          <p:nvPr/>
        </p:nvSpPr>
        <p:spPr>
          <a:xfrm>
            <a:off x="2750023" y="3050761"/>
            <a:ext cx="2017208" cy="11459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  <a:ea typeface="+mn-lt"/>
                <a:cs typeface="+mn-lt"/>
              </a:rPr>
              <a:t>Per ogni faccia originale calcola il baricentro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6DCCD036-2DE8-9BCD-5F6B-6253061CD3D7}"/>
              </a:ext>
            </a:extLst>
          </p:cNvPr>
          <p:cNvSpPr/>
          <p:nvPr/>
        </p:nvSpPr>
        <p:spPr>
          <a:xfrm>
            <a:off x="5047066" y="3050761"/>
            <a:ext cx="1453991" cy="114595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  <a:ea typeface="+mn-lt"/>
                <a:cs typeface="+mn-lt"/>
              </a:rPr>
              <a:t>Per ogni lato della faccia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BDC537AD-B7EB-9F13-36FC-26B519AAE6F8}"/>
              </a:ext>
            </a:extLst>
          </p:cNvPr>
          <p:cNvSpPr/>
          <p:nvPr/>
        </p:nvSpPr>
        <p:spPr>
          <a:xfrm>
            <a:off x="6725675" y="1858066"/>
            <a:ext cx="2712947" cy="1333696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  <a:ea typeface="+mn-lt"/>
                <a:cs typeface="+mn-lt"/>
              </a:rPr>
              <a:t>se è un bordo esterno, crea due triangoli usando i vertici originali, il punto medio del lato e il baricentro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922868D7-B687-D7B9-103B-7E24B913592E}"/>
              </a:ext>
            </a:extLst>
          </p:cNvPr>
          <p:cNvSpPr/>
          <p:nvPr/>
        </p:nvSpPr>
        <p:spPr>
          <a:xfrm>
            <a:off x="6725675" y="3337891"/>
            <a:ext cx="2712947" cy="132265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  <a:ea typeface="+mn-lt"/>
                <a:cs typeface="+mn-lt"/>
              </a:rPr>
              <a:t>Se è un lato interno, crea due triangoli usando i vertici originali e i baricentri delle due facce adiacenti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0752E6D-2008-1271-2F71-F3B5605CF047}"/>
              </a:ext>
            </a:extLst>
          </p:cNvPr>
          <p:cNvSpPr/>
          <p:nvPr/>
        </p:nvSpPr>
        <p:spPr>
          <a:xfrm>
            <a:off x="9773675" y="2380086"/>
            <a:ext cx="2116599" cy="1554564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  <a:ea typeface="+mn-lt"/>
                <a:cs typeface="+mn-lt"/>
              </a:rPr>
              <a:t>Aggiunge vertici, spigoli e facce triangolari alla mesh triangolata, evitando duplicati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B9F5EBCA-D4A0-4181-0A3D-275D3E5FDE87}"/>
              </a:ext>
            </a:extLst>
          </p:cNvPr>
          <p:cNvSpPr/>
          <p:nvPr/>
        </p:nvSpPr>
        <p:spPr>
          <a:xfrm>
            <a:off x="2512785" y="3514586"/>
            <a:ext cx="231321" cy="231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78F07086-25CD-BEE6-8E15-939147818CF2}"/>
              </a:ext>
            </a:extLst>
          </p:cNvPr>
          <p:cNvSpPr/>
          <p:nvPr/>
        </p:nvSpPr>
        <p:spPr>
          <a:xfrm>
            <a:off x="4798784" y="3514586"/>
            <a:ext cx="231321" cy="231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F52B1618-C399-20B6-BBF4-E3A17F0E882E}"/>
              </a:ext>
            </a:extLst>
          </p:cNvPr>
          <p:cNvSpPr/>
          <p:nvPr/>
        </p:nvSpPr>
        <p:spPr>
          <a:xfrm>
            <a:off x="9490488" y="3123527"/>
            <a:ext cx="231321" cy="231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6EE37D5-4863-9050-8391-A028DF84A506}"/>
              </a:ext>
            </a:extLst>
          </p:cNvPr>
          <p:cNvCxnSpPr/>
          <p:nvPr/>
        </p:nvCxnSpPr>
        <p:spPr>
          <a:xfrm flipV="1">
            <a:off x="6289852" y="2839750"/>
            <a:ext cx="549625" cy="515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ED663572-2461-DBDD-4772-A24C4DE4B166}"/>
              </a:ext>
            </a:extLst>
          </p:cNvPr>
          <p:cNvCxnSpPr>
            <a:cxnSpLocks/>
          </p:cNvCxnSpPr>
          <p:nvPr/>
        </p:nvCxnSpPr>
        <p:spPr>
          <a:xfrm>
            <a:off x="6278807" y="3995370"/>
            <a:ext cx="549626" cy="401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46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FD374-85E2-F8C0-BB47-CC424490F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0FEF183-9A72-8644-F07F-02F98D80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60" y="331649"/>
            <a:ext cx="10912550" cy="1002535"/>
          </a:xfrm>
        </p:spPr>
        <p:txBody>
          <a:bodyPr>
            <a:normAutofit/>
          </a:bodyPr>
          <a:lstStyle/>
          <a:p>
            <a:r>
              <a:rPr lang="it-IT" sz="3200" b="1">
                <a:latin typeface="Aptos SemiBold"/>
              </a:rPr>
              <a:t>I SOLIDI GEODETICI DI II CLASSE</a:t>
            </a:r>
            <a:br>
              <a:rPr lang="it-IT" sz="3200" b="1">
                <a:latin typeface="Aptos SemiBold" panose="020B0004020202020204" pitchFamily="34" charset="0"/>
              </a:rPr>
            </a:br>
            <a:r>
              <a:rPr lang="it-IT" sz="2000" b="1">
                <a:latin typeface="Aptos SemiBold"/>
              </a:rPr>
              <a:t>Il cammino minimo</a:t>
            </a:r>
            <a:endParaRPr lang="en-US" sz="3200">
              <a:latin typeface="Aptos SemiBold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95AE0CC-9459-C1AE-B63B-2A142445A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8AB70BE-1769-45B8-85A6-0C837432C7E6}" type="slidenum">
              <a:rPr lang="it-IT" smtClean="0"/>
              <a:pPr rtl="0">
                <a:spcAft>
                  <a:spcPts val="600"/>
                </a:spcAft>
              </a:pPr>
              <a:t>12</a:t>
            </a:fld>
            <a:endParaRPr lang="it-IT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A21ED08-4BD4-5DD3-41F2-2A8F2B96C3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25" r="-3378" b="-110"/>
          <a:stretch>
            <a:fillRect/>
          </a:stretch>
        </p:blipFill>
        <p:spPr>
          <a:xfrm>
            <a:off x="7784020" y="577693"/>
            <a:ext cx="3217503" cy="3065173"/>
          </a:xfrm>
          <a:prstGeom prst="rect">
            <a:avLst/>
          </a:prstGeom>
        </p:spPr>
      </p:pic>
      <p:pic>
        <p:nvPicPr>
          <p:cNvPr id="2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F496897D-19D4-F821-5721-8EBB8A3BA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8ABB8FE3-125F-6553-E5B0-F641297D521C}"/>
              </a:ext>
            </a:extLst>
          </p:cNvPr>
          <p:cNvSpPr/>
          <p:nvPr/>
        </p:nvSpPr>
        <p:spPr>
          <a:xfrm>
            <a:off x="6691600" y="3639524"/>
            <a:ext cx="4852700" cy="418214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ptos" panose="020B0004020202020204" pitchFamily="34" charset="0"/>
              </a:rPr>
              <a:t>Solido  {3,4,4,4,10,15}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515AFF-ABC6-D458-8EC1-150C25972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6840" y="4230901"/>
            <a:ext cx="4837460" cy="118542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4FFBB72-A118-E4AF-C8C8-EA426E4C6F44}"/>
              </a:ext>
            </a:extLst>
          </p:cNvPr>
          <p:cNvSpPr txBox="1"/>
          <p:nvPr/>
        </p:nvSpPr>
        <p:spPr>
          <a:xfrm>
            <a:off x="770860" y="2271382"/>
            <a:ext cx="56450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L’immagine a destra mostra un output relativo</a:t>
            </a:r>
          </a:p>
          <a:p>
            <a:r>
              <a:rPr lang="it-IT" dirty="0">
                <a:latin typeface="Aptos" panose="020B0004020202020204" pitchFamily="34" charset="0"/>
              </a:rPr>
              <a:t>ad un solido geodetico di II classe con parametri b = c = 4. E’ stato calcolato poi il cammino minimo dal vertice 10 al vertice 15 (linea rossa sulla figura plottata da </a:t>
            </a:r>
            <a:r>
              <a:rPr lang="it-IT" dirty="0" err="1">
                <a:latin typeface="Aptos" panose="020B0004020202020204" pitchFamily="34" charset="0"/>
              </a:rPr>
              <a:t>ParaView</a:t>
            </a:r>
            <a:r>
              <a:rPr lang="it-IT" dirty="0">
                <a:latin typeface="Aptos" panose="020B0004020202020204" pitchFamily="34" charset="0"/>
              </a:rPr>
              <a:t>) che è risultato di lunghezza totale pari a 0.51031</a:t>
            </a:r>
          </a:p>
        </p:txBody>
      </p:sp>
    </p:spTree>
    <p:extLst>
      <p:ext uri="{BB962C8B-B14F-4D97-AF65-F5344CB8AC3E}">
        <p14:creationId xmlns:p14="http://schemas.microsoft.com/office/powerpoint/2010/main" val="3158578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CF6B9-E819-3030-A8AD-1D6D680AE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11DAED-5745-C2E0-FC07-465CD5D0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622" y="1"/>
            <a:ext cx="9599008" cy="1285336"/>
          </a:xfrm>
        </p:spPr>
        <p:txBody>
          <a:bodyPr anchor="ctr">
            <a:normAutofit/>
          </a:bodyPr>
          <a:lstStyle/>
          <a:p>
            <a:r>
              <a:rPr lang="it-IT" sz="3200">
                <a:latin typeface="Aptos SemiBold" panose="020B0004020202020204" pitchFamily="34" charset="0"/>
              </a:rPr>
              <a:t>I GOOGLE TEST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B2332DD-0820-993D-CDC3-196E93656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8AB70BE-1769-45B8-85A6-0C837432C7E6}" type="slidenum">
              <a:rPr lang="it-IT" smtClean="0"/>
              <a:pPr rtl="0">
                <a:spcAft>
                  <a:spcPts val="600"/>
                </a:spcAft>
              </a:pPr>
              <a:t>13</a:t>
            </a:fld>
            <a:endParaRPr lang="it-IT"/>
          </a:p>
        </p:txBody>
      </p:sp>
      <p:sp>
        <p:nvSpPr>
          <p:cNvPr id="13" name="Rettangolo con due angoli in diagonale arrotondati 12">
            <a:extLst>
              <a:ext uri="{FF2B5EF4-FFF2-40B4-BE49-F238E27FC236}">
                <a16:creationId xmlns:a16="http://schemas.microsoft.com/office/drawing/2014/main" id="{F2029554-27B8-E981-A562-65CF57BE08F5}"/>
              </a:ext>
            </a:extLst>
          </p:cNvPr>
          <p:cNvSpPr/>
          <p:nvPr/>
        </p:nvSpPr>
        <p:spPr>
          <a:xfrm>
            <a:off x="1024622" y="1097281"/>
            <a:ext cx="10542538" cy="765809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>
                <a:latin typeface="Aptos SemiBold" panose="020B0004020202020204" pitchFamily="34" charset="0"/>
              </a:rPr>
              <a:t>Il file test.hpp controlla il funzionamento delle unità logiche implementando il GoogleTest nel namespace PolyhedraTest</a:t>
            </a:r>
          </a:p>
        </p:txBody>
      </p:sp>
      <p:pic>
        <p:nvPicPr>
          <p:cNvPr id="3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B89B1AAB-BC6A-D2C2-ED01-D016255D0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tangolo con due angoli in diagonale arrotondati 6">
            <a:extLst>
              <a:ext uri="{FF2B5EF4-FFF2-40B4-BE49-F238E27FC236}">
                <a16:creationId xmlns:a16="http://schemas.microsoft.com/office/drawing/2014/main" id="{8A649165-5C4C-48FD-65C5-7A92072F16CC}"/>
              </a:ext>
            </a:extLst>
          </p:cNvPr>
          <p:cNvSpPr/>
          <p:nvPr/>
        </p:nvSpPr>
        <p:spPr>
          <a:xfrm>
            <a:off x="1024622" y="5022445"/>
            <a:ext cx="10542538" cy="765809"/>
          </a:xfrm>
          <a:prstGeom prst="round2Diag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>
                <a:latin typeface="Aptos SemiBold"/>
              </a:rPr>
              <a:t>Il file main_test.cpp permette di eseguire tutte le funzioni di test del progetto, scritte con Google Test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E88566-B087-DFAF-0312-1FE3C99D39CD}"/>
              </a:ext>
            </a:extLst>
          </p:cNvPr>
          <p:cNvSpPr txBox="1"/>
          <p:nvPr/>
        </p:nvSpPr>
        <p:spPr>
          <a:xfrm>
            <a:off x="421624" y="2044226"/>
            <a:ext cx="52545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>
                <a:latin typeface="Aptos"/>
              </a:rPr>
              <a:t>Alcuni dei test che abbiamo implementato sono:</a:t>
            </a:r>
          </a:p>
          <a:p>
            <a:endParaRPr lang="it-IT" b="1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AAACE9D-ED6A-9A68-9ADE-D14A00CA0DC4}"/>
              </a:ext>
            </a:extLst>
          </p:cNvPr>
          <p:cNvSpPr txBox="1"/>
          <p:nvPr/>
        </p:nvSpPr>
        <p:spPr>
          <a:xfrm>
            <a:off x="2450469" y="3605893"/>
            <a:ext cx="5937841" cy="12224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b="1" err="1">
                <a:latin typeface="Aptos"/>
                <a:ea typeface="+mn-lt"/>
                <a:cs typeface="+mn-lt"/>
              </a:rPr>
              <a:t>TestTriangolazioneTetraedro</a:t>
            </a:r>
            <a:r>
              <a:rPr lang="it-IT">
                <a:latin typeface="Aptos"/>
                <a:ea typeface="+mn-lt"/>
                <a:cs typeface="+mn-lt"/>
              </a:rPr>
              <a:t>:</a:t>
            </a:r>
            <a:r>
              <a:rPr lang="it-IT">
                <a:latin typeface="Aptos"/>
              </a:rPr>
              <a:t> verifica che la funzione di triangolazione di un tetraedro generi una mesh poliedrica corretta, confrontando la mesh risultante con una mesh attesa (già definita con i dati corretti)</a:t>
            </a:r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FC307B4-CD0A-F5C4-79B8-C27953141F14}"/>
              </a:ext>
            </a:extLst>
          </p:cNvPr>
          <p:cNvSpPr txBox="1"/>
          <p:nvPr/>
        </p:nvSpPr>
        <p:spPr>
          <a:xfrm>
            <a:off x="1024874" y="2691846"/>
            <a:ext cx="52626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err="1">
                <a:latin typeface="Aptos"/>
                <a:ea typeface="+mn-lt"/>
                <a:cs typeface="+mn-lt"/>
              </a:rPr>
              <a:t>TestAreaNonNulla</a:t>
            </a:r>
            <a:r>
              <a:rPr lang="it-IT">
                <a:latin typeface="Aptos"/>
                <a:ea typeface="+mn-lt"/>
                <a:cs typeface="+mn-lt"/>
              </a:rPr>
              <a:t>: verifica che tutti i triangoli della mesh triangolata abbiano un'area maggiore di zero</a:t>
            </a:r>
            <a:endParaRPr lang="it-IT">
              <a:latin typeface="Aptos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566E1C5-2B27-1B61-8FC9-B30748510EB2}"/>
              </a:ext>
            </a:extLst>
          </p:cNvPr>
          <p:cNvSpPr txBox="1"/>
          <p:nvPr/>
        </p:nvSpPr>
        <p:spPr>
          <a:xfrm>
            <a:off x="7068022" y="2085640"/>
            <a:ext cx="44767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b="1" err="1">
                <a:latin typeface="Aptos"/>
                <a:ea typeface="+mn-lt"/>
                <a:cs typeface="+mn-lt"/>
              </a:rPr>
              <a:t>TestCalcoloDuplicato</a:t>
            </a:r>
            <a:r>
              <a:rPr lang="it-IT">
                <a:latin typeface="Aptos"/>
                <a:ea typeface="+mn-lt"/>
                <a:cs typeface="+mn-lt"/>
              </a:rPr>
              <a:t>: verifica che, dati certi parametri e dimensioni, la funzione</a:t>
            </a:r>
            <a:r>
              <a:rPr lang="it-IT">
                <a:latin typeface="Aptos"/>
              </a:rPr>
              <a:t> </a:t>
            </a:r>
            <a:r>
              <a:rPr lang="it-IT" err="1">
                <a:latin typeface="Aptos"/>
              </a:rPr>
              <a:t>CalcoloDuplicato</a:t>
            </a:r>
            <a:r>
              <a:rPr lang="it-IT">
                <a:latin typeface="Aptos"/>
              </a:rPr>
              <a:t> </a:t>
            </a:r>
            <a:r>
              <a:rPr lang="it-IT">
                <a:latin typeface="Aptos"/>
                <a:ea typeface="+mn-lt"/>
                <a:cs typeface="+mn-lt"/>
              </a:rPr>
              <a:t>restituisca i valori corretti per gestire gli elementi duplicati nella mesh </a:t>
            </a:r>
            <a:endParaRPr lang="it-IT">
              <a:latin typeface="Aptos"/>
            </a:endParaRPr>
          </a:p>
        </p:txBody>
      </p:sp>
      <p:sp>
        <p:nvSpPr>
          <p:cNvPr id="10" name="Freccia a destra 9">
            <a:extLst>
              <a:ext uri="{FF2B5EF4-FFF2-40B4-BE49-F238E27FC236}">
                <a16:creationId xmlns:a16="http://schemas.microsoft.com/office/drawing/2014/main" id="{5B478AA7-D4A5-CFDD-4620-6D1BADF6EC5E}"/>
              </a:ext>
            </a:extLst>
          </p:cNvPr>
          <p:cNvSpPr/>
          <p:nvPr/>
        </p:nvSpPr>
        <p:spPr>
          <a:xfrm>
            <a:off x="571499" y="2735036"/>
            <a:ext cx="421821" cy="272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A5D4ADCC-BFB4-A158-D0D1-20B672DE9C7B}"/>
              </a:ext>
            </a:extLst>
          </p:cNvPr>
          <p:cNvSpPr/>
          <p:nvPr/>
        </p:nvSpPr>
        <p:spPr>
          <a:xfrm>
            <a:off x="2029238" y="3640601"/>
            <a:ext cx="421821" cy="272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8BAE96C-1740-C6D2-4563-D2AEB31696B1}"/>
              </a:ext>
            </a:extLst>
          </p:cNvPr>
          <p:cNvSpPr/>
          <p:nvPr/>
        </p:nvSpPr>
        <p:spPr>
          <a:xfrm>
            <a:off x="6645412" y="2127644"/>
            <a:ext cx="421821" cy="272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5534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DCF739-6C77-9CBD-DB87-810C5B33A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2193802"/>
            <a:ext cx="11087100" cy="1729547"/>
          </a:xfrm>
        </p:spPr>
        <p:txBody>
          <a:bodyPr>
            <a:normAutofit/>
          </a:bodyPr>
          <a:lstStyle/>
          <a:p>
            <a:pPr algn="ctr"/>
            <a:r>
              <a:rPr lang="it-IT" sz="6000" b="1">
                <a:latin typeface="Aptos"/>
              </a:rPr>
              <a:t>GRAZIE PER L’ ATTENZIONE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7D7AA5F-2AD9-69D1-D294-017CE41E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it-IT" smtClean="0"/>
              <a:pPr rtl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809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CAC2B-815D-EE90-31CE-591B76060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9A38AB1-33F4-AD64-768C-D1A90C3B1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08AB70BE-1769-45B8-85A6-0C837432C7E6}" type="slidenum">
              <a:rPr lang="it-IT" smtClean="0"/>
              <a:pPr rtl="0"/>
              <a:t>2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E15EA4E-5D2B-9906-B4C4-E23815023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253" y="208547"/>
            <a:ext cx="6744026" cy="649441"/>
          </a:xfrm>
        </p:spPr>
        <p:txBody>
          <a:bodyPr>
            <a:normAutofit/>
          </a:bodyPr>
          <a:lstStyle/>
          <a:p>
            <a:r>
              <a:rPr lang="it-IT" sz="3200">
                <a:latin typeface="Aptos SemiBold" panose="020B0004020202020204" pitchFamily="34" charset="0"/>
              </a:rPr>
              <a:t>Definizione del problema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76E8A1DF-B689-012B-4B90-F504E03BE672}"/>
              </a:ext>
            </a:extLst>
          </p:cNvPr>
          <p:cNvSpPr txBox="1"/>
          <p:nvPr/>
        </p:nvSpPr>
        <p:spPr>
          <a:xfrm>
            <a:off x="721894" y="1482020"/>
            <a:ext cx="5005137" cy="3970318"/>
          </a:xfrm>
          <a:prstGeom prst="rect">
            <a:avLst/>
          </a:prstGeom>
          <a:noFill/>
          <a:ln w="28575">
            <a:solidFill>
              <a:srgbClr val="418187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it-IT" b="1">
                <a:latin typeface="Aptos" panose="020B0004020202020204" pitchFamily="34" charset="0"/>
              </a:rPr>
              <a:t>Scopo del progetto</a:t>
            </a:r>
          </a:p>
          <a:p>
            <a:pPr>
              <a:buNone/>
            </a:pPr>
            <a:endParaRPr lang="it-IT" b="1">
              <a:latin typeface="Aptos" panose="020B0004020202020204" pitchFamily="34" charset="0"/>
            </a:endParaRPr>
          </a:p>
          <a:p>
            <a:pPr>
              <a:buNone/>
            </a:pPr>
            <a:r>
              <a:rPr lang="it-IT">
                <a:latin typeface="Aptos" panose="020B0004020202020204" pitchFamily="34" charset="0"/>
              </a:rPr>
              <a:t>L’obiettivo è quello di definire, a partire da un </a:t>
            </a:r>
            <a:r>
              <a:rPr lang="it-IT" b="1">
                <a:latin typeface="Aptos" panose="020B0004020202020204" pitchFamily="34" charset="0"/>
              </a:rPr>
              <a:t>poliedro platonico</a:t>
            </a:r>
            <a:r>
              <a:rPr lang="it-IT">
                <a:latin typeface="Aptos" panose="020B0004020202020204" pitchFamily="34" charset="0"/>
              </a:rPr>
              <a:t>, il </a:t>
            </a:r>
            <a:r>
              <a:rPr lang="it-IT" b="1">
                <a:latin typeface="Aptos" panose="020B0004020202020204" pitchFamily="34" charset="0"/>
              </a:rPr>
              <a:t>poliedro geodetico </a:t>
            </a:r>
            <a:r>
              <a:rPr lang="it-IT">
                <a:latin typeface="Aptos" panose="020B0004020202020204" pitchFamily="34" charset="0"/>
              </a:rPr>
              <a:t>relativo a facce triangolari e il corrispondente </a:t>
            </a:r>
            <a:r>
              <a:rPr lang="it-IT" b="1">
                <a:latin typeface="Aptos" panose="020B0004020202020204" pitchFamily="34" charset="0"/>
              </a:rPr>
              <a:t>poliedro geodetico duale</a:t>
            </a:r>
            <a:r>
              <a:rPr lang="it-IT">
                <a:latin typeface="Aptos" panose="020B0004020202020204" pitchFamily="34" charset="0"/>
              </a:rPr>
              <a:t>. In entrambi i casi, inoltre, si vuole individuare </a:t>
            </a:r>
            <a:r>
              <a:rPr lang="it-IT" b="1">
                <a:latin typeface="Aptos" panose="020B0004020202020204" pitchFamily="34" charset="0"/>
              </a:rPr>
              <a:t>il cammino minimo </a:t>
            </a:r>
            <a:r>
              <a:rPr lang="it-IT">
                <a:latin typeface="Aptos" panose="020B0004020202020204" pitchFamily="34" charset="0"/>
              </a:rPr>
              <a:t>per connettere due vertici qualsiasi del solido.</a:t>
            </a:r>
          </a:p>
          <a:p>
            <a:pPr>
              <a:buNone/>
            </a:pPr>
            <a:endParaRPr lang="it-IT">
              <a:latin typeface="Aptos" panose="020B0004020202020204" pitchFamily="34" charset="0"/>
            </a:endParaRPr>
          </a:p>
          <a:p>
            <a:pPr>
              <a:buNone/>
            </a:pPr>
            <a:r>
              <a:rPr lang="it-IT">
                <a:latin typeface="Aptos" panose="020B0004020202020204" pitchFamily="34" charset="0"/>
              </a:rPr>
              <a:t>In particolare si vuole che il codice riesca ad ottenere tali risultati sia per i </a:t>
            </a:r>
            <a:r>
              <a:rPr lang="it-IT" b="1">
                <a:latin typeface="Aptos" panose="020B0004020202020204" pitchFamily="34" charset="0"/>
              </a:rPr>
              <a:t>solidi geodetici di I classe</a:t>
            </a:r>
            <a:r>
              <a:rPr lang="it-IT">
                <a:latin typeface="Aptos" panose="020B0004020202020204" pitchFamily="34" charset="0"/>
              </a:rPr>
              <a:t>, sia per quelli di </a:t>
            </a:r>
            <a:r>
              <a:rPr lang="it-IT" b="1">
                <a:latin typeface="Aptos" panose="020B0004020202020204" pitchFamily="34" charset="0"/>
              </a:rPr>
              <a:t>II classe </a:t>
            </a:r>
            <a:r>
              <a:rPr lang="it-IT">
                <a:latin typeface="Aptos" panose="020B0004020202020204" pitchFamily="34" charset="0"/>
              </a:rPr>
              <a:t>che si differenziano per la diversa triangolazione delle facce.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041AFE3-069C-F1BF-B3B9-41BE992D8615}"/>
              </a:ext>
            </a:extLst>
          </p:cNvPr>
          <p:cNvSpPr txBox="1"/>
          <p:nvPr/>
        </p:nvSpPr>
        <p:spPr>
          <a:xfrm>
            <a:off x="6219674" y="1482020"/>
            <a:ext cx="5324626" cy="397031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None/>
            </a:pPr>
            <a:r>
              <a:rPr lang="it-IT" b="1" dirty="0">
                <a:latin typeface="Aptos" panose="020B0004020202020204" pitchFamily="34" charset="0"/>
              </a:rPr>
              <a:t>Struttura del progetto </a:t>
            </a:r>
          </a:p>
          <a:p>
            <a:endParaRPr lang="it-IT" b="1" dirty="0">
              <a:latin typeface="Aptos" panose="020B0004020202020204" pitchFamily="34" charset="0"/>
            </a:endParaRPr>
          </a:p>
          <a:p>
            <a:r>
              <a:rPr lang="it-IT" dirty="0">
                <a:latin typeface="Aptos" panose="020B0004020202020204" pitchFamily="34" charset="0"/>
              </a:rPr>
              <a:t>Il progetto è diviso in 3 cartelle principali: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ptos" panose="020B0004020202020204" pitchFamily="34" charset="0"/>
              </a:rPr>
              <a:t>src</a:t>
            </a:r>
            <a:r>
              <a:rPr lang="it-IT" dirty="0">
                <a:latin typeface="Aptos" panose="020B0004020202020204" pitchFamily="34" charset="0"/>
              </a:rPr>
              <a:t>: contiene tutti i files che dichiarano le funzioni per la definizione dei poliedri, la triangolazione, e il calcolo dei cammini minimi;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ptos" panose="020B0004020202020204" pitchFamily="34" charset="0"/>
              </a:rPr>
              <a:t>src_test</a:t>
            </a:r>
            <a:r>
              <a:rPr lang="it-IT" dirty="0">
                <a:latin typeface="Aptos" panose="020B0004020202020204" pitchFamily="34" charset="0"/>
              </a:rPr>
              <a:t>: contiene il file che implementa i GoogleTest per ciò che è stato dichiarato in src;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ptos" panose="020B0004020202020204" pitchFamily="34" charset="0"/>
              </a:rPr>
              <a:t>export_paraview: </a:t>
            </a:r>
            <a:r>
              <a:rPr lang="it-IT" dirty="0">
                <a:latin typeface="Aptos" panose="020B0004020202020204" pitchFamily="34" charset="0"/>
              </a:rPr>
              <a:t>contiene il file che esporta su Paraview gli output ottenuti.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b="1" dirty="0">
              <a:latin typeface="Aptos" panose="020B0004020202020204" pitchFamily="34" charset="0"/>
            </a:endParaRPr>
          </a:p>
          <a:p>
            <a:r>
              <a:rPr lang="it-IT" dirty="0">
                <a:latin typeface="Aptos" panose="020B0004020202020204" pitchFamily="34" charset="0"/>
              </a:rPr>
              <a:t>Infine sono presenti il </a:t>
            </a:r>
            <a:r>
              <a:rPr lang="it-IT" b="1" dirty="0">
                <a:latin typeface="Aptos" panose="020B0004020202020204" pitchFamily="34" charset="0"/>
              </a:rPr>
              <a:t>main.cpp </a:t>
            </a:r>
            <a:r>
              <a:rPr lang="it-IT" dirty="0">
                <a:latin typeface="Aptos" panose="020B0004020202020204" pitchFamily="34" charset="0"/>
              </a:rPr>
              <a:t>e il </a:t>
            </a:r>
            <a:r>
              <a:rPr lang="it-IT" b="1" dirty="0">
                <a:latin typeface="Aptos" panose="020B0004020202020204" pitchFamily="34" charset="0"/>
              </a:rPr>
              <a:t>main_test.cpp </a:t>
            </a:r>
            <a:r>
              <a:rPr lang="it-IT" dirty="0">
                <a:latin typeface="Aptos" panose="020B0004020202020204" pitchFamily="34" charset="0"/>
              </a:rPr>
              <a:t>che implementano, rispettivamente, la relazione tra input e funzioni e i GoogleTest per il main.</a:t>
            </a:r>
            <a:endParaRPr lang="it-IT" b="1" dirty="0">
              <a:latin typeface="Aptos" panose="020B0004020202020204" pitchFamily="34" charset="0"/>
            </a:endParaRPr>
          </a:p>
        </p:txBody>
      </p:sp>
      <p:pic>
        <p:nvPicPr>
          <p:cNvPr id="2050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61C70DDB-F946-2CCC-62A6-5161B63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598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54395D-610F-EFB3-CF35-0C9F1A63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288" y="195589"/>
            <a:ext cx="6954783" cy="8579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kern="1200">
                <a:latin typeface="Aptos SemiBold" panose="020B0004020202020204" pitchFamily="34" charset="0"/>
              </a:rPr>
              <a:t>I SOLIDI GEODETICI DI I CLASSE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1BC6811-CA93-3AB1-8BFA-B6062927AA5C}"/>
              </a:ext>
            </a:extLst>
          </p:cNvPr>
          <p:cNvSpPr txBox="1"/>
          <p:nvPr/>
        </p:nvSpPr>
        <p:spPr>
          <a:xfrm>
            <a:off x="1074288" y="1312751"/>
            <a:ext cx="4256389" cy="480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it-IT" b="1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9EE383-F74C-461D-8154-A93D987A1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AB70BE-1769-45B8-85A6-0C837432C7E6}" type="slidenum">
              <a:rPr lang="it-IT" smtClean="0"/>
              <a:pPr>
                <a:spcAft>
                  <a:spcPts val="600"/>
                </a:spcAft>
              </a:pPr>
              <a:t>3</a:t>
            </a:fld>
            <a:endParaRPr lang="it-IT"/>
          </a:p>
        </p:txBody>
      </p:sp>
      <p:pic>
        <p:nvPicPr>
          <p:cNvPr id="3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8444007C-293F-AFDE-8227-C09FAA6A6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373C6E4-0BE6-B85F-4C2A-150238BFC36E}"/>
              </a:ext>
            </a:extLst>
          </p:cNvPr>
          <p:cNvSpPr txBox="1"/>
          <p:nvPr/>
        </p:nvSpPr>
        <p:spPr>
          <a:xfrm>
            <a:off x="758206" y="955111"/>
            <a:ext cx="110064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>
                <a:latin typeface="Aptos" panose="020B0004020202020204" pitchFamily="34" charset="0"/>
              </a:rPr>
              <a:t>Per la definizione dei soldi Geodetici è necessario definire i 4 parametri della notazione di </a:t>
            </a:r>
            <a:r>
              <a:rPr lang="it-IT" u="sng">
                <a:latin typeface="Aptos" panose="020B0004020202020204" pitchFamily="34" charset="0"/>
              </a:rPr>
              <a:t>Wenniger</a:t>
            </a:r>
            <a:r>
              <a:rPr lang="it-IT">
                <a:latin typeface="Aptos" panose="020B0004020202020204" pitchFamily="34" charset="0"/>
              </a:rPr>
              <a:t>: </a:t>
            </a:r>
            <a:r>
              <a:rPr lang="it-IT" b="1" i="1">
                <a:latin typeface="Aptos" panose="020B0004020202020204" pitchFamily="34" charset="0"/>
              </a:rPr>
              <a:t>p,q,b,c</a:t>
            </a:r>
            <a:r>
              <a:rPr lang="it-IT" i="1">
                <a:latin typeface="Aptos" panose="020B0004020202020204" pitchFamily="34" charset="0"/>
              </a:rPr>
              <a:t>.</a:t>
            </a:r>
          </a:p>
          <a:p>
            <a:r>
              <a:rPr lang="it-IT">
                <a:latin typeface="Aptos" panose="020B0004020202020204" pitchFamily="34" charset="0"/>
              </a:rPr>
              <a:t>I parametri </a:t>
            </a:r>
            <a:r>
              <a:rPr lang="it-IT" b="1" i="1">
                <a:latin typeface="Aptos" panose="020B0004020202020204" pitchFamily="34" charset="0"/>
              </a:rPr>
              <a:t>p,q</a:t>
            </a:r>
            <a:r>
              <a:rPr lang="it-IT">
                <a:latin typeface="Aptos" panose="020B0004020202020204" pitchFamily="34" charset="0"/>
              </a:rPr>
              <a:t> sono quelli del </a:t>
            </a:r>
            <a:r>
              <a:rPr lang="it-IT" u="sng">
                <a:latin typeface="Aptos" panose="020B0004020202020204" pitchFamily="34" charset="0"/>
              </a:rPr>
              <a:t>simbolo di Schlaffi </a:t>
            </a:r>
            <a:r>
              <a:rPr lang="it-IT">
                <a:latin typeface="Aptos" panose="020B0004020202020204" pitchFamily="34" charset="0"/>
              </a:rPr>
              <a:t>e nel nostro caso p è fisso a 3 dato che le facce del solido </a:t>
            </a:r>
          </a:p>
          <a:p>
            <a:r>
              <a:rPr lang="it-IT">
                <a:latin typeface="Aptos" panose="020B0004020202020204" pitchFamily="34" charset="0"/>
              </a:rPr>
              <a:t>geodetico sono triangolari. Invece </a:t>
            </a:r>
            <a:r>
              <a:rPr lang="it-IT" b="1">
                <a:latin typeface="Aptos" panose="020B0004020202020204" pitchFamily="34" charset="0"/>
              </a:rPr>
              <a:t>b, c </a:t>
            </a:r>
            <a:r>
              <a:rPr lang="it-IT">
                <a:latin typeface="Aptos" panose="020B0004020202020204" pitchFamily="34" charset="0"/>
              </a:rPr>
              <a:t>specificano la triangolazione. Nei solidi di I classe b=0 e c è maggiore </a:t>
            </a:r>
          </a:p>
          <a:p>
            <a:r>
              <a:rPr lang="it-IT">
                <a:latin typeface="Aptos" panose="020B0004020202020204" pitchFamily="34" charset="0"/>
              </a:rPr>
              <a:t>o uguale a 1, oppure c=0 e b è maggiore o uguale a 1.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318B0A-4B6D-66F4-6BA7-45F4B8E77B4C}"/>
              </a:ext>
            </a:extLst>
          </p:cNvPr>
          <p:cNvSpPr txBox="1"/>
          <p:nvPr/>
        </p:nvSpPr>
        <p:spPr>
          <a:xfrm>
            <a:off x="760027" y="2422025"/>
            <a:ext cx="76954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latin typeface="Aptos"/>
              </a:rPr>
              <a:t>Nel file </a:t>
            </a:r>
            <a:r>
              <a:rPr lang="it-IT" b="1" dirty="0" err="1">
                <a:latin typeface="Aptos"/>
              </a:rPr>
              <a:t>Polyhedra.cpp</a:t>
            </a:r>
            <a:r>
              <a:rPr lang="it-IT" dirty="0">
                <a:latin typeface="Aptos"/>
              </a:rPr>
              <a:t> abbiamo costruito i poliedri nel seguente modo: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247D4E6F-B1D3-036F-42A2-E2459D39C451}"/>
              </a:ext>
            </a:extLst>
          </p:cNvPr>
          <p:cNvSpPr/>
          <p:nvPr/>
        </p:nvSpPr>
        <p:spPr>
          <a:xfrm>
            <a:off x="756873" y="3431563"/>
            <a:ext cx="2626178" cy="707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/>
              </a:rPr>
              <a:t>Cell0DsCoordinates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EABC053-EF8D-00FC-E4A7-400DA5ADAD31}"/>
              </a:ext>
            </a:extLst>
          </p:cNvPr>
          <p:cNvSpPr/>
          <p:nvPr/>
        </p:nvSpPr>
        <p:spPr>
          <a:xfrm>
            <a:off x="756873" y="4414432"/>
            <a:ext cx="2626178" cy="707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Cell1DsExtrema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BED7B87A-E3D4-53EF-8F42-9F0DB302C591}"/>
              </a:ext>
            </a:extLst>
          </p:cNvPr>
          <p:cNvSpPr/>
          <p:nvPr/>
        </p:nvSpPr>
        <p:spPr>
          <a:xfrm>
            <a:off x="756873" y="5375214"/>
            <a:ext cx="2626178" cy="707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Cell2DsVertices</a:t>
            </a:r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083F6C03-4A38-7560-D4E5-AE70E280605A}"/>
              </a:ext>
            </a:extLst>
          </p:cNvPr>
          <p:cNvSpPr/>
          <p:nvPr/>
        </p:nvSpPr>
        <p:spPr>
          <a:xfrm>
            <a:off x="3481850" y="3646714"/>
            <a:ext cx="680357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FF388B05-3369-D033-7B7F-E1C17755F511}"/>
              </a:ext>
            </a:extLst>
          </p:cNvPr>
          <p:cNvSpPr/>
          <p:nvPr/>
        </p:nvSpPr>
        <p:spPr>
          <a:xfrm>
            <a:off x="3481850" y="4629583"/>
            <a:ext cx="680357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061CC308-4635-6AA7-5169-48F3E56416FF}"/>
              </a:ext>
            </a:extLst>
          </p:cNvPr>
          <p:cNvSpPr/>
          <p:nvPr/>
        </p:nvSpPr>
        <p:spPr>
          <a:xfrm>
            <a:off x="3481850" y="5590366"/>
            <a:ext cx="680357" cy="2857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3326C88-4DD2-A1B0-50CF-A43F13F2C87D}"/>
              </a:ext>
            </a:extLst>
          </p:cNvPr>
          <p:cNvSpPr txBox="1"/>
          <p:nvPr/>
        </p:nvSpPr>
        <p:spPr>
          <a:xfrm>
            <a:off x="4059784" y="3446541"/>
            <a:ext cx="28251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dirty="0">
                <a:latin typeface="Aptos"/>
              </a:rPr>
              <a:t>Matrice 3*</a:t>
            </a:r>
            <a:r>
              <a:rPr lang="it-IT" sz="1600" dirty="0" err="1">
                <a:latin typeface="Aptos"/>
              </a:rPr>
              <a:t>n</a:t>
            </a:r>
            <a:r>
              <a:rPr lang="it-IT" sz="1600" dirty="0">
                <a:latin typeface="Aptos"/>
              </a:rPr>
              <a:t> di coordinate dei vertici</a:t>
            </a:r>
            <a:endParaRPr lang="it-IT" sz="16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8D2FB80-F43C-AE90-D1F3-17D8E52CCFAD}"/>
              </a:ext>
            </a:extLst>
          </p:cNvPr>
          <p:cNvSpPr txBox="1"/>
          <p:nvPr/>
        </p:nvSpPr>
        <p:spPr>
          <a:xfrm>
            <a:off x="4012925" y="4471227"/>
            <a:ext cx="28251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dirty="0">
                <a:latin typeface="Aptos"/>
              </a:rPr>
              <a:t>Matrice </a:t>
            </a:r>
            <a:r>
              <a:rPr lang="it-IT" sz="1600" dirty="0" err="1">
                <a:latin typeface="Aptos"/>
              </a:rPr>
              <a:t>n</a:t>
            </a:r>
            <a:r>
              <a:rPr lang="it-IT" sz="1600" dirty="0">
                <a:latin typeface="Aptos"/>
              </a:rPr>
              <a:t>*2 che contiene gli estremi dei lati</a:t>
            </a:r>
            <a:endParaRPr lang="it-IT" sz="16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AE141A6-AF83-C0E8-B4B9-91E4DAA0F51C}"/>
              </a:ext>
            </a:extLst>
          </p:cNvPr>
          <p:cNvSpPr txBox="1"/>
          <p:nvPr/>
        </p:nvSpPr>
        <p:spPr>
          <a:xfrm>
            <a:off x="4012924" y="5443053"/>
            <a:ext cx="282515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dirty="0">
                <a:latin typeface="Aptos"/>
              </a:rPr>
              <a:t>Vettore di vettori che contiene gli ID dei vertici delle facce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E0FB2336-D278-22BA-475F-4C0740E8DB7A}"/>
              </a:ext>
            </a:extLst>
          </p:cNvPr>
          <p:cNvSpPr/>
          <p:nvPr/>
        </p:nvSpPr>
        <p:spPr>
          <a:xfrm>
            <a:off x="6841829" y="3067128"/>
            <a:ext cx="2626178" cy="707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Cell2DsEdges</a:t>
            </a: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5767663D-2B55-A4F9-A5A4-866528947A74}"/>
              </a:ext>
            </a:extLst>
          </p:cNvPr>
          <p:cNvSpPr/>
          <p:nvPr/>
        </p:nvSpPr>
        <p:spPr>
          <a:xfrm>
            <a:off x="6841829" y="4061040"/>
            <a:ext cx="2626178" cy="707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Cell3DsVertices</a:t>
            </a:r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A2D6B211-D3F5-152F-4A19-AA5DD26F61FD}"/>
              </a:ext>
            </a:extLst>
          </p:cNvPr>
          <p:cNvSpPr/>
          <p:nvPr/>
        </p:nvSpPr>
        <p:spPr>
          <a:xfrm>
            <a:off x="6841829" y="5739649"/>
            <a:ext cx="2626178" cy="707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Cell3DsFaces</a:t>
            </a:r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2DBE1A1F-624E-E1B9-1522-F8628EA2D0BF}"/>
              </a:ext>
            </a:extLst>
          </p:cNvPr>
          <p:cNvSpPr/>
          <p:nvPr/>
        </p:nvSpPr>
        <p:spPr>
          <a:xfrm>
            <a:off x="6841828" y="4878258"/>
            <a:ext cx="2626178" cy="7075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Cell3DsEdges</a:t>
            </a:r>
          </a:p>
        </p:txBody>
      </p:sp>
      <p:sp>
        <p:nvSpPr>
          <p:cNvPr id="25" name="Freccia a destra 24">
            <a:extLst>
              <a:ext uri="{FF2B5EF4-FFF2-40B4-BE49-F238E27FC236}">
                <a16:creationId xmlns:a16="http://schemas.microsoft.com/office/drawing/2014/main" id="{5458515A-A462-BBE7-FC8C-F8480410630D}"/>
              </a:ext>
            </a:extLst>
          </p:cNvPr>
          <p:cNvSpPr/>
          <p:nvPr/>
        </p:nvSpPr>
        <p:spPr>
          <a:xfrm>
            <a:off x="9555762" y="3282279"/>
            <a:ext cx="680357" cy="285750"/>
          </a:xfrm>
          <a:prstGeom prst="rightArrow">
            <a:avLst/>
          </a:prstGeom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Parentesi graffa chiusa 25">
            <a:extLst>
              <a:ext uri="{FF2B5EF4-FFF2-40B4-BE49-F238E27FC236}">
                <a16:creationId xmlns:a16="http://schemas.microsoft.com/office/drawing/2014/main" id="{DA567B24-6E27-3F44-DEFB-77534BC2F47D}"/>
              </a:ext>
            </a:extLst>
          </p:cNvPr>
          <p:cNvSpPr/>
          <p:nvPr/>
        </p:nvSpPr>
        <p:spPr>
          <a:xfrm>
            <a:off x="9551622" y="3962242"/>
            <a:ext cx="585107" cy="254453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C6B942D-0067-6AA1-0E6B-86F489E08FDE}"/>
              </a:ext>
            </a:extLst>
          </p:cNvPr>
          <p:cNvSpPr txBox="1"/>
          <p:nvPr/>
        </p:nvSpPr>
        <p:spPr>
          <a:xfrm>
            <a:off x="10144740" y="3004535"/>
            <a:ext cx="197242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dirty="0">
                <a:latin typeface="Aptos"/>
              </a:rPr>
              <a:t>Vettore di vettori con gli ID dei lati di ciascuna faccia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C2C0CC92-3BB5-85F1-AC4F-2CB114F69B91}"/>
              </a:ext>
            </a:extLst>
          </p:cNvPr>
          <p:cNvSpPr txBox="1"/>
          <p:nvPr/>
        </p:nvSpPr>
        <p:spPr>
          <a:xfrm>
            <a:off x="10263533" y="5034446"/>
            <a:ext cx="15330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600" dirty="0">
                <a:latin typeface="Aptos"/>
              </a:rPr>
              <a:t>Volume finale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59012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08AB70BE-1769-45B8-85A6-0C837432C7E6}" type="slidenum">
              <a:rPr lang="it-IT" smtClean="0"/>
              <a:pPr rtl="0"/>
              <a:t>4</a:t>
            </a:fld>
            <a:endParaRPr lang="it-IT"/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51D38196-4C18-A006-B8BA-CECBB2DA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372610"/>
            <a:ext cx="6430571" cy="793464"/>
          </a:xfrm>
        </p:spPr>
        <p:txBody>
          <a:bodyPr>
            <a:normAutofit fontScale="90000"/>
          </a:bodyPr>
          <a:lstStyle/>
          <a:p>
            <a:pPr>
              <a:buNone/>
            </a:pPr>
            <a:r>
              <a:rPr lang="it-IT" b="1">
                <a:latin typeface="Aptos SemiBold" panose="020B0004020202020204" pitchFamily="34" charset="0"/>
              </a:rPr>
              <a:t>I SOLIDI GEODETICI DI I CLASSE</a:t>
            </a:r>
            <a:br>
              <a:rPr lang="it-IT" b="1">
                <a:latin typeface="Aptos SemiBold" panose="020B0004020202020204" pitchFamily="34" charset="0"/>
              </a:rPr>
            </a:br>
            <a:r>
              <a:rPr lang="it-IT" sz="2400" b="1">
                <a:latin typeface="Aptos SemiBold" panose="020B0004020202020204" pitchFamily="34" charset="0"/>
              </a:rPr>
              <a:t>La triangolazione</a:t>
            </a:r>
            <a:endParaRPr lang="it-IT" b="1">
              <a:latin typeface="Aptos SemiBold" panose="020B0004020202020204" pitchFamily="34" charset="0"/>
            </a:endParaRPr>
          </a:p>
        </p:txBody>
      </p:sp>
      <p:pic>
        <p:nvPicPr>
          <p:cNvPr id="3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3BA6CDED-0C1B-671F-897E-719B900E9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1DC5216-FE20-5831-4518-0E478C2E6D77}"/>
              </a:ext>
            </a:extLst>
          </p:cNvPr>
          <p:cNvSpPr txBox="1"/>
          <p:nvPr/>
        </p:nvSpPr>
        <p:spPr>
          <a:xfrm>
            <a:off x="1169426" y="1580992"/>
            <a:ext cx="46011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latin typeface="Aptos"/>
              </a:rPr>
              <a:t>CalcoloVEFPoliedro</a:t>
            </a:r>
            <a:r>
              <a:rPr lang="it-IT" dirty="0">
                <a:latin typeface="Aptos"/>
              </a:rPr>
              <a:t>(</a:t>
            </a:r>
            <a:r>
              <a:rPr lang="it-IT" i="1" dirty="0" err="1">
                <a:latin typeface="Aptos"/>
              </a:rPr>
              <a:t>q</a:t>
            </a:r>
            <a:r>
              <a:rPr lang="it-IT" i="1" dirty="0">
                <a:latin typeface="Aptos"/>
              </a:rPr>
              <a:t>, b, c</a:t>
            </a:r>
            <a:r>
              <a:rPr lang="it-IT" dirty="0">
                <a:latin typeface="Aptos"/>
              </a:rPr>
              <a:t>): </a:t>
            </a:r>
            <a:endParaRPr lang="it-IT" dirty="0">
              <a:latin typeface="Arial Nova Light"/>
            </a:endParaRPr>
          </a:p>
          <a:p>
            <a:r>
              <a:rPr lang="it-IT" dirty="0">
                <a:latin typeface="Aptos"/>
              </a:rPr>
              <a:t>questa funzione permette di inizializzare in maniera corretta il poliedro triangolato attraverso i seguenti passaggi:</a:t>
            </a:r>
            <a:endParaRPr lang="it-IT" dirty="0"/>
          </a:p>
          <a:p>
            <a:pPr marL="285750" indent="-285750">
              <a:buFont typeface="Calibri"/>
              <a:buChar char="-"/>
            </a:pPr>
            <a:endParaRPr lang="it-IT" dirty="0">
              <a:latin typeface="Aptos"/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9811425-72F6-7B72-99D5-A2FDFA63AC8F}"/>
              </a:ext>
            </a:extLst>
          </p:cNvPr>
          <p:cNvSpPr/>
          <p:nvPr/>
        </p:nvSpPr>
        <p:spPr>
          <a:xfrm>
            <a:off x="1163115" y="2869726"/>
            <a:ext cx="4608285" cy="856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Crea un vettore per contenere il numero di vertici (</a:t>
            </a:r>
            <a:r>
              <a:rPr lang="it-IT" sz="1600" i="1" dirty="0">
                <a:latin typeface="Aptos" panose="020B0004020202020204" pitchFamily="34" charset="0"/>
              </a:rPr>
              <a:t>V</a:t>
            </a:r>
            <a:r>
              <a:rPr lang="it-IT" sz="1600" dirty="0">
                <a:latin typeface="Aptos" panose="020B0004020202020204" pitchFamily="34" charset="0"/>
              </a:rPr>
              <a:t>), spigoli (</a:t>
            </a:r>
            <a:r>
              <a:rPr lang="it-IT" sz="1600" i="1" dirty="0">
                <a:latin typeface="Aptos" panose="020B0004020202020204" pitchFamily="34" charset="0"/>
              </a:rPr>
              <a:t>E</a:t>
            </a:r>
            <a:r>
              <a:rPr lang="it-IT" sz="1600" dirty="0">
                <a:latin typeface="Aptos" panose="020B0004020202020204" pitchFamily="34" charset="0"/>
              </a:rPr>
              <a:t>) e facce (</a:t>
            </a:r>
            <a:r>
              <a:rPr lang="it-IT" sz="1600" i="1" dirty="0" err="1">
                <a:latin typeface="Aptos" panose="020B0004020202020204" pitchFamily="34" charset="0"/>
              </a:rPr>
              <a:t>F</a:t>
            </a:r>
            <a:r>
              <a:rPr lang="it-IT" sz="1600" dirty="0">
                <a:latin typeface="Aptos" panose="020B0004020202020204" pitchFamily="34" charset="0"/>
              </a:rPr>
              <a:t>)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FA488F8-9F81-763F-8A2A-9AEE182BAAFC}"/>
              </a:ext>
            </a:extLst>
          </p:cNvPr>
          <p:cNvSpPr/>
          <p:nvPr/>
        </p:nvSpPr>
        <p:spPr>
          <a:xfrm>
            <a:off x="1483376" y="4007207"/>
            <a:ext cx="3978806" cy="85685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Calcola il valore intermedio T come: </a:t>
            </a:r>
            <a:endParaRPr lang="it-IT" b="1" dirty="0">
              <a:latin typeface="Aptos" panose="020B0004020202020204" pitchFamily="34" charset="0"/>
            </a:endParaRPr>
          </a:p>
          <a:p>
            <a:pPr algn="ctr"/>
            <a:r>
              <a:rPr lang="it-IT" sz="1600" b="1" dirty="0">
                <a:latin typeface="Aptos" panose="020B0004020202020204" pitchFamily="34" charset="0"/>
              </a:rPr>
              <a:t>T = b * b + b * c + c * c</a:t>
            </a:r>
            <a:endParaRPr lang="it-IT" b="1" dirty="0">
              <a:latin typeface="Aptos" panose="020B00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56021E1B-568A-2CFC-1701-1B47ED2D46CE}"/>
              </a:ext>
            </a:extLst>
          </p:cNvPr>
          <p:cNvSpPr/>
          <p:nvPr/>
        </p:nvSpPr>
        <p:spPr>
          <a:xfrm>
            <a:off x="1361896" y="5144683"/>
            <a:ext cx="4221762" cy="8458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In base al valore di </a:t>
            </a:r>
            <a:r>
              <a:rPr lang="it-IT" sz="1600" i="1" dirty="0" err="1">
                <a:latin typeface="Aptos" panose="020B0004020202020204" pitchFamily="34" charset="0"/>
              </a:rPr>
              <a:t>q</a:t>
            </a:r>
            <a:r>
              <a:rPr lang="it-IT" sz="1600" dirty="0">
                <a:latin typeface="Aptos" panose="020B0004020202020204" pitchFamily="34" charset="0"/>
              </a:rPr>
              <a:t> calcola </a:t>
            </a:r>
            <a:r>
              <a:rPr lang="it-IT" sz="1600" i="1" dirty="0">
                <a:latin typeface="Aptos" panose="020B0004020202020204" pitchFamily="34" charset="0"/>
              </a:rPr>
              <a:t>V, E </a:t>
            </a:r>
            <a:r>
              <a:rPr lang="it-IT" sz="1600" dirty="0">
                <a:latin typeface="Aptos" panose="020B0004020202020204" pitchFamily="34" charset="0"/>
              </a:rPr>
              <a:t>e </a:t>
            </a:r>
            <a:r>
              <a:rPr lang="it-IT" sz="1600" i="1" dirty="0" err="1">
                <a:latin typeface="Aptos" panose="020B0004020202020204" pitchFamily="34" charset="0"/>
              </a:rPr>
              <a:t>F</a:t>
            </a:r>
            <a:r>
              <a:rPr lang="it-IT" sz="1600" dirty="0">
                <a:latin typeface="Aptos" panose="020B0004020202020204" pitchFamily="34" charset="0"/>
              </a:rPr>
              <a:t> e inserisce i risultati nel vettore 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89DACEA-B496-F1A6-9772-7FF72CA164A5}"/>
              </a:ext>
            </a:extLst>
          </p:cNvPr>
          <p:cNvSpPr txBox="1"/>
          <p:nvPr/>
        </p:nvSpPr>
        <p:spPr>
          <a:xfrm>
            <a:off x="6746382" y="1580992"/>
            <a:ext cx="460118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latin typeface="Aptos"/>
              </a:rPr>
              <a:t>CalcoloDuplicato</a:t>
            </a:r>
            <a:r>
              <a:rPr lang="it-IT" dirty="0">
                <a:latin typeface="Aptos"/>
              </a:rPr>
              <a:t>(</a:t>
            </a:r>
            <a:r>
              <a:rPr lang="it-IT" i="1" dirty="0" err="1">
                <a:latin typeface="Aptos"/>
              </a:rPr>
              <a:t>q</a:t>
            </a:r>
            <a:r>
              <a:rPr lang="it-IT" i="1" dirty="0">
                <a:latin typeface="Aptos"/>
              </a:rPr>
              <a:t>, b, c, </a:t>
            </a:r>
            <a:r>
              <a:rPr lang="it-IT" i="1" dirty="0" err="1">
                <a:latin typeface="Aptos"/>
              </a:rPr>
              <a:t>dimension</a:t>
            </a:r>
            <a:r>
              <a:rPr lang="it-IT" dirty="0">
                <a:latin typeface="Aptos"/>
              </a:rPr>
              <a:t>): questa funzione permette di calcolare una stima di vertici e spigoli duplicati durante la triangolazione:</a:t>
            </a:r>
            <a:endParaRPr lang="it-IT" dirty="0"/>
          </a:p>
          <a:p>
            <a:pPr marL="285750" indent="-285750">
              <a:buFont typeface="Calibri"/>
              <a:buChar char="-"/>
            </a:pPr>
            <a:endParaRPr lang="it-IT" dirty="0">
              <a:latin typeface="Aptos"/>
            </a:endParaRPr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1C55987D-8104-839D-A276-849F357B3804}"/>
              </a:ext>
            </a:extLst>
          </p:cNvPr>
          <p:cNvSpPr/>
          <p:nvPr/>
        </p:nvSpPr>
        <p:spPr>
          <a:xfrm>
            <a:off x="3337891" y="3719680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0F4D965B-59BE-9036-E6E4-E7D849C08D23}"/>
              </a:ext>
            </a:extLst>
          </p:cNvPr>
          <p:cNvSpPr/>
          <p:nvPr/>
        </p:nvSpPr>
        <p:spPr>
          <a:xfrm>
            <a:off x="3337891" y="4857158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69DBE5B-77F8-7403-6D10-E416F75166A2}"/>
              </a:ext>
            </a:extLst>
          </p:cNvPr>
          <p:cNvSpPr/>
          <p:nvPr/>
        </p:nvSpPr>
        <p:spPr>
          <a:xfrm>
            <a:off x="6740071" y="2787046"/>
            <a:ext cx="4608285" cy="85685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Crea un vettore per  contenere il numero di vertici (</a:t>
            </a:r>
            <a:r>
              <a:rPr lang="it-IT" sz="1600" i="1" dirty="0">
                <a:latin typeface="Aptos" panose="020B0004020202020204" pitchFamily="34" charset="0"/>
              </a:rPr>
              <a:t>V</a:t>
            </a:r>
            <a:r>
              <a:rPr lang="it-IT" sz="1600" dirty="0">
                <a:latin typeface="Aptos" panose="020B0004020202020204" pitchFamily="34" charset="0"/>
              </a:rPr>
              <a:t>), spigoli (</a:t>
            </a:r>
            <a:r>
              <a:rPr lang="it-IT" sz="1600" i="1" dirty="0">
                <a:latin typeface="Aptos" panose="020B0004020202020204" pitchFamily="34" charset="0"/>
              </a:rPr>
              <a:t>E</a:t>
            </a:r>
            <a:r>
              <a:rPr lang="it-IT" sz="1600" dirty="0">
                <a:latin typeface="Aptos" panose="020B0004020202020204" pitchFamily="34" charset="0"/>
              </a:rPr>
              <a:t>) e facce (</a:t>
            </a:r>
            <a:r>
              <a:rPr lang="it-IT" sz="1600" i="1" dirty="0" err="1">
                <a:latin typeface="Aptos" panose="020B0004020202020204" pitchFamily="34" charset="0"/>
              </a:rPr>
              <a:t>F</a:t>
            </a:r>
            <a:r>
              <a:rPr lang="it-IT" sz="1600" dirty="0">
                <a:latin typeface="Aptos" panose="020B0004020202020204" pitchFamily="34" charset="0"/>
              </a:rPr>
              <a:t>) e calcola il livello di suddivisione come </a:t>
            </a:r>
            <a:r>
              <a:rPr lang="it-IT" sz="1600" b="1" dirty="0">
                <a:latin typeface="Aptos" panose="020B0004020202020204" pitchFamily="34" charset="0"/>
              </a:rPr>
              <a:t>b + c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CA8A97B7-2AD7-FE77-101A-FC63DAACBEB8}"/>
              </a:ext>
            </a:extLst>
          </p:cNvPr>
          <p:cNvSpPr/>
          <p:nvPr/>
        </p:nvSpPr>
        <p:spPr>
          <a:xfrm>
            <a:off x="6740071" y="3951987"/>
            <a:ext cx="4608285" cy="11439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In base al numero </a:t>
            </a:r>
            <a:r>
              <a:rPr lang="it-IT" sz="1600" i="1" dirty="0" err="1">
                <a:latin typeface="Aptos" panose="020B0004020202020204" pitchFamily="34" charset="0"/>
              </a:rPr>
              <a:t>q</a:t>
            </a:r>
            <a:r>
              <a:rPr lang="it-IT" sz="1600" dirty="0">
                <a:latin typeface="Aptos" panose="020B0004020202020204" pitchFamily="34" charset="0"/>
              </a:rPr>
              <a:t> aggiunge vertici e spigoli al vettore </a:t>
            </a:r>
            <a:r>
              <a:rPr lang="it-IT" sz="1600" i="1" dirty="0" err="1">
                <a:latin typeface="Aptos" panose="020B0004020202020204" pitchFamily="34" charset="0"/>
              </a:rPr>
              <a:t>dimension</a:t>
            </a:r>
            <a:r>
              <a:rPr lang="it-IT" sz="1600" dirty="0">
                <a:latin typeface="Aptos" panose="020B0004020202020204" pitchFamily="34" charset="0"/>
              </a:rPr>
              <a:t>. Il numero di facce resta invariato e viene direttamente copiato da </a:t>
            </a:r>
            <a:r>
              <a:rPr lang="it-IT" sz="1600" i="1" dirty="0" err="1">
                <a:latin typeface="Aptos" panose="020B0004020202020204" pitchFamily="34" charset="0"/>
              </a:rPr>
              <a:t>dimension</a:t>
            </a:r>
            <a:r>
              <a:rPr lang="it-IT" sz="1600" i="1" dirty="0">
                <a:latin typeface="Aptos" panose="020B0004020202020204" pitchFamily="34" charset="0"/>
              </a:rPr>
              <a:t>(2)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337455C5-F8D8-D0AF-3521-870D5CA1C508}"/>
              </a:ext>
            </a:extLst>
          </p:cNvPr>
          <p:cNvSpPr/>
          <p:nvPr/>
        </p:nvSpPr>
        <p:spPr>
          <a:xfrm>
            <a:off x="7159724" y="5376595"/>
            <a:ext cx="3791068" cy="6138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Restituisce dunque il vettore aggiornato con nuovi valori  di </a:t>
            </a:r>
            <a:r>
              <a:rPr lang="it-IT" sz="1600" i="1" dirty="0">
                <a:latin typeface="Aptos" panose="020B0004020202020204" pitchFamily="34" charset="0"/>
              </a:rPr>
              <a:t>V</a:t>
            </a:r>
            <a:r>
              <a:rPr lang="it-IT" sz="1600" dirty="0">
                <a:latin typeface="Aptos" panose="020B0004020202020204" pitchFamily="34" charset="0"/>
              </a:rPr>
              <a:t> e </a:t>
            </a:r>
            <a:r>
              <a:rPr lang="it-IT" sz="1600" i="1" dirty="0">
                <a:latin typeface="Aptos" panose="020B0004020202020204" pitchFamily="34" charset="0"/>
              </a:rPr>
              <a:t>E</a:t>
            </a:r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C54E1875-2866-5367-7551-A3B04E712653}"/>
              </a:ext>
            </a:extLst>
          </p:cNvPr>
          <p:cNvSpPr/>
          <p:nvPr/>
        </p:nvSpPr>
        <p:spPr>
          <a:xfrm>
            <a:off x="8925891" y="3664463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Freccia in giù 19">
            <a:extLst>
              <a:ext uri="{FF2B5EF4-FFF2-40B4-BE49-F238E27FC236}">
                <a16:creationId xmlns:a16="http://schemas.microsoft.com/office/drawing/2014/main" id="{AF2FADEE-2FFB-BC55-1943-B154C7B7D0D0}"/>
              </a:ext>
            </a:extLst>
          </p:cNvPr>
          <p:cNvSpPr/>
          <p:nvPr/>
        </p:nvSpPr>
        <p:spPr>
          <a:xfrm>
            <a:off x="8925891" y="5089071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AC781-68FD-5B0A-208E-DAD1EA0E0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404" y="0"/>
            <a:ext cx="6267676" cy="1291589"/>
          </a:xfrm>
        </p:spPr>
        <p:txBody>
          <a:bodyPr anchor="ctr">
            <a:normAutofit fontScale="90000"/>
          </a:bodyPr>
          <a:lstStyle/>
          <a:p>
            <a:br>
              <a:rPr lang="it-IT" sz="3200">
                <a:latin typeface="Aptos SemiBold" panose="020B0004020202020204" pitchFamily="34" charset="0"/>
              </a:rPr>
            </a:br>
            <a:r>
              <a:rPr lang="it-IT" b="1">
                <a:latin typeface="Aptos SemiBold" panose="020B0004020202020204" pitchFamily="34" charset="0"/>
              </a:rPr>
              <a:t>I SOLIDI GEODETICI DI I CLASSE</a:t>
            </a:r>
            <a:br>
              <a:rPr lang="it-IT" sz="3200" b="1">
                <a:latin typeface="Aptos SemiBold" panose="020B0004020202020204" pitchFamily="34" charset="0"/>
              </a:rPr>
            </a:br>
            <a:r>
              <a:rPr lang="it-IT" sz="2400" b="1">
                <a:latin typeface="Aptos SemiBold" panose="020B0004020202020204" pitchFamily="34" charset="0"/>
              </a:rPr>
              <a:t>La triangolazione</a:t>
            </a:r>
            <a:endParaRPr lang="it-IT" sz="2400">
              <a:latin typeface="Aptos SemiBold" panose="020B0004020202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804E368-9844-C450-F66D-2C9927440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8AB70BE-1769-45B8-85A6-0C837432C7E6}" type="slidenum">
              <a:rPr lang="it-IT" smtClean="0"/>
              <a:pPr rtl="0">
                <a:spcAft>
                  <a:spcPts val="600"/>
                </a:spcAft>
              </a:pPr>
              <a:t>5</a:t>
            </a:fld>
            <a:endParaRPr lang="it-IT"/>
          </a:p>
        </p:txBody>
      </p:sp>
      <p:pic>
        <p:nvPicPr>
          <p:cNvPr id="5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597D824B-73CC-FD2B-9606-95112969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72172E-3783-DC90-D131-91BCB0046308}"/>
              </a:ext>
            </a:extLst>
          </p:cNvPr>
          <p:cNvSpPr txBox="1"/>
          <p:nvPr/>
        </p:nvSpPr>
        <p:spPr>
          <a:xfrm>
            <a:off x="1230361" y="1456161"/>
            <a:ext cx="105542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Aptos"/>
              </a:rPr>
              <a:t>Nel file Triangolazione1.cpp sono state definite più funzioni per suddividere in maniera corretta le facce del poliedro secondo il livello di suddivisione </a:t>
            </a:r>
            <a:r>
              <a:rPr lang="it-IT" err="1">
                <a:latin typeface="Aptos"/>
              </a:rPr>
              <a:t>b+c</a:t>
            </a:r>
            <a:r>
              <a:rPr lang="it-IT">
                <a:latin typeface="Aptos"/>
              </a:rPr>
              <a:t>. Risultano quindi fondamentali le seguenti funzioni: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747ED519-2280-A99D-88BA-7E1C2A6AB24C}"/>
              </a:ext>
            </a:extLst>
          </p:cNvPr>
          <p:cNvSpPr/>
          <p:nvPr/>
        </p:nvSpPr>
        <p:spPr>
          <a:xfrm>
            <a:off x="1350854" y="2939568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Cerca se </a:t>
            </a:r>
            <a:r>
              <a:rPr lang="it-IT" sz="1600" dirty="0" err="1">
                <a:latin typeface="Aptos" panose="020B0004020202020204" pitchFamily="34" charset="0"/>
              </a:rPr>
              <a:t>l'edge</a:t>
            </a:r>
            <a:r>
              <a:rPr lang="it-IT" sz="1600" dirty="0">
                <a:latin typeface="Aptos" panose="020B0004020202020204" pitchFamily="34" charset="0"/>
              </a:rPr>
              <a:t> tra a e b esiste già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B8A089E-4C3C-4445-2FBD-A28CD9D68358}"/>
              </a:ext>
            </a:extLst>
          </p:cNvPr>
          <p:cNvSpPr/>
          <p:nvPr/>
        </p:nvSpPr>
        <p:spPr>
          <a:xfrm>
            <a:off x="1357719" y="3733207"/>
            <a:ext cx="4608285" cy="69120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Se esiste lo collega alla </a:t>
            </a:r>
            <a:r>
              <a:rPr lang="it-IT" sz="1600" i="1" dirty="0">
                <a:latin typeface="Aptos" panose="020B0004020202020204" pitchFamily="34" charset="0"/>
              </a:rPr>
              <a:t>faccia y3</a:t>
            </a:r>
            <a:r>
              <a:rPr lang="it-IT" sz="1600" dirty="0">
                <a:latin typeface="Aptos" panose="020B0004020202020204" pitchFamily="34" charset="0"/>
              </a:rPr>
              <a:t>, se non esiste crea un nuovo </a:t>
            </a:r>
            <a:r>
              <a:rPr lang="it-IT" sz="1600" dirty="0" err="1">
                <a:latin typeface="Aptos" panose="020B0004020202020204" pitchFamily="34" charset="0"/>
              </a:rPr>
              <a:t>edge</a:t>
            </a:r>
            <a:r>
              <a:rPr lang="it-IT" sz="1600" dirty="0">
                <a:latin typeface="Aptos" panose="020B0004020202020204" pitchFamily="34" charset="0"/>
              </a:rPr>
              <a:t> che collega a e b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7459CB5-A76A-238F-C4D3-C68851B156B5}"/>
              </a:ext>
            </a:extLst>
          </p:cNvPr>
          <p:cNvSpPr/>
          <p:nvPr/>
        </p:nvSpPr>
        <p:spPr>
          <a:xfrm>
            <a:off x="6936645" y="4888473"/>
            <a:ext cx="4608285" cy="5586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Suddivide la faccia in piccoli triangoli usando i punti della griglia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A6C8CC16-D52B-39CB-A76B-A012A8D9AA7B}"/>
              </a:ext>
            </a:extLst>
          </p:cNvPr>
          <p:cNvSpPr/>
          <p:nvPr/>
        </p:nvSpPr>
        <p:spPr>
          <a:xfrm>
            <a:off x="6934437" y="3859221"/>
            <a:ext cx="4608285" cy="68016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Per ogni faccia originale: genera una griglia di punti e assegna ID e flag a ogni punto 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572E1E6F-DF53-95A8-FF0B-3CB56CE815FF}"/>
              </a:ext>
            </a:extLst>
          </p:cNvPr>
          <p:cNvSpPr/>
          <p:nvPr/>
        </p:nvSpPr>
        <p:spPr>
          <a:xfrm>
            <a:off x="6921184" y="2885187"/>
            <a:ext cx="4608285" cy="691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Calcola il livello di suddivisione </a:t>
            </a:r>
            <a:r>
              <a:rPr lang="it-IT" sz="1600" b="1" dirty="0">
                <a:latin typeface="Aptos" panose="020B0004020202020204" pitchFamily="34" charset="0"/>
              </a:rPr>
              <a:t>b + c </a:t>
            </a:r>
            <a:r>
              <a:rPr lang="it-IT" sz="1600" dirty="0">
                <a:latin typeface="Aptos" panose="020B0004020202020204" pitchFamily="34" charset="0"/>
              </a:rPr>
              <a:t>e inizializza la struttura dati della mesh con le dimensioni date</a:t>
            </a:r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B6F0B02B-06AA-8A89-8797-A1ADE23D473C}"/>
              </a:ext>
            </a:extLst>
          </p:cNvPr>
          <p:cNvSpPr/>
          <p:nvPr/>
        </p:nvSpPr>
        <p:spPr>
          <a:xfrm>
            <a:off x="1350854" y="4713390"/>
            <a:ext cx="4608285" cy="5586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Assegna quindi un flag comune ai vertici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BC7AD37E-434C-30B7-58C4-38DF2AC157CE}"/>
              </a:ext>
            </a:extLst>
          </p:cNvPr>
          <p:cNvSpPr/>
          <p:nvPr/>
        </p:nvSpPr>
        <p:spPr>
          <a:xfrm>
            <a:off x="1350854" y="5551501"/>
            <a:ext cx="4608285" cy="69120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Collega il nuovo </a:t>
            </a:r>
            <a:r>
              <a:rPr lang="it-IT" sz="1600" dirty="0" err="1">
                <a:latin typeface="Aptos" panose="020B0004020202020204" pitchFamily="34" charset="0"/>
              </a:rPr>
              <a:t>edge</a:t>
            </a:r>
            <a:r>
              <a:rPr lang="it-IT" sz="1600" dirty="0">
                <a:latin typeface="Aptos" panose="020B0004020202020204" pitchFamily="34" charset="0"/>
              </a:rPr>
              <a:t> alla </a:t>
            </a:r>
            <a:r>
              <a:rPr lang="it-IT" sz="1600" i="1" dirty="0">
                <a:latin typeface="Aptos" panose="020B0004020202020204" pitchFamily="34" charset="0"/>
              </a:rPr>
              <a:t>faccia y3</a:t>
            </a:r>
            <a:r>
              <a:rPr lang="it-IT" sz="1600" dirty="0">
                <a:latin typeface="Aptos" panose="020B0004020202020204" pitchFamily="34" charset="0"/>
              </a:rPr>
              <a:t> e aggiorna il contatore degli </a:t>
            </a:r>
            <a:r>
              <a:rPr lang="it-IT" sz="1600" i="1" dirty="0" err="1">
                <a:latin typeface="Aptos" panose="020B0004020202020204" pitchFamily="34" charset="0"/>
              </a:rPr>
              <a:t>edge</a:t>
            </a:r>
            <a:r>
              <a:rPr lang="it-IT" sz="1600" i="1" dirty="0">
                <a:latin typeface="Aptos" panose="020B0004020202020204" pitchFamily="34" charset="0"/>
              </a:rPr>
              <a:t> (y2)</a:t>
            </a:r>
            <a:endParaRPr lang="it-IT" i="1" dirty="0">
              <a:latin typeface="Aptos" panose="020B0004020202020204" pitchFamily="34" charset="0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FB23AD08-7300-539D-A8E6-3F628D2B6B47}"/>
              </a:ext>
            </a:extLst>
          </p:cNvPr>
          <p:cNvSpPr/>
          <p:nvPr/>
        </p:nvSpPr>
        <p:spPr>
          <a:xfrm>
            <a:off x="6936645" y="5738821"/>
            <a:ext cx="4608285" cy="50346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Memorizza vertici, facce e spigoli nella mesh triangolata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22" name="Freccia in giù 21">
            <a:extLst>
              <a:ext uri="{FF2B5EF4-FFF2-40B4-BE49-F238E27FC236}">
                <a16:creationId xmlns:a16="http://schemas.microsoft.com/office/drawing/2014/main" id="{4A058B5E-AFA8-8D21-D8CA-9F30E39B6A40}"/>
              </a:ext>
            </a:extLst>
          </p:cNvPr>
          <p:cNvSpPr/>
          <p:nvPr/>
        </p:nvSpPr>
        <p:spPr>
          <a:xfrm>
            <a:off x="3525630" y="3431953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Freccia in giù 23">
            <a:extLst>
              <a:ext uri="{FF2B5EF4-FFF2-40B4-BE49-F238E27FC236}">
                <a16:creationId xmlns:a16="http://schemas.microsoft.com/office/drawing/2014/main" id="{668F19CB-80E9-F23E-5D2A-A98887F2BAF0}"/>
              </a:ext>
            </a:extLst>
          </p:cNvPr>
          <p:cNvSpPr/>
          <p:nvPr/>
        </p:nvSpPr>
        <p:spPr>
          <a:xfrm>
            <a:off x="3525630" y="4424373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Freccia in giù 25">
            <a:extLst>
              <a:ext uri="{FF2B5EF4-FFF2-40B4-BE49-F238E27FC236}">
                <a16:creationId xmlns:a16="http://schemas.microsoft.com/office/drawing/2014/main" id="{B034BE1F-63DF-5E88-8E37-215C8C11C6C4}"/>
              </a:ext>
            </a:extLst>
          </p:cNvPr>
          <p:cNvSpPr/>
          <p:nvPr/>
        </p:nvSpPr>
        <p:spPr>
          <a:xfrm>
            <a:off x="3525630" y="5270842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in giù 27">
            <a:extLst>
              <a:ext uri="{FF2B5EF4-FFF2-40B4-BE49-F238E27FC236}">
                <a16:creationId xmlns:a16="http://schemas.microsoft.com/office/drawing/2014/main" id="{4C66A899-4F25-FD33-22CD-2F7542A0DC4A}"/>
              </a:ext>
            </a:extLst>
          </p:cNvPr>
          <p:cNvSpPr/>
          <p:nvPr/>
        </p:nvSpPr>
        <p:spPr>
          <a:xfrm>
            <a:off x="9102587" y="3576115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D73BC631-CD0F-E23A-C8C6-52BFF8F37C39}"/>
              </a:ext>
            </a:extLst>
          </p:cNvPr>
          <p:cNvSpPr/>
          <p:nvPr/>
        </p:nvSpPr>
        <p:spPr>
          <a:xfrm>
            <a:off x="9102587" y="4547941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4D4F1F5D-4B90-7F24-83D3-276458C026C3}"/>
              </a:ext>
            </a:extLst>
          </p:cNvPr>
          <p:cNvSpPr/>
          <p:nvPr/>
        </p:nvSpPr>
        <p:spPr>
          <a:xfrm>
            <a:off x="9102587" y="5453506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FF96D3-3C51-3051-6CA3-C94C136F04C5}"/>
              </a:ext>
            </a:extLst>
          </p:cNvPr>
          <p:cNvSpPr txBox="1"/>
          <p:nvPr/>
        </p:nvSpPr>
        <p:spPr>
          <a:xfrm>
            <a:off x="1431708" y="2327771"/>
            <a:ext cx="44662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err="1">
                <a:latin typeface="Aptos"/>
              </a:rPr>
              <a:t>FindAddEdge</a:t>
            </a:r>
            <a:r>
              <a:rPr lang="it-IT">
                <a:latin typeface="Aptos"/>
              </a:rPr>
              <a:t>: verifica se un </a:t>
            </a:r>
            <a:r>
              <a:rPr lang="it-IT" err="1">
                <a:latin typeface="Aptos"/>
              </a:rPr>
              <a:t>edge</a:t>
            </a:r>
            <a:r>
              <a:rPr lang="it-IT">
                <a:latin typeface="Aptos"/>
              </a:rPr>
              <a:t> esiste già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00DBCC3-438A-B410-EDC2-5CA5C8330A05}"/>
              </a:ext>
            </a:extLst>
          </p:cNvPr>
          <p:cNvSpPr txBox="1"/>
          <p:nvPr/>
        </p:nvSpPr>
        <p:spPr>
          <a:xfrm>
            <a:off x="6898230" y="2232558"/>
            <a:ext cx="48969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dirty="0" err="1">
                <a:latin typeface="Aptos"/>
              </a:rPr>
              <a:t>TringulateAndStore</a:t>
            </a:r>
            <a:r>
              <a:rPr lang="it-IT" dirty="0">
                <a:latin typeface="Aptos"/>
              </a:rPr>
              <a:t>: calcola tramite interpolazione i nuovi vertici</a:t>
            </a:r>
            <a:endParaRPr lang="it-IT" dirty="0"/>
          </a:p>
          <a:p>
            <a:pPr algn="ctr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0468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0400CF-134A-1532-D475-AAF630990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69277"/>
            <a:ext cx="9590215" cy="874895"/>
          </a:xfrm>
        </p:spPr>
        <p:txBody>
          <a:bodyPr anchor="ctr">
            <a:normAutofit fontScale="90000"/>
          </a:bodyPr>
          <a:lstStyle/>
          <a:p>
            <a:r>
              <a:rPr lang="it-IT" b="1">
                <a:latin typeface="Aptos SemiBold"/>
              </a:rPr>
              <a:t>I SOLIDI GEODETICI DI I CLASSE</a:t>
            </a:r>
            <a:br>
              <a:rPr lang="it-IT" b="1">
                <a:latin typeface="Aptos SemiBold" panose="020B0004020202020204" pitchFamily="34" charset="0"/>
              </a:rPr>
            </a:br>
            <a:r>
              <a:rPr lang="it-IT" sz="2400" b="1">
                <a:latin typeface="Aptos SemiBold"/>
              </a:rPr>
              <a:t>La triangolazione – Come gestiamo la mesh triangolata?</a:t>
            </a:r>
            <a:endParaRPr lang="it-IT">
              <a:latin typeface="Aptos SemiBold" panose="020B00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0EDBD60-54E3-9765-0D74-0FFCA33D7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08AB70BE-1769-45B8-85A6-0C837432C7E6}" type="slidenum">
              <a:rPr lang="it-IT" smtClean="0"/>
              <a:pPr rtl="0">
                <a:spcAft>
                  <a:spcPts val="600"/>
                </a:spcAft>
              </a:pPr>
              <a:t>6</a:t>
            </a:fld>
            <a:endParaRPr lang="it-IT"/>
          </a:p>
        </p:txBody>
      </p:sp>
      <p:pic>
        <p:nvPicPr>
          <p:cNvPr id="3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5AAC67B2-6ECC-1B4F-97FC-F482B2F03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A2FE62-3191-385F-DAB3-468FF230037A}"/>
              </a:ext>
            </a:extLst>
          </p:cNvPr>
          <p:cNvSpPr txBox="1"/>
          <p:nvPr/>
        </p:nvSpPr>
        <p:spPr>
          <a:xfrm>
            <a:off x="1376687" y="1379645"/>
            <a:ext cx="100797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Aptos"/>
              </a:rPr>
              <a:t>E' stata creata la mesh triangolata ma bisogna ancora rimuovere i vertici e gli spigoli duplicati. Quindi sono state poi definite le seguenti funzioni nel file Dimensione.cpp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53F9A78-5426-2424-6818-ECB42ABF3B7C}"/>
              </a:ext>
            </a:extLst>
          </p:cNvPr>
          <p:cNvSpPr txBox="1"/>
          <p:nvPr/>
        </p:nvSpPr>
        <p:spPr>
          <a:xfrm>
            <a:off x="2263124" y="2314989"/>
            <a:ext cx="3592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err="1">
                <a:latin typeface="Aptos"/>
              </a:rPr>
              <a:t>RimuoviVerticiDuplicati</a:t>
            </a:r>
            <a:endParaRPr lang="it-IT" b="1">
              <a:latin typeface="Aptos"/>
            </a:endParaRP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42ABDE77-A2AB-F759-F7C2-678DE44F44A8}"/>
              </a:ext>
            </a:extLst>
          </p:cNvPr>
          <p:cNvSpPr/>
          <p:nvPr/>
        </p:nvSpPr>
        <p:spPr>
          <a:xfrm>
            <a:off x="1372941" y="2781378"/>
            <a:ext cx="4608285" cy="492421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Identifica vertici duplicati in base a coordinate quasi uguali (entro una tolleranza)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505E4B8-8491-75F1-E669-4272EBCAF0F8}"/>
              </a:ext>
            </a:extLst>
          </p:cNvPr>
          <p:cNvSpPr/>
          <p:nvPr/>
        </p:nvSpPr>
        <p:spPr>
          <a:xfrm>
            <a:off x="1372941" y="3554421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Verifica che i vertici condividano almeno un lato (flag comune)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FD01700-D97A-6A0B-B5EE-DC7C337387ED}"/>
              </a:ext>
            </a:extLst>
          </p:cNvPr>
          <p:cNvSpPr/>
          <p:nvPr/>
        </p:nvSpPr>
        <p:spPr>
          <a:xfrm>
            <a:off x="1372941" y="4316420"/>
            <a:ext cx="4608285" cy="50346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Crea una mappa </a:t>
            </a:r>
            <a:r>
              <a:rPr lang="it-IT" sz="1600" i="1" dirty="0" err="1">
                <a:latin typeface="Aptos" panose="020B0004020202020204" pitchFamily="34" charset="0"/>
              </a:rPr>
              <a:t>id_remap</a:t>
            </a:r>
            <a:r>
              <a:rPr lang="it-IT" sz="1600" i="1" dirty="0">
                <a:latin typeface="Aptos" panose="020B0004020202020204" pitchFamily="34" charset="0"/>
              </a:rPr>
              <a:t> </a:t>
            </a:r>
            <a:r>
              <a:rPr lang="it-IT" sz="1600" dirty="0">
                <a:latin typeface="Aptos" panose="020B0004020202020204" pitchFamily="34" charset="0"/>
              </a:rPr>
              <a:t>per assegnare a ogni vertice duplicato l'ID del vertice master 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F82C0AB-526E-3442-0833-96BCD4294107}"/>
              </a:ext>
            </a:extLst>
          </p:cNvPr>
          <p:cNvSpPr/>
          <p:nvPr/>
        </p:nvSpPr>
        <p:spPr>
          <a:xfrm>
            <a:off x="1372940" y="5873551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Aggiorna i vertici degli spigoli e facce secondo </a:t>
            </a:r>
            <a:r>
              <a:rPr lang="it-IT" sz="1600" i="1" dirty="0" err="1">
                <a:latin typeface="Aptos" panose="020B0004020202020204" pitchFamily="34" charset="0"/>
              </a:rPr>
              <a:t>id_remap</a:t>
            </a:r>
            <a:endParaRPr lang="it-IT" sz="1600" i="1" dirty="0">
              <a:latin typeface="Aptos" panose="020B0004020202020204" pitchFamily="34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0B1D10B8-D6A7-7836-7DB0-7BD354A5E474}"/>
              </a:ext>
            </a:extLst>
          </p:cNvPr>
          <p:cNvSpPr/>
          <p:nvPr/>
        </p:nvSpPr>
        <p:spPr>
          <a:xfrm>
            <a:off x="1372940" y="5100507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Aggiorna le coordinate dei vertici duplicati con quelle del master</a:t>
            </a:r>
          </a:p>
        </p:txBody>
      </p:sp>
      <p:sp>
        <p:nvSpPr>
          <p:cNvPr id="15" name="Freccia in giù 14">
            <a:extLst>
              <a:ext uri="{FF2B5EF4-FFF2-40B4-BE49-F238E27FC236}">
                <a16:creationId xmlns:a16="http://schemas.microsoft.com/office/drawing/2014/main" id="{16422F01-DAA5-23B0-87EA-F0866FD8B860}"/>
              </a:ext>
            </a:extLst>
          </p:cNvPr>
          <p:cNvSpPr/>
          <p:nvPr/>
        </p:nvSpPr>
        <p:spPr>
          <a:xfrm>
            <a:off x="3547717" y="3266898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EA84453E-17BF-69CE-AF7D-CB600FA28AEC}"/>
              </a:ext>
            </a:extLst>
          </p:cNvPr>
          <p:cNvSpPr/>
          <p:nvPr/>
        </p:nvSpPr>
        <p:spPr>
          <a:xfrm>
            <a:off x="3547717" y="4039941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in giù 18">
            <a:extLst>
              <a:ext uri="{FF2B5EF4-FFF2-40B4-BE49-F238E27FC236}">
                <a16:creationId xmlns:a16="http://schemas.microsoft.com/office/drawing/2014/main" id="{931CF7D3-1906-4021-AB87-ABA3B6298370}"/>
              </a:ext>
            </a:extLst>
          </p:cNvPr>
          <p:cNvSpPr/>
          <p:nvPr/>
        </p:nvSpPr>
        <p:spPr>
          <a:xfrm>
            <a:off x="3547717" y="4812985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9DE36F50-2164-02C7-B9D0-92E057F11A0F}"/>
              </a:ext>
            </a:extLst>
          </p:cNvPr>
          <p:cNvSpPr/>
          <p:nvPr/>
        </p:nvSpPr>
        <p:spPr>
          <a:xfrm>
            <a:off x="3547717" y="5586028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648C8A4D-A6FD-61D6-C456-E974C357ABD7}"/>
              </a:ext>
            </a:extLst>
          </p:cNvPr>
          <p:cNvSpPr txBox="1"/>
          <p:nvPr/>
        </p:nvSpPr>
        <p:spPr>
          <a:xfrm>
            <a:off x="8344939" y="2314989"/>
            <a:ext cx="13615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err="1">
                <a:latin typeface="Aptos"/>
              </a:rPr>
              <a:t>NewMesh</a:t>
            </a:r>
            <a:endParaRPr lang="it-IT" b="1">
              <a:latin typeface="Aptos"/>
            </a:endParaRPr>
          </a:p>
        </p:txBody>
      </p:sp>
      <p:sp>
        <p:nvSpPr>
          <p:cNvPr id="24" name="Rettangolo con angoli arrotondati 23">
            <a:extLst>
              <a:ext uri="{FF2B5EF4-FFF2-40B4-BE49-F238E27FC236}">
                <a16:creationId xmlns:a16="http://schemas.microsoft.com/office/drawing/2014/main" id="{49077471-B259-EBA0-3261-FD5C7D32F46E}"/>
              </a:ext>
            </a:extLst>
          </p:cNvPr>
          <p:cNvSpPr/>
          <p:nvPr/>
        </p:nvSpPr>
        <p:spPr>
          <a:xfrm>
            <a:off x="6717984" y="2781378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Inizializza le dimensioni della mesh finale </a:t>
            </a:r>
          </a:p>
        </p:txBody>
      </p:sp>
      <p:sp>
        <p:nvSpPr>
          <p:cNvPr id="25" name="Rettangolo con angoli arrotondati 24">
            <a:extLst>
              <a:ext uri="{FF2B5EF4-FFF2-40B4-BE49-F238E27FC236}">
                <a16:creationId xmlns:a16="http://schemas.microsoft.com/office/drawing/2014/main" id="{4BFE038B-C3CE-57A1-234B-8CC22FCE5EC8}"/>
              </a:ext>
            </a:extLst>
          </p:cNvPr>
          <p:cNvSpPr/>
          <p:nvPr/>
        </p:nvSpPr>
        <p:spPr>
          <a:xfrm>
            <a:off x="6717984" y="3554421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Seleziona i vertici master, li mappa con nuovi ID e copia le loro coordinate in </a:t>
            </a:r>
            <a:r>
              <a:rPr lang="it-IT" sz="1600" dirty="0" err="1">
                <a:latin typeface="Aptos" panose="020B0004020202020204" pitchFamily="34" charset="0"/>
              </a:rPr>
              <a:t>MeshFinal</a:t>
            </a:r>
            <a:endParaRPr lang="it-IT" sz="1600" dirty="0">
              <a:latin typeface="Aptos" panose="020B0004020202020204" pitchFamily="34" charset="0"/>
            </a:endParaRP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5BB1D91A-820D-7B97-7917-9B3E26E642D7}"/>
              </a:ext>
            </a:extLst>
          </p:cNvPr>
          <p:cNvSpPr/>
          <p:nvPr/>
        </p:nvSpPr>
        <p:spPr>
          <a:xfrm>
            <a:off x="6717984" y="4316421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Seleziona gli spigoli master i cui vertici sono stati mantenuti e li mappa con i nuovi ID dei vertici </a:t>
            </a:r>
          </a:p>
        </p:txBody>
      </p:sp>
      <p:sp>
        <p:nvSpPr>
          <p:cNvPr id="27" name="Rettangolo con angoli arrotondati 26">
            <a:extLst>
              <a:ext uri="{FF2B5EF4-FFF2-40B4-BE49-F238E27FC236}">
                <a16:creationId xmlns:a16="http://schemas.microsoft.com/office/drawing/2014/main" id="{ADE97DB9-2952-7690-A653-6275456D779B}"/>
              </a:ext>
            </a:extLst>
          </p:cNvPr>
          <p:cNvSpPr/>
          <p:nvPr/>
        </p:nvSpPr>
        <p:spPr>
          <a:xfrm>
            <a:off x="6717984" y="5100508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Seleziona le facce valide con tutti i vertici e spigoli mantenuti</a:t>
            </a:r>
          </a:p>
        </p:txBody>
      </p:sp>
      <p:sp>
        <p:nvSpPr>
          <p:cNvPr id="28" name="Rettangolo con angoli arrotondati 27">
            <a:extLst>
              <a:ext uri="{FF2B5EF4-FFF2-40B4-BE49-F238E27FC236}">
                <a16:creationId xmlns:a16="http://schemas.microsoft.com/office/drawing/2014/main" id="{EBDF3A78-2D5A-8694-537E-125B1C21BA65}"/>
              </a:ext>
            </a:extLst>
          </p:cNvPr>
          <p:cNvSpPr/>
          <p:nvPr/>
        </p:nvSpPr>
        <p:spPr>
          <a:xfrm>
            <a:off x="6717984" y="5873552"/>
            <a:ext cx="4608285" cy="4924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Popola le strutture finali della mesh con i aggiornati</a:t>
            </a:r>
          </a:p>
        </p:txBody>
      </p:sp>
      <p:sp>
        <p:nvSpPr>
          <p:cNvPr id="29" name="Freccia in giù 28">
            <a:extLst>
              <a:ext uri="{FF2B5EF4-FFF2-40B4-BE49-F238E27FC236}">
                <a16:creationId xmlns:a16="http://schemas.microsoft.com/office/drawing/2014/main" id="{A43D4E59-6B39-762E-611C-6CF33310F1D6}"/>
              </a:ext>
            </a:extLst>
          </p:cNvPr>
          <p:cNvSpPr/>
          <p:nvPr/>
        </p:nvSpPr>
        <p:spPr>
          <a:xfrm>
            <a:off x="9025282" y="3266898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in giù 29">
            <a:extLst>
              <a:ext uri="{FF2B5EF4-FFF2-40B4-BE49-F238E27FC236}">
                <a16:creationId xmlns:a16="http://schemas.microsoft.com/office/drawing/2014/main" id="{1B48C886-0424-8738-BE8D-57695B81A214}"/>
              </a:ext>
            </a:extLst>
          </p:cNvPr>
          <p:cNvSpPr/>
          <p:nvPr/>
        </p:nvSpPr>
        <p:spPr>
          <a:xfrm>
            <a:off x="9025282" y="4039941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Freccia in giù 30">
            <a:extLst>
              <a:ext uri="{FF2B5EF4-FFF2-40B4-BE49-F238E27FC236}">
                <a16:creationId xmlns:a16="http://schemas.microsoft.com/office/drawing/2014/main" id="{9D604BB9-2E7E-1A70-DBA1-6A69891B4B0B}"/>
              </a:ext>
            </a:extLst>
          </p:cNvPr>
          <p:cNvSpPr/>
          <p:nvPr/>
        </p:nvSpPr>
        <p:spPr>
          <a:xfrm>
            <a:off x="9025282" y="4801941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in giù 31">
            <a:extLst>
              <a:ext uri="{FF2B5EF4-FFF2-40B4-BE49-F238E27FC236}">
                <a16:creationId xmlns:a16="http://schemas.microsoft.com/office/drawing/2014/main" id="{A443DD9A-9740-BCEB-EC6C-40614C696425}"/>
              </a:ext>
            </a:extLst>
          </p:cNvPr>
          <p:cNvSpPr/>
          <p:nvPr/>
        </p:nvSpPr>
        <p:spPr>
          <a:xfrm>
            <a:off x="9025281" y="5586028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F95E920F-33DE-3528-5D3C-F2A13C6C32EF}"/>
              </a:ext>
            </a:extLst>
          </p:cNvPr>
          <p:cNvSpPr txBox="1"/>
          <p:nvPr/>
        </p:nvSpPr>
        <p:spPr>
          <a:xfrm>
            <a:off x="1360714" y="6490607"/>
            <a:ext cx="6218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Aptos"/>
              </a:rPr>
              <a:t>Una funziona simile è usata per rimuovere gli spigoli duplicati</a:t>
            </a:r>
          </a:p>
        </p:txBody>
      </p:sp>
    </p:spTree>
    <p:extLst>
      <p:ext uri="{BB962C8B-B14F-4D97-AF65-F5344CB8AC3E}">
        <p14:creationId xmlns:p14="http://schemas.microsoft.com/office/powerpoint/2010/main" val="1108004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E4A9-B000-DA1C-573C-08CDC47DB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5BF23F-BD98-5DDC-5187-7D9599EFC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it-IT" smtClean="0"/>
              <a:pPr rtl="0"/>
              <a:t>7</a:t>
            </a:fld>
            <a:endParaRPr lang="it-IT"/>
          </a:p>
        </p:txBody>
      </p:sp>
      <p:pic>
        <p:nvPicPr>
          <p:cNvPr id="5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7001ADAF-B243-2800-78CB-3874B5E19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BC3FCCFC-3426-06C3-46E9-4C2CC734BFD5}"/>
              </a:ext>
            </a:extLst>
          </p:cNvPr>
          <p:cNvSpPr txBox="1">
            <a:spLocks/>
          </p:cNvSpPr>
          <p:nvPr/>
        </p:nvSpPr>
        <p:spPr>
          <a:xfrm>
            <a:off x="883593" y="554875"/>
            <a:ext cx="7166222" cy="6062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it-IT"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000">
              <a:latin typeface="Aptos SemiBold" panose="020B00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4F3F652-A081-1F62-5CC7-3015136167F6}"/>
              </a:ext>
            </a:extLst>
          </p:cNvPr>
          <p:cNvSpPr txBox="1"/>
          <p:nvPr/>
        </p:nvSpPr>
        <p:spPr>
          <a:xfrm>
            <a:off x="1390348" y="293297"/>
            <a:ext cx="642020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3200" b="1">
                <a:solidFill>
                  <a:schemeClr val="accent2">
                    <a:lumMod val="75000"/>
                  </a:schemeClr>
                </a:solidFill>
                <a:latin typeface="Aptos SemiBold"/>
              </a:rPr>
              <a:t>I SOLIDI GEODETICI DI I CLASSE</a:t>
            </a:r>
            <a:br>
              <a:rPr lang="it-IT" b="1">
                <a:latin typeface="Aptos SemiBold" panose="020B0004020202020204" pitchFamily="34" charset="0"/>
              </a:rPr>
            </a:br>
            <a:r>
              <a:rPr lang="it-IT" sz="2200" b="1">
                <a:solidFill>
                  <a:schemeClr val="accent2">
                    <a:lumMod val="75000"/>
                  </a:schemeClr>
                </a:solidFill>
                <a:latin typeface="Aptos SemiBold"/>
              </a:rPr>
              <a:t>I duali di Goldberg 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1DA88C-1927-BB2F-ED56-0F820D4C4A3B}"/>
              </a:ext>
            </a:extLst>
          </p:cNvPr>
          <p:cNvSpPr txBox="1"/>
          <p:nvPr/>
        </p:nvSpPr>
        <p:spPr>
          <a:xfrm>
            <a:off x="884858" y="1214783"/>
            <a:ext cx="77854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latin typeface="Aptos"/>
              </a:rPr>
              <a:t>Per definire il duale di un solido geodetico a partire dalla </a:t>
            </a:r>
            <a:r>
              <a:rPr lang="it-IT" err="1">
                <a:latin typeface="Aptos"/>
              </a:rPr>
              <a:t>MeshTriangolata</a:t>
            </a:r>
            <a:r>
              <a:rPr lang="it-IT">
                <a:latin typeface="Aptos"/>
              </a:rPr>
              <a:t> abbiamo definito, nel file Duale.cpp, le seguenti funzioni principali: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F72A51F-2EBB-5D2A-1973-8EC4EA32AFD4}"/>
              </a:ext>
            </a:extLst>
          </p:cNvPr>
          <p:cNvSpPr txBox="1"/>
          <p:nvPr/>
        </p:nvSpPr>
        <p:spPr>
          <a:xfrm>
            <a:off x="750167" y="2005772"/>
            <a:ext cx="48733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err="1">
                <a:latin typeface="Aptos"/>
              </a:rPr>
              <a:t>BuildEdgeToFacesMap</a:t>
            </a:r>
            <a:r>
              <a:rPr lang="it-IT" b="1">
                <a:latin typeface="Aptos"/>
              </a:rPr>
              <a:t>: </a:t>
            </a:r>
            <a:r>
              <a:rPr lang="it-IT">
                <a:latin typeface="Aptos"/>
              </a:rPr>
              <a:t>crea una mappa che associa a ogni faccia gli spigoli che la condividono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C2BF7BF-19BD-2190-8903-3F94C5C76023}"/>
              </a:ext>
            </a:extLst>
          </p:cNvPr>
          <p:cNvSpPr/>
          <p:nvPr/>
        </p:nvSpPr>
        <p:spPr>
          <a:xfrm>
            <a:off x="849102" y="3127329"/>
            <a:ext cx="4663502" cy="8126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</a:rPr>
              <a:t>Itera su tutte le facce della mesh originale </a:t>
            </a:r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(ogni faccia ha un ID)</a:t>
            </a:r>
            <a:r>
              <a:rPr lang="it-IT" sz="1600" dirty="0">
                <a:latin typeface="Aptos" panose="020B0004020202020204" pitchFamily="34" charset="0"/>
              </a:rPr>
              <a:t> e per ogni faccia recupera gli spigoli che la compongono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12AAF446-4907-EA53-8CB5-F4B81E27BDD7}"/>
              </a:ext>
            </a:extLst>
          </p:cNvPr>
          <p:cNvSpPr/>
          <p:nvPr/>
        </p:nvSpPr>
        <p:spPr>
          <a:xfrm>
            <a:off x="842852" y="4391775"/>
            <a:ext cx="4608285" cy="49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Per ogni spigolo della faccia, ottiene i due vertici estremi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88201C7-3E28-AA1D-FD40-C6BCB5114226}"/>
              </a:ext>
            </a:extLst>
          </p:cNvPr>
          <p:cNvSpPr/>
          <p:nvPr/>
        </p:nvSpPr>
        <p:spPr>
          <a:xfrm>
            <a:off x="800954" y="5335960"/>
            <a:ext cx="4608285" cy="11992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Crea una coppia ordinata dei vertici da usare come chiave univoca nella mappa e la ordina con min e max per evitare duplicati dovuti a orientamenti diversi dello spigolo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41386847-9DD5-8346-4E0D-3A69D5DB8CA6}"/>
              </a:ext>
            </a:extLst>
          </p:cNvPr>
          <p:cNvSpPr/>
          <p:nvPr/>
        </p:nvSpPr>
        <p:spPr>
          <a:xfrm>
            <a:off x="3021968" y="4069034"/>
            <a:ext cx="272142" cy="2502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Freccia in giù 17">
            <a:extLst>
              <a:ext uri="{FF2B5EF4-FFF2-40B4-BE49-F238E27FC236}">
                <a16:creationId xmlns:a16="http://schemas.microsoft.com/office/drawing/2014/main" id="{255D4401-74D7-9B0F-15BC-E5481BA5661C}"/>
              </a:ext>
            </a:extLst>
          </p:cNvPr>
          <p:cNvSpPr/>
          <p:nvPr/>
        </p:nvSpPr>
        <p:spPr>
          <a:xfrm>
            <a:off x="3021968" y="4988297"/>
            <a:ext cx="250055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E70D8D3-5FA3-9627-EDA6-C0DDC79438B3}"/>
              </a:ext>
            </a:extLst>
          </p:cNvPr>
          <p:cNvSpPr txBox="1"/>
          <p:nvPr/>
        </p:nvSpPr>
        <p:spPr>
          <a:xfrm>
            <a:off x="6238775" y="2005772"/>
            <a:ext cx="48733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err="1">
                <a:latin typeface="Aptos"/>
                <a:ea typeface="+mn-lt"/>
                <a:cs typeface="+mn-lt"/>
              </a:rPr>
              <a:t>GetFaceBarycenter</a:t>
            </a:r>
            <a:r>
              <a:rPr lang="it-IT" b="1">
                <a:latin typeface="Aptos"/>
                <a:ea typeface="+mn-lt"/>
                <a:cs typeface="+mn-lt"/>
              </a:rPr>
              <a:t>: </a:t>
            </a:r>
            <a:r>
              <a:rPr lang="it-IT">
                <a:latin typeface="Aptos"/>
                <a:ea typeface="+mn-lt"/>
                <a:cs typeface="+mn-lt"/>
              </a:rPr>
              <a:t>calcola il baricentro           (</a:t>
            </a:r>
            <a:r>
              <a:rPr lang="it-IT" err="1">
                <a:latin typeface="Aptos"/>
                <a:ea typeface="+mn-lt"/>
                <a:cs typeface="+mn-lt"/>
              </a:rPr>
              <a:t>centroide</a:t>
            </a:r>
            <a:r>
              <a:rPr lang="it-IT">
                <a:latin typeface="Aptos"/>
                <a:ea typeface="+mn-lt"/>
                <a:cs typeface="+mn-lt"/>
              </a:rPr>
              <a:t>) di una faccia della mesh originale. Il baricentro di una faccia è definito come la media aritmetica delle coordinate dei suoi vertici.</a:t>
            </a:r>
            <a:endParaRPr lang="it-IT">
              <a:latin typeface="Aptos"/>
            </a:endParaRPr>
          </a:p>
          <a:p>
            <a:r>
              <a:rPr lang="it-IT">
                <a:latin typeface="Aptos"/>
                <a:ea typeface="+mn-lt"/>
                <a:cs typeface="+mn-lt"/>
              </a:rPr>
              <a:t>  </a:t>
            </a:r>
            <a:endParaRPr lang="it-IT">
              <a:latin typeface="Aptos"/>
            </a:endParaRPr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188B2AF9-028B-5433-AF11-80D66A9B9338}"/>
              </a:ext>
            </a:extLst>
          </p:cNvPr>
          <p:cNvSpPr/>
          <p:nvPr/>
        </p:nvSpPr>
        <p:spPr>
          <a:xfrm>
            <a:off x="6338560" y="3610133"/>
            <a:ext cx="4663502" cy="8126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Somma le coordinate di tutti i vertici appartenenti alla faccia specificata e divide quindi la somma per tre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2875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BC849-2CDA-9427-4623-E417F85FB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174" y="385200"/>
            <a:ext cx="6623207" cy="737630"/>
          </a:xfrm>
        </p:spPr>
        <p:txBody>
          <a:bodyPr>
            <a:normAutofit fontScale="90000"/>
          </a:bodyPr>
          <a:lstStyle/>
          <a:p>
            <a:r>
              <a:rPr lang="it-IT" b="1">
                <a:latin typeface="Aptos SemiBold"/>
              </a:rPr>
              <a:t>I SOLIDI GEODETICI DI I CLASSE</a:t>
            </a:r>
            <a:br>
              <a:rPr lang="it-IT" b="1">
                <a:latin typeface="Aptos SemiBold" panose="020B0004020202020204" pitchFamily="34" charset="0"/>
              </a:rPr>
            </a:br>
            <a:r>
              <a:rPr lang="it-IT" sz="2400" b="1">
                <a:latin typeface="Aptos SemiBold"/>
              </a:rPr>
              <a:t>I duali di Goldberg                                               </a:t>
            </a:r>
            <a:endParaRPr lang="it-IT" sz="2400" b="1">
              <a:latin typeface="Aptos SemiBold" panose="020B00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25FF811-5350-31AC-64BF-F8106775F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08AB70BE-1769-45B8-85A6-0C837432C7E6}" type="slidenum">
              <a:rPr lang="it-IT" smtClean="0"/>
              <a:pPr rtl="0"/>
              <a:t>8</a:t>
            </a:fld>
            <a:endParaRPr lang="it-IT"/>
          </a:p>
        </p:txBody>
      </p:sp>
      <p:pic>
        <p:nvPicPr>
          <p:cNvPr id="4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AE3F2E72-1DC7-F8C9-FABC-7220BF681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430939B-D47A-117B-CF07-5444FBF7B1DF}"/>
              </a:ext>
            </a:extLst>
          </p:cNvPr>
          <p:cNvSpPr txBox="1"/>
          <p:nvPr/>
        </p:nvSpPr>
        <p:spPr>
          <a:xfrm>
            <a:off x="1619250" y="1551213"/>
            <a:ext cx="39510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err="1">
                <a:latin typeface="Aptos"/>
                <a:ea typeface="+mn-lt"/>
                <a:cs typeface="+mn-lt"/>
              </a:rPr>
              <a:t>BuildVertexToFacesMap</a:t>
            </a:r>
            <a:r>
              <a:rPr lang="it-IT" b="1">
                <a:latin typeface="Aptos"/>
                <a:ea typeface="+mn-lt"/>
                <a:cs typeface="+mn-lt"/>
              </a:rPr>
              <a:t>: </a:t>
            </a:r>
            <a:r>
              <a:rPr lang="it-IT">
                <a:latin typeface="Aptos"/>
                <a:ea typeface="+mn-lt"/>
                <a:cs typeface="+mn-lt"/>
              </a:rPr>
              <a:t>costruisce una mappa che associa ad ogni vertice originale le facce che lo contengono</a:t>
            </a:r>
            <a:endParaRPr lang="it-IT" b="1" err="1">
              <a:latin typeface="Aptos"/>
            </a:endParaRP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01E15B43-13E5-2EF0-B753-06874B3E7B05}"/>
              </a:ext>
            </a:extLst>
          </p:cNvPr>
          <p:cNvSpPr/>
          <p:nvPr/>
        </p:nvSpPr>
        <p:spPr>
          <a:xfrm>
            <a:off x="1284594" y="2947029"/>
            <a:ext cx="4608285" cy="49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Per ogni faccia, itera su tutti i suoi vertici</a:t>
            </a:r>
            <a:endParaRPr lang="it-IT" dirty="0">
              <a:latin typeface="Aptos" panose="020B0004020202020204" pitchFamily="34" charset="0"/>
              <a:ea typeface="+mn-lt"/>
              <a:cs typeface="+mn-lt"/>
            </a:endParaRP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29150965-5031-F424-B3AB-84A1D9038CB6}"/>
              </a:ext>
            </a:extLst>
          </p:cNvPr>
          <p:cNvSpPr/>
          <p:nvPr/>
        </p:nvSpPr>
        <p:spPr>
          <a:xfrm>
            <a:off x="1284594" y="3731116"/>
            <a:ext cx="4608285" cy="49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Si aggiunge la faccia corrente alla lista delle facce associate a quel vertice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80BCC5B-BE3C-6B51-C422-0541685E6C32}"/>
              </a:ext>
            </a:extLst>
          </p:cNvPr>
          <p:cNvSpPr txBox="1"/>
          <p:nvPr/>
        </p:nvSpPr>
        <p:spPr>
          <a:xfrm>
            <a:off x="6238775" y="1552990"/>
            <a:ext cx="487332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 err="1">
                <a:latin typeface="Aptos"/>
                <a:ea typeface="+mn-lt"/>
                <a:cs typeface="+mn-lt"/>
              </a:rPr>
              <a:t>BuildVertexToEdgesMap</a:t>
            </a:r>
            <a:r>
              <a:rPr lang="it-IT" b="1">
                <a:latin typeface="Aptos"/>
                <a:ea typeface="+mn-lt"/>
                <a:cs typeface="+mn-lt"/>
              </a:rPr>
              <a:t>: </a:t>
            </a:r>
            <a:r>
              <a:rPr lang="it-IT">
                <a:latin typeface="Aptos"/>
                <a:ea typeface="+mn-lt"/>
                <a:cs typeface="+mn-lt"/>
              </a:rPr>
              <a:t>crea una mappa che associa ad ogni vertice originale gli spigoli che lo coinvolgono</a:t>
            </a:r>
            <a:endParaRPr lang="it-IT">
              <a:latin typeface="Aptos"/>
            </a:endParaRPr>
          </a:p>
          <a:p>
            <a:r>
              <a:rPr lang="it-IT">
                <a:latin typeface="Aptos"/>
                <a:ea typeface="+mn-lt"/>
                <a:cs typeface="+mn-lt"/>
              </a:rPr>
              <a:t>  </a:t>
            </a:r>
            <a:endParaRPr lang="it-IT">
              <a:latin typeface="Aptos"/>
            </a:endParaRP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FDD3DAE-7346-CEDE-7E86-B4A944A0FF72}"/>
              </a:ext>
            </a:extLst>
          </p:cNvPr>
          <p:cNvSpPr/>
          <p:nvPr/>
        </p:nvSpPr>
        <p:spPr>
          <a:xfrm>
            <a:off x="6364592" y="2505760"/>
            <a:ext cx="4608285" cy="49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Itera su tutti gli spigoli della mesh originale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717FAC2C-558B-DECD-7F31-D99F3659694F}"/>
              </a:ext>
            </a:extLst>
          </p:cNvPr>
          <p:cNvSpPr/>
          <p:nvPr/>
        </p:nvSpPr>
        <p:spPr>
          <a:xfrm>
            <a:off x="6364593" y="3289376"/>
            <a:ext cx="4608285" cy="49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Per ogni spigolo prende i due vertici estremi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35A5E739-CF31-B708-4B9E-1EE000996C7E}"/>
              </a:ext>
            </a:extLst>
          </p:cNvPr>
          <p:cNvSpPr/>
          <p:nvPr/>
        </p:nvSpPr>
        <p:spPr>
          <a:xfrm>
            <a:off x="6364593" y="4062420"/>
            <a:ext cx="4608285" cy="4924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it-IT" sz="1600" dirty="0">
                <a:latin typeface="Aptos" panose="020B0004020202020204" pitchFamily="34" charset="0"/>
                <a:ea typeface="+mn-lt"/>
                <a:cs typeface="+mn-lt"/>
              </a:rPr>
              <a:t>Aggiorna la mappa associando a ciascuno dei due vertici lo spigolo corrente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4" name="Freccia in giù 13">
            <a:extLst>
              <a:ext uri="{FF2B5EF4-FFF2-40B4-BE49-F238E27FC236}">
                <a16:creationId xmlns:a16="http://schemas.microsoft.com/office/drawing/2014/main" id="{150A1FB5-6B3B-EFA5-5793-6D212AC51493}"/>
              </a:ext>
            </a:extLst>
          </p:cNvPr>
          <p:cNvSpPr/>
          <p:nvPr/>
        </p:nvSpPr>
        <p:spPr>
          <a:xfrm>
            <a:off x="3448325" y="3443594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in giù 15">
            <a:extLst>
              <a:ext uri="{FF2B5EF4-FFF2-40B4-BE49-F238E27FC236}">
                <a16:creationId xmlns:a16="http://schemas.microsoft.com/office/drawing/2014/main" id="{4179371E-C246-5B2F-B2A6-66714CBCEEB9}"/>
              </a:ext>
            </a:extLst>
          </p:cNvPr>
          <p:cNvSpPr/>
          <p:nvPr/>
        </p:nvSpPr>
        <p:spPr>
          <a:xfrm>
            <a:off x="8539369" y="3001855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in giù 16">
            <a:extLst>
              <a:ext uri="{FF2B5EF4-FFF2-40B4-BE49-F238E27FC236}">
                <a16:creationId xmlns:a16="http://schemas.microsoft.com/office/drawing/2014/main" id="{30DF932B-3AE3-FAEE-46AE-B7E3C51E8AAE}"/>
              </a:ext>
            </a:extLst>
          </p:cNvPr>
          <p:cNvSpPr/>
          <p:nvPr/>
        </p:nvSpPr>
        <p:spPr>
          <a:xfrm>
            <a:off x="8539369" y="3774898"/>
            <a:ext cx="272142" cy="2857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Elaborazione alternativa 18">
            <a:extLst>
              <a:ext uri="{FF2B5EF4-FFF2-40B4-BE49-F238E27FC236}">
                <a16:creationId xmlns:a16="http://schemas.microsoft.com/office/drawing/2014/main" id="{FA669767-F03A-2AE5-C9D5-9F4A24E4DCEB}"/>
              </a:ext>
            </a:extLst>
          </p:cNvPr>
          <p:cNvSpPr/>
          <p:nvPr/>
        </p:nvSpPr>
        <p:spPr>
          <a:xfrm>
            <a:off x="1218036" y="4772828"/>
            <a:ext cx="9892695" cy="1338721"/>
          </a:xfrm>
          <a:prstGeom prst="flowChartAlternateProcess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it-IT" dirty="0">
                <a:latin typeface="Aptos"/>
              </a:rPr>
              <a:t>Infine la funzione </a:t>
            </a:r>
            <a:r>
              <a:rPr lang="it-IT" b="1" dirty="0" err="1">
                <a:latin typeface="Aptos"/>
              </a:rPr>
              <a:t>CalcolaDuale</a:t>
            </a:r>
            <a:r>
              <a:rPr lang="it-IT" b="1" dirty="0">
                <a:latin typeface="Aptos"/>
              </a:rPr>
              <a:t> </a:t>
            </a:r>
            <a:r>
              <a:rPr lang="it-IT" dirty="0">
                <a:latin typeface="Aptos"/>
              </a:rPr>
              <a:t>crea il poliedro duale dove: i vertici duali sono i baricentri delle facce originali, gli spigoli duali collegano i baricentri di facce adiacenti e le facce duali </a:t>
            </a:r>
            <a:r>
              <a:rPr lang="it-IT" dirty="0">
                <a:latin typeface="Aptos"/>
                <a:ea typeface="+mn-lt"/>
                <a:cs typeface="+mn-lt"/>
              </a:rPr>
              <a:t>si costruiscono attorno a ciascun vertice del poliedro originale, e sono formate collegando i baricentri delle facce del poliedro originale che contengono quel vertice.</a:t>
            </a:r>
            <a:endParaRPr lang="it-IT" dirty="0"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3245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E4E38-7DC7-98EC-8D58-475351C8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75FD59-27D6-04FE-F4C7-5B587F1A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385" y="425984"/>
            <a:ext cx="9590215" cy="1034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z="3200" b="1" dirty="0">
                <a:latin typeface="Aptos SemiBold" panose="020B0004020202020204" pitchFamily="34" charset="0"/>
              </a:rPr>
              <a:t>I SOLIDI GEODETICI DI I CLASSE</a:t>
            </a:r>
            <a:br>
              <a:rPr lang="it-IT" sz="3200" b="1" dirty="0">
                <a:latin typeface="Aptos SemiBold" panose="020B0004020202020204" pitchFamily="34" charset="0"/>
              </a:rPr>
            </a:br>
            <a:r>
              <a:rPr lang="it-IT" sz="2000" b="1" dirty="0">
                <a:latin typeface="Aptos SemiBold" panose="020B0004020202020204" pitchFamily="34" charset="0"/>
              </a:rPr>
              <a:t>Il cammino minimo</a:t>
            </a:r>
            <a:endParaRPr lang="it-IT" sz="3200" kern="1200" dirty="0">
              <a:latin typeface="Aptos SemiBold" panose="020B0004020202020204" pitchFamily="34" charset="0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5E5335-C659-9212-F4A9-6F38C3C31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8AB70BE-1769-45B8-85A6-0C837432C7E6}" type="slidenum">
              <a:rPr lang="it-IT" smtClean="0"/>
              <a:pPr>
                <a:spcAft>
                  <a:spcPts val="600"/>
                </a:spcAft>
              </a:pPr>
              <a:t>9</a:t>
            </a:fld>
            <a:endParaRPr lang="it-IT"/>
          </a:p>
        </p:txBody>
      </p:sp>
      <p:sp>
        <p:nvSpPr>
          <p:cNvPr id="25" name="Rettangolo con due angoli in diagonale arrotondati 24">
            <a:extLst>
              <a:ext uri="{FF2B5EF4-FFF2-40B4-BE49-F238E27FC236}">
                <a16:creationId xmlns:a16="http://schemas.microsoft.com/office/drawing/2014/main" id="{7A18DA23-992F-5C89-C07C-C7C5DB4E268A}"/>
              </a:ext>
            </a:extLst>
          </p:cNvPr>
          <p:cNvSpPr/>
          <p:nvPr/>
        </p:nvSpPr>
        <p:spPr>
          <a:xfrm>
            <a:off x="1306385" y="1460205"/>
            <a:ext cx="9826435" cy="3500142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endParaRPr lang="it-IT" b="1" dirty="0">
              <a:solidFill>
                <a:schemeClr val="tx2"/>
              </a:solidFill>
              <a:latin typeface="Aptos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it-IT" b="1" dirty="0">
                <a:solidFill>
                  <a:schemeClr val="tx2"/>
                </a:solidFill>
                <a:latin typeface="Aptos"/>
              </a:rPr>
              <a:t>I principali passi, implementati attraverso le funzioni nel file </a:t>
            </a:r>
            <a:r>
              <a:rPr lang="it-IT" b="1" dirty="0" err="1">
                <a:solidFill>
                  <a:schemeClr val="tx2"/>
                </a:solidFill>
                <a:latin typeface="Aptos"/>
              </a:rPr>
              <a:t>CamminoMinimo.cpp</a:t>
            </a:r>
            <a:r>
              <a:rPr lang="it-IT" b="1" dirty="0">
                <a:solidFill>
                  <a:schemeClr val="tx2"/>
                </a:solidFill>
                <a:latin typeface="Aptos"/>
              </a:rPr>
              <a:t>, sono: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alibri"/>
              <a:buChar char="-"/>
            </a:pPr>
            <a:r>
              <a:rPr lang="it-IT" b="1" dirty="0">
                <a:solidFill>
                  <a:schemeClr val="tx2"/>
                </a:solidFill>
                <a:latin typeface="Aptos"/>
              </a:rPr>
              <a:t>Viene calcolata la distanza euclidea tra due vertici della mesh </a:t>
            </a:r>
            <a:r>
              <a:rPr lang="it-IT" b="1" dirty="0" err="1">
                <a:solidFill>
                  <a:schemeClr val="tx2"/>
                </a:solidFill>
                <a:latin typeface="Aptos"/>
              </a:rPr>
              <a:t>poliedrale</a:t>
            </a:r>
            <a:r>
              <a:rPr lang="it-IT" b="1" dirty="0">
                <a:solidFill>
                  <a:schemeClr val="tx2"/>
                </a:solidFill>
                <a:latin typeface="Aptos"/>
              </a:rPr>
              <a:t> a partire dal loro ID</a:t>
            </a:r>
            <a:endParaRPr lang="it-IT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alibri"/>
              <a:buChar char="-"/>
            </a:pPr>
            <a:r>
              <a:rPr lang="it-IT" b="1" dirty="0">
                <a:solidFill>
                  <a:schemeClr val="tx2"/>
                </a:solidFill>
                <a:latin typeface="Aptos"/>
              </a:rPr>
              <a:t>Viene calcolata la matrice di </a:t>
            </a:r>
            <a:r>
              <a:rPr lang="it-IT" b="1" dirty="0" err="1">
                <a:solidFill>
                  <a:schemeClr val="tx2"/>
                </a:solidFill>
                <a:latin typeface="Aptos"/>
              </a:rPr>
              <a:t>adicenza</a:t>
            </a:r>
            <a:r>
              <a:rPr lang="it-IT" b="1" dirty="0">
                <a:solidFill>
                  <a:schemeClr val="tx2"/>
                </a:solidFill>
                <a:latin typeface="Aptos"/>
              </a:rPr>
              <a:t> dei vertici della mesh attraverso un'apposita funzione;</a:t>
            </a:r>
            <a:endParaRPr lang="it-IT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alibri"/>
              <a:buChar char="-"/>
            </a:pPr>
            <a:r>
              <a:rPr lang="it-IT" b="1" dirty="0">
                <a:solidFill>
                  <a:schemeClr val="tx2"/>
                </a:solidFill>
                <a:latin typeface="Aptos"/>
              </a:rPr>
              <a:t>Viene implementato l'</a:t>
            </a:r>
            <a:r>
              <a:rPr lang="it-IT" b="1" dirty="0" err="1">
                <a:solidFill>
                  <a:schemeClr val="tx2"/>
                </a:solidFill>
                <a:latin typeface="Aptos"/>
              </a:rPr>
              <a:t>algortimo</a:t>
            </a:r>
            <a:r>
              <a:rPr lang="it-IT" b="1" dirty="0">
                <a:solidFill>
                  <a:schemeClr val="tx2"/>
                </a:solidFill>
                <a:latin typeface="Aptos"/>
              </a:rPr>
              <a:t> </a:t>
            </a:r>
            <a:r>
              <a:rPr lang="it-IT" b="1" dirty="0" err="1">
                <a:solidFill>
                  <a:schemeClr val="tx2"/>
                </a:solidFill>
                <a:latin typeface="Aptos"/>
              </a:rPr>
              <a:t>Dijkstra</a:t>
            </a:r>
            <a:r>
              <a:rPr lang="it-IT" b="1" dirty="0">
                <a:solidFill>
                  <a:schemeClr val="tx2"/>
                </a:solidFill>
                <a:latin typeface="Aptos"/>
              </a:rPr>
              <a:t> per il calcolo del cammino minimo tra due vertici; in particolare, nel visitare i vertici vicini, vengono aggiornate le </a:t>
            </a:r>
            <a:r>
              <a:rPr lang="it-IT" b="1" dirty="0" err="1">
                <a:solidFill>
                  <a:schemeClr val="tx2"/>
                </a:solidFill>
                <a:latin typeface="Aptos"/>
              </a:rPr>
              <a:t>distenze</a:t>
            </a:r>
            <a:r>
              <a:rPr lang="it-IT" b="1" dirty="0">
                <a:solidFill>
                  <a:schemeClr val="tx2"/>
                </a:solidFill>
                <a:latin typeface="Aptos"/>
              </a:rPr>
              <a:t> e i predecessori ogni qual volta si individua un cammino di lunghezza minore.</a:t>
            </a:r>
            <a:endParaRPr lang="it-IT" sz="16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Calibri"/>
              <a:buChar char="-"/>
            </a:pPr>
            <a:endParaRPr lang="it-IT" sz="1600" b="1" dirty="0">
              <a:solidFill>
                <a:schemeClr val="tx2"/>
              </a:solidFill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endParaRPr lang="it-IT" sz="1600" b="1" dirty="0">
              <a:solidFill>
                <a:schemeClr val="tx2"/>
              </a:solidFill>
              <a:latin typeface="Aptos" panose="020B0004020202020204" pitchFamily="34" charset="0"/>
            </a:endParaRPr>
          </a:p>
        </p:txBody>
      </p:sp>
      <p:pic>
        <p:nvPicPr>
          <p:cNvPr id="3" name="Picture 2" descr="Politecnico di Torino - Casa delle Tecnologie Emergenti di Torino">
            <a:extLst>
              <a:ext uri="{FF2B5EF4-FFF2-40B4-BE49-F238E27FC236}">
                <a16:creationId xmlns:a16="http://schemas.microsoft.com/office/drawing/2014/main" id="{20063EA0-AEE3-B8A6-5436-A1CB55A9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526" y="0"/>
            <a:ext cx="1930474" cy="857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F1B80DD-2651-CE8C-4099-337769CCEE75}"/>
              </a:ext>
            </a:extLst>
          </p:cNvPr>
          <p:cNvSpPr txBox="1"/>
          <p:nvPr/>
        </p:nvSpPr>
        <p:spPr>
          <a:xfrm>
            <a:off x="1280251" y="5348237"/>
            <a:ext cx="985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latin typeface="Aptos" panose="020B0004020202020204" pitchFamily="34" charset="0"/>
              </a:rPr>
              <a:t>Tutto ciò risponde ogni qual volta viene inserita la </a:t>
            </a:r>
            <a:r>
              <a:rPr lang="it-IT" b="1" dirty="0" err="1">
                <a:latin typeface="Aptos" panose="020B0004020202020204" pitchFamily="34" charset="0"/>
              </a:rPr>
              <a:t>tupla</a:t>
            </a:r>
            <a:r>
              <a:rPr lang="it-IT" b="1" dirty="0">
                <a:latin typeface="Aptos" panose="020B0004020202020204" pitchFamily="34" charset="0"/>
              </a:rPr>
              <a:t> a 6 input con i parametri del solido e i</a:t>
            </a:r>
          </a:p>
          <a:p>
            <a:r>
              <a:rPr lang="it-IT" b="1" dirty="0">
                <a:latin typeface="Aptos" panose="020B0004020202020204" pitchFamily="34" charset="0"/>
              </a:rPr>
              <a:t>Vertici di partenza e arrivo del cammino che si vuole individuare.</a:t>
            </a:r>
          </a:p>
        </p:txBody>
      </p:sp>
    </p:spTree>
    <p:extLst>
      <p:ext uri="{BB962C8B-B14F-4D97-AF65-F5344CB8AC3E}">
        <p14:creationId xmlns:p14="http://schemas.microsoft.com/office/powerpoint/2010/main" val="97382099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5058_TF89118109_Win32" id="{56574892-05D1-4F84-A867-8DE038DD793C}" vid="{6E82D433-4C15-45AF-B3ED-C2A9C6DC2071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78631BA56028459E50E9634AF467E3" ma:contentTypeVersion="9" ma:contentTypeDescription="Create a new document." ma:contentTypeScope="" ma:versionID="8e5330679d97bb742da808ac019d7f51">
  <xsd:schema xmlns:xsd="http://www.w3.org/2001/XMLSchema" xmlns:xs="http://www.w3.org/2001/XMLSchema" xmlns:p="http://schemas.microsoft.com/office/2006/metadata/properties" xmlns:ns3="4ff84725-cfd8-4a8d-8366-d7f713b71c0e" xmlns:ns4="d10ad564-5025-48db-800f-c29f0cc09105" targetNamespace="http://schemas.microsoft.com/office/2006/metadata/properties" ma:root="true" ma:fieldsID="7b17bbe6214102cb9536ddd7de0613ac" ns3:_="" ns4:_="">
    <xsd:import namespace="4ff84725-cfd8-4a8d-8366-d7f713b71c0e"/>
    <xsd:import namespace="d10ad564-5025-48db-800f-c29f0cc0910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f84725-cfd8-4a8d-8366-d7f713b71c0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ad564-5025-48db-800f-c29f0cc0910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f84725-cfd8-4a8d-8366-d7f713b71c0e" xsi:nil="true"/>
  </documentManagement>
</p:properties>
</file>

<file path=customXml/itemProps1.xml><?xml version="1.0" encoding="utf-8"?>
<ds:datastoreItem xmlns:ds="http://schemas.openxmlformats.org/officeDocument/2006/customXml" ds:itemID="{4C5C2001-E626-4890-B405-22B5BD1CB0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0A177A-F31A-426B-AC66-42799EEF6C90}">
  <ds:schemaRefs>
    <ds:schemaRef ds:uri="4ff84725-cfd8-4a8d-8366-d7f713b71c0e"/>
    <ds:schemaRef ds:uri="d10ad564-5025-48db-800f-c29f0cc0910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0D7C3E5-1734-4636-9EC5-AEB06BF1FB20}">
  <ds:schemaRefs>
    <ds:schemaRef ds:uri="4ff84725-cfd8-4a8d-8366-d7f713b71c0e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1732</Words>
  <Application>Microsoft Macintosh PowerPoint</Application>
  <PresentationFormat>Widescreen</PresentationFormat>
  <Paragraphs>140</Paragraphs>
  <Slides>14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1" baseType="lpstr">
      <vt:lpstr>Aptos</vt:lpstr>
      <vt:lpstr>Aptos SemiBold</vt:lpstr>
      <vt:lpstr>Arial</vt:lpstr>
      <vt:lpstr>Arial Nova Light</vt:lpstr>
      <vt:lpstr>Calibri</vt:lpstr>
      <vt:lpstr>Elephant</vt:lpstr>
      <vt:lpstr>Personalizzata</vt:lpstr>
      <vt:lpstr> PROGRAMMAZIONE  E CALCOLO SCIENTIFICO  Progetto 2025                                                                                                                                                                                                                                                                               Gianpiero Rampa, 308537                                                                                                                                Rebecca Richard, 310110</vt:lpstr>
      <vt:lpstr>Definizione del problema</vt:lpstr>
      <vt:lpstr>I SOLIDI GEODETICI DI I CLASSE</vt:lpstr>
      <vt:lpstr>I SOLIDI GEODETICI DI I CLASSE La triangolazione</vt:lpstr>
      <vt:lpstr> I SOLIDI GEODETICI DI I CLASSE La triangolazione</vt:lpstr>
      <vt:lpstr>I SOLIDI GEODETICI DI I CLASSE La triangolazione – Come gestiamo la mesh triangolata?</vt:lpstr>
      <vt:lpstr>Presentazione standard di PowerPoint</vt:lpstr>
      <vt:lpstr>I SOLIDI GEODETICI DI I CLASSE I duali di Goldberg                                               </vt:lpstr>
      <vt:lpstr>I SOLIDI GEODETICI DI I CLASSE Il cammino minimo</vt:lpstr>
      <vt:lpstr>I SOLIDI GEODETICI DI I CLASSE Il cammino minimo</vt:lpstr>
      <vt:lpstr>I SOLIDI GEODETICI DI II CLASSE </vt:lpstr>
      <vt:lpstr>I SOLIDI GEODETICI DI II CLASSE Il cammino minimo</vt:lpstr>
      <vt:lpstr>I GOOGLE TEST</vt:lpstr>
      <vt:lpstr>GRAZIE PER L’ 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Fisica dell’edificio e climatizzazione Laboratorio UTA squadra 3  anno accademico 2024/2025     Martina Pendinelli, S311679</dc:title>
  <dc:creator>Pendinelli  Martina</dc:creator>
  <cp:lastModifiedBy>RAMPA GIANPIERO</cp:lastModifiedBy>
  <cp:revision>2</cp:revision>
  <dcterms:created xsi:type="dcterms:W3CDTF">2025-05-27T07:45:23Z</dcterms:created>
  <dcterms:modified xsi:type="dcterms:W3CDTF">2025-07-03T09:44:34Z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0x010100C378631BA56028459E50E9634AF467E3</vt:lpwstr>
  </property>
</Properties>
</file>