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4301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altLang="zh-CN" sz="6400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6400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sz="6400" dirty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sz="6400" cap="none" dirty="0"/>
              <a:t>Members of the group: </a:t>
            </a:r>
            <a:r>
              <a:rPr lang="en-US" sz="6400" cap="none" dirty="0" err="1"/>
              <a:t>Dezheng</a:t>
            </a:r>
            <a:r>
              <a:rPr lang="en-US" sz="6400" cap="none" dirty="0"/>
              <a:t> Wang, </a:t>
            </a:r>
            <a:r>
              <a:rPr lang="en-US" sz="6400" cap="none" dirty="0" err="1"/>
              <a:t>Weikang</a:t>
            </a:r>
            <a:r>
              <a:rPr lang="en-US" sz="6400" cap="none" dirty="0"/>
              <a:t> Wang and Ying Jiang </a:t>
            </a:r>
            <a:endParaRPr lang="zh-CN" altLang="en-US" sz="6400" cap="none" dirty="0"/>
          </a:p>
          <a:p>
            <a:pPr algn="just"/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 err="1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sz="6400" cap="none" dirty="0"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613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GUI was modified to meet new/additional requirements. </a:t>
            </a:r>
          </a:p>
          <a:p>
            <a:pPr lvl="1"/>
            <a:r>
              <a:rPr lang="en-US" dirty="0"/>
              <a:t>Algorithm selection and File validation were demonstrated. </a:t>
            </a:r>
          </a:p>
          <a:p>
            <a:pPr lvl="1"/>
            <a:r>
              <a:rPr lang="en-US" dirty="0"/>
              <a:t>Additional constraints for the three types of algorithms are not yet implemented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Your meeting logs #8 and #9 are ok </a:t>
            </a:r>
          </a:p>
          <a:p>
            <a:pPr lvl="1"/>
            <a:r>
              <a:rPr lang="en-US" altLang="zh-CN" dirty="0"/>
              <a:t> Meetings are supposed to be used for discussion, decision making and planning rather than code fixing and debugging.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  <a:p>
            <a:pPr lvl="1"/>
            <a:r>
              <a:rPr lang="en-US" dirty="0"/>
              <a:t>In the user stories document, all functionalities were completed. However, during the demo, additional constraints for ‘Constrained-3’ and ‘Constrained-4’ algorithms were not demonstrated</a:t>
            </a:r>
          </a:p>
          <a:p>
            <a:r>
              <a:rPr lang="en-US" b="1" dirty="0"/>
              <a:t>Test Cases</a:t>
            </a:r>
          </a:p>
          <a:p>
            <a:pPr lvl="1"/>
            <a:r>
              <a:rPr lang="en-US" dirty="0"/>
              <a:t> Included very few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</a:p>
          <a:p>
            <a:r>
              <a:rPr lang="en-US" dirty="0"/>
              <a:t>Keep all computer works such as programming, testing, debugging and integration outside the scope of the meetings</a:t>
            </a:r>
          </a:p>
          <a:p>
            <a:r>
              <a:rPr lang="en-US" dirty="0"/>
              <a:t>Keep consistency between user story and demo</a:t>
            </a:r>
          </a:p>
          <a:p>
            <a:r>
              <a:rPr lang="en-US" dirty="0"/>
              <a:t>Adding more test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54138"/>
              </p:ext>
            </p:extLst>
          </p:nvPr>
        </p:nvGraphicFramePr>
        <p:xfrm>
          <a:off x="465993" y="1493520"/>
          <a:ext cx="11289323" cy="529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98">
                  <a:extLst>
                    <a:ext uri="{9D8B030D-6E8A-4147-A177-3AD203B41FA5}">
                      <a16:colId xmlns:a16="http://schemas.microsoft.com/office/drawing/2014/main" val="2893422234"/>
                    </a:ext>
                  </a:extLst>
                </a:gridCol>
                <a:gridCol w="1001980">
                  <a:extLst>
                    <a:ext uri="{9D8B030D-6E8A-4147-A177-3AD203B41FA5}">
                      <a16:colId xmlns:a16="http://schemas.microsoft.com/office/drawing/2014/main" val="3759042379"/>
                    </a:ext>
                  </a:extLst>
                </a:gridCol>
                <a:gridCol w="1839029">
                  <a:extLst>
                    <a:ext uri="{9D8B030D-6E8A-4147-A177-3AD203B41FA5}">
                      <a16:colId xmlns:a16="http://schemas.microsoft.com/office/drawing/2014/main" val="2653409079"/>
                    </a:ext>
                  </a:extLst>
                </a:gridCol>
                <a:gridCol w="1872762">
                  <a:extLst>
                    <a:ext uri="{9D8B030D-6E8A-4147-A177-3AD203B41FA5}">
                      <a16:colId xmlns:a16="http://schemas.microsoft.com/office/drawing/2014/main" val="1750705480"/>
                    </a:ext>
                  </a:extLst>
                </a:gridCol>
                <a:gridCol w="1222130">
                  <a:extLst>
                    <a:ext uri="{9D8B030D-6E8A-4147-A177-3AD203B41FA5}">
                      <a16:colId xmlns:a16="http://schemas.microsoft.com/office/drawing/2014/main" val="3935137038"/>
                    </a:ext>
                  </a:extLst>
                </a:gridCol>
                <a:gridCol w="1755407">
                  <a:extLst>
                    <a:ext uri="{9D8B030D-6E8A-4147-A177-3AD203B41FA5}">
                      <a16:colId xmlns:a16="http://schemas.microsoft.com/office/drawing/2014/main" val="3244311048"/>
                    </a:ext>
                  </a:extLst>
                </a:gridCol>
                <a:gridCol w="1506281">
                  <a:extLst>
                    <a:ext uri="{9D8B030D-6E8A-4147-A177-3AD203B41FA5}">
                      <a16:colId xmlns:a16="http://schemas.microsoft.com/office/drawing/2014/main" val="1377522465"/>
                    </a:ext>
                  </a:extLst>
                </a:gridCol>
                <a:gridCol w="1283936">
                  <a:extLst>
                    <a:ext uri="{9D8B030D-6E8A-4147-A177-3AD203B41FA5}">
                      <a16:colId xmlns:a16="http://schemas.microsoft.com/office/drawing/2014/main" val="2370373270"/>
                    </a:ext>
                  </a:extLst>
                </a:gridCol>
              </a:tblGrid>
              <a:tr h="10863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S. No.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As a &lt;&lt;type of user&gt;&gt;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 want &lt;&lt;some goal&gt;&gt;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 that &lt;&lt;reason&gt;&gt;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 introduced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Date considered for implementation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Developer responsible for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Current Status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102744"/>
                  </a:ext>
                </a:extLst>
              </a:tr>
              <a:tr h="23376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Search run information based on  date, time ,size of the environment, number of regions, and number of steps for completion, description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 can search run information in database based on id or date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13,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14,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Dezheng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Wang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439012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Constrained-3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can choose Constrained-3 algorithm to run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14,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944926"/>
                  </a:ext>
                </a:extLst>
              </a:tr>
              <a:tr h="9350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can 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23,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0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Tasks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4217"/>
              </p:ext>
            </p:extLst>
          </p:nvPr>
        </p:nvGraphicFramePr>
        <p:xfrm>
          <a:off x="1315912" y="1628075"/>
          <a:ext cx="9874608" cy="515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085">
                  <a:extLst>
                    <a:ext uri="{9D8B030D-6E8A-4147-A177-3AD203B41FA5}">
                      <a16:colId xmlns:a16="http://schemas.microsoft.com/office/drawing/2014/main" val="187765384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227005745"/>
                    </a:ext>
                  </a:extLst>
                </a:gridCol>
                <a:gridCol w="2195237">
                  <a:extLst>
                    <a:ext uri="{9D8B030D-6E8A-4147-A177-3AD203B41FA5}">
                      <a16:colId xmlns:a16="http://schemas.microsoft.com/office/drawing/2014/main" val="3151483519"/>
                    </a:ext>
                  </a:extLst>
                </a:gridCol>
                <a:gridCol w="1310644">
                  <a:extLst>
                    <a:ext uri="{9D8B030D-6E8A-4147-A177-3AD203B41FA5}">
                      <a16:colId xmlns:a16="http://schemas.microsoft.com/office/drawing/2014/main" val="3879802132"/>
                    </a:ext>
                  </a:extLst>
                </a:gridCol>
                <a:gridCol w="1569803">
                  <a:extLst>
                    <a:ext uri="{9D8B030D-6E8A-4147-A177-3AD203B41FA5}">
                      <a16:colId xmlns:a16="http://schemas.microsoft.com/office/drawing/2014/main" val="3809925292"/>
                    </a:ext>
                  </a:extLst>
                </a:gridCol>
                <a:gridCol w="1267378">
                  <a:extLst>
                    <a:ext uri="{9D8B030D-6E8A-4147-A177-3AD203B41FA5}">
                      <a16:colId xmlns:a16="http://schemas.microsoft.com/office/drawing/2014/main" val="1649984679"/>
                    </a:ext>
                  </a:extLst>
                </a:gridCol>
                <a:gridCol w="1194436">
                  <a:extLst>
                    <a:ext uri="{9D8B030D-6E8A-4147-A177-3AD203B41FA5}">
                      <a16:colId xmlns:a16="http://schemas.microsoft.com/office/drawing/2014/main" val="140973936"/>
                    </a:ext>
                  </a:extLst>
                </a:gridCol>
                <a:gridCol w="1185317">
                  <a:extLst>
                    <a:ext uri="{9D8B030D-6E8A-4147-A177-3AD203B41FA5}">
                      <a16:colId xmlns:a16="http://schemas.microsoft.com/office/drawing/2014/main" val="4221532447"/>
                    </a:ext>
                  </a:extLst>
                </a:gridCol>
              </a:tblGrid>
              <a:tr h="841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User Story index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introduced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considered for implementation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 completed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Developer responsible for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extLst>
                  <a:ext uri="{0D108BD9-81ED-4DB2-BD59-A6C34878D82A}">
                    <a16:rowId xmlns:a16="http://schemas.microsoft.com/office/drawing/2014/main" val="1375020381"/>
                  </a:ext>
                </a:extLst>
              </a:tr>
              <a:tr h="980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3/18/2017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765196"/>
                  </a:ext>
                </a:extLst>
              </a:tr>
              <a:tr h="420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Display results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based on the search 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3/19/2017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7504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Testing searching information based on id or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Weikang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00991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Constrained-3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Weikang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643818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7875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Constrained-4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47374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5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4287"/>
            <a:ext cx="9603275" cy="1049235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05393"/>
              </p:ext>
            </p:extLst>
          </p:nvPr>
        </p:nvGraphicFramePr>
        <p:xfrm>
          <a:off x="1316735" y="2662625"/>
          <a:ext cx="9838944" cy="404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3877501714"/>
                    </a:ext>
                  </a:extLst>
                </a:gridCol>
                <a:gridCol w="3466639">
                  <a:extLst>
                    <a:ext uri="{9D8B030D-6E8A-4147-A177-3AD203B41FA5}">
                      <a16:colId xmlns:a16="http://schemas.microsoft.com/office/drawing/2014/main" val="3640371723"/>
                    </a:ext>
                  </a:extLst>
                </a:gridCol>
                <a:gridCol w="2945764">
                  <a:extLst>
                    <a:ext uri="{9D8B030D-6E8A-4147-A177-3AD203B41FA5}">
                      <a16:colId xmlns:a16="http://schemas.microsoft.com/office/drawing/2014/main" val="884016330"/>
                    </a:ext>
                  </a:extLst>
                </a:gridCol>
                <a:gridCol w="2650364">
                  <a:extLst>
                    <a:ext uri="{9D8B030D-6E8A-4147-A177-3AD203B41FA5}">
                      <a16:colId xmlns:a16="http://schemas.microsoft.com/office/drawing/2014/main" val="3682635126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#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Scenario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Input(s)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output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98736209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Users want to search run by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11680513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time (hour &amp; minute)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185228052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 of the environment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for specific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281849594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regions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1713093651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323406072"/>
                  </a:ext>
                </a:extLst>
              </a:tr>
              <a:tr h="1101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date and time (hour &amp; minute) and size of the environment and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and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date, time (hour &amp; minute), size of the environment,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,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based on those data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30461639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90100"/>
            <a:ext cx="219319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70" y="1956816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#46 </a:t>
            </a:r>
            <a:r>
              <a:rPr lang="en-US" alt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Testing searching information based on supported data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Some of the test cases for this task are as follows:</a:t>
            </a:r>
            <a:endParaRPr lang="en-US" alt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73934"/>
              </p:ext>
            </p:extLst>
          </p:nvPr>
        </p:nvGraphicFramePr>
        <p:xfrm>
          <a:off x="1517904" y="2386585"/>
          <a:ext cx="10076688" cy="44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466">
                  <a:extLst>
                    <a:ext uri="{9D8B030D-6E8A-4147-A177-3AD203B41FA5}">
                      <a16:colId xmlns:a16="http://schemas.microsoft.com/office/drawing/2014/main" val="2799806872"/>
                    </a:ext>
                  </a:extLst>
                </a:gridCol>
                <a:gridCol w="4676854">
                  <a:extLst>
                    <a:ext uri="{9D8B030D-6E8A-4147-A177-3AD203B41FA5}">
                      <a16:colId xmlns:a16="http://schemas.microsoft.com/office/drawing/2014/main" val="1572110288"/>
                    </a:ext>
                  </a:extLst>
                </a:gridCol>
                <a:gridCol w="1863232">
                  <a:extLst>
                    <a:ext uri="{9D8B030D-6E8A-4147-A177-3AD203B41FA5}">
                      <a16:colId xmlns:a16="http://schemas.microsoft.com/office/drawing/2014/main" val="988532900"/>
                    </a:ext>
                  </a:extLst>
                </a:gridCol>
                <a:gridCol w="2703136">
                  <a:extLst>
                    <a:ext uri="{9D8B030D-6E8A-4147-A177-3AD203B41FA5}">
                      <a16:colId xmlns:a16="http://schemas.microsoft.com/office/drawing/2014/main" val="2959359198"/>
                    </a:ext>
                  </a:extLst>
                </a:gridCol>
              </a:tblGrid>
              <a:tr h="78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5719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715327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39594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57876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5697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2574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75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33763"/>
            <a:ext cx="96032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#56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of Constrained-3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53754"/>
            <a:ext cx="953695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#58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for Constrained-4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64876"/>
              </p:ext>
            </p:extLst>
          </p:nvPr>
        </p:nvGraphicFramePr>
        <p:xfrm>
          <a:off x="1463415" y="2497018"/>
          <a:ext cx="9513278" cy="43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867">
                  <a:extLst>
                    <a:ext uri="{9D8B030D-6E8A-4147-A177-3AD203B41FA5}">
                      <a16:colId xmlns:a16="http://schemas.microsoft.com/office/drawing/2014/main" val="1726903344"/>
                    </a:ext>
                  </a:extLst>
                </a:gridCol>
                <a:gridCol w="4415359">
                  <a:extLst>
                    <a:ext uri="{9D8B030D-6E8A-4147-A177-3AD203B41FA5}">
                      <a16:colId xmlns:a16="http://schemas.microsoft.com/office/drawing/2014/main" val="3205639649"/>
                    </a:ext>
                  </a:extLst>
                </a:gridCol>
                <a:gridCol w="1759055">
                  <a:extLst>
                    <a:ext uri="{9D8B030D-6E8A-4147-A177-3AD203B41FA5}">
                      <a16:colId xmlns:a16="http://schemas.microsoft.com/office/drawing/2014/main" val="4248920563"/>
                    </a:ext>
                  </a:extLst>
                </a:gridCol>
                <a:gridCol w="2551997">
                  <a:extLst>
                    <a:ext uri="{9D8B030D-6E8A-4147-A177-3AD203B41FA5}">
                      <a16:colId xmlns:a16="http://schemas.microsoft.com/office/drawing/2014/main" val="3647003673"/>
                    </a:ext>
                  </a:extLst>
                </a:gridCol>
              </a:tblGrid>
              <a:tr h="7198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#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02892101"/>
                  </a:ext>
                </a:extLst>
              </a:tr>
              <a:tr h="6425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 and the region has no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each region has at least one agent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537748243"/>
                  </a:ext>
                </a:extLst>
              </a:tr>
              <a:tr h="428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614975752"/>
                  </a:ext>
                </a:extLst>
              </a:tr>
              <a:tr h="6425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Environment has one region, the number of agents in that region is more than [n/4]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Error message that show the number of each region is [1-n/4]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720499359"/>
                  </a:ext>
                </a:extLst>
              </a:tr>
              <a:tr h="428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regions; each region has one agent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48063124"/>
                  </a:ext>
                </a:extLst>
              </a:tr>
              <a:tr h="428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Environment has multiple regions, the number of agents in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Environment information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2470347730"/>
                  </a:ext>
                </a:extLst>
              </a:tr>
              <a:tr h="6425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Environment has multiple regions, the number of agents in each region more than [n/4]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File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that show the number of each region is [1-n/4]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1815571649"/>
                  </a:ext>
                </a:extLst>
              </a:tr>
              <a:tr h="428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Input file contains agents that don’t placed at the end nodes of the region.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File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Error message : agents initial position error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34" marR="63534" marT="0" marB="0"/>
                </a:tc>
                <a:extLst>
                  <a:ext uri="{0D108BD9-81ED-4DB2-BD59-A6C34878D82A}">
                    <a16:rowId xmlns:a16="http://schemas.microsoft.com/office/drawing/2014/main" val="387558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38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1079</Words>
  <Application>Microsoft Office PowerPoint</Application>
  <PresentationFormat>Widescreen</PresentationFormat>
  <Paragraphs>233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</vt:lpstr>
      <vt:lpstr>Arial</vt:lpstr>
      <vt:lpstr>Calibri</vt:lpstr>
      <vt:lpstr>Gill Sans MT</vt:lpstr>
      <vt:lpstr>Times</vt:lpstr>
      <vt:lpstr>Times New Roman</vt:lpstr>
      <vt:lpstr>Gallery</vt:lpstr>
      <vt:lpstr>Developing a Tool to Visualize Multi-Agent Patrolling </vt:lpstr>
      <vt:lpstr>Summary of the feedback</vt:lpstr>
      <vt:lpstr>To be continued</vt:lpstr>
      <vt:lpstr>A plan of action</vt:lpstr>
      <vt:lpstr>User Stories</vt:lpstr>
      <vt:lpstr>Spring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Ying Jiang</cp:lastModifiedBy>
  <cp:revision>15</cp:revision>
  <dcterms:created xsi:type="dcterms:W3CDTF">2017-04-10T20:53:47Z</dcterms:created>
  <dcterms:modified xsi:type="dcterms:W3CDTF">2017-04-11T19:17:04Z</dcterms:modified>
</cp:coreProperties>
</file>