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6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Visualize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</a:t>
            </a:r>
            <a:r>
              <a:rPr lang="en-US"/>
              <a:t>: Giants</a:t>
            </a:r>
            <a:endParaRPr lang="en-US" dirty="0"/>
          </a:p>
          <a:p>
            <a:r>
              <a:rPr lang="en-US" dirty="0"/>
              <a:t>Team member:  Ying Jiang,  </a:t>
            </a:r>
            <a:r>
              <a:rPr lang="en-US" dirty="0" err="1"/>
              <a:t>Weikang</a:t>
            </a:r>
            <a:r>
              <a:rPr lang="en-US" dirty="0"/>
              <a:t> </a:t>
            </a:r>
            <a:r>
              <a:rPr lang="en-US" dirty="0" err="1"/>
              <a:t>wang</a:t>
            </a:r>
            <a:r>
              <a:rPr lang="en-US" dirty="0"/>
              <a:t>, </a:t>
            </a:r>
            <a:r>
              <a:rPr lang="en-US" dirty="0" err="1"/>
              <a:t>Dezheng</a:t>
            </a:r>
            <a:r>
              <a:rPr lang="en-US" dirty="0"/>
              <a:t> </a:t>
            </a:r>
            <a:r>
              <a:rPr lang="en-US" dirty="0" err="1"/>
              <a:t>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2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Accomplished little in previous demo</a:t>
            </a:r>
          </a:p>
          <a:p>
            <a:r>
              <a:rPr lang="en-US" dirty="0"/>
              <a:t>Meeting logs are OK, but more details should be added</a:t>
            </a:r>
          </a:p>
          <a:p>
            <a:r>
              <a:rPr lang="en-US" dirty="0"/>
              <a:t>User stories are not in the right format and too vague</a:t>
            </a:r>
          </a:p>
          <a:p>
            <a:r>
              <a:rPr lang="en-US" dirty="0"/>
              <a:t>Sprint tasks is too short</a:t>
            </a:r>
          </a:p>
          <a:p>
            <a:r>
              <a:rPr lang="en-US" dirty="0"/>
              <a:t>Test cases are OK</a:t>
            </a:r>
          </a:p>
          <a:p>
            <a:r>
              <a:rPr lang="en-US" dirty="0"/>
              <a:t>Did not pay too much attention to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2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velocity</a:t>
            </a:r>
          </a:p>
          <a:p>
            <a:r>
              <a:rPr lang="en-US" dirty="0"/>
              <a:t>Add more details to Meeting log, like who argues what with whom. Make sure it’s not too short</a:t>
            </a:r>
          </a:p>
          <a:p>
            <a:r>
              <a:rPr lang="en-US" dirty="0"/>
              <a:t>Split the user stories into sprint tasks reasonably so that the sprint task is not too short</a:t>
            </a:r>
          </a:p>
          <a:p>
            <a:r>
              <a:rPr lang="en-US" dirty="0"/>
              <a:t>All team members are involved in developing</a:t>
            </a:r>
          </a:p>
          <a:p>
            <a:r>
              <a:rPr lang="en-US" dirty="0"/>
              <a:t>Spend more time working on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1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User</a:t>
            </a:r>
            <a:r>
              <a:rPr lang="en-US" altLang="zh-CN" dirty="0"/>
              <a:t>s</a:t>
            </a:r>
            <a:r>
              <a:rPr lang="en-US" dirty="0"/>
              <a:t> initialize the environment(set open spaces, agents, etc.)</a:t>
            </a:r>
          </a:p>
          <a:p>
            <a:r>
              <a:rPr lang="en-US" dirty="0"/>
              <a:t>2. Users choose block view</a:t>
            </a:r>
          </a:p>
          <a:p>
            <a:r>
              <a:rPr lang="en-US" dirty="0"/>
              <a:t>3. Users execute the algorithm step by step or in a fixed number of steps in block view.</a:t>
            </a:r>
          </a:p>
          <a:p>
            <a:r>
              <a:rPr lang="en-US" dirty="0"/>
              <a:t>4. Users choose graphic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4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Tasks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797295" y="1118774"/>
            <a:ext cx="269740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Sprints: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493035"/>
              </p:ext>
            </p:extLst>
          </p:nvPr>
        </p:nvGraphicFramePr>
        <p:xfrm>
          <a:off x="1451579" y="1473316"/>
          <a:ext cx="9246901" cy="5373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2196">
                  <a:extLst>
                    <a:ext uri="{9D8B030D-6E8A-4147-A177-3AD203B41FA5}">
                      <a16:colId xmlns:a16="http://schemas.microsoft.com/office/drawing/2014/main" val="3154414089"/>
                    </a:ext>
                  </a:extLst>
                </a:gridCol>
                <a:gridCol w="657347">
                  <a:extLst>
                    <a:ext uri="{9D8B030D-6E8A-4147-A177-3AD203B41FA5}">
                      <a16:colId xmlns:a16="http://schemas.microsoft.com/office/drawing/2014/main" val="3261103776"/>
                    </a:ext>
                  </a:extLst>
                </a:gridCol>
                <a:gridCol w="1572966">
                  <a:extLst>
                    <a:ext uri="{9D8B030D-6E8A-4147-A177-3AD203B41FA5}">
                      <a16:colId xmlns:a16="http://schemas.microsoft.com/office/drawing/2014/main" val="2920495208"/>
                    </a:ext>
                  </a:extLst>
                </a:gridCol>
                <a:gridCol w="1101337">
                  <a:extLst>
                    <a:ext uri="{9D8B030D-6E8A-4147-A177-3AD203B41FA5}">
                      <a16:colId xmlns:a16="http://schemas.microsoft.com/office/drawing/2014/main" val="44516619"/>
                    </a:ext>
                  </a:extLst>
                </a:gridCol>
                <a:gridCol w="1756953">
                  <a:extLst>
                    <a:ext uri="{9D8B030D-6E8A-4147-A177-3AD203B41FA5}">
                      <a16:colId xmlns:a16="http://schemas.microsoft.com/office/drawing/2014/main" val="1801909682"/>
                    </a:ext>
                  </a:extLst>
                </a:gridCol>
                <a:gridCol w="1059872">
                  <a:extLst>
                    <a:ext uri="{9D8B030D-6E8A-4147-A177-3AD203B41FA5}">
                      <a16:colId xmlns:a16="http://schemas.microsoft.com/office/drawing/2014/main" val="4104040892"/>
                    </a:ext>
                  </a:extLst>
                </a:gridCol>
                <a:gridCol w="1469310">
                  <a:extLst>
                    <a:ext uri="{9D8B030D-6E8A-4147-A177-3AD203B41FA5}">
                      <a16:colId xmlns:a16="http://schemas.microsoft.com/office/drawing/2014/main" val="67773144"/>
                    </a:ext>
                  </a:extLst>
                </a:gridCol>
                <a:gridCol w="1046920">
                  <a:extLst>
                    <a:ext uri="{9D8B030D-6E8A-4147-A177-3AD203B41FA5}">
                      <a16:colId xmlns:a16="http://schemas.microsoft.com/office/drawing/2014/main" val="1210070934"/>
                    </a:ext>
                  </a:extLst>
                </a:gridCol>
              </a:tblGrid>
              <a:tr h="830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S.No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User Story index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 introduced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 considered for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Date completed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Developer responsible for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Current Status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2198960031"/>
                  </a:ext>
                </a:extLst>
              </a:tr>
              <a:tr h="969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Develop GUI for moving agent one step or a fix number of steps in </a:t>
                      </a:r>
                      <a:r>
                        <a:rPr lang="en-US" sz="1400" dirty="0">
                          <a:effectLst/>
                        </a:rPr>
                        <a:t>block view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2/10/2017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2/10/2017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Weikang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2729510976"/>
                  </a:ext>
                </a:extLst>
              </a:tr>
              <a:tr h="41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Develop algorithm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2/10/2017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2/10/2017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Ying Jiang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977527628"/>
                  </a:ext>
                </a:extLst>
              </a:tr>
              <a:tr h="41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Testing algorithm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2/10/2017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WeiKang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1820780192"/>
                  </a:ext>
                </a:extLst>
              </a:tr>
              <a:tr h="41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1,2,3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Integrates GUI and algorithm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2/10/2017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Ying Jiang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1128378578"/>
                  </a:ext>
                </a:extLst>
              </a:tr>
              <a:tr h="690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1,2,3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Testing GUI and algorithm code after integration.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2/10/2017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Ying Jiang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3701543986"/>
                  </a:ext>
                </a:extLst>
              </a:tr>
              <a:tr h="551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Set up database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2/10/2017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Dezheng</a:t>
                      </a:r>
                      <a:r>
                        <a:rPr lang="en-US" sz="1400" dirty="0">
                          <a:effectLst/>
                        </a:rPr>
                        <a:t> Wang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Progress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1444267879"/>
                  </a:ext>
                </a:extLst>
              </a:tr>
              <a:tr h="41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Develop GUI of graph view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Dezheng</a:t>
                      </a:r>
                      <a:r>
                        <a:rPr lang="en-US" sz="1400" dirty="0">
                          <a:effectLst/>
                        </a:rPr>
                        <a:t> Wang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Progress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3684602173"/>
                  </a:ext>
                </a:extLst>
              </a:tr>
              <a:tr h="41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Testing GUI of graphic view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2/10/2017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WeiKang Wang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Progress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2254297525"/>
                  </a:ext>
                </a:extLst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-20238705" y="1397172"/>
            <a:ext cx="3463440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Sprints: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4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68098"/>
              </p:ext>
            </p:extLst>
          </p:nvPr>
        </p:nvGraphicFramePr>
        <p:xfrm>
          <a:off x="1451579" y="1828800"/>
          <a:ext cx="9512076" cy="506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0392">
                  <a:extLst>
                    <a:ext uri="{9D8B030D-6E8A-4147-A177-3AD203B41FA5}">
                      <a16:colId xmlns:a16="http://schemas.microsoft.com/office/drawing/2014/main" val="2993040168"/>
                    </a:ext>
                  </a:extLst>
                </a:gridCol>
                <a:gridCol w="4433209">
                  <a:extLst>
                    <a:ext uri="{9D8B030D-6E8A-4147-A177-3AD203B41FA5}">
                      <a16:colId xmlns:a16="http://schemas.microsoft.com/office/drawing/2014/main" val="3233613132"/>
                    </a:ext>
                  </a:extLst>
                </a:gridCol>
                <a:gridCol w="1766165">
                  <a:extLst>
                    <a:ext uri="{9D8B030D-6E8A-4147-A177-3AD203B41FA5}">
                      <a16:colId xmlns:a16="http://schemas.microsoft.com/office/drawing/2014/main" val="2897660731"/>
                    </a:ext>
                  </a:extLst>
                </a:gridCol>
                <a:gridCol w="2562310">
                  <a:extLst>
                    <a:ext uri="{9D8B030D-6E8A-4147-A177-3AD203B41FA5}">
                      <a16:colId xmlns:a16="http://schemas.microsoft.com/office/drawing/2014/main" val="2661376538"/>
                    </a:ext>
                  </a:extLst>
                </a:gridCol>
              </a:tblGrid>
              <a:tr h="500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Test case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#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Scenario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Input(s)</a:t>
                      </a:r>
                      <a:endParaRPr lang="en-US" sz="1200" kern="1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Expected output</a:t>
                      </a:r>
                      <a:endParaRPr lang="en-US" sz="1200" kern="1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val="316104643"/>
                  </a:ext>
                </a:extLst>
              </a:tr>
              <a:tr h="500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environment has only one region. The region has only one agent.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Agent array, Region matrix, Number of steps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The agent travels all the open spaces then it stops.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val="1054125158"/>
                  </a:ext>
                </a:extLst>
              </a:tr>
              <a:tr h="667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environment has only one region. The region has more than one agent.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       Agent array, Region matrix, Number of steps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Agents travel the region at the same time. They have different paths. Once all open spaces are visited, algorithm stops.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val="2205891779"/>
                  </a:ext>
                </a:extLst>
              </a:tr>
              <a:tr h="667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environment has more than one region. Each region has only one agent.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Agent array, Region matrix,</a:t>
                      </a:r>
                      <a:endParaRPr lang="en-US" sz="1200" kern="1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Number of steps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All agents in different regions travel at the same time. Once all open spaces are all visited, the algorithm stops.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val="2850159330"/>
                  </a:ext>
                </a:extLst>
              </a:tr>
              <a:tr h="6672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environment has more than one region. Each region has more than one agent.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Agent array, Region matrix, Number of steps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All agents in different a regions travel at the same time. Once all open spaces are all visited, the algorithm stops.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val="286733529"/>
                  </a:ext>
                </a:extLst>
              </a:tr>
              <a:tr h="500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environment has only one region. The region has only one agent. Enter a number indicates the steps an agent moves.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Agent array, Region matrix, Number of steps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The agent moves a fixed number of steps and stops. The algorithm stops.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val="3553585496"/>
                  </a:ext>
                </a:extLst>
              </a:tr>
              <a:tr h="500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environment has only one region. The region has more than one agent. Enter a number indicates the steps an agent moves.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Agent array, Region matrix, Number of steps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All agents move a fix number of steps and stop.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val="428526135"/>
                  </a:ext>
                </a:extLst>
              </a:tr>
              <a:tr h="500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environment has more than one region. Each region has only one agent. Enter a number indicates the steps an agent moves.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Agent array, Region matrix, Number of steps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All agents move a fix number of steps and stop.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val="1203796294"/>
                  </a:ext>
                </a:extLst>
              </a:tr>
              <a:tr h="500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environment has more than one region. Each region has more than one agent. Enter a number indicates the steps an agent moves.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Agent array, Region matrix, Number of steps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All agents move a fix number of steps and stop.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538" marR="30538" marT="0" marB="0"/>
                </a:tc>
                <a:extLst>
                  <a:ext uri="{0D108BD9-81ED-4DB2-BD59-A6C34878D82A}">
                    <a16:rowId xmlns:a16="http://schemas.microsoft.com/office/drawing/2014/main" val="1141149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60380" y="1151440"/>
            <a:ext cx="5635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sprint task #3– Test algorithm</a:t>
            </a:r>
          </a:p>
          <a:p>
            <a:r>
              <a:rPr lang="en-US" dirty="0"/>
              <a:t>Some of the test cases for this task are as follows: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5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569025"/>
              </p:ext>
            </p:extLst>
          </p:nvPr>
        </p:nvGraphicFramePr>
        <p:xfrm>
          <a:off x="1451579" y="1759637"/>
          <a:ext cx="9952890" cy="5146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167">
                  <a:extLst>
                    <a:ext uri="{9D8B030D-6E8A-4147-A177-3AD203B41FA5}">
                      <a16:colId xmlns:a16="http://schemas.microsoft.com/office/drawing/2014/main" val="3107678301"/>
                    </a:ext>
                  </a:extLst>
                </a:gridCol>
                <a:gridCol w="4638652">
                  <a:extLst>
                    <a:ext uri="{9D8B030D-6E8A-4147-A177-3AD203B41FA5}">
                      <a16:colId xmlns:a16="http://schemas.microsoft.com/office/drawing/2014/main" val="1526257018"/>
                    </a:ext>
                  </a:extLst>
                </a:gridCol>
                <a:gridCol w="1848014">
                  <a:extLst>
                    <a:ext uri="{9D8B030D-6E8A-4147-A177-3AD203B41FA5}">
                      <a16:colId xmlns:a16="http://schemas.microsoft.com/office/drawing/2014/main" val="3874881933"/>
                    </a:ext>
                  </a:extLst>
                </a:gridCol>
                <a:gridCol w="2681057">
                  <a:extLst>
                    <a:ext uri="{9D8B030D-6E8A-4147-A177-3AD203B41FA5}">
                      <a16:colId xmlns:a16="http://schemas.microsoft.com/office/drawing/2014/main" val="3672598442"/>
                    </a:ext>
                  </a:extLst>
                </a:gridCol>
              </a:tblGrid>
              <a:tr h="3218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Test case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#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Scenario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Input(s)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Expected output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val="3775839406"/>
                  </a:ext>
                </a:extLst>
              </a:tr>
              <a:tr h="3376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environment has only one region. The region has only one agent. User executes the program by one step.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Click on “Execute step by step”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The agent moves by one step and then stops. Color of visited spaces will change.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val="1730872852"/>
                  </a:ext>
                </a:extLst>
              </a:tr>
              <a:tr h="530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environment has only one region. The region has only one agent. User executes the program by fixed number of steps.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 of steps, click on “Execute”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The agent moves by number of steps and then stops. Color of visited spaces will change.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val="3253390231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environment has only one region. The region has more than one agent. User executes the program by one step.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Click on “Execute step by step”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All agents move at the same and move by one step and then stops. They will have different paths. Color of visited spaces will change.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val="977556199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environment has only one region. The region has more than one agent. User executes the program by fixed number of steps.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 of steps, click on “Execute”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All agents move at the same time and moves by number of steps and then stops. They will have different paths. Color of visited spaces will change.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val="3920101355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environment has more than one region. Each region has only one agent.  User executes the program by one step.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Click on “Execute step by step”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All agents move at the same and move by one step and then stops. They will have different paths. Color of visited spaces will change.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val="2666075772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environment has more than one region. Each region has only one agent.  User executes the program by fixed number of steps.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Number of steps, click on “Execute”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All agents move at the same time and moves by number of steps and then stops. They will have different paths. Color of visited spaces will change.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val="246668805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environment has more than one region. Each region has more than one agent. User executes the program by one step.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Click on “Execute step by step”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All agents move at the same and move by one step and then stops. They will have different paths. Color of visited spaces will change.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val="2868295225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The environment has more than one region. Each region has more than one agent. User executes the program by fixed number of steps.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Number of steps, click on “Execute”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All agents move at the same time and moves by number of steps and then stops. They will have different paths. Color of visited spaces will change.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797" marR="23797" marT="0" marB="0"/>
                </a:tc>
                <a:extLst>
                  <a:ext uri="{0D108BD9-81ED-4DB2-BD59-A6C34878D82A}">
                    <a16:rowId xmlns:a16="http://schemas.microsoft.com/office/drawing/2014/main" val="2269109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1258798"/>
            <a:ext cx="87835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Consider the sprint task #5– Testing GUI and algorithm code after integration</a:t>
            </a:r>
          </a:p>
          <a:p>
            <a:r>
              <a:rPr lang="en-US" sz="1400" dirty="0"/>
              <a:t>Some of the test cases for this task are as follows: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5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963134"/>
              </p:ext>
            </p:extLst>
          </p:nvPr>
        </p:nvGraphicFramePr>
        <p:xfrm>
          <a:off x="1521918" y="1936050"/>
          <a:ext cx="9532936" cy="4837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8650">
                  <a:extLst>
                    <a:ext uri="{9D8B030D-6E8A-4147-A177-3AD203B41FA5}">
                      <a16:colId xmlns:a16="http://schemas.microsoft.com/office/drawing/2014/main" val="360572316"/>
                    </a:ext>
                  </a:extLst>
                </a:gridCol>
                <a:gridCol w="5013704">
                  <a:extLst>
                    <a:ext uri="{9D8B030D-6E8A-4147-A177-3AD203B41FA5}">
                      <a16:colId xmlns:a16="http://schemas.microsoft.com/office/drawing/2014/main" val="1517721356"/>
                    </a:ext>
                  </a:extLst>
                </a:gridCol>
                <a:gridCol w="1359220">
                  <a:extLst>
                    <a:ext uri="{9D8B030D-6E8A-4147-A177-3AD203B41FA5}">
                      <a16:colId xmlns:a16="http://schemas.microsoft.com/office/drawing/2014/main" val="181445251"/>
                    </a:ext>
                  </a:extLst>
                </a:gridCol>
                <a:gridCol w="2311362">
                  <a:extLst>
                    <a:ext uri="{9D8B030D-6E8A-4147-A177-3AD203B41FA5}">
                      <a16:colId xmlns:a16="http://schemas.microsoft.com/office/drawing/2014/main" val="2382814790"/>
                    </a:ext>
                  </a:extLst>
                </a:gridCol>
              </a:tblGrid>
              <a:tr h="723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Test case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#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Scenario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Input(s)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Expected output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extLst>
                  <a:ext uri="{0D108BD9-81ED-4DB2-BD59-A6C34878D82A}">
                    <a16:rowId xmlns:a16="http://schemas.microsoft.com/office/drawing/2014/main" val="4238777294"/>
                  </a:ext>
                </a:extLst>
              </a:tr>
              <a:tr h="11180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User views position of the node in the environment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None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The position of the node in the environment </a:t>
                      </a:r>
                      <a:r>
                        <a:rPr lang="en-US" sz="1600" kern="100">
                          <a:effectLst/>
                        </a:rPr>
                        <a:t>should</a:t>
                      </a:r>
                      <a:r>
                        <a:rPr lang="en-US" sz="1600" kern="0">
                          <a:effectLst/>
                        </a:rPr>
                        <a:t> be displayed by the side of the node.</a:t>
                      </a:r>
                      <a:endParaRPr lang="en-US" sz="1600" kern="10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extLst>
                  <a:ext uri="{0D108BD9-81ED-4DB2-BD59-A6C34878D82A}">
                    <a16:rowId xmlns:a16="http://schemas.microsoft.com/office/drawing/2014/main" val="992167694"/>
                  </a:ext>
                </a:extLst>
              </a:tr>
              <a:tr h="99980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User views two buttons- one to execute the algorithm step by step and the other to execute the algorithm for a fixed number of times.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None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Two buttons should display in suitable positon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extLst>
                  <a:ext uri="{0D108BD9-81ED-4DB2-BD59-A6C34878D82A}">
                    <a16:rowId xmlns:a16="http://schemas.microsoft.com/office/drawing/2014/main" val="2373103171"/>
                  </a:ext>
                </a:extLst>
              </a:tr>
              <a:tr h="7998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User double clicks a node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Double click on a node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The agents’ details in that node should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display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extLst>
                  <a:ext uri="{0D108BD9-81ED-4DB2-BD59-A6C34878D82A}">
                    <a16:rowId xmlns:a16="http://schemas.microsoft.com/office/drawing/2014/main" val="1924536285"/>
                  </a:ext>
                </a:extLst>
              </a:tr>
              <a:tr h="482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User click a node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Click on a node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Nothing should display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extLst>
                  <a:ext uri="{0D108BD9-81ED-4DB2-BD59-A6C34878D82A}">
                    <a16:rowId xmlns:a16="http://schemas.microsoft.com/office/drawing/2014/main" val="3305211673"/>
                  </a:ext>
                </a:extLst>
              </a:tr>
              <a:tr h="5998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User views color changes when node is visited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Visiting a node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Color of the node should change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5" marR="55375" marT="0" marB="0"/>
                </a:tc>
                <a:extLst>
                  <a:ext uri="{0D108BD9-81ED-4DB2-BD59-A6C34878D82A}">
                    <a16:rowId xmlns:a16="http://schemas.microsoft.com/office/drawing/2014/main" val="15815550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38653" y="1266093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sprint task #7: Testing GUI for graph view</a:t>
            </a:r>
          </a:p>
          <a:p>
            <a:r>
              <a:rPr lang="en-US" dirty="0"/>
              <a:t>Some of the test cases for this task are as follows: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717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98</TotalTime>
  <Words>1374</Words>
  <Application>Microsoft Office PowerPoint</Application>
  <PresentationFormat>Widescreen</PresentationFormat>
  <Paragraphs>220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DengXian</vt:lpstr>
      <vt:lpstr>DengXian</vt:lpstr>
      <vt:lpstr>Arial</vt:lpstr>
      <vt:lpstr>Calibri</vt:lpstr>
      <vt:lpstr>Gill Sans MT</vt:lpstr>
      <vt:lpstr>Times New Roman</vt:lpstr>
      <vt:lpstr>Gallery</vt:lpstr>
      <vt:lpstr>Visualize Multi-Agent Patrolling</vt:lpstr>
      <vt:lpstr>Summary of the feedback</vt:lpstr>
      <vt:lpstr>A plan of action</vt:lpstr>
      <vt:lpstr>User stories</vt:lpstr>
      <vt:lpstr>Sprint Tasks</vt:lpstr>
      <vt:lpstr>Test cases</vt:lpstr>
      <vt:lpstr>Test cases</vt:lpstr>
      <vt:lpstr>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Multi-Agent Patrolling</dc:title>
  <dc:creator>Ying Jiang</dc:creator>
  <cp:lastModifiedBy>Ying Jiang</cp:lastModifiedBy>
  <cp:revision>12</cp:revision>
  <dcterms:created xsi:type="dcterms:W3CDTF">2017-02-14T03:48:21Z</dcterms:created>
  <dcterms:modified xsi:type="dcterms:W3CDTF">2017-02-14T16:21:20Z</dcterms:modified>
</cp:coreProperties>
</file>