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61" r:id="rId5"/>
    <p:sldId id="257" r:id="rId6"/>
    <p:sldId id="258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Developing a Tool to Visualize Multi-Agent Patrolling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243019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altLang="zh-CN" sz="6400" dirty="0">
                <a:latin typeface="Times" charset="0"/>
                <a:ea typeface="Times" charset="0"/>
                <a:cs typeface="Times" charset="0"/>
              </a:rPr>
              <a:t>G</a:t>
            </a:r>
            <a:r>
              <a:rPr lang="en-US" altLang="zh-CN" sz="6400" cap="none" dirty="0">
                <a:latin typeface="Times" charset="0"/>
                <a:ea typeface="Times" charset="0"/>
                <a:cs typeface="Times" charset="0"/>
              </a:rPr>
              <a:t>roup</a:t>
            </a:r>
            <a:r>
              <a:rPr lang="zh-CN" altLang="en-US" sz="6400" cap="none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6400" cap="none" dirty="0">
                <a:latin typeface="Times" charset="0"/>
                <a:ea typeface="Times" charset="0"/>
                <a:cs typeface="Times" charset="0"/>
              </a:rPr>
              <a:t>name:</a:t>
            </a:r>
            <a:r>
              <a:rPr lang="zh-CN" altLang="en-US" sz="6400" cap="none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6400" dirty="0">
                <a:latin typeface="Times" charset="0"/>
                <a:ea typeface="Times" charset="0"/>
                <a:cs typeface="Times" charset="0"/>
              </a:rPr>
              <a:t>GIANTS </a:t>
            </a:r>
            <a:endParaRPr lang="zh-CN" altLang="en-US" sz="6400" dirty="0">
              <a:latin typeface="Times" charset="0"/>
              <a:ea typeface="Times" charset="0"/>
              <a:cs typeface="Times" charset="0"/>
            </a:endParaRPr>
          </a:p>
          <a:p>
            <a:pPr algn="just"/>
            <a:r>
              <a:rPr lang="en-US" sz="6400" cap="none" dirty="0"/>
              <a:t>Members of the group: </a:t>
            </a:r>
            <a:r>
              <a:rPr lang="en-US" sz="6400" cap="none" dirty="0" err="1"/>
              <a:t>Dezheng</a:t>
            </a:r>
            <a:r>
              <a:rPr lang="en-US" sz="6400" cap="none" dirty="0"/>
              <a:t> Wang, </a:t>
            </a:r>
            <a:r>
              <a:rPr lang="en-US" sz="6400" cap="none" dirty="0" err="1"/>
              <a:t>Weikang</a:t>
            </a:r>
            <a:r>
              <a:rPr lang="en-US" sz="6400" cap="none" dirty="0"/>
              <a:t> Wang and Ying Jiang </a:t>
            </a:r>
            <a:endParaRPr lang="zh-CN" altLang="en-US" sz="6400" cap="none" dirty="0"/>
          </a:p>
          <a:p>
            <a:pPr algn="just"/>
            <a:r>
              <a:rPr lang="en-US" altLang="zh-CN" sz="6400" cap="none" dirty="0">
                <a:latin typeface="Times" charset="0"/>
                <a:ea typeface="Times" charset="0"/>
                <a:cs typeface="Times" charset="0"/>
              </a:rPr>
              <a:t>Advisor:</a:t>
            </a:r>
            <a:r>
              <a:rPr lang="zh-CN" altLang="en-US" sz="6400" cap="none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6400" cap="none" dirty="0" err="1">
                <a:latin typeface="Times" charset="0"/>
                <a:ea typeface="Times" charset="0"/>
                <a:cs typeface="Times" charset="0"/>
              </a:rPr>
              <a:t>Pro.Kasi</a:t>
            </a:r>
            <a:endParaRPr lang="en-US" sz="6400" cap="none" dirty="0">
              <a:latin typeface="Times" charset="0"/>
              <a:ea typeface="Times" charset="0"/>
              <a:cs typeface="Time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8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86130"/>
          </a:xfrm>
        </p:spPr>
        <p:txBody>
          <a:bodyPr>
            <a:normAutofit/>
          </a:bodyPr>
          <a:lstStyle/>
          <a:p>
            <a:r>
              <a:rPr lang="en-US" altLang="zh-CN" b="1" dirty="0"/>
              <a:t>Demo</a:t>
            </a:r>
          </a:p>
          <a:p>
            <a:pPr lvl="1"/>
            <a:r>
              <a:rPr lang="en-US" dirty="0"/>
              <a:t>GUI was modified to meet new/additional requirements. </a:t>
            </a:r>
          </a:p>
          <a:p>
            <a:pPr lvl="1"/>
            <a:r>
              <a:rPr lang="en-US" dirty="0"/>
              <a:t>Algorithm selection and File validation were demonstrated. </a:t>
            </a:r>
          </a:p>
          <a:p>
            <a:pPr lvl="1"/>
            <a:r>
              <a:rPr lang="en-US" dirty="0"/>
              <a:t>Additional constraints for the three types of algorithms are not yet implemented</a:t>
            </a:r>
            <a:endParaRPr lang="en-US" altLang="zh-CN" b="1" dirty="0"/>
          </a:p>
          <a:p>
            <a:r>
              <a:rPr lang="en-US" altLang="zh-CN" b="1" dirty="0"/>
              <a:t>Meeting logs</a:t>
            </a:r>
            <a:endParaRPr lang="en-US" altLang="zh-CN" dirty="0"/>
          </a:p>
          <a:p>
            <a:pPr lvl="1"/>
            <a:r>
              <a:rPr lang="en-US" altLang="zh-CN" dirty="0"/>
              <a:t>Your meeting logs #8 and #9 are ok </a:t>
            </a:r>
          </a:p>
          <a:p>
            <a:pPr lvl="1"/>
            <a:r>
              <a:rPr lang="en-US" altLang="zh-CN" dirty="0"/>
              <a:t> Meetings are supposed to be used for discussion, decision making and planning rather than code fixing and debugging.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 Stories</a:t>
            </a:r>
          </a:p>
          <a:p>
            <a:pPr lvl="1"/>
            <a:r>
              <a:rPr lang="en-US" dirty="0"/>
              <a:t>In the user stories document, all functionalities were completed. However, during the demo, additional constraints for ‘Constrained-3’ and ‘Constrained-4’ algorithms were not demonstrated</a:t>
            </a:r>
          </a:p>
          <a:p>
            <a:r>
              <a:rPr lang="en-US" b="1" dirty="0"/>
              <a:t>Test Cases</a:t>
            </a:r>
          </a:p>
          <a:p>
            <a:pPr lvl="1"/>
            <a:r>
              <a:rPr lang="en-US" dirty="0"/>
              <a:t> Included very few test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6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plan of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all the functionalities before next demo</a:t>
            </a:r>
          </a:p>
          <a:p>
            <a:r>
              <a:rPr lang="en-US" dirty="0"/>
              <a:t>Keep all computer works such as programming, testing, debugging and integration outside the scope of the meetings</a:t>
            </a:r>
          </a:p>
          <a:p>
            <a:r>
              <a:rPr lang="en-US" dirty="0"/>
              <a:t>Keep consistency between user story and demo</a:t>
            </a:r>
          </a:p>
          <a:p>
            <a:r>
              <a:rPr lang="en-US" dirty="0"/>
              <a:t>Adding more test cases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9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254138"/>
              </p:ext>
            </p:extLst>
          </p:nvPr>
        </p:nvGraphicFramePr>
        <p:xfrm>
          <a:off x="465993" y="1493520"/>
          <a:ext cx="11289323" cy="529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798">
                  <a:extLst>
                    <a:ext uri="{9D8B030D-6E8A-4147-A177-3AD203B41FA5}">
                      <a16:colId xmlns:a16="http://schemas.microsoft.com/office/drawing/2014/main" val="2893422234"/>
                    </a:ext>
                  </a:extLst>
                </a:gridCol>
                <a:gridCol w="1001980">
                  <a:extLst>
                    <a:ext uri="{9D8B030D-6E8A-4147-A177-3AD203B41FA5}">
                      <a16:colId xmlns:a16="http://schemas.microsoft.com/office/drawing/2014/main" val="3759042379"/>
                    </a:ext>
                  </a:extLst>
                </a:gridCol>
                <a:gridCol w="1839029">
                  <a:extLst>
                    <a:ext uri="{9D8B030D-6E8A-4147-A177-3AD203B41FA5}">
                      <a16:colId xmlns:a16="http://schemas.microsoft.com/office/drawing/2014/main" val="2653409079"/>
                    </a:ext>
                  </a:extLst>
                </a:gridCol>
                <a:gridCol w="1872762">
                  <a:extLst>
                    <a:ext uri="{9D8B030D-6E8A-4147-A177-3AD203B41FA5}">
                      <a16:colId xmlns:a16="http://schemas.microsoft.com/office/drawing/2014/main" val="1750705480"/>
                    </a:ext>
                  </a:extLst>
                </a:gridCol>
                <a:gridCol w="1222130">
                  <a:extLst>
                    <a:ext uri="{9D8B030D-6E8A-4147-A177-3AD203B41FA5}">
                      <a16:colId xmlns:a16="http://schemas.microsoft.com/office/drawing/2014/main" val="3935137038"/>
                    </a:ext>
                  </a:extLst>
                </a:gridCol>
                <a:gridCol w="1755407">
                  <a:extLst>
                    <a:ext uri="{9D8B030D-6E8A-4147-A177-3AD203B41FA5}">
                      <a16:colId xmlns:a16="http://schemas.microsoft.com/office/drawing/2014/main" val="3244311048"/>
                    </a:ext>
                  </a:extLst>
                </a:gridCol>
                <a:gridCol w="1506281">
                  <a:extLst>
                    <a:ext uri="{9D8B030D-6E8A-4147-A177-3AD203B41FA5}">
                      <a16:colId xmlns:a16="http://schemas.microsoft.com/office/drawing/2014/main" val="1377522465"/>
                    </a:ext>
                  </a:extLst>
                </a:gridCol>
                <a:gridCol w="1283936">
                  <a:extLst>
                    <a:ext uri="{9D8B030D-6E8A-4147-A177-3AD203B41FA5}">
                      <a16:colId xmlns:a16="http://schemas.microsoft.com/office/drawing/2014/main" val="2370373270"/>
                    </a:ext>
                  </a:extLst>
                </a:gridCol>
              </a:tblGrid>
              <a:tr h="10863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S. No.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As a &lt;&lt;type of user&gt;&gt;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 want &lt;&lt;some goal&gt;&gt;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So that &lt;&lt;reason&gt;&gt;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Date introduced</a:t>
                      </a:r>
                      <a:endParaRPr lang="en-US" sz="16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Date considered for implementation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Developer responsible for</a:t>
                      </a:r>
                      <a:endParaRPr lang="en-US" sz="16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Current Status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5102744"/>
                  </a:ext>
                </a:extLst>
              </a:tr>
              <a:tr h="23376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12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User</a:t>
                      </a:r>
                      <a:endParaRPr lang="en-US" sz="1600" b="0" kern="1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Search run information based on  date, time ,size of the environment, number of regions, and number of steps for completion, description</a:t>
                      </a:r>
                      <a:endParaRPr lang="en-US" sz="1600" b="0" kern="1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User can search run information in database based on id or date</a:t>
                      </a:r>
                      <a:endParaRPr lang="en-US" sz="1600" b="0" kern="1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March 13, 2017</a:t>
                      </a:r>
                      <a:endParaRPr lang="en-US" sz="1600" b="0" kern="1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March 14, 2017</a:t>
                      </a:r>
                      <a:endParaRPr lang="en-US" sz="1600" b="0" kern="1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Dezheng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 Wang</a:t>
                      </a:r>
                      <a:endParaRPr lang="en-US" sz="1600" b="0" kern="1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6439012"/>
                  </a:ext>
                </a:extLst>
              </a:tr>
              <a:tr h="93506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13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User</a:t>
                      </a:r>
                      <a:endParaRPr lang="en-US" sz="16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Choose Constrained-3 algorithm to run</a:t>
                      </a:r>
                      <a:endParaRPr lang="en-US" sz="16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User can choose Constrained-3 algorithm to run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March 13, 2017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March 14, 2017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Ying Jiang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5944926"/>
                  </a:ext>
                </a:extLst>
              </a:tr>
              <a:tr h="93506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14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User</a:t>
                      </a:r>
                      <a:endParaRPr lang="en-US" sz="16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Choose Constrained-4 algorithm to run</a:t>
                      </a:r>
                      <a:endParaRPr lang="en-US" sz="16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User can choose Constrained-4 algorithm to run</a:t>
                      </a:r>
                      <a:endParaRPr lang="en-US" sz="16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March 13, 2017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March 23, 2017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Ying Jiang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0028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47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Tasks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348309"/>
              </p:ext>
            </p:extLst>
          </p:nvPr>
        </p:nvGraphicFramePr>
        <p:xfrm>
          <a:off x="1315912" y="1628075"/>
          <a:ext cx="9874608" cy="5159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9085">
                  <a:extLst>
                    <a:ext uri="{9D8B030D-6E8A-4147-A177-3AD203B41FA5}">
                      <a16:colId xmlns:a16="http://schemas.microsoft.com/office/drawing/2014/main" val="1877653840"/>
                    </a:ext>
                  </a:extLst>
                </a:gridCol>
                <a:gridCol w="562708">
                  <a:extLst>
                    <a:ext uri="{9D8B030D-6E8A-4147-A177-3AD203B41FA5}">
                      <a16:colId xmlns:a16="http://schemas.microsoft.com/office/drawing/2014/main" val="2227005745"/>
                    </a:ext>
                  </a:extLst>
                </a:gridCol>
                <a:gridCol w="2195237">
                  <a:extLst>
                    <a:ext uri="{9D8B030D-6E8A-4147-A177-3AD203B41FA5}">
                      <a16:colId xmlns:a16="http://schemas.microsoft.com/office/drawing/2014/main" val="3151483519"/>
                    </a:ext>
                  </a:extLst>
                </a:gridCol>
                <a:gridCol w="1310644">
                  <a:extLst>
                    <a:ext uri="{9D8B030D-6E8A-4147-A177-3AD203B41FA5}">
                      <a16:colId xmlns:a16="http://schemas.microsoft.com/office/drawing/2014/main" val="3879802132"/>
                    </a:ext>
                  </a:extLst>
                </a:gridCol>
                <a:gridCol w="1569803">
                  <a:extLst>
                    <a:ext uri="{9D8B030D-6E8A-4147-A177-3AD203B41FA5}">
                      <a16:colId xmlns:a16="http://schemas.microsoft.com/office/drawing/2014/main" val="3809925292"/>
                    </a:ext>
                  </a:extLst>
                </a:gridCol>
                <a:gridCol w="1267378">
                  <a:extLst>
                    <a:ext uri="{9D8B030D-6E8A-4147-A177-3AD203B41FA5}">
                      <a16:colId xmlns:a16="http://schemas.microsoft.com/office/drawing/2014/main" val="1649984679"/>
                    </a:ext>
                  </a:extLst>
                </a:gridCol>
                <a:gridCol w="1194436">
                  <a:extLst>
                    <a:ext uri="{9D8B030D-6E8A-4147-A177-3AD203B41FA5}">
                      <a16:colId xmlns:a16="http://schemas.microsoft.com/office/drawing/2014/main" val="140973936"/>
                    </a:ext>
                  </a:extLst>
                </a:gridCol>
                <a:gridCol w="1185317">
                  <a:extLst>
                    <a:ext uri="{9D8B030D-6E8A-4147-A177-3AD203B41FA5}">
                      <a16:colId xmlns:a16="http://schemas.microsoft.com/office/drawing/2014/main" val="4221532447"/>
                    </a:ext>
                  </a:extLst>
                </a:gridCol>
              </a:tblGrid>
              <a:tr h="841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S.No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53" marR="490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User Story index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53" marR="490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Task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53" marR="490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Date introduced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53" marR="490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Date considered for implementation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53" marR="490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Date completed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53" marR="490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Developer responsible for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53" marR="490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Current Status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53" marR="49053" marT="0" marB="0"/>
                </a:tc>
                <a:extLst>
                  <a:ext uri="{0D108BD9-81ED-4DB2-BD59-A6C34878D82A}">
                    <a16:rowId xmlns:a16="http://schemas.microsoft.com/office/drawing/2014/main" val="1375020381"/>
                  </a:ext>
                </a:extLst>
              </a:tr>
              <a:tr h="9809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44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Receive request from front-end and search run information based on supported keys and send it to front-end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3/13/2017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3/18/2017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Dezheng Wang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 progress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5765196"/>
                  </a:ext>
                </a:extLst>
              </a:tr>
              <a:tr h="4209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45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12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Display results based on the search condition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3/13/2017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3/19/2017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Dezheng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 Wang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 progress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1277504"/>
                  </a:ext>
                </a:extLst>
              </a:tr>
              <a:tr h="5613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46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12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Testing searching information based on id or date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3/13/2017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3/20/2017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Weikang Wang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 progress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8900991"/>
                  </a:ext>
                </a:extLst>
              </a:tr>
              <a:tr h="5885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File validation of Constrained-3 algorithm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3/13/2017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4/10/2017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Ying Jiang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643818"/>
                  </a:ext>
                </a:extLst>
              </a:tr>
              <a:tr h="5885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48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Test file validation of Constrained-3 algorithm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3/23/2017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4/10/2017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Weikang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Wang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078752"/>
                  </a:ext>
                </a:extLst>
              </a:tr>
              <a:tr h="5885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49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File validation of Constrained-4 algorithm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3/23/2017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4/10/2017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Deikang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Wang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0447374"/>
                  </a:ext>
                </a:extLst>
              </a:tr>
              <a:tr h="5885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Test file validation of Constrained-4 algorithm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3/13/2017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4/10/2017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Ying Jiang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458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9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34287"/>
            <a:ext cx="9603275" cy="1049235"/>
          </a:xfrm>
        </p:spPr>
        <p:txBody>
          <a:bodyPr/>
          <a:lstStyle/>
          <a:p>
            <a:r>
              <a:rPr lang="en-US" dirty="0"/>
              <a:t>Test cases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905393"/>
              </p:ext>
            </p:extLst>
          </p:nvPr>
        </p:nvGraphicFramePr>
        <p:xfrm>
          <a:off x="1316735" y="2662625"/>
          <a:ext cx="9838944" cy="4049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6177">
                  <a:extLst>
                    <a:ext uri="{9D8B030D-6E8A-4147-A177-3AD203B41FA5}">
                      <a16:colId xmlns:a16="http://schemas.microsoft.com/office/drawing/2014/main" val="3877501714"/>
                    </a:ext>
                  </a:extLst>
                </a:gridCol>
                <a:gridCol w="3466639">
                  <a:extLst>
                    <a:ext uri="{9D8B030D-6E8A-4147-A177-3AD203B41FA5}">
                      <a16:colId xmlns:a16="http://schemas.microsoft.com/office/drawing/2014/main" val="3640371723"/>
                    </a:ext>
                  </a:extLst>
                </a:gridCol>
                <a:gridCol w="2945764">
                  <a:extLst>
                    <a:ext uri="{9D8B030D-6E8A-4147-A177-3AD203B41FA5}">
                      <a16:colId xmlns:a16="http://schemas.microsoft.com/office/drawing/2014/main" val="884016330"/>
                    </a:ext>
                  </a:extLst>
                </a:gridCol>
                <a:gridCol w="2650364">
                  <a:extLst>
                    <a:ext uri="{9D8B030D-6E8A-4147-A177-3AD203B41FA5}">
                      <a16:colId xmlns:a16="http://schemas.microsoft.com/office/drawing/2014/main" val="3682635126"/>
                    </a:ext>
                  </a:extLst>
                </a:gridCol>
              </a:tblGrid>
              <a:tr h="336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Test case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#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Scenario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Input(s)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Expected output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extLst>
                  <a:ext uri="{0D108BD9-81ED-4DB2-BD59-A6C34878D82A}">
                    <a16:rowId xmlns:a16="http://schemas.microsoft.com/office/drawing/2014/main" val="2987362097"/>
                  </a:ext>
                </a:extLst>
              </a:tr>
              <a:tr h="4351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Users want to search run by date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Date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Show run information for specific date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extLst>
                  <a:ext uri="{0D108BD9-81ED-4DB2-BD59-A6C34878D82A}">
                    <a16:rowId xmlns:a16="http://schemas.microsoft.com/office/drawing/2014/main" val="2116805137"/>
                  </a:ext>
                </a:extLst>
              </a:tr>
              <a:tr h="4351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Users want to search run by time (hour &amp; minute)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time (hour &amp; minute)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Show run information for specific time (hour &amp; minute)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extLst>
                  <a:ext uri="{0D108BD9-81ED-4DB2-BD59-A6C34878D82A}">
                    <a16:rowId xmlns:a16="http://schemas.microsoft.com/office/drawing/2014/main" val="3185228052"/>
                  </a:ext>
                </a:extLst>
              </a:tr>
              <a:tr h="4351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Users want to search run by size of the environment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size of the environment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Show run information for specific size of the environment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extLst>
                  <a:ext uri="{0D108BD9-81ED-4DB2-BD59-A6C34878D82A}">
                    <a16:rowId xmlns:a16="http://schemas.microsoft.com/office/drawing/2014/main" val="2281849594"/>
                  </a:ext>
                </a:extLst>
              </a:tr>
              <a:tr h="6527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Users want to search run by number of regions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number of regions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Show run information for specific number of regions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extLst>
                  <a:ext uri="{0D108BD9-81ED-4DB2-BD59-A6C34878D82A}">
                    <a16:rowId xmlns:a16="http://schemas.microsoft.com/office/drawing/2014/main" val="1713093651"/>
                  </a:ext>
                </a:extLst>
              </a:tr>
              <a:tr h="6527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Users want to search run by number of steps for completion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number of steps for completion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Show run information for specific number of steps for completion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extLst>
                  <a:ext uri="{0D108BD9-81ED-4DB2-BD59-A6C34878D82A}">
                    <a16:rowId xmlns:a16="http://schemas.microsoft.com/office/drawing/2014/main" val="2323406072"/>
                  </a:ext>
                </a:extLst>
              </a:tr>
              <a:tr h="11015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Users want to search run by date and time (hour &amp; minute) and size of the environment and number of regions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and number of steps for completion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date, time (hour &amp; minute), size of the environment, number of regions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, number of steps for completion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Show run information based on those data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extLst>
                  <a:ext uri="{0D108BD9-81ED-4DB2-BD59-A6C34878D82A}">
                    <a16:rowId xmlns:a16="http://schemas.microsoft.com/office/drawing/2014/main" val="330461639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" y="90100"/>
            <a:ext cx="2193195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570" y="1956816"/>
            <a:ext cx="9603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the sprint task #46 </a:t>
            </a:r>
            <a:r>
              <a:rPr lang="en-US" alt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Testing searching information based on supported data</a:t>
            </a:r>
            <a:r>
              <a:rPr lang="en-US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Some of the test cases for this task are as follows:</a:t>
            </a:r>
            <a:endParaRPr lang="en-US" altLang="en-US" sz="10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6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573934"/>
              </p:ext>
            </p:extLst>
          </p:nvPr>
        </p:nvGraphicFramePr>
        <p:xfrm>
          <a:off x="1517904" y="2386585"/>
          <a:ext cx="10076688" cy="44181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3466">
                  <a:extLst>
                    <a:ext uri="{9D8B030D-6E8A-4147-A177-3AD203B41FA5}">
                      <a16:colId xmlns:a16="http://schemas.microsoft.com/office/drawing/2014/main" val="2799806872"/>
                    </a:ext>
                  </a:extLst>
                </a:gridCol>
                <a:gridCol w="4676854">
                  <a:extLst>
                    <a:ext uri="{9D8B030D-6E8A-4147-A177-3AD203B41FA5}">
                      <a16:colId xmlns:a16="http://schemas.microsoft.com/office/drawing/2014/main" val="1572110288"/>
                    </a:ext>
                  </a:extLst>
                </a:gridCol>
                <a:gridCol w="1863232">
                  <a:extLst>
                    <a:ext uri="{9D8B030D-6E8A-4147-A177-3AD203B41FA5}">
                      <a16:colId xmlns:a16="http://schemas.microsoft.com/office/drawing/2014/main" val="988532900"/>
                    </a:ext>
                  </a:extLst>
                </a:gridCol>
                <a:gridCol w="2703136">
                  <a:extLst>
                    <a:ext uri="{9D8B030D-6E8A-4147-A177-3AD203B41FA5}">
                      <a16:colId xmlns:a16="http://schemas.microsoft.com/office/drawing/2014/main" val="2959359198"/>
                    </a:ext>
                  </a:extLst>
                </a:gridCol>
              </a:tblGrid>
              <a:tr h="7883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Test case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#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Scenario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Input(s)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Expected output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1157197"/>
                  </a:ext>
                </a:extLst>
              </a:tr>
              <a:tr h="7036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Environment has one region and the region has no agent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Error message that show each region has at least one agent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1715327"/>
                  </a:ext>
                </a:extLst>
              </a:tr>
              <a:tr h="4691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Environment has one region, the number of agents in that region is [1-n/3]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+mj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Environment information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2739594"/>
                  </a:ext>
                </a:extLst>
              </a:tr>
              <a:tr h="7036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Environment has one region, the number of agents in that region is more than [n/3]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+mj-lt"/>
                        </a:rPr>
                        <a:t>Error message that show the number of each region is [1-n/3]</a:t>
                      </a:r>
                      <a:endParaRPr lang="en-US" sz="1600" b="0" i="0" kern="100" dirty="0">
                        <a:effectLst/>
                        <a:latin typeface="+mj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5578761"/>
                  </a:ext>
                </a:extLst>
              </a:tr>
              <a:tr h="4691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Environment has multiple regions; each region has one agent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+mj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Environment information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8456974"/>
                  </a:ext>
                </a:extLst>
              </a:tr>
              <a:tr h="4691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Environment has multiple regions, the number of agents in each region is [1-n/3]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+mj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Environment information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6525747"/>
                  </a:ext>
                </a:extLst>
              </a:tr>
              <a:tr h="7036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Environment has multiple regions, the number of agents in each region more than [n/3]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File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Error message that show the number of each region is [1-n/3]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6758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51579" y="1833763"/>
            <a:ext cx="960327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the sprint task #</a:t>
            </a:r>
            <a:r>
              <a:rPr lang="en-US" alt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Test file validation of Constrained-3 algorithm.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Some of the test cases for this task are as follows: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21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51579" y="1853754"/>
            <a:ext cx="9536950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the sprint task #50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Test file validation for Constrained-4 algorithm.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Some of the test cases for this task are as follows: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948517"/>
              </p:ext>
            </p:extLst>
          </p:nvPr>
        </p:nvGraphicFramePr>
        <p:xfrm>
          <a:off x="1463415" y="2497018"/>
          <a:ext cx="9513278" cy="43010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6867">
                  <a:extLst>
                    <a:ext uri="{9D8B030D-6E8A-4147-A177-3AD203B41FA5}">
                      <a16:colId xmlns:a16="http://schemas.microsoft.com/office/drawing/2014/main" val="1726903344"/>
                    </a:ext>
                  </a:extLst>
                </a:gridCol>
                <a:gridCol w="4415359">
                  <a:extLst>
                    <a:ext uri="{9D8B030D-6E8A-4147-A177-3AD203B41FA5}">
                      <a16:colId xmlns:a16="http://schemas.microsoft.com/office/drawing/2014/main" val="3205639649"/>
                    </a:ext>
                  </a:extLst>
                </a:gridCol>
                <a:gridCol w="1759055">
                  <a:extLst>
                    <a:ext uri="{9D8B030D-6E8A-4147-A177-3AD203B41FA5}">
                      <a16:colId xmlns:a16="http://schemas.microsoft.com/office/drawing/2014/main" val="4248920563"/>
                    </a:ext>
                  </a:extLst>
                </a:gridCol>
                <a:gridCol w="2551997">
                  <a:extLst>
                    <a:ext uri="{9D8B030D-6E8A-4147-A177-3AD203B41FA5}">
                      <a16:colId xmlns:a16="http://schemas.microsoft.com/office/drawing/2014/main" val="3647003673"/>
                    </a:ext>
                  </a:extLst>
                </a:gridCol>
              </a:tblGrid>
              <a:tr h="7053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Test case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#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Scenario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Input(s)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Expected output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extLst>
                  <a:ext uri="{0D108BD9-81ED-4DB2-BD59-A6C34878D82A}">
                    <a16:rowId xmlns:a16="http://schemas.microsoft.com/office/drawing/2014/main" val="102892101"/>
                  </a:ext>
                </a:extLst>
              </a:tr>
              <a:tr h="6295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Environment has one region and the region has no agent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File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Error message that show each region has at least one agent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extLst>
                  <a:ext uri="{0D108BD9-81ED-4DB2-BD59-A6C34878D82A}">
                    <a16:rowId xmlns:a16="http://schemas.microsoft.com/office/drawing/2014/main" val="537748243"/>
                  </a:ext>
                </a:extLst>
              </a:tr>
              <a:tr h="4197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Environment has one region, the number of agents in that region is [1-n/4]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File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Environment information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extLst>
                  <a:ext uri="{0D108BD9-81ED-4DB2-BD59-A6C34878D82A}">
                    <a16:rowId xmlns:a16="http://schemas.microsoft.com/office/drawing/2014/main" val="1614975752"/>
                  </a:ext>
                </a:extLst>
              </a:tr>
              <a:tr h="6295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Environment has one region, the number of agents in that region is more than [n/4]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File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Error message that show the number of each region is [1-n/4]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extLst>
                  <a:ext uri="{0D108BD9-81ED-4DB2-BD59-A6C34878D82A}">
                    <a16:rowId xmlns:a16="http://schemas.microsoft.com/office/drawing/2014/main" val="2720499359"/>
                  </a:ext>
                </a:extLst>
              </a:tr>
              <a:tr h="4197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Environment has multiple regions; each region has one agent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File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Environment information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extLst>
                  <a:ext uri="{0D108BD9-81ED-4DB2-BD59-A6C34878D82A}">
                    <a16:rowId xmlns:a16="http://schemas.microsoft.com/office/drawing/2014/main" val="248063124"/>
                  </a:ext>
                </a:extLst>
              </a:tr>
              <a:tr h="4197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Environment has multiple regions, the number of agents in each region is [1-n/4]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File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Environment information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extLst>
                  <a:ext uri="{0D108BD9-81ED-4DB2-BD59-A6C34878D82A}">
                    <a16:rowId xmlns:a16="http://schemas.microsoft.com/office/drawing/2014/main" val="2470347730"/>
                  </a:ext>
                </a:extLst>
              </a:tr>
              <a:tr h="6295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 Environment has multiple regions, the number of agents in each region more than [n/4]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File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Error message that show the number of each region is [1-n/4]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extLst>
                  <a:ext uri="{0D108BD9-81ED-4DB2-BD59-A6C34878D82A}">
                    <a16:rowId xmlns:a16="http://schemas.microsoft.com/office/drawing/2014/main" val="1815571649"/>
                  </a:ext>
                </a:extLst>
              </a:tr>
              <a:tr h="4197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Input file contains agents that don’t placed at the end nodes of the region.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File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Error message : agents initial position error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extLst>
                  <a:ext uri="{0D108BD9-81ED-4DB2-BD59-A6C34878D82A}">
                    <a16:rowId xmlns:a16="http://schemas.microsoft.com/office/drawing/2014/main" val="3875587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038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118</TotalTime>
  <Words>1079</Words>
  <Application>Microsoft Office PowerPoint</Application>
  <PresentationFormat>Widescreen</PresentationFormat>
  <Paragraphs>233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DengXian</vt:lpstr>
      <vt:lpstr>DengXian</vt:lpstr>
      <vt:lpstr>Arial</vt:lpstr>
      <vt:lpstr>Calibri</vt:lpstr>
      <vt:lpstr>Gill Sans MT</vt:lpstr>
      <vt:lpstr>Times</vt:lpstr>
      <vt:lpstr>Times New Roman</vt:lpstr>
      <vt:lpstr>Gallery</vt:lpstr>
      <vt:lpstr>Developing a Tool to Visualize Multi-Agent Patrolling </vt:lpstr>
      <vt:lpstr>Summary of the feedback</vt:lpstr>
      <vt:lpstr>To be continued</vt:lpstr>
      <vt:lpstr>A plan of action</vt:lpstr>
      <vt:lpstr>User Stories</vt:lpstr>
      <vt:lpstr>Spring Tasks</vt:lpstr>
      <vt:lpstr>Test cases</vt:lpstr>
      <vt:lpstr>Test cases</vt:lpstr>
      <vt:lpstr>Test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Tool to Visualize Multi-Agent Patrolling</dc:title>
  <dc:creator>Ying Jiang</dc:creator>
  <cp:lastModifiedBy>Ying Jiang</cp:lastModifiedBy>
  <cp:revision>18</cp:revision>
  <dcterms:created xsi:type="dcterms:W3CDTF">2017-04-10T20:53:47Z</dcterms:created>
  <dcterms:modified xsi:type="dcterms:W3CDTF">2017-04-11T19:23:03Z</dcterms:modified>
</cp:coreProperties>
</file>