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7"/>
  </p:notesMasterIdLst>
  <p:handoutMasterIdLst>
    <p:handoutMasterId r:id="rId8"/>
  </p:handoutMasterIdLst>
  <p:sldIdLst>
    <p:sldId id="282" r:id="rId6"/>
  </p:sldIdLst>
  <p:sldSz cx="9601200" cy="12801600" type="A3"/>
  <p:notesSz cx="9799638" cy="14355763"/>
  <p:defaultTextStyle>
    <a:defPPr>
      <a:defRPr lang="fr-FR"/>
    </a:defPPr>
    <a:lvl1pPr marL="0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1pPr>
    <a:lvl2pPr marL="537504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2pPr>
    <a:lvl3pPr marL="1075009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3pPr>
    <a:lvl4pPr marL="1612513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4pPr>
    <a:lvl5pPr marL="2150017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5pPr>
    <a:lvl6pPr marL="2687522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6pPr>
    <a:lvl7pPr marL="3225026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7pPr>
    <a:lvl8pPr marL="3762530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8pPr>
    <a:lvl9pPr marL="4300035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62" userDrawn="1">
          <p15:clr>
            <a:srgbClr val="A4A3A4"/>
          </p15:clr>
        </p15:guide>
        <p15:guide id="2" pos="5950" userDrawn="1">
          <p15:clr>
            <a:srgbClr val="A4A3A4"/>
          </p15:clr>
        </p15:guide>
        <p15:guide id="3" pos="3024" userDrawn="1">
          <p15:clr>
            <a:srgbClr val="A4A3A4"/>
          </p15:clr>
        </p15:guide>
        <p15:guide id="4" orient="horz" pos="7926" userDrawn="1">
          <p15:clr>
            <a:srgbClr val="A4A3A4"/>
          </p15:clr>
        </p15:guide>
        <p15:guide id="5" orient="horz" pos="6958" userDrawn="1">
          <p15:clr>
            <a:srgbClr val="A4A3A4"/>
          </p15:clr>
        </p15:guide>
        <p15:guide id="6" pos="3069" userDrawn="1">
          <p15:clr>
            <a:srgbClr val="A4A3A4"/>
          </p15:clr>
        </p15:guide>
        <p15:guide id="7" pos="5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60062"/>
    <a:srgbClr val="46091A"/>
    <a:srgbClr val="DD1D82"/>
    <a:srgbClr val="FFC72B"/>
    <a:srgbClr val="424242"/>
    <a:srgbClr val="589ED2"/>
    <a:srgbClr val="5B6571"/>
    <a:srgbClr val="F8F8F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98" d="100"/>
          <a:sy n="98" d="100"/>
        </p:scale>
        <p:origin x="1008" y="72"/>
      </p:cViewPr>
      <p:guideLst>
        <p:guide orient="horz" pos="4962"/>
        <p:guide pos="5950"/>
        <p:guide pos="3024"/>
        <p:guide orient="horz" pos="7926"/>
        <p:guide orient="horz" pos="6958"/>
        <p:guide pos="3069"/>
        <p:guide pos="58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6510" cy="720282"/>
          </a:xfrm>
          <a:prstGeom prst="rect">
            <a:avLst/>
          </a:prstGeom>
        </p:spPr>
        <p:txBody>
          <a:bodyPr vert="horz" lIns="133091" tIns="66545" rIns="133091" bIns="66545" rtlCol="0"/>
          <a:lstStyle>
            <a:lvl1pPr algn="l">
              <a:defRPr sz="17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50861" y="0"/>
            <a:ext cx="4246510" cy="720282"/>
          </a:xfrm>
          <a:prstGeom prst="rect">
            <a:avLst/>
          </a:prstGeom>
        </p:spPr>
        <p:txBody>
          <a:bodyPr vert="horz" lIns="133091" tIns="66545" rIns="133091" bIns="66545" rtlCol="0"/>
          <a:lstStyle>
            <a:lvl1pPr algn="r">
              <a:defRPr sz="1700"/>
            </a:lvl1pPr>
          </a:lstStyle>
          <a:p>
            <a:fld id="{F3B19E6F-BD08-4037-97B3-9CB6DA38313A}" type="datetimeFigureOut">
              <a:rPr lang="fr-CH" smtClean="0"/>
              <a:t>12.09.2017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3635485"/>
            <a:ext cx="4246510" cy="720280"/>
          </a:xfrm>
          <a:prstGeom prst="rect">
            <a:avLst/>
          </a:prstGeom>
        </p:spPr>
        <p:txBody>
          <a:bodyPr vert="horz" lIns="133091" tIns="66545" rIns="133091" bIns="66545" rtlCol="0" anchor="b"/>
          <a:lstStyle>
            <a:lvl1pPr algn="l">
              <a:defRPr sz="17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50861" y="13635485"/>
            <a:ext cx="4246510" cy="720280"/>
          </a:xfrm>
          <a:prstGeom prst="rect">
            <a:avLst/>
          </a:prstGeom>
        </p:spPr>
        <p:txBody>
          <a:bodyPr vert="horz" lIns="133091" tIns="66545" rIns="133091" bIns="66545" rtlCol="0" anchor="b"/>
          <a:lstStyle>
            <a:lvl1pPr algn="r">
              <a:defRPr sz="1700"/>
            </a:lvl1pPr>
          </a:lstStyle>
          <a:p>
            <a:fld id="{4FDF330B-3FD7-4B82-AE75-84D36CE1519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0789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6510" cy="720282"/>
          </a:xfrm>
          <a:prstGeom prst="rect">
            <a:avLst/>
          </a:prstGeom>
        </p:spPr>
        <p:txBody>
          <a:bodyPr vert="horz" lIns="133091" tIns="66545" rIns="133091" bIns="66545" rtlCol="0"/>
          <a:lstStyle>
            <a:lvl1pPr algn="l">
              <a:defRPr sz="17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50861" y="0"/>
            <a:ext cx="4246510" cy="720282"/>
          </a:xfrm>
          <a:prstGeom prst="rect">
            <a:avLst/>
          </a:prstGeom>
        </p:spPr>
        <p:txBody>
          <a:bodyPr vert="horz" lIns="133091" tIns="66545" rIns="133091" bIns="66545" rtlCol="0"/>
          <a:lstStyle>
            <a:lvl1pPr algn="r">
              <a:defRPr sz="1700"/>
            </a:lvl1pPr>
          </a:lstStyle>
          <a:p>
            <a:fld id="{A1D43D2D-5955-47EF-B9E9-3FE0ACE85F99}" type="datetimeFigureOut">
              <a:rPr lang="fr-CH" smtClean="0"/>
              <a:t>12.09.2017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82925" y="1795463"/>
            <a:ext cx="3633788" cy="484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3091" tIns="66545" rIns="133091" bIns="66545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79964" y="6908710"/>
            <a:ext cx="7839710" cy="5652582"/>
          </a:xfrm>
          <a:prstGeom prst="rect">
            <a:avLst/>
          </a:prstGeom>
        </p:spPr>
        <p:txBody>
          <a:bodyPr vert="horz" lIns="133091" tIns="66545" rIns="133091" bIns="6654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3635485"/>
            <a:ext cx="4246510" cy="720280"/>
          </a:xfrm>
          <a:prstGeom prst="rect">
            <a:avLst/>
          </a:prstGeom>
        </p:spPr>
        <p:txBody>
          <a:bodyPr vert="horz" lIns="133091" tIns="66545" rIns="133091" bIns="66545" rtlCol="0" anchor="b"/>
          <a:lstStyle>
            <a:lvl1pPr algn="l">
              <a:defRPr sz="17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50861" y="13635485"/>
            <a:ext cx="4246510" cy="720280"/>
          </a:xfrm>
          <a:prstGeom prst="rect">
            <a:avLst/>
          </a:prstGeom>
        </p:spPr>
        <p:txBody>
          <a:bodyPr vert="horz" lIns="133091" tIns="66545" rIns="133091" bIns="66545" rtlCol="0" anchor="b"/>
          <a:lstStyle>
            <a:lvl1pPr algn="r">
              <a:defRPr sz="1700"/>
            </a:lvl1pPr>
          </a:lstStyle>
          <a:p>
            <a:fld id="{0C28D542-9F1F-432A-8612-18B6FC80AEA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607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1pPr>
    <a:lvl2pPr marL="140117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2pPr>
    <a:lvl3pPr marL="280235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3pPr>
    <a:lvl4pPr marL="420352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4pPr>
    <a:lvl5pPr marL="560470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5pPr>
    <a:lvl6pPr marL="700587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6pPr>
    <a:lvl7pPr marL="840704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7pPr>
    <a:lvl8pPr marL="980822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8pPr>
    <a:lvl9pPr marL="1120939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  <a:prstGeom prst="rect">
            <a:avLst/>
          </a:prstGeo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12.09.2017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21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12.09.2017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606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12.09.2017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244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12.09.2017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48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  <a:prstGeom prst="rect">
            <a:avLst/>
          </a:prstGeo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12.09.2017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720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12.09.2017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495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12.09.2017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460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12.09.2017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8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12.09.2017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928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12.09.2017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69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12.09.2017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65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58329"/>
            <a:ext cx="2352098" cy="4034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86" y="145441"/>
            <a:ext cx="964039" cy="416289"/>
          </a:xfrm>
          <a:prstGeom prst="rect">
            <a:avLst/>
          </a:prstGeom>
        </p:spPr>
      </p:pic>
      <p:cxnSp>
        <p:nvCxnSpPr>
          <p:cNvPr id="9" name="Connecteur droit 8"/>
          <p:cNvCxnSpPr/>
          <p:nvPr userDrawn="1"/>
        </p:nvCxnSpPr>
        <p:spPr>
          <a:xfrm>
            <a:off x="0" y="714661"/>
            <a:ext cx="960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1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2038" y="4007595"/>
            <a:ext cx="440582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ts val="1600"/>
              </a:lnSpc>
              <a:spcBef>
                <a:spcPts val="0"/>
              </a:spcBef>
              <a:buNone/>
            </a:pPr>
            <a:r>
              <a:rPr lang="fr-CH" sz="1200" dirty="0">
                <a:latin typeface="+mn-lt"/>
              </a:rPr>
              <a:t>Les données sont visualisées sous forme d’un nuage de points ou d’un </a:t>
            </a:r>
            <a:r>
              <a:rPr lang="fr-CH" sz="1200" dirty="0" err="1">
                <a:latin typeface="+mn-lt"/>
              </a:rPr>
              <a:t>mesh</a:t>
            </a:r>
            <a:r>
              <a:rPr lang="fr-CH" sz="1200" dirty="0">
                <a:latin typeface="+mn-lt"/>
              </a:rPr>
              <a:t>. Des informations sur les données peuvent être communiquées en colorant les points, ce qui permet de mieux interpréter ce que l’on voit.</a:t>
            </a:r>
          </a:p>
          <a:p>
            <a:pPr algn="just">
              <a:lnSpc>
                <a:spcPts val="1600"/>
              </a:lnSpc>
              <a:spcBef>
                <a:spcPts val="0"/>
              </a:spcBef>
              <a:buNone/>
            </a:pPr>
            <a:r>
              <a:rPr lang="fr-CH" sz="1200" dirty="0">
                <a:latin typeface="+mn-lt"/>
              </a:rPr>
              <a:t>La navigation dans les données est intuitive, l’affichage est fluide.</a:t>
            </a:r>
          </a:p>
          <a:p>
            <a:pPr algn="just">
              <a:lnSpc>
                <a:spcPts val="1600"/>
              </a:lnSpc>
              <a:spcBef>
                <a:spcPts val="0"/>
              </a:spcBef>
              <a:buNone/>
            </a:pPr>
            <a:endParaRPr lang="fr-CH" sz="12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866" y="863038"/>
            <a:ext cx="9601200" cy="2256671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52223" tIns="152223" rIns="152223" bIns="15222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/>
            <a:r>
              <a:rPr lang="fr-CH" altLang="fr-FR" sz="2400" b="1" dirty="0">
                <a:latin typeface="Calibri" panose="020F0502020204030204"/>
                <a:cs typeface="+mn-cs"/>
              </a:rPr>
              <a:t>Visualisation</a:t>
            </a:r>
            <a:r>
              <a:rPr lang="en-US" altLang="fr-FR" sz="2400" b="1" dirty="0">
                <a:latin typeface="Calibri" panose="020F0502020204030204"/>
                <a:cs typeface="+mn-cs"/>
              </a:rPr>
              <a:t> LiDAR</a:t>
            </a:r>
          </a:p>
          <a:p>
            <a:pPr lvl="0" algn="ctr">
              <a:lnSpc>
                <a:spcPct val="150000"/>
              </a:lnSpc>
            </a:pPr>
            <a:r>
              <a:rPr lang="fr-CH" altLang="fr-FR" sz="2400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Maxime Piergiovanni</a:t>
            </a:r>
            <a:endParaRPr lang="en-US" altLang="fr-FR" sz="2400" b="1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panose="020F0502020204030204"/>
              <a:cs typeface="+mn-cs"/>
            </a:endParaRPr>
          </a:p>
          <a:p>
            <a:pPr lvl="0" algn="ctr">
              <a:lnSpc>
                <a:spcPts val="2000"/>
              </a:lnSpc>
            </a:pPr>
            <a:r>
              <a:rPr lang="en-US" altLang="fr-F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Travail de Bachelor 2017</a:t>
            </a:r>
          </a:p>
          <a:p>
            <a:pPr lvl="0" algn="ctr">
              <a:lnSpc>
                <a:spcPts val="2000"/>
              </a:lnSpc>
            </a:pPr>
            <a:r>
              <a:rPr lang="en-US" altLang="fr-F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INF - DLM</a:t>
            </a:r>
          </a:p>
          <a:p>
            <a:pPr lvl="0" algn="ctr">
              <a:lnSpc>
                <a:spcPts val="2000"/>
              </a:lnSpc>
            </a:pPr>
            <a:r>
              <a:rPr lang="fr-CH" altLang="fr-F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Professeur</a:t>
            </a:r>
            <a:r>
              <a:rPr lang="en-US" altLang="fr-F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: François </a:t>
            </a:r>
            <a:r>
              <a:rPr lang="en-US" altLang="fr-FR" sz="140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Tièche</a:t>
            </a:r>
            <a:endParaRPr lang="en-US" altLang="fr-FR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  <a:p>
            <a:pPr lvl="0" algn="ctr">
              <a:lnSpc>
                <a:spcPts val="2000"/>
              </a:lnSpc>
            </a:pPr>
            <a:r>
              <a:rPr lang="fr-CH" altLang="fr-FR" sz="1400">
                <a:solidFill>
                  <a:prstClr val="black"/>
                </a:solidFill>
                <a:latin typeface="Calibri" panose="020F0502020204030204"/>
                <a:cs typeface="+mn-cs"/>
              </a:rPr>
              <a:t>Expert</a:t>
            </a:r>
            <a:r>
              <a:rPr lang="en-US" altLang="fr-FR" sz="1400">
                <a:solidFill>
                  <a:prstClr val="black"/>
                </a:solidFill>
                <a:latin typeface="Calibri" panose="020F0502020204030204"/>
                <a:cs typeface="+mn-cs"/>
              </a:rPr>
              <a:t>: </a:t>
            </a:r>
            <a:r>
              <a:rPr lang="en-US" altLang="fr-FR" sz="1400" dirty="0">
                <a:solidFill>
                  <a:prstClr val="black"/>
                </a:solidFill>
                <a:latin typeface="Calibri" panose="020F0502020204030204"/>
              </a:rPr>
              <a:t>Patrick </a:t>
            </a:r>
            <a:r>
              <a:rPr lang="en-US" altLang="fr-FR" sz="1400" dirty="0" err="1">
                <a:solidFill>
                  <a:prstClr val="black"/>
                </a:solidFill>
                <a:latin typeface="Calibri" panose="020F0502020204030204"/>
              </a:rPr>
              <a:t>Zweiacker</a:t>
            </a:r>
            <a:endParaRPr lang="en-US" altLang="fr-FR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1" name="Rectangle 47"/>
          <p:cNvSpPr>
            <a:spLocks noChangeArrowheads="1"/>
          </p:cNvSpPr>
          <p:nvPr/>
        </p:nvSpPr>
        <p:spPr bwMode="auto">
          <a:xfrm>
            <a:off x="197307" y="4007595"/>
            <a:ext cx="4408715" cy="173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28700" indent="-57150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85900" indent="-57150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ts val="1600"/>
              </a:lnSpc>
              <a:spcBef>
                <a:spcPts val="0"/>
              </a:spcBef>
              <a:buNone/>
            </a:pPr>
            <a:r>
              <a:rPr lang="fr-CH" sz="1200" dirty="0">
                <a:latin typeface="+mn-lt"/>
              </a:rPr>
              <a:t>Le projet, proposé par le CSEM, consiste à développer une application permettant la visualisation de données provenant d’une caméra </a:t>
            </a:r>
            <a:r>
              <a:rPr lang="fr-CH" sz="1200" dirty="0" err="1">
                <a:latin typeface="+mn-lt"/>
              </a:rPr>
              <a:t>LiDAR</a:t>
            </a:r>
            <a:r>
              <a:rPr lang="fr-CH" sz="1200" dirty="0">
                <a:latin typeface="+mn-lt"/>
              </a:rPr>
              <a:t>.</a:t>
            </a:r>
          </a:p>
          <a:p>
            <a:pPr algn="just">
              <a:lnSpc>
                <a:spcPts val="1600"/>
              </a:lnSpc>
              <a:spcBef>
                <a:spcPts val="0"/>
              </a:spcBef>
              <a:buNone/>
            </a:pPr>
            <a:r>
              <a:rPr lang="fr-CH" sz="1200" dirty="0">
                <a:latin typeface="+mn-lt"/>
              </a:rPr>
              <a:t>La technologie </a:t>
            </a:r>
            <a:r>
              <a:rPr lang="fr-CH" sz="1200" dirty="0" err="1">
                <a:latin typeface="+mn-lt"/>
              </a:rPr>
              <a:t>LiDAR</a:t>
            </a:r>
            <a:r>
              <a:rPr lang="fr-CH" sz="1200" dirty="0">
                <a:latin typeface="+mn-lt"/>
              </a:rPr>
              <a:t>, acronyme de Light </a:t>
            </a:r>
            <a:r>
              <a:rPr lang="fr-CH" sz="1200" dirty="0" err="1">
                <a:latin typeface="+mn-lt"/>
              </a:rPr>
              <a:t>Detection</a:t>
            </a:r>
            <a:r>
              <a:rPr lang="fr-CH" sz="1200" dirty="0">
                <a:latin typeface="+mn-lt"/>
              </a:rPr>
              <a:t> And </a:t>
            </a:r>
            <a:r>
              <a:rPr lang="fr-CH" sz="1200" dirty="0" err="1">
                <a:latin typeface="+mn-lt"/>
              </a:rPr>
              <a:t>Ranging</a:t>
            </a:r>
            <a:r>
              <a:rPr lang="fr-CH" sz="1200" dirty="0">
                <a:latin typeface="+mn-lt"/>
              </a:rPr>
              <a:t>, consiste à émettre un flash de lumière, puis détecter la lumière réfléchie par les objets devant la caméra.</a:t>
            </a:r>
          </a:p>
          <a:p>
            <a:pPr algn="just">
              <a:lnSpc>
                <a:spcPts val="1600"/>
              </a:lnSpc>
              <a:spcBef>
                <a:spcPts val="0"/>
              </a:spcBef>
              <a:buNone/>
            </a:pPr>
            <a:r>
              <a:rPr lang="fr-CH" sz="1200" dirty="0">
                <a:latin typeface="+mn-lt"/>
              </a:rPr>
              <a:t>Le même principe est utilisé dans un Sonar, mais en utilisant une onde sonore.</a:t>
            </a:r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115200" y="6421298"/>
            <a:ext cx="4582577" cy="214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phase de recherche concernant les différentes technologies de visualisations de données de grandes tailles.</a:t>
            </a:r>
          </a:p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Choix de </a:t>
            </a:r>
            <a:r>
              <a:rPr lang="fr-CH" sz="1200" dirty="0" err="1">
                <a:latin typeface="+mn-lt"/>
              </a:rPr>
              <a:t>Visualization</a:t>
            </a:r>
            <a:r>
              <a:rPr lang="fr-CH" sz="1200" dirty="0">
                <a:latin typeface="+mn-lt"/>
              </a:rPr>
              <a:t> Toolkit (VTK), bibliothèque de traitement de de visualisation de données écrite en C++ / OpenGL.</a:t>
            </a:r>
          </a:p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VTK utilisé via son </a:t>
            </a:r>
            <a:r>
              <a:rPr lang="fr-CH" sz="1200" dirty="0" err="1">
                <a:latin typeface="+mn-lt"/>
              </a:rPr>
              <a:t>wrapper</a:t>
            </a:r>
            <a:r>
              <a:rPr lang="fr-CH" sz="1200" dirty="0">
                <a:latin typeface="+mn-lt"/>
              </a:rPr>
              <a:t> python et interfacé avec </a:t>
            </a:r>
            <a:r>
              <a:rPr lang="fr-CH" sz="1200" dirty="0" err="1">
                <a:latin typeface="+mn-lt"/>
              </a:rPr>
              <a:t>PyQt</a:t>
            </a:r>
            <a:r>
              <a:rPr lang="fr-CH" sz="1200" dirty="0">
                <a:latin typeface="+mn-lt"/>
              </a:rPr>
              <a:t>.</a:t>
            </a:r>
          </a:p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Prise en main de VTK, maîtrise du «pipeline» de traitement des données.</a:t>
            </a:r>
          </a:p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Développement d’une application «</a:t>
            </a:r>
            <a:r>
              <a:rPr lang="fr-CH" sz="1200" dirty="0" err="1">
                <a:latin typeface="+mn-lt"/>
              </a:rPr>
              <a:t>bare</a:t>
            </a:r>
            <a:r>
              <a:rPr lang="fr-CH" sz="1200" dirty="0">
                <a:latin typeface="+mn-lt"/>
              </a:rPr>
              <a:t> </a:t>
            </a:r>
            <a:r>
              <a:rPr lang="fr-CH" sz="1200" dirty="0" err="1">
                <a:latin typeface="+mn-lt"/>
              </a:rPr>
              <a:t>bones</a:t>
            </a:r>
            <a:r>
              <a:rPr lang="fr-CH" sz="1200" dirty="0">
                <a:latin typeface="+mn-lt"/>
              </a:rPr>
              <a:t>» sans interface utilisateur.</a:t>
            </a:r>
          </a:p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Ajout de l’interface utilisateur, polissage.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15200" y="3420000"/>
            <a:ext cx="4575600" cy="492234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square" lIns="152194" tIns="76097" rIns="152194" bIns="76097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200" b="1" dirty="0">
                <a:solidFill>
                  <a:srgbClr val="E60062"/>
                </a:solidFill>
                <a:latin typeface="+mn-lt"/>
                <a:cs typeface="Times New Roman" pitchFamily="18" charset="0"/>
              </a:rPr>
              <a:t>Description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4872038" y="3420000"/>
            <a:ext cx="4575600" cy="492234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square" lIns="152194" tIns="76097" rIns="152194" bIns="76097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200" b="1" dirty="0" err="1">
                <a:solidFill>
                  <a:srgbClr val="E60062"/>
                </a:solidFill>
                <a:latin typeface="+mn-lt"/>
                <a:cs typeface="Times New Roman" pitchFamily="18" charset="0"/>
              </a:rPr>
              <a:t>Résultats</a:t>
            </a:r>
            <a:endParaRPr lang="en-US" sz="2200" b="1" dirty="0">
              <a:solidFill>
                <a:srgbClr val="E60062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22177" y="5929065"/>
            <a:ext cx="4575600" cy="492234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square" lIns="152194" tIns="76097" rIns="152194" bIns="76097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200" b="1" dirty="0" err="1">
                <a:solidFill>
                  <a:srgbClr val="E60062"/>
                </a:solidFill>
                <a:latin typeface="+mn-lt"/>
                <a:cs typeface="Times New Roman" pitchFamily="18" charset="0"/>
              </a:rPr>
              <a:t>Déroulement</a:t>
            </a:r>
            <a:endParaRPr lang="en-US" sz="2200" b="1" dirty="0">
              <a:solidFill>
                <a:srgbClr val="E60062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15887" y="11374830"/>
            <a:ext cx="9329737" cy="492234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square" lIns="152194" tIns="76097" rIns="152194" bIns="76097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fr-FR" sz="2200" b="1" dirty="0">
                <a:solidFill>
                  <a:srgbClr val="E60062"/>
                </a:solidFill>
                <a:latin typeface="+mn-lt"/>
                <a:cs typeface="Times New Roman" panose="02020603050405020304" pitchFamily="18" charset="0"/>
              </a:rPr>
              <a:t>Perspectives</a:t>
            </a:r>
            <a:endParaRPr lang="en-US" altLang="fr-FR" sz="2200" b="1" dirty="0">
              <a:solidFill>
                <a:srgbClr val="E60062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246" y="3421196"/>
            <a:ext cx="4577109" cy="23202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197307" y="11809877"/>
            <a:ext cx="9248318" cy="697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00"/>
              </a:lnSpc>
              <a:spcBef>
                <a:spcPts val="0"/>
              </a:spcBef>
              <a:buNone/>
            </a:pPr>
            <a:r>
              <a:rPr lang="fr-CH" sz="1200" dirty="0"/>
              <a:t>Le projet peut désormais être utilisée par les équipes du CSEM pour visionner toutes données provenant de leurs caméras </a:t>
            </a:r>
            <a:r>
              <a:rPr lang="fr-CH" sz="1200" dirty="0" err="1"/>
              <a:t>LiDAR</a:t>
            </a:r>
            <a:r>
              <a:rPr lang="fr-CH" sz="1200" dirty="0"/>
              <a:t>. Il leur sera ainsi plus facile d’expliquer et de promouvoir les capacités de ces nouvelles technologies.</a:t>
            </a:r>
          </a:p>
          <a:p>
            <a:pPr algn="just">
              <a:lnSpc>
                <a:spcPts val="1600"/>
              </a:lnSpc>
              <a:spcBef>
                <a:spcPts val="0"/>
              </a:spcBef>
              <a:buNone/>
            </a:pPr>
            <a:r>
              <a:rPr lang="fr-CH" sz="1200" dirty="0"/>
              <a:t>L’application a été conçue pour être facilement reprise et étendue. La suite du développement sera fait au sein du CSEM.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72039" y="3420000"/>
            <a:ext cx="4573586" cy="17199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Rectangle 35"/>
          <p:cNvSpPr/>
          <p:nvPr/>
        </p:nvSpPr>
        <p:spPr>
          <a:xfrm>
            <a:off x="124129" y="5929064"/>
            <a:ext cx="4577109" cy="26364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Rectangle 36"/>
          <p:cNvSpPr/>
          <p:nvPr/>
        </p:nvSpPr>
        <p:spPr>
          <a:xfrm>
            <a:off x="115200" y="11374830"/>
            <a:ext cx="9330929" cy="113228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/>
          <p:cNvSpPr/>
          <p:nvPr/>
        </p:nvSpPr>
        <p:spPr>
          <a:xfrm>
            <a:off x="6055516" y="8344179"/>
            <a:ext cx="22007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1000" i="1" dirty="0"/>
              <a:t>Photo «Classique» du tractopelle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570F9-9945-4C87-BDCE-9FF95A295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38" y="5274831"/>
            <a:ext cx="4577524" cy="3050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AA963-021A-46DA-8609-52DE64F9C7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466" y="8650584"/>
            <a:ext cx="4577524" cy="246146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59E70D6-8D8D-4141-BBDC-220F40A2A7FA}"/>
              </a:ext>
            </a:extLst>
          </p:cNvPr>
          <p:cNvSpPr/>
          <p:nvPr/>
        </p:nvSpPr>
        <p:spPr>
          <a:xfrm>
            <a:off x="5974563" y="11067166"/>
            <a:ext cx="22007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1000" i="1" dirty="0"/>
              <a:t>Reconstitution en </a:t>
            </a:r>
            <a:r>
              <a:rPr lang="fr-CH" sz="1000" i="1" dirty="0" err="1"/>
              <a:t>Mesh</a:t>
            </a:r>
            <a:endParaRPr lang="fr-CH" sz="10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6FF623-21F9-41A9-9ABE-0E4C2B4E6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5" y="8650584"/>
            <a:ext cx="4568622" cy="246146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E68802D-9C4A-4776-87C8-9D3574959880}"/>
              </a:ext>
            </a:extLst>
          </p:cNvPr>
          <p:cNvSpPr/>
          <p:nvPr/>
        </p:nvSpPr>
        <p:spPr>
          <a:xfrm>
            <a:off x="1309592" y="11090892"/>
            <a:ext cx="22007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1000" i="1" dirty="0"/>
              <a:t>Reconstitution en nuage de point</a:t>
            </a:r>
          </a:p>
        </p:txBody>
      </p:sp>
    </p:spTree>
    <p:extLst>
      <p:ext uri="{BB962C8B-B14F-4D97-AF65-F5344CB8AC3E}">
        <p14:creationId xmlns:p14="http://schemas.microsoft.com/office/powerpoint/2010/main" val="184627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solidFill>
          <a:schemeClr val="bg2"/>
        </a:solidFill>
        <a:ln w="25400">
          <a:noFill/>
          <a:miter lim="800000"/>
          <a:headEnd/>
          <a:tailEnd/>
        </a:ln>
      </a:spPr>
      <a:bodyPr wrap="square" lIns="152194" tIns="76097" rIns="152194" bIns="76097">
        <a:spAutoFit/>
      </a:bodyPr>
      <a:lstStyle>
        <a:defPPr>
          <a:spcBef>
            <a:spcPct val="50000"/>
          </a:spcBef>
          <a:buFontTx/>
          <a:buNone/>
          <a:defRPr sz="2200" b="1" dirty="0" smtClean="0">
            <a:solidFill>
              <a:srgbClr val="E60062"/>
            </a:solidFill>
            <a:latin typeface="+mn-lt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DC62CC0CE3941B87C2E2E2998F563" ma:contentTypeVersion="0" ma:contentTypeDescription="Crée un document." ma:contentTypeScope="" ma:versionID="63b05d87b961dda8a9dfd7fa71435ca6">
  <xsd:schema xmlns:xsd="http://www.w3.org/2001/XMLSchema" xmlns:xs="http://www.w3.org/2001/XMLSchema" xmlns:p="http://schemas.microsoft.com/office/2006/metadata/properties" xmlns:ns2="f6d1d406-716a-4c68-8254-589e913b5eb3" targetNamespace="http://schemas.microsoft.com/office/2006/metadata/properties" ma:root="true" ma:fieldsID="76e06be9814d447e55c32d1d375e8698" ns2:_="">
    <xsd:import namespace="f6d1d406-716a-4c68-8254-589e913b5e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1d406-716a-4c68-8254-589e913b5e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6d1d406-716a-4c68-8254-589e913b5eb3">6HW3AXZPAXMP-123-15</_dlc_DocId>
    <_dlc_DocIdUrl xmlns="f6d1d406-716a-4c68-8254-589e913b5eb3">
      <Url>https://intranet.he-arc.ch/dq/_layouts/15/DocIdRedir.aspx?ID=6HW3AXZPAXMP-123-15</Url>
      <Description>6HW3AXZPAXMP-123-15</Description>
    </_dlc_DocIdUrl>
  </documentManagement>
</p:properties>
</file>

<file path=customXml/itemProps1.xml><?xml version="1.0" encoding="utf-8"?>
<ds:datastoreItem xmlns:ds="http://schemas.openxmlformats.org/officeDocument/2006/customXml" ds:itemID="{AD6569AB-CDAF-4EA2-9E0E-83F12A8C3E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6346FE-3C0B-4149-A96A-55958E1594C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DE1EFE2-7ADC-4B47-8284-EFA72AE95C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1d406-716a-4c68-8254-589e913b5e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95C15D9-75DF-493E-8D6A-21D28B7ECEF5}">
  <ds:schemaRefs>
    <ds:schemaRef ds:uri="http://schemas.microsoft.com/office/2006/metadata/properties"/>
    <ds:schemaRef ds:uri="http://schemas.microsoft.com/office/infopath/2007/PartnerControls"/>
    <ds:schemaRef ds:uri="f6d1d406-716a-4c68-8254-589e913b5eb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3148</TotalTime>
  <Words>299</Words>
  <Application>Microsoft Office PowerPoint</Application>
  <PresentationFormat>A3 Paper (297x420 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Mihet Andreea</dc:creator>
  <cp:lastModifiedBy>Maxime Piergiovanni</cp:lastModifiedBy>
  <cp:revision>421</cp:revision>
  <cp:lastPrinted>2017-04-03T11:56:56Z</cp:lastPrinted>
  <dcterms:created xsi:type="dcterms:W3CDTF">2015-10-04T09:44:09Z</dcterms:created>
  <dcterms:modified xsi:type="dcterms:W3CDTF">2017-09-12T11:03:59Z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0x010100FBBDC62CC0CE3941B87C2E2E2998F563</vt:lpwstr>
  </property>
  <property fmtid="{D5CDD505-2E9C-101B-9397-08002B2CF9AE}" pid="3" name="_dlc_DocIdItemGuid">
    <vt:lpwstr>fb8b34d7-6b40-4d29-8eb4-5f45044d6fde</vt:lpwstr>
  </property>
</Properties>
</file>