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98" r:id="rId3"/>
    <p:sldId id="309" r:id="rId4"/>
    <p:sldId id="258" r:id="rId5"/>
    <p:sldId id="259" r:id="rId6"/>
    <p:sldId id="297" r:id="rId7"/>
    <p:sldId id="260" r:id="rId8"/>
    <p:sldId id="265" r:id="rId9"/>
    <p:sldId id="296" r:id="rId10"/>
    <p:sldId id="300" r:id="rId11"/>
    <p:sldId id="301" r:id="rId12"/>
    <p:sldId id="302" r:id="rId13"/>
    <p:sldId id="270" r:id="rId14"/>
    <p:sldId id="282" r:id="rId15"/>
    <p:sldId id="313" r:id="rId16"/>
    <p:sldId id="310" r:id="rId17"/>
    <p:sldId id="314" r:id="rId18"/>
    <p:sldId id="311" r:id="rId19"/>
    <p:sldId id="315" r:id="rId20"/>
    <p:sldId id="316" r:id="rId21"/>
    <p:sldId id="312" r:id="rId22"/>
    <p:sldId id="294" r:id="rId23"/>
    <p:sldId id="263" r:id="rId24"/>
    <p:sldId id="277" r:id="rId25"/>
  </p:sldIdLst>
  <p:sldSz cx="12192000" cy="6858000"/>
  <p:notesSz cx="6858000" cy="9144000"/>
  <p:embeddedFontLst>
    <p:embeddedFont>
      <p:font typeface="Abril Fatface" panose="02000503000000020003" pitchFamily="2" charset="0"/>
      <p:regular r:id="rId27"/>
    </p:embeddedFont>
    <p:embeddedFont>
      <p:font typeface="Roboto" panose="02000000000000000000" pitchFamily="2" charset="0"/>
      <p:regular r:id="rId28"/>
      <p:bold r:id="rId29"/>
      <p:italic r:id="rId30"/>
      <p:boldItalic r:id="rId31"/>
    </p:embeddedFont>
    <p:embeddedFont>
      <p:font typeface="Roboto Mono" panose="00000009000000000000" pitchFamily="49" charset="0"/>
      <p:regular r:id="rId32"/>
      <p:bold r:id="rId33"/>
      <p:italic r:id="rId34"/>
      <p:boldItalic r:id="rId35"/>
    </p:embeddedFont>
    <p:embeddedFont>
      <p:font typeface="Roboto Mono SemiBold" panose="020B0604020202020204"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8E91FE"/>
    <a:srgbClr val="FF0066"/>
    <a:srgbClr val="4B0082"/>
    <a:srgbClr val="B3C50B"/>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2" d="100"/>
          <a:sy n="102" d="100"/>
        </p:scale>
        <p:origin x="91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27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39333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986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a073618e60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a073618e60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a073618e60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5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32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829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232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7000"/>
              <a:buFont typeface="Abril Fatface" panose="02000503000000020003"/>
              <a:buNone/>
              <a:defRPr sz="7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userDrawn="1">
  <p:cSld name="CUSTOM_2">
    <p:spTree>
      <p:nvGrpSpPr>
        <p:cNvPr id="1" name="Shape 81"/>
        <p:cNvGrpSpPr/>
        <p:nvPr/>
      </p:nvGrpSpPr>
      <p:grpSpPr>
        <a:xfrm>
          <a:off x="0" y="0"/>
          <a:ext cx="0" cy="0"/>
          <a:chOff x="0" y="0"/>
          <a:chExt cx="0" cy="0"/>
        </a:xfrm>
      </p:grpSpPr>
      <p:grpSp>
        <p:nvGrpSpPr>
          <p:cNvPr id="94" name="Google Shape;94;p5"/>
          <p:cNvGrpSpPr/>
          <p:nvPr/>
        </p:nvGrpSpPr>
        <p:grpSpPr>
          <a:xfrm>
            <a:off x="66782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grpSp>
        <p:nvGrpSpPr>
          <p:cNvPr id="100" name="Google Shape;100;p5"/>
          <p:cNvGrpSpPr/>
          <p:nvPr/>
        </p:nvGrpSpPr>
        <p:grpSpPr>
          <a:xfrm>
            <a:off x="2004651" y="1814894"/>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grpSp>
        <p:nvGrpSpPr>
          <p:cNvPr id="106" name="Google Shape;106;p5"/>
          <p:cNvGrpSpPr/>
          <p:nvPr/>
        </p:nvGrpSpPr>
        <p:grpSpPr>
          <a:xfrm>
            <a:off x="2004651" y="41387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grpSp>
        <p:nvGrpSpPr>
          <p:cNvPr id="112" name="Google Shape;112;p5"/>
          <p:cNvGrpSpPr/>
          <p:nvPr/>
        </p:nvGrpSpPr>
        <p:grpSpPr>
          <a:xfrm>
            <a:off x="6678250" y="1827184"/>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19" name="Google Shape;119;p5"/>
          <p:cNvSpPr txBox="1">
            <a:spLocks noGrp="1"/>
          </p:cNvSpPr>
          <p:nvPr>
            <p:ph type="body" idx="1"/>
          </p:nvPr>
        </p:nvSpPr>
        <p:spPr>
          <a:xfrm>
            <a:off x="2098801" y="2475893"/>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6755413" y="2488183"/>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67554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4" name="Google Shape;124;p5"/>
          <p:cNvSpPr txBox="1">
            <a:spLocks noGrp="1"/>
          </p:cNvSpPr>
          <p:nvPr>
            <p:ph type="title" idx="6"/>
          </p:nvPr>
        </p:nvSpPr>
        <p:spPr>
          <a:xfrm>
            <a:off x="6785500" y="209720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6" name="Google Shape;126;p5"/>
          <p:cNvSpPr txBox="1">
            <a:spLocks noGrp="1"/>
          </p:cNvSpPr>
          <p:nvPr>
            <p:ph type="title" idx="8"/>
          </p:nvPr>
        </p:nvSpPr>
        <p:spPr>
          <a:xfrm>
            <a:off x="67855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27" name="Google Shape;127;p5"/>
          <p:cNvSpPr txBox="1">
            <a:spLocks noGrp="1"/>
          </p:cNvSpPr>
          <p:nvPr>
            <p:ph type="body" idx="9"/>
          </p:nvPr>
        </p:nvSpPr>
        <p:spPr>
          <a:xfrm>
            <a:off x="2102926" y="47997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2210176" y="44088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lnSpc>
                <a:spcPct val="100000"/>
              </a:lnSpc>
              <a:spcBef>
                <a:spcPts val="0"/>
              </a:spcBef>
              <a:spcAft>
                <a:spcPts val="0"/>
              </a:spcAft>
              <a:buClr>
                <a:schemeClr val="dk1"/>
              </a:buClr>
              <a:buSzPts val="2600"/>
              <a:buFont typeface="Abril Fatface" panose="02000503000000020003"/>
              <a:buNone/>
              <a:defRPr sz="26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6000"/>
              <a:buFont typeface="Abril Fatface" panose="02000503000000020003"/>
              <a:buNone/>
              <a:defRPr sz="6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panose="00000009000000000000"/>
                <a:ea typeface="Roboto Mono SemiBold" panose="00000009000000000000"/>
                <a:cs typeface="Roboto Mono SemiBold" panose="00000009000000000000"/>
                <a:sym typeface="Roboto Mono SemiBold" panose="00000009000000000000"/>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2pPr>
            <a:lvl3pPr lvl="2"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3pPr>
            <a:lvl4pPr lvl="3"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4pPr>
            <a:lvl5pPr lvl="4"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5pPr>
            <a:lvl6pPr lvl="5"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6pPr>
            <a:lvl7pPr lvl="6"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7pPr>
            <a:lvl8pPr lvl="7"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8pPr>
            <a:lvl9pPr lvl="8" algn="ctr" rtl="0">
              <a:spcBef>
                <a:spcPts val="0"/>
              </a:spcBef>
              <a:spcAft>
                <a:spcPts val="0"/>
              </a:spcAft>
              <a:buClr>
                <a:schemeClr val="dk1"/>
              </a:buClr>
              <a:buSzPts val="4000"/>
              <a:buFont typeface="Griffy" panose="02000000000000000000"/>
              <a:buNone/>
              <a:defRPr sz="4000">
                <a:solidFill>
                  <a:schemeClr val="dk1"/>
                </a:solidFill>
                <a:latin typeface="Griffy" panose="02000000000000000000"/>
                <a:ea typeface="Griffy" panose="02000000000000000000"/>
                <a:cs typeface="Griffy" panose="02000000000000000000"/>
                <a:sym typeface="Griffy" panose="02000000000000000000"/>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panose="00000009000000000000"/>
                <a:ea typeface="Roboto Mono SemiBold" panose="00000009000000000000"/>
                <a:cs typeface="Roboto Mono SemiBold" panose="00000009000000000000"/>
                <a:sym typeface="Roboto Mono SemiBold" panose="00000009000000000000"/>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panose="00000009000000000000"/>
                <a:ea typeface="Roboto Mono SemiBold" panose="00000009000000000000"/>
                <a:cs typeface="Roboto Mono SemiBold" panose="00000009000000000000"/>
                <a:sym typeface="Roboto Mono SemiBold" panose="00000009000000000000"/>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16 Title and text left" preserve="1">
  <p:cSld name="1_016 Title and text left">
    <p:spTree>
      <p:nvGrpSpPr>
        <p:cNvPr id="1" name="Shape 334"/>
        <p:cNvGrpSpPr/>
        <p:nvPr/>
      </p:nvGrpSpPr>
      <p:grpSpPr>
        <a:xfrm>
          <a:off x="0" y="0"/>
          <a:ext cx="0" cy="0"/>
          <a:chOff x="0" y="0"/>
          <a:chExt cx="0" cy="0"/>
        </a:xfrm>
      </p:grpSpPr>
      <p:sp>
        <p:nvSpPr>
          <p:cNvPr id="335" name="Google Shape;335;p18"/>
          <p:cNvSpPr/>
          <p:nvPr/>
        </p:nvSpPr>
        <p:spPr>
          <a:xfrm>
            <a:off x="4925943"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336" name="Google Shape;336;p18"/>
          <p:cNvGrpSpPr/>
          <p:nvPr/>
        </p:nvGrpSpPr>
        <p:grpSpPr>
          <a:xfrm>
            <a:off x="5061614" y="971259"/>
            <a:ext cx="635280" cy="147600"/>
            <a:chOff x="2147366" y="4139382"/>
            <a:chExt cx="635280" cy="147600"/>
          </a:xfrm>
        </p:grpSpPr>
        <p:sp>
          <p:nvSpPr>
            <p:cNvPr id="337" name="Google Shape;337;p1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38" name="Google Shape;338;p1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39" name="Google Shape;339;p1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340" name="Google Shape;340;p18"/>
          <p:cNvSpPr txBox="1">
            <a:spLocks noGrp="1"/>
          </p:cNvSpPr>
          <p:nvPr>
            <p:ph type="title"/>
          </p:nvPr>
        </p:nvSpPr>
        <p:spPr>
          <a:xfrm>
            <a:off x="5199143" y="1617625"/>
            <a:ext cx="5581500" cy="1973700"/>
          </a:xfrm>
          <a:prstGeom prst="rect">
            <a:avLst/>
          </a:prstGeom>
        </p:spPr>
        <p:txBody>
          <a:bodyPr spcFirstLastPara="1" wrap="square" lIns="121900" tIns="121900" rIns="121900" bIns="121900" anchor="t" anchorCtr="0">
            <a:noAutofit/>
          </a:bodyPr>
          <a:lstStyle>
            <a:lvl1pPr marL="0" marR="0" lvl="0" indent="0" algn="r" rtl="0">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algn="r" rtl="0">
              <a:spcBef>
                <a:spcPts val="0"/>
              </a:spcBef>
              <a:spcAft>
                <a:spcPts val="0"/>
              </a:spcAft>
              <a:buClr>
                <a:schemeClr val="dk1"/>
              </a:buClr>
              <a:buSzPts val="4000"/>
              <a:buFont typeface="Abril Fatface" panose="02000503000000020003"/>
              <a:buNone/>
              <a:defRPr sz="4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341" name="Google Shape;341;p18"/>
          <p:cNvSpPr txBox="1">
            <a:spLocks noGrp="1"/>
          </p:cNvSpPr>
          <p:nvPr>
            <p:ph type="body" idx="1"/>
          </p:nvPr>
        </p:nvSpPr>
        <p:spPr>
          <a:xfrm>
            <a:off x="5199143" y="3591350"/>
            <a:ext cx="5581500" cy="1702500"/>
          </a:xfrm>
          <a:prstGeom prst="rect">
            <a:avLst/>
          </a:prstGeom>
        </p:spPr>
        <p:txBody>
          <a:bodyPr spcFirstLastPara="1" wrap="square" lIns="121900" tIns="121900" rIns="121900" bIns="121900" anchor="t" anchorCtr="0">
            <a:noAutofit/>
          </a:bodyPr>
          <a:lstStyle>
            <a:lvl1pPr marL="457200" lvl="0" indent="-342900" algn="r">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panose="020F0502020204030204"/>
                <a:ea typeface="Calibri" panose="020F0502020204030204"/>
                <a:cs typeface="Calibri" panose="020F0502020204030204"/>
                <a:sym typeface="Calibri" panose="020F0502020204030204"/>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lvl="2"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lvl="3"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lvl="4"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lvl="5"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lvl="6"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lvl="7"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lvl="8" rtl="0">
              <a:spcBef>
                <a:spcPts val="0"/>
              </a:spcBef>
              <a:spcAft>
                <a:spcPts val="0"/>
              </a:spcAft>
              <a:buClr>
                <a:schemeClr val="dk1"/>
              </a:buClr>
              <a:buSzPts val="8000"/>
              <a:buFont typeface="Abril Fatface" panose="02000503000000020003"/>
              <a:buNone/>
              <a:defRPr sz="8000">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1pPr>
            <a:lvl2pPr lvl="1">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2pPr>
            <a:lvl3pPr lvl="2">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3pPr>
            <a:lvl4pPr lvl="3">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4pPr>
            <a:lvl5pPr lvl="4">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5pPr>
            <a:lvl6pPr lvl="5">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6pPr>
            <a:lvl7pPr lvl="6">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7pPr>
            <a:lvl8pPr lvl="7">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8pPr>
            <a:lvl9pPr lvl="8">
              <a:lnSpc>
                <a:spcPct val="80000"/>
              </a:lnSpc>
              <a:spcBef>
                <a:spcPts val="0"/>
              </a:spcBef>
              <a:spcAft>
                <a:spcPts val="0"/>
              </a:spcAft>
              <a:buClr>
                <a:schemeClr val="dk1"/>
              </a:buClr>
              <a:buSzPts val="4000"/>
              <a:buFont typeface="Roboto" panose="02000000000000000000"/>
              <a:buNone/>
              <a:defRPr sz="4000" b="1">
                <a:solidFill>
                  <a:schemeClr val="dk1"/>
                </a:solidFill>
                <a:latin typeface="Roboto" panose="02000000000000000000"/>
                <a:ea typeface="Roboto" panose="02000000000000000000"/>
                <a:cs typeface="Roboto" panose="02000000000000000000"/>
                <a:sym typeface="Roboto" panose="02000000000000000000"/>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1pPr>
            <a:lvl2pPr marL="914400" lvl="1"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2pPr>
            <a:lvl3pPr marL="1371600" lvl="2"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3pPr>
            <a:lvl4pPr marL="1828800" lvl="3"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4pPr>
            <a:lvl5pPr marL="2286000" lvl="4"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5pPr>
            <a:lvl6pPr marL="2743200" lvl="5"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6pPr>
            <a:lvl7pPr marL="3200400" lvl="6"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7pPr>
            <a:lvl8pPr marL="3657600" lvl="7" indent="-342900">
              <a:lnSpc>
                <a:spcPct val="115000"/>
              </a:lnSpc>
              <a:spcBef>
                <a:spcPts val="2100"/>
              </a:spcBef>
              <a:spcAft>
                <a:spcPts val="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8pPr>
            <a:lvl9pPr marL="4114800" lvl="8" indent="-342900">
              <a:lnSpc>
                <a:spcPct val="115000"/>
              </a:lnSpc>
              <a:spcBef>
                <a:spcPts val="2100"/>
              </a:spcBef>
              <a:spcAft>
                <a:spcPts val="2100"/>
              </a:spcAft>
              <a:buClr>
                <a:schemeClr val="dk2"/>
              </a:buClr>
              <a:buSzPts val="1800"/>
              <a:buFont typeface="Roboto Mono" panose="00000009000000000000"/>
              <a:buChar char="■"/>
              <a:defRPr sz="1800">
                <a:solidFill>
                  <a:schemeClr val="dk2"/>
                </a:solidFill>
                <a:latin typeface="Roboto Mono" panose="00000009000000000000"/>
                <a:ea typeface="Roboto Mono" panose="00000009000000000000"/>
                <a:cs typeface="Roboto Mono" panose="00000009000000000000"/>
                <a:sym typeface="Roboto Mono" panose="00000009000000000000"/>
              </a:defRPr>
            </a:lvl9pPr>
          </a:lstStyle>
          <a:p>
            <a:endParaRPr dirty="0"/>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panose="020F0502020204030204"/>
                <a:ea typeface="Calibri" panose="020F0502020204030204"/>
                <a:cs typeface="Calibri" panose="020F0502020204030204"/>
                <a:sym typeface="Calibri" panose="020F0502020204030204"/>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7" r:id="rId6"/>
    <p:sldLayoutId id="2147483660" r:id="rId7"/>
    <p:sldLayoutId id="2147483662"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018790" y="1522892"/>
            <a:ext cx="8889486" cy="29028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US" sz="5000" dirty="0" err="1">
                <a:solidFill>
                  <a:schemeClr val="accent1">
                    <a:lumMod val="40000"/>
                    <a:lumOff val="60000"/>
                  </a:schemeClr>
                </a:solidFill>
              </a:rPr>
              <a:t>Đề</a:t>
            </a:r>
            <a:r>
              <a:rPr lang="en-US" sz="5000" dirty="0">
                <a:solidFill>
                  <a:schemeClr val="accent1">
                    <a:lumMod val="40000"/>
                    <a:lumOff val="60000"/>
                  </a:schemeClr>
                </a:solidFill>
              </a:rPr>
              <a:t> </a:t>
            </a:r>
            <a:r>
              <a:rPr lang="en-US" sz="5000" dirty="0" err="1">
                <a:solidFill>
                  <a:schemeClr val="accent1">
                    <a:lumMod val="40000"/>
                    <a:lumOff val="60000"/>
                  </a:schemeClr>
                </a:solidFill>
              </a:rPr>
              <a:t>tài</a:t>
            </a:r>
            <a:r>
              <a:rPr lang="en-US" sz="5000" dirty="0">
                <a:solidFill>
                  <a:schemeClr val="accent1">
                    <a:lumMod val="40000"/>
                    <a:lumOff val="60000"/>
                  </a:schemeClr>
                </a:solidFill>
              </a:rPr>
              <a:t>: </a:t>
            </a:r>
            <a:br>
              <a:rPr lang="en-US" sz="5000" dirty="0"/>
            </a:br>
            <a:r>
              <a:rPr lang="en-US" sz="5000" dirty="0"/>
              <a:t>- ỨNG DỤNG ASP.NET CORE LẬP TRÌNH WEB BÁN ĐIỆN THOẠI </a:t>
            </a:r>
            <a:endParaRPr sz="5000" dirty="0"/>
          </a:p>
        </p:txBody>
      </p:sp>
      <p:sp>
        <p:nvSpPr>
          <p:cNvPr id="381" name="Google Shape;381;p22"/>
          <p:cNvSpPr txBox="1">
            <a:spLocks noGrp="1"/>
          </p:cNvSpPr>
          <p:nvPr>
            <p:ph type="subTitle" idx="1"/>
          </p:nvPr>
        </p:nvSpPr>
        <p:spPr>
          <a:xfrm>
            <a:off x="5484571" y="4769404"/>
            <a:ext cx="5789981" cy="1238203"/>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2100"/>
              </a:spcAft>
              <a:buNone/>
            </a:pPr>
            <a:r>
              <a:rPr lang="en-US" dirty="0" err="1">
                <a:solidFill>
                  <a:schemeClr val="accent1"/>
                </a:solidFill>
              </a:rPr>
              <a:t>Đồ</a:t>
            </a:r>
            <a:r>
              <a:rPr lang="en-US" dirty="0">
                <a:solidFill>
                  <a:schemeClr val="accent1"/>
                </a:solidFill>
              </a:rPr>
              <a:t> </a:t>
            </a:r>
            <a:r>
              <a:rPr lang="en-US" dirty="0" err="1">
                <a:solidFill>
                  <a:schemeClr val="accent1"/>
                </a:solidFill>
              </a:rPr>
              <a:t>Án</a:t>
            </a:r>
            <a:r>
              <a:rPr lang="en-US" dirty="0">
                <a:solidFill>
                  <a:schemeClr val="accent1"/>
                </a:solidFill>
              </a:rPr>
              <a:t> </a:t>
            </a:r>
            <a:r>
              <a:rPr lang="en-US" dirty="0" err="1">
                <a:solidFill>
                  <a:schemeClr val="accent1"/>
                </a:solidFill>
              </a:rPr>
              <a:t>Cơ</a:t>
            </a:r>
            <a:r>
              <a:rPr lang="en-US" dirty="0">
                <a:solidFill>
                  <a:schemeClr val="accent1"/>
                </a:solidFill>
              </a:rPr>
              <a:t> </a:t>
            </a:r>
            <a:r>
              <a:rPr lang="en-US" dirty="0" err="1">
                <a:solidFill>
                  <a:schemeClr val="accent1"/>
                </a:solidFill>
              </a:rPr>
              <a:t>Sở</a:t>
            </a:r>
            <a:endParaRPr lang="en-US" dirty="0">
              <a:solidFill>
                <a:schemeClr val="accent1"/>
              </a:solidFill>
            </a:endParaRPr>
          </a:p>
          <a:p>
            <a:pPr marL="0" lvl="0" indent="0" algn="l" rtl="0">
              <a:lnSpc>
                <a:spcPct val="100000"/>
              </a:lnSpc>
              <a:spcBef>
                <a:spcPts val="0"/>
              </a:spcBef>
              <a:spcAft>
                <a:spcPts val="2100"/>
              </a:spcAft>
              <a:buNone/>
            </a:pPr>
            <a:r>
              <a:rPr lang="en-US" dirty="0" err="1">
                <a:solidFill>
                  <a:schemeClr val="accent1"/>
                </a:solidFill>
              </a:rPr>
              <a:t>Giáo</a:t>
            </a:r>
            <a:r>
              <a:rPr lang="en-US" dirty="0">
                <a:solidFill>
                  <a:schemeClr val="accent1"/>
                </a:solidFill>
              </a:rPr>
              <a:t> </a:t>
            </a:r>
            <a:r>
              <a:rPr lang="en-US" dirty="0" err="1">
                <a:solidFill>
                  <a:schemeClr val="accent1"/>
                </a:solidFill>
              </a:rPr>
              <a:t>viên</a:t>
            </a:r>
            <a:r>
              <a:rPr lang="en-US" dirty="0">
                <a:solidFill>
                  <a:schemeClr val="accent1"/>
                </a:solidFill>
              </a:rPr>
              <a:t> </a:t>
            </a:r>
            <a:r>
              <a:rPr lang="en-US" dirty="0" err="1">
                <a:solidFill>
                  <a:schemeClr val="accent1"/>
                </a:solidFill>
              </a:rPr>
              <a:t>hướng</a:t>
            </a:r>
            <a:r>
              <a:rPr lang="en-US" dirty="0">
                <a:solidFill>
                  <a:schemeClr val="accent1"/>
                </a:solidFill>
              </a:rPr>
              <a:t> </a:t>
            </a:r>
            <a:r>
              <a:rPr lang="en-US" dirty="0" err="1">
                <a:solidFill>
                  <a:schemeClr val="accent1"/>
                </a:solidFill>
              </a:rPr>
              <a:t>dẫn</a:t>
            </a:r>
            <a:r>
              <a:rPr lang="en-US" dirty="0">
                <a:solidFill>
                  <a:schemeClr val="accent1"/>
                </a:solidFill>
              </a:rPr>
              <a:t>: </a:t>
            </a:r>
            <a:r>
              <a:rPr lang="en-US" dirty="0" err="1">
                <a:solidFill>
                  <a:schemeClr val="accent1"/>
                </a:solidFill>
              </a:rPr>
              <a:t>Nguyễn</a:t>
            </a:r>
            <a:r>
              <a:rPr lang="en-US" dirty="0">
                <a:solidFill>
                  <a:schemeClr val="accent1"/>
                </a:solidFill>
              </a:rPr>
              <a:t> Kim </a:t>
            </a:r>
            <a:r>
              <a:rPr lang="en-US" dirty="0" err="1">
                <a:solidFill>
                  <a:schemeClr val="accent1"/>
                </a:solidFill>
              </a:rPr>
              <a:t>Hưng</a:t>
            </a:r>
            <a:endParaRPr dirty="0">
              <a:solidFill>
                <a:schemeClr val="accent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5605271" y="1764792"/>
            <a:ext cx="4764025" cy="2807208"/>
          </a:xfrm>
          <a:prstGeom prst="rect">
            <a:avLst/>
          </a:prstGeom>
        </p:spPr>
        <p:txBody>
          <a:bodyPr spcFirstLastPara="1" wrap="square" lIns="121900" tIns="121900" rIns="121900" bIns="121900" anchor="t" anchorCtr="0">
            <a:noAutofit/>
          </a:bodyPr>
          <a:lstStyle/>
          <a:p>
            <a:pPr marL="0" lvl="0" indent="0">
              <a:lnSpc>
                <a:spcPct val="107000"/>
              </a:lnSpc>
              <a:spcAft>
                <a:spcPts val="600"/>
              </a:spcAft>
              <a:buNone/>
              <a:tabLst>
                <a:tab pos="266700" algn="l"/>
              </a:tabLst>
            </a:pPr>
            <a:r>
              <a:rPr lang="en-US" sz="2100" dirty="0" err="1">
                <a:solidFill>
                  <a:schemeClr val="accent6">
                    <a:lumMod val="40000"/>
                    <a:lumOff val="60000"/>
                  </a:schemeClr>
                </a:solidFill>
              </a:rPr>
              <a:t>Mục</a:t>
            </a:r>
            <a:r>
              <a:rPr lang="en-US" sz="2100" dirty="0">
                <a:solidFill>
                  <a:schemeClr val="accent6">
                    <a:lumMod val="40000"/>
                    <a:lumOff val="60000"/>
                  </a:schemeClr>
                </a:solidFill>
              </a:rPr>
              <a:t> </a:t>
            </a:r>
            <a:r>
              <a:rPr lang="en-US" sz="2100" dirty="0" err="1">
                <a:solidFill>
                  <a:schemeClr val="accent6">
                    <a:lumMod val="40000"/>
                    <a:lumOff val="60000"/>
                  </a:schemeClr>
                </a:solidFill>
              </a:rPr>
              <a:t>tiêu</a:t>
            </a:r>
            <a:r>
              <a:rPr lang="en-US" sz="2100" dirty="0">
                <a:solidFill>
                  <a:schemeClr val="accent6">
                    <a:lumMod val="40000"/>
                    <a:lumOff val="60000"/>
                  </a:schemeClr>
                </a:solidFill>
              </a:rPr>
              <a:t> 2:</a:t>
            </a:r>
          </a:p>
          <a:p>
            <a:pPr marL="0" lvl="0" indent="0">
              <a:lnSpc>
                <a:spcPct val="107000"/>
              </a:lnSpc>
              <a:spcAft>
                <a:spcPts val="600"/>
              </a:spcAft>
              <a:buNone/>
              <a:tabLst>
                <a:tab pos="266700" algn="l"/>
              </a:tabLst>
            </a:pPr>
            <a:r>
              <a:rPr lang="en-US" sz="2100" dirty="0">
                <a:solidFill>
                  <a:schemeClr val="bg2"/>
                </a:solidFill>
              </a:rPr>
              <a:t>T</a:t>
            </a:r>
            <a:r>
              <a:rPr lang="vi-VN" sz="2100" dirty="0">
                <a:solidFill>
                  <a:schemeClr val="bg2"/>
                </a:solidFill>
              </a:rPr>
              <a:t>ối ưu hóa hiệu suất và khả năng mở rộng linh hoạt để đối phó với lưu lượng truy cập lớn</a:t>
            </a:r>
            <a:endParaRPr dirty="0">
              <a:solidFill>
                <a:schemeClr val="bg2"/>
              </a:solidFill>
            </a:endParaRPr>
          </a:p>
        </p:txBody>
      </p:sp>
      <p:sp>
        <p:nvSpPr>
          <p:cNvPr id="4" name="Google Shape;418;p26">
            <a:extLst>
              <a:ext uri="{FF2B5EF4-FFF2-40B4-BE49-F238E27FC236}">
                <a16:creationId xmlns:a16="http://schemas.microsoft.com/office/drawing/2014/main" id="{FAF103A1-4033-8D7D-311B-E9DA72E5F9DF}"/>
              </a:ext>
            </a:extLst>
          </p:cNvPr>
          <p:cNvSpPr txBox="1">
            <a:spLocks noGrp="1"/>
          </p:cNvSpPr>
          <p:nvPr>
            <p:ph type="subTitle" idx="1"/>
          </p:nvPr>
        </p:nvSpPr>
        <p:spPr>
          <a:xfrm>
            <a:off x="744883" y="76281"/>
            <a:ext cx="10214252"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b="0" dirty="0">
                <a:solidFill>
                  <a:schemeClr val="tx2">
                    <a:lumMod val="50000"/>
                    <a:lumOff val="50000"/>
                  </a:schemeClr>
                </a:solidFill>
              </a:rPr>
              <a:t>&lt;p&gt; </a:t>
            </a:r>
            <a:r>
              <a:rPr lang="en-US" sz="2800" b="0" dirty="0" err="1">
                <a:solidFill>
                  <a:schemeClr val="bg2"/>
                </a:solidFill>
              </a:rPr>
              <a:t>Mục</a:t>
            </a:r>
            <a:r>
              <a:rPr lang="en-US" sz="2800" b="0" dirty="0">
                <a:solidFill>
                  <a:schemeClr val="bg2"/>
                </a:solidFill>
              </a:rPr>
              <a:t> </a:t>
            </a:r>
            <a:r>
              <a:rPr lang="en-US" sz="2800" b="0" dirty="0" err="1">
                <a:solidFill>
                  <a:schemeClr val="bg2"/>
                </a:solidFill>
              </a:rPr>
              <a:t>tiêu</a:t>
            </a:r>
            <a:r>
              <a:rPr lang="en-US" sz="2800" b="0" dirty="0">
                <a:solidFill>
                  <a:schemeClr val="bg2"/>
                </a:solidFill>
              </a:rPr>
              <a:t> </a:t>
            </a:r>
            <a:r>
              <a:rPr lang="en-US" sz="2800" b="0" dirty="0" err="1">
                <a:solidFill>
                  <a:schemeClr val="bg2"/>
                </a:solidFill>
              </a:rPr>
              <a:t>đề</a:t>
            </a:r>
            <a:r>
              <a:rPr lang="en-US" sz="2800" b="0" dirty="0">
                <a:solidFill>
                  <a:schemeClr val="bg2"/>
                </a:solidFill>
              </a:rPr>
              <a:t> </a:t>
            </a:r>
            <a:r>
              <a:rPr lang="en-US" sz="2800" b="0" dirty="0" err="1">
                <a:solidFill>
                  <a:schemeClr val="bg2"/>
                </a:solidFill>
              </a:rPr>
              <a:t>tài</a:t>
            </a:r>
            <a:r>
              <a:rPr lang="en-US" sz="2800" b="0" dirty="0">
                <a:solidFill>
                  <a:schemeClr val="bg2"/>
                </a:solidFill>
              </a:rPr>
              <a:t> </a:t>
            </a:r>
            <a:r>
              <a:rPr lang="en-US" sz="2800" b="0" dirty="0">
                <a:solidFill>
                  <a:schemeClr val="tx2">
                    <a:lumMod val="50000"/>
                    <a:lumOff val="50000"/>
                  </a:schemeClr>
                </a:solidFill>
              </a:rPr>
              <a:t>&lt;/p&gt;</a:t>
            </a:r>
          </a:p>
        </p:txBody>
      </p:sp>
      <p:pic>
        <p:nvPicPr>
          <p:cNvPr id="3074" name="Picture 2" descr="Efficiency vector Fill outline Icon Design illustration. Work in ...">
            <a:extLst>
              <a:ext uri="{FF2B5EF4-FFF2-40B4-BE49-F238E27FC236}">
                <a16:creationId xmlns:a16="http://schemas.microsoft.com/office/drawing/2014/main" id="{5CE9813F-C4D8-231E-F1AA-2C1A5CD4A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7904" y="1533144"/>
            <a:ext cx="3371088" cy="337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9392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5605271" y="1764792"/>
            <a:ext cx="4764025" cy="2807208"/>
          </a:xfrm>
          <a:prstGeom prst="rect">
            <a:avLst/>
          </a:prstGeom>
        </p:spPr>
        <p:txBody>
          <a:bodyPr spcFirstLastPara="1" wrap="square" lIns="121900" tIns="121900" rIns="121900" bIns="121900" anchor="t" anchorCtr="0">
            <a:noAutofit/>
          </a:bodyPr>
          <a:lstStyle/>
          <a:p>
            <a:pPr marL="0" lvl="0" indent="0">
              <a:lnSpc>
                <a:spcPct val="107000"/>
              </a:lnSpc>
              <a:spcAft>
                <a:spcPts val="600"/>
              </a:spcAft>
              <a:buNone/>
              <a:tabLst>
                <a:tab pos="266700" algn="l"/>
              </a:tabLst>
            </a:pPr>
            <a:r>
              <a:rPr lang="en-US" sz="2100" dirty="0" err="1">
                <a:solidFill>
                  <a:schemeClr val="accent6">
                    <a:lumMod val="40000"/>
                    <a:lumOff val="60000"/>
                  </a:schemeClr>
                </a:solidFill>
              </a:rPr>
              <a:t>Mục</a:t>
            </a:r>
            <a:r>
              <a:rPr lang="en-US" sz="2100" dirty="0">
                <a:solidFill>
                  <a:schemeClr val="accent6">
                    <a:lumMod val="40000"/>
                    <a:lumOff val="60000"/>
                  </a:schemeClr>
                </a:solidFill>
              </a:rPr>
              <a:t> </a:t>
            </a:r>
            <a:r>
              <a:rPr lang="en-US" sz="2100" dirty="0" err="1">
                <a:solidFill>
                  <a:schemeClr val="accent6">
                    <a:lumMod val="40000"/>
                    <a:lumOff val="60000"/>
                  </a:schemeClr>
                </a:solidFill>
              </a:rPr>
              <a:t>tiêu</a:t>
            </a:r>
            <a:r>
              <a:rPr lang="en-US" sz="2100" dirty="0">
                <a:solidFill>
                  <a:schemeClr val="accent6">
                    <a:lumMod val="40000"/>
                    <a:lumOff val="60000"/>
                  </a:schemeClr>
                </a:solidFill>
              </a:rPr>
              <a:t> 3:</a:t>
            </a:r>
          </a:p>
          <a:p>
            <a:pPr marL="0" lvl="0" indent="0">
              <a:lnSpc>
                <a:spcPct val="107000"/>
              </a:lnSpc>
              <a:spcAft>
                <a:spcPts val="600"/>
              </a:spcAft>
              <a:buNone/>
              <a:tabLst>
                <a:tab pos="266700" algn="l"/>
              </a:tabLst>
            </a:pPr>
            <a:r>
              <a:rPr lang="vi-VN" sz="2100" dirty="0">
                <a:solidFill>
                  <a:schemeClr val="tx1"/>
                </a:solidFill>
              </a:rPr>
              <a:t>Cung cấp hướng dẫn triển khai và quản lý mã nguồn dễ dàng để giảm thiểu thời gian và công sức cần thiết cho việc triển khai và duy trì trang </a:t>
            </a:r>
            <a:r>
              <a:rPr lang="vi-VN" sz="2100" dirty="0" err="1">
                <a:solidFill>
                  <a:schemeClr val="tx1"/>
                </a:solidFill>
              </a:rPr>
              <a:t>web</a:t>
            </a:r>
            <a:r>
              <a:rPr lang="vi-VN" sz="2100" dirty="0">
                <a:solidFill>
                  <a:schemeClr val="tx1"/>
                </a:solidFill>
              </a:rPr>
              <a:t>.</a:t>
            </a:r>
            <a:endParaRPr lang="en-US" sz="2100" dirty="0">
              <a:solidFill>
                <a:schemeClr val="tx1"/>
              </a:solidFill>
            </a:endParaRPr>
          </a:p>
        </p:txBody>
      </p:sp>
      <p:sp>
        <p:nvSpPr>
          <p:cNvPr id="4" name="Google Shape;418;p26">
            <a:extLst>
              <a:ext uri="{FF2B5EF4-FFF2-40B4-BE49-F238E27FC236}">
                <a16:creationId xmlns:a16="http://schemas.microsoft.com/office/drawing/2014/main" id="{FAF103A1-4033-8D7D-311B-E9DA72E5F9DF}"/>
              </a:ext>
            </a:extLst>
          </p:cNvPr>
          <p:cNvSpPr txBox="1">
            <a:spLocks noGrp="1"/>
          </p:cNvSpPr>
          <p:nvPr>
            <p:ph type="subTitle" idx="1"/>
          </p:nvPr>
        </p:nvSpPr>
        <p:spPr>
          <a:xfrm>
            <a:off x="744883" y="76281"/>
            <a:ext cx="10214252"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b="0" dirty="0">
                <a:solidFill>
                  <a:schemeClr val="tx2">
                    <a:lumMod val="50000"/>
                    <a:lumOff val="50000"/>
                  </a:schemeClr>
                </a:solidFill>
              </a:rPr>
              <a:t>&lt;p&gt; </a:t>
            </a:r>
            <a:r>
              <a:rPr lang="en-US" sz="2800" b="0" dirty="0" err="1">
                <a:solidFill>
                  <a:schemeClr val="bg2"/>
                </a:solidFill>
              </a:rPr>
              <a:t>Mục</a:t>
            </a:r>
            <a:r>
              <a:rPr lang="en-US" sz="2800" b="0" dirty="0">
                <a:solidFill>
                  <a:schemeClr val="bg2"/>
                </a:solidFill>
              </a:rPr>
              <a:t> </a:t>
            </a:r>
            <a:r>
              <a:rPr lang="en-US" sz="2800" b="0" dirty="0" err="1">
                <a:solidFill>
                  <a:schemeClr val="bg2"/>
                </a:solidFill>
              </a:rPr>
              <a:t>tiêu</a:t>
            </a:r>
            <a:r>
              <a:rPr lang="en-US" sz="2800" b="0" dirty="0">
                <a:solidFill>
                  <a:schemeClr val="bg2"/>
                </a:solidFill>
              </a:rPr>
              <a:t> </a:t>
            </a:r>
            <a:r>
              <a:rPr lang="en-US" sz="2800" b="0" dirty="0" err="1">
                <a:solidFill>
                  <a:schemeClr val="bg2"/>
                </a:solidFill>
              </a:rPr>
              <a:t>đề</a:t>
            </a:r>
            <a:r>
              <a:rPr lang="en-US" sz="2800" b="0" dirty="0">
                <a:solidFill>
                  <a:schemeClr val="bg2"/>
                </a:solidFill>
              </a:rPr>
              <a:t> </a:t>
            </a:r>
            <a:r>
              <a:rPr lang="en-US" sz="2800" b="0" dirty="0" err="1">
                <a:solidFill>
                  <a:schemeClr val="bg2"/>
                </a:solidFill>
              </a:rPr>
              <a:t>tài</a:t>
            </a:r>
            <a:r>
              <a:rPr lang="en-US" sz="2800" b="0" dirty="0">
                <a:solidFill>
                  <a:schemeClr val="bg2"/>
                </a:solidFill>
              </a:rPr>
              <a:t> </a:t>
            </a:r>
            <a:r>
              <a:rPr lang="en-US" sz="2800" b="0" dirty="0">
                <a:solidFill>
                  <a:schemeClr val="tx2">
                    <a:lumMod val="50000"/>
                    <a:lumOff val="50000"/>
                  </a:schemeClr>
                </a:solidFill>
              </a:rPr>
              <a:t>&lt;/p&gt;</a:t>
            </a:r>
          </a:p>
        </p:txBody>
      </p:sp>
      <p:pic>
        <p:nvPicPr>
          <p:cNvPr id="1026" name="Picture 2" descr="Code, coding, development, laptop, programming icon">
            <a:extLst>
              <a:ext uri="{FF2B5EF4-FFF2-40B4-BE49-F238E27FC236}">
                <a16:creationId xmlns:a16="http://schemas.microsoft.com/office/drawing/2014/main" id="{B581AEDF-6428-2C73-2353-09C5D87B1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611" y="1680210"/>
            <a:ext cx="3497579" cy="3497579"/>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011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5605271" y="1764792"/>
            <a:ext cx="4764025" cy="2807208"/>
          </a:xfrm>
          <a:prstGeom prst="rect">
            <a:avLst/>
          </a:prstGeom>
        </p:spPr>
        <p:txBody>
          <a:bodyPr spcFirstLastPara="1" wrap="square" lIns="121900" tIns="121900" rIns="121900" bIns="121900" anchor="t" anchorCtr="0">
            <a:noAutofit/>
          </a:bodyPr>
          <a:lstStyle/>
          <a:p>
            <a:pPr marL="0" lvl="0" indent="0">
              <a:lnSpc>
                <a:spcPct val="107000"/>
              </a:lnSpc>
              <a:spcAft>
                <a:spcPts val="600"/>
              </a:spcAft>
              <a:buNone/>
              <a:tabLst>
                <a:tab pos="266700" algn="l"/>
              </a:tabLst>
            </a:pPr>
            <a:r>
              <a:rPr lang="en-US" sz="2100" dirty="0" err="1">
                <a:solidFill>
                  <a:schemeClr val="accent6">
                    <a:lumMod val="40000"/>
                    <a:lumOff val="60000"/>
                  </a:schemeClr>
                </a:solidFill>
              </a:rPr>
              <a:t>Mục</a:t>
            </a:r>
            <a:r>
              <a:rPr lang="en-US" sz="2100" dirty="0">
                <a:solidFill>
                  <a:schemeClr val="accent6">
                    <a:lumMod val="40000"/>
                    <a:lumOff val="60000"/>
                  </a:schemeClr>
                </a:solidFill>
              </a:rPr>
              <a:t> </a:t>
            </a:r>
            <a:r>
              <a:rPr lang="en-US" sz="2100" dirty="0" err="1">
                <a:solidFill>
                  <a:schemeClr val="accent6">
                    <a:lumMod val="40000"/>
                    <a:lumOff val="60000"/>
                  </a:schemeClr>
                </a:solidFill>
              </a:rPr>
              <a:t>tiêu</a:t>
            </a:r>
            <a:r>
              <a:rPr lang="en-US" sz="2100" dirty="0">
                <a:solidFill>
                  <a:schemeClr val="accent6">
                    <a:lumMod val="40000"/>
                    <a:lumOff val="60000"/>
                  </a:schemeClr>
                </a:solidFill>
              </a:rPr>
              <a:t> 4:</a:t>
            </a:r>
          </a:p>
          <a:p>
            <a:pPr marL="0" lvl="0" indent="0">
              <a:lnSpc>
                <a:spcPct val="107000"/>
              </a:lnSpc>
              <a:spcAft>
                <a:spcPts val="600"/>
              </a:spcAft>
              <a:buNone/>
              <a:tabLst>
                <a:tab pos="266700" algn="l"/>
              </a:tabLst>
            </a:pPr>
            <a:r>
              <a:rPr lang="vi-VN" sz="2100" dirty="0">
                <a:solidFill>
                  <a:schemeClr val="bg2"/>
                </a:solidFill>
              </a:rPr>
              <a:t>Đảm bảo tính bảo mật của thông tin cá nhân và thanh toán của người dùng thông qua việc triển khai các biện pháp bảo mật</a:t>
            </a:r>
            <a:r>
              <a:rPr lang="en-US" sz="2100" dirty="0">
                <a:solidFill>
                  <a:schemeClr val="bg2"/>
                </a:solidFill>
              </a:rPr>
              <a:t>.</a:t>
            </a:r>
          </a:p>
        </p:txBody>
      </p:sp>
      <p:sp>
        <p:nvSpPr>
          <p:cNvPr id="4" name="Google Shape;418;p26">
            <a:extLst>
              <a:ext uri="{FF2B5EF4-FFF2-40B4-BE49-F238E27FC236}">
                <a16:creationId xmlns:a16="http://schemas.microsoft.com/office/drawing/2014/main" id="{FAF103A1-4033-8D7D-311B-E9DA72E5F9DF}"/>
              </a:ext>
            </a:extLst>
          </p:cNvPr>
          <p:cNvSpPr txBox="1">
            <a:spLocks noGrp="1"/>
          </p:cNvSpPr>
          <p:nvPr>
            <p:ph type="subTitle" idx="1"/>
          </p:nvPr>
        </p:nvSpPr>
        <p:spPr>
          <a:xfrm>
            <a:off x="744883" y="76281"/>
            <a:ext cx="10214252"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b="0" dirty="0">
                <a:solidFill>
                  <a:schemeClr val="tx2">
                    <a:lumMod val="50000"/>
                    <a:lumOff val="50000"/>
                  </a:schemeClr>
                </a:solidFill>
              </a:rPr>
              <a:t>&lt;p&gt; </a:t>
            </a:r>
            <a:r>
              <a:rPr lang="en-US" sz="2800" b="0" dirty="0" err="1">
                <a:solidFill>
                  <a:schemeClr val="bg2"/>
                </a:solidFill>
              </a:rPr>
              <a:t>Mục</a:t>
            </a:r>
            <a:r>
              <a:rPr lang="en-US" sz="2800" b="0" dirty="0">
                <a:solidFill>
                  <a:schemeClr val="bg2"/>
                </a:solidFill>
              </a:rPr>
              <a:t> </a:t>
            </a:r>
            <a:r>
              <a:rPr lang="en-US" sz="2800" b="0" dirty="0" err="1">
                <a:solidFill>
                  <a:schemeClr val="bg2"/>
                </a:solidFill>
              </a:rPr>
              <a:t>tiêu</a:t>
            </a:r>
            <a:r>
              <a:rPr lang="en-US" sz="2800" b="0" dirty="0">
                <a:solidFill>
                  <a:schemeClr val="bg2"/>
                </a:solidFill>
              </a:rPr>
              <a:t> </a:t>
            </a:r>
            <a:r>
              <a:rPr lang="en-US" sz="2800" b="0" dirty="0" err="1">
                <a:solidFill>
                  <a:schemeClr val="bg2"/>
                </a:solidFill>
              </a:rPr>
              <a:t>đề</a:t>
            </a:r>
            <a:r>
              <a:rPr lang="en-US" sz="2800" b="0" dirty="0">
                <a:solidFill>
                  <a:schemeClr val="bg2"/>
                </a:solidFill>
              </a:rPr>
              <a:t> </a:t>
            </a:r>
            <a:r>
              <a:rPr lang="en-US" sz="2800" b="0" dirty="0" err="1">
                <a:solidFill>
                  <a:schemeClr val="bg2"/>
                </a:solidFill>
              </a:rPr>
              <a:t>tài</a:t>
            </a:r>
            <a:r>
              <a:rPr lang="en-US" sz="2800" b="0" dirty="0">
                <a:solidFill>
                  <a:schemeClr val="bg2"/>
                </a:solidFill>
              </a:rPr>
              <a:t> </a:t>
            </a:r>
            <a:r>
              <a:rPr lang="en-US" sz="2800" b="0" dirty="0">
                <a:solidFill>
                  <a:schemeClr val="tx2">
                    <a:lumMod val="50000"/>
                    <a:lumOff val="50000"/>
                  </a:schemeClr>
                </a:solidFill>
              </a:rPr>
              <a:t>&lt;/p&gt;</a:t>
            </a:r>
          </a:p>
        </p:txBody>
      </p:sp>
      <p:pic>
        <p:nvPicPr>
          <p:cNvPr id="5124" name="Picture 4" descr="Netzary Infodynamics | Managed Services | Infrastructure Solutions ...">
            <a:extLst>
              <a:ext uri="{FF2B5EF4-FFF2-40B4-BE49-F238E27FC236}">
                <a16:creationId xmlns:a16="http://schemas.microsoft.com/office/drawing/2014/main" id="{AF138569-6767-C6CE-2564-7E1F9A1CF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456" y="1165860"/>
            <a:ext cx="3934968" cy="3934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388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title" idx="2"/>
          </p:nvPr>
        </p:nvSpPr>
        <p:spPr>
          <a:xfrm>
            <a:off x="323099" y="599227"/>
            <a:ext cx="11545801"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sz="4800" b="0" dirty="0">
                <a:solidFill>
                  <a:schemeClr val="accent3"/>
                </a:solidFill>
              </a:rPr>
              <a:t>&lt;/p&gt; </a:t>
            </a:r>
            <a:r>
              <a:rPr lang="en-US" sz="4800" b="0" dirty="0" err="1">
                <a:solidFill>
                  <a:schemeClr val="tx1"/>
                </a:solidFill>
              </a:rPr>
              <a:t>Các</a:t>
            </a:r>
            <a:r>
              <a:rPr lang="en-US" sz="4800" b="0" dirty="0">
                <a:solidFill>
                  <a:schemeClr val="tx1"/>
                </a:solidFill>
              </a:rPr>
              <a:t> </a:t>
            </a:r>
            <a:r>
              <a:rPr lang="en-US" sz="4800" b="0" dirty="0" err="1">
                <a:solidFill>
                  <a:schemeClr val="tx1"/>
                </a:solidFill>
              </a:rPr>
              <a:t>công</a:t>
            </a:r>
            <a:r>
              <a:rPr lang="en-US" sz="4800" b="0" dirty="0">
                <a:solidFill>
                  <a:schemeClr val="tx1"/>
                </a:solidFill>
              </a:rPr>
              <a:t> </a:t>
            </a:r>
            <a:r>
              <a:rPr lang="en-US" sz="4800" b="0" dirty="0" err="1">
                <a:solidFill>
                  <a:schemeClr val="tx1"/>
                </a:solidFill>
              </a:rPr>
              <a:t>cụ</a:t>
            </a:r>
            <a:r>
              <a:rPr lang="en-US" sz="4800" b="0" dirty="0">
                <a:solidFill>
                  <a:schemeClr val="tx1"/>
                </a:solidFill>
              </a:rPr>
              <a:t> </a:t>
            </a:r>
            <a:r>
              <a:rPr lang="en-US" sz="4800" b="0" dirty="0" err="1">
                <a:solidFill>
                  <a:schemeClr val="tx1"/>
                </a:solidFill>
              </a:rPr>
              <a:t>thực</a:t>
            </a:r>
            <a:r>
              <a:rPr lang="en-US" sz="4800" b="0" dirty="0">
                <a:solidFill>
                  <a:schemeClr val="tx1"/>
                </a:solidFill>
              </a:rPr>
              <a:t> </a:t>
            </a:r>
            <a:r>
              <a:rPr lang="en-US" sz="4800" b="0" dirty="0" err="1">
                <a:solidFill>
                  <a:schemeClr val="tx1"/>
                </a:solidFill>
              </a:rPr>
              <a:t>hiện</a:t>
            </a:r>
            <a:r>
              <a:rPr lang="en-US" sz="4800" b="0" dirty="0">
                <a:solidFill>
                  <a:schemeClr val="tx1"/>
                </a:solidFill>
              </a:rPr>
              <a:t> </a:t>
            </a:r>
            <a:r>
              <a:rPr lang="en-US" sz="4800" b="0" dirty="0" err="1">
                <a:solidFill>
                  <a:schemeClr val="tx1"/>
                </a:solidFill>
              </a:rPr>
              <a:t>mục</a:t>
            </a:r>
            <a:r>
              <a:rPr lang="en-US" sz="4800" b="0" dirty="0">
                <a:solidFill>
                  <a:schemeClr val="tx1"/>
                </a:solidFill>
              </a:rPr>
              <a:t> </a:t>
            </a:r>
            <a:r>
              <a:rPr lang="en-US" sz="4800" b="0" dirty="0" err="1">
                <a:solidFill>
                  <a:schemeClr val="tx1"/>
                </a:solidFill>
              </a:rPr>
              <a:t>tiêu</a:t>
            </a:r>
            <a:r>
              <a:rPr lang="en-US" sz="4800" b="0" dirty="0">
                <a:solidFill>
                  <a:schemeClr val="accent3"/>
                </a:solidFill>
              </a:rPr>
              <a:t>&lt;/p&gt; </a:t>
            </a:r>
            <a:endParaRPr sz="4800" b="0" dirty="0">
              <a:solidFill>
                <a:schemeClr val="accent3"/>
              </a:solidFill>
            </a:endParaRPr>
          </a:p>
        </p:txBody>
      </p:sp>
      <p:sp>
        <p:nvSpPr>
          <p:cNvPr id="529" name="Google Shape;529;p36"/>
          <p:cNvSpPr txBox="1">
            <a:spLocks noGrp="1"/>
          </p:cNvSpPr>
          <p:nvPr>
            <p:ph type="body" idx="5"/>
          </p:nvPr>
        </p:nvSpPr>
        <p:spPr>
          <a:xfrm>
            <a:off x="4621800" y="5402440"/>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err="1">
                <a:solidFill>
                  <a:schemeClr val="tx1"/>
                </a:solidFill>
              </a:rPr>
              <a:t>Công</a:t>
            </a:r>
            <a:r>
              <a:rPr lang="en-US" dirty="0">
                <a:solidFill>
                  <a:schemeClr val="tx1"/>
                </a:solidFill>
              </a:rPr>
              <a:t> </a:t>
            </a:r>
            <a:r>
              <a:rPr lang="en-US" dirty="0" err="1">
                <a:solidFill>
                  <a:schemeClr val="tx1"/>
                </a:solidFill>
              </a:rPr>
              <a:t>cụ</a:t>
            </a:r>
            <a:r>
              <a:rPr lang="en-US" dirty="0">
                <a:solidFill>
                  <a:schemeClr val="tx1"/>
                </a:solidFill>
              </a:rPr>
              <a:t> </a:t>
            </a:r>
          </a:p>
          <a:p>
            <a:pPr marL="0" lvl="0" indent="0" algn="ctr" rtl="0">
              <a:spcBef>
                <a:spcPts val="0"/>
              </a:spcBef>
              <a:spcAft>
                <a:spcPts val="0"/>
              </a:spcAft>
              <a:buNone/>
            </a:pPr>
            <a:r>
              <a:rPr lang="en-US" dirty="0" err="1">
                <a:solidFill>
                  <a:schemeClr val="tx1"/>
                </a:solidFill>
              </a:rPr>
              <a:t>lập</a:t>
            </a:r>
            <a:r>
              <a:rPr lang="en-US" dirty="0">
                <a:solidFill>
                  <a:schemeClr val="tx1"/>
                </a:solidFill>
              </a:rPr>
              <a:t> </a:t>
            </a:r>
            <a:r>
              <a:rPr lang="en-US" dirty="0" err="1">
                <a:solidFill>
                  <a:schemeClr val="tx1"/>
                </a:solidFill>
              </a:rPr>
              <a:t>trình</a:t>
            </a:r>
            <a:endParaRPr dirty="0">
              <a:solidFill>
                <a:schemeClr val="tx1"/>
              </a:solidFill>
            </a:endParaRPr>
          </a:p>
        </p:txBody>
      </p:sp>
      <p:sp>
        <p:nvSpPr>
          <p:cNvPr id="530" name="Google Shape;530;p36"/>
          <p:cNvSpPr txBox="1">
            <a:spLocks noGrp="1"/>
          </p:cNvSpPr>
          <p:nvPr>
            <p:ph type="body" idx="6"/>
          </p:nvPr>
        </p:nvSpPr>
        <p:spPr>
          <a:xfrm>
            <a:off x="646199" y="5824258"/>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err="1"/>
              <a:t>Hệ</a:t>
            </a:r>
            <a:r>
              <a:rPr lang="en-US" dirty="0"/>
              <a:t> </a:t>
            </a:r>
            <a:r>
              <a:rPr lang="en-US" dirty="0" err="1"/>
              <a:t>quản</a:t>
            </a:r>
            <a:r>
              <a:rPr lang="en-US" dirty="0"/>
              <a:t> </a:t>
            </a:r>
            <a:r>
              <a:rPr lang="en-US" dirty="0" err="1"/>
              <a:t>trị</a:t>
            </a:r>
            <a:r>
              <a:rPr lang="en-US" dirty="0"/>
              <a:t> CSDL</a:t>
            </a:r>
            <a:endParaRPr dirty="0"/>
          </a:p>
        </p:txBody>
      </p:sp>
      <p:sp>
        <p:nvSpPr>
          <p:cNvPr id="534" name="Google Shape;534;p36"/>
          <p:cNvSpPr txBox="1">
            <a:spLocks noGrp="1"/>
          </p:cNvSpPr>
          <p:nvPr>
            <p:ph type="body" idx="1"/>
          </p:nvPr>
        </p:nvSpPr>
        <p:spPr>
          <a:xfrm>
            <a:off x="8597401" y="5865040"/>
            <a:ext cx="2948400" cy="9252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dirty="0" err="1"/>
              <a:t>Ngôn</a:t>
            </a:r>
            <a:r>
              <a:rPr lang="en-US" dirty="0"/>
              <a:t> </a:t>
            </a:r>
            <a:r>
              <a:rPr lang="en-US" dirty="0" err="1"/>
              <a:t>ngữ</a:t>
            </a:r>
            <a:r>
              <a:rPr lang="en-US" dirty="0"/>
              <a:t> </a:t>
            </a:r>
            <a:r>
              <a:rPr lang="en-US" dirty="0" err="1"/>
              <a:t>chính</a:t>
            </a:r>
            <a:r>
              <a:rPr lang="en-US" dirty="0"/>
              <a:t> </a:t>
            </a:r>
            <a:endParaRPr dirty="0"/>
          </a:p>
        </p:txBody>
      </p:sp>
      <p:pic>
        <p:nvPicPr>
          <p:cNvPr id="1028" name="Picture 4" descr="Apa itu DBMS? Pengertian, Fungsi, Kelebihan, Contoh DBMS"/>
          <p:cNvPicPr>
            <a:picLocks noChangeAspect="1" noChangeArrowheads="1"/>
          </p:cNvPicPr>
          <p:nvPr/>
        </p:nvPicPr>
        <p:blipFill rotWithShape="1">
          <a:blip r:embed="rId3">
            <a:extLst>
              <a:ext uri="{28A0092B-C50C-407E-A947-70E740481C1C}">
                <a14:useLocalDpi xmlns:a14="http://schemas.microsoft.com/office/drawing/2010/main" val="0"/>
              </a:ext>
            </a:extLst>
          </a:blip>
          <a:srcRect l="5811" r="6805"/>
          <a:stretch>
            <a:fillRect/>
          </a:stretch>
        </p:blipFill>
        <p:spPr bwMode="auto">
          <a:xfrm>
            <a:off x="765509" y="2908384"/>
            <a:ext cx="2829090" cy="24964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sual C++ Redistributable Complete - Product Key Philippin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287" y="2360695"/>
            <a:ext cx="2829089" cy="28290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 Data Types | Quizizz"/>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3201" y="1718187"/>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675366" y="2589489"/>
            <a:ext cx="6507746" cy="2108400"/>
          </a:xfrm>
          <a:prstGeom prst="rect">
            <a:avLst/>
          </a:prstGeom>
        </p:spPr>
        <p:txBody>
          <a:bodyPr spcFirstLastPara="1" wrap="square" lIns="121900" tIns="121900" rIns="121900" bIns="121900" anchor="t" anchorCtr="0">
            <a:noAutofit/>
          </a:bodyPr>
          <a:lstStyle/>
          <a:p>
            <a:pPr marL="0" lvl="0" indent="0" rtl="0">
              <a:lnSpc>
                <a:spcPct val="100000"/>
              </a:lnSpc>
              <a:spcBef>
                <a:spcPts val="0"/>
              </a:spcBef>
              <a:spcAft>
                <a:spcPts val="600"/>
              </a:spcAft>
            </a:pPr>
            <a:r>
              <a:rPr lang="en-GB" sz="2100" b="0" dirty="0">
                <a:solidFill>
                  <a:schemeClr val="accent2"/>
                </a:solidFill>
                <a:latin typeface="Roboto Mono" panose="00000009000000000000"/>
                <a:ea typeface="Roboto Mono" panose="00000009000000000000"/>
                <a:sym typeface="Roboto Mono" panose="00000009000000000000"/>
              </a:rPr>
              <a:t>&lt;p&gt; </a:t>
            </a:r>
            <a:r>
              <a:rPr lang="en-US" sz="6000" b="1" dirty="0">
                <a:solidFill>
                  <a:schemeClr val="accent2"/>
                </a:solidFill>
              </a:rPr>
              <a:t>GIAO DIỆN VÀ CHỨC NĂNG</a:t>
            </a:r>
            <a:r>
              <a:rPr lang="en-US" dirty="0">
                <a:solidFill>
                  <a:schemeClr val="accent2"/>
                </a:solidFill>
              </a:rPr>
              <a:t>. </a:t>
            </a:r>
            <a:r>
              <a:rPr lang="en-US" sz="2100" b="0" dirty="0">
                <a:solidFill>
                  <a:schemeClr val="accent2"/>
                </a:solidFill>
                <a:latin typeface="Roboto Mono" panose="00000009000000000000"/>
                <a:ea typeface="Roboto Mono" panose="00000009000000000000"/>
              </a:rPr>
              <a:t>&lt;p&gt; </a:t>
            </a:r>
            <a:endParaRPr sz="2100" b="0" dirty="0">
              <a:solidFill>
                <a:schemeClr val="accent2"/>
              </a:solidFill>
              <a:latin typeface="Roboto Mono" panose="00000009000000000000"/>
              <a:ea typeface="Roboto Mono" panose="00000009000000000000"/>
            </a:endParaRPr>
          </a:p>
        </p:txBody>
      </p:sp>
      <p:sp>
        <p:nvSpPr>
          <p:cNvPr id="412" name="Google Shape;412;p25"/>
          <p:cNvSpPr/>
          <p:nvPr/>
        </p:nvSpPr>
        <p:spPr>
          <a:xfrm>
            <a:off x="2941744" y="2730349"/>
            <a:ext cx="1627849" cy="1486099"/>
          </a:xfrm>
          <a:prstGeom prst="rect">
            <a:avLst/>
          </a:prstGeom>
        </p:spPr>
        <p:txBody>
          <a:bodyPr>
            <a:prstTxWarp prst="textPlain">
              <a:avLst/>
            </a:prstTxWarp>
          </a:bodyPr>
          <a:lstStyle/>
          <a:p>
            <a:pPr lvl="0" algn="ctr"/>
            <a:r>
              <a:rPr b="1" i="0" dirty="0">
                <a:ln>
                  <a:noFill/>
                </a:ln>
                <a:solidFill>
                  <a:schemeClr val="accent2"/>
                </a:solidFill>
                <a:latin typeface="Roboto Mono" panose="00000009000000000000"/>
              </a:rPr>
              <a:t>0</a:t>
            </a:r>
            <a:r>
              <a:rPr lang="en-US" b="1" i="0" dirty="0">
                <a:ln>
                  <a:noFill/>
                </a:ln>
                <a:solidFill>
                  <a:schemeClr val="accent2"/>
                </a:solidFill>
                <a:latin typeface="Roboto Mono" panose="00000009000000000000"/>
              </a:rPr>
              <a:t>3</a:t>
            </a:r>
            <a:endParaRPr b="1" i="0" dirty="0">
              <a:ln>
                <a:noFill/>
              </a:ln>
              <a:solidFill>
                <a:schemeClr val="accent2"/>
              </a:solidFill>
              <a:latin typeface="Roboto Mono" panose="0000000900000000000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login page&#10;&#10;Description automatically generated">
            <a:extLst>
              <a:ext uri="{FF2B5EF4-FFF2-40B4-BE49-F238E27FC236}">
                <a16:creationId xmlns:a16="http://schemas.microsoft.com/office/drawing/2014/main" id="{42021543-0DC3-B625-8058-CB2DE97690A3}"/>
              </a:ext>
            </a:extLst>
          </p:cNvPr>
          <p:cNvPicPr>
            <a:picLocks noChangeAspect="1"/>
          </p:cNvPicPr>
          <p:nvPr/>
        </p:nvPicPr>
        <p:blipFill>
          <a:blip r:embed="rId2"/>
          <a:stretch>
            <a:fillRect/>
          </a:stretch>
        </p:blipFill>
        <p:spPr>
          <a:xfrm>
            <a:off x="1440856" y="1002265"/>
            <a:ext cx="9310287" cy="4853469"/>
          </a:xfrm>
          <a:prstGeom prst="rect">
            <a:avLst/>
          </a:prstGeom>
        </p:spPr>
      </p:pic>
    </p:spTree>
    <p:extLst>
      <p:ext uri="{BB962C8B-B14F-4D97-AF65-F5344CB8AC3E}">
        <p14:creationId xmlns:p14="http://schemas.microsoft.com/office/powerpoint/2010/main" val="152023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watch&#10;&#10;Description automatically generated">
            <a:extLst>
              <a:ext uri="{FF2B5EF4-FFF2-40B4-BE49-F238E27FC236}">
                <a16:creationId xmlns:a16="http://schemas.microsoft.com/office/drawing/2014/main" id="{81B72B18-9B10-E8F2-DC74-F8E54EACCAD5}"/>
              </a:ext>
            </a:extLst>
          </p:cNvPr>
          <p:cNvPicPr>
            <a:picLocks noChangeAspect="1"/>
          </p:cNvPicPr>
          <p:nvPr/>
        </p:nvPicPr>
        <p:blipFill>
          <a:blip r:embed="rId2"/>
          <a:stretch>
            <a:fillRect/>
          </a:stretch>
        </p:blipFill>
        <p:spPr>
          <a:xfrm>
            <a:off x="1091753" y="212486"/>
            <a:ext cx="10008493" cy="6287293"/>
          </a:xfrm>
          <a:prstGeom prst="rect">
            <a:avLst/>
          </a:prstGeom>
        </p:spPr>
      </p:pic>
    </p:spTree>
    <p:extLst>
      <p:ext uri="{BB962C8B-B14F-4D97-AF65-F5344CB8AC3E}">
        <p14:creationId xmlns:p14="http://schemas.microsoft.com/office/powerpoint/2010/main" val="2103018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6D3A886E-A54D-2EF3-4172-55DC9F0F6D70}"/>
              </a:ext>
            </a:extLst>
          </p:cNvPr>
          <p:cNvPicPr>
            <a:picLocks noChangeAspect="1"/>
          </p:cNvPicPr>
          <p:nvPr/>
        </p:nvPicPr>
        <p:blipFill>
          <a:blip r:embed="rId2"/>
          <a:stretch>
            <a:fillRect/>
          </a:stretch>
        </p:blipFill>
        <p:spPr>
          <a:xfrm>
            <a:off x="1241593" y="683888"/>
            <a:ext cx="9708814" cy="5490223"/>
          </a:xfrm>
          <a:prstGeom prst="rect">
            <a:avLst/>
          </a:prstGeom>
        </p:spPr>
      </p:pic>
    </p:spTree>
    <p:extLst>
      <p:ext uri="{BB962C8B-B14F-4D97-AF65-F5344CB8AC3E}">
        <p14:creationId xmlns:p14="http://schemas.microsoft.com/office/powerpoint/2010/main" val="1450567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 shot of a watch&#10;&#10;Description automatically generated">
            <a:extLst>
              <a:ext uri="{FF2B5EF4-FFF2-40B4-BE49-F238E27FC236}">
                <a16:creationId xmlns:a16="http://schemas.microsoft.com/office/drawing/2014/main" id="{91B9924D-030C-9420-7655-61CAEA12455B}"/>
              </a:ext>
            </a:extLst>
          </p:cNvPr>
          <p:cNvPicPr>
            <a:picLocks noChangeAspect="1"/>
          </p:cNvPicPr>
          <p:nvPr/>
        </p:nvPicPr>
        <p:blipFill>
          <a:blip r:embed="rId2"/>
          <a:stretch>
            <a:fillRect/>
          </a:stretch>
        </p:blipFill>
        <p:spPr>
          <a:xfrm>
            <a:off x="1100926" y="880636"/>
            <a:ext cx="9990148" cy="5096728"/>
          </a:xfrm>
          <a:prstGeom prst="rect">
            <a:avLst/>
          </a:prstGeom>
        </p:spPr>
      </p:pic>
    </p:spTree>
    <p:extLst>
      <p:ext uri="{BB962C8B-B14F-4D97-AF65-F5344CB8AC3E}">
        <p14:creationId xmlns:p14="http://schemas.microsoft.com/office/powerpoint/2010/main" val="288007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51ACC9D6-68DE-32A7-129C-03407FEFF7B6}"/>
              </a:ext>
            </a:extLst>
          </p:cNvPr>
          <p:cNvPicPr>
            <a:picLocks noChangeAspect="1"/>
          </p:cNvPicPr>
          <p:nvPr/>
        </p:nvPicPr>
        <p:blipFill>
          <a:blip r:embed="rId2"/>
          <a:stretch>
            <a:fillRect/>
          </a:stretch>
        </p:blipFill>
        <p:spPr>
          <a:xfrm>
            <a:off x="879906" y="1090611"/>
            <a:ext cx="10432187" cy="4676778"/>
          </a:xfrm>
          <a:prstGeom prst="rect">
            <a:avLst/>
          </a:prstGeom>
        </p:spPr>
      </p:pic>
    </p:spTree>
    <p:extLst>
      <p:ext uri="{BB962C8B-B14F-4D97-AF65-F5344CB8AC3E}">
        <p14:creationId xmlns:p14="http://schemas.microsoft.com/office/powerpoint/2010/main" val="165992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Google Shape;387;p23"/>
          <p:cNvSpPr txBox="1">
            <a:spLocks noGrp="1"/>
          </p:cNvSpPr>
          <p:nvPr>
            <p:ph type="body" idx="1"/>
          </p:nvPr>
        </p:nvSpPr>
        <p:spPr>
          <a:xfrm>
            <a:off x="1553865" y="2166916"/>
            <a:ext cx="5322600" cy="2524167"/>
          </a:xfrm>
          <a:prstGeom prst="rect">
            <a:avLst/>
          </a:prstGeom>
        </p:spPr>
        <p:txBody>
          <a:bodyPr spcFirstLastPara="1" wrap="square" lIns="121900" tIns="121900" rIns="121900" bIns="121900" anchor="t" anchorCtr="0">
            <a:noAutofit/>
          </a:bodyPr>
          <a:lstStyle/>
          <a:p>
            <a:pPr marL="0" lvl="0" indent="0" algn="ctr" rtl="0">
              <a:lnSpc>
                <a:spcPct val="100000"/>
              </a:lnSpc>
              <a:spcBef>
                <a:spcPts val="2100"/>
              </a:spcBef>
              <a:spcAft>
                <a:spcPts val="2100"/>
              </a:spcAft>
              <a:buNone/>
            </a:pPr>
            <a:r>
              <a:rPr lang="en-US" sz="4400" dirty="0">
                <a:solidFill>
                  <a:schemeClr val="accent5"/>
                </a:solidFill>
              </a:rPr>
              <a:t>Lê Xuân </a:t>
            </a:r>
            <a:r>
              <a:rPr lang="en-US" sz="4400" dirty="0" err="1">
                <a:solidFill>
                  <a:schemeClr val="accent5"/>
                </a:solidFill>
              </a:rPr>
              <a:t>Đức</a:t>
            </a:r>
            <a:r>
              <a:rPr lang="en-US" sz="4400" dirty="0">
                <a:solidFill>
                  <a:schemeClr val="accent5"/>
                </a:solidFill>
              </a:rPr>
              <a:t> Anh</a:t>
            </a:r>
          </a:p>
          <a:p>
            <a:pPr marL="0" lvl="0" indent="0" algn="ctr" rtl="0">
              <a:lnSpc>
                <a:spcPct val="100000"/>
              </a:lnSpc>
              <a:spcBef>
                <a:spcPts val="2100"/>
              </a:spcBef>
              <a:spcAft>
                <a:spcPts val="2100"/>
              </a:spcAft>
              <a:buNone/>
            </a:pPr>
            <a:r>
              <a:rPr lang="en-US" sz="3200" dirty="0"/>
              <a:t>MSSV: 21806060656</a:t>
            </a:r>
            <a:endParaRPr lang="en-US" sz="2800" dirty="0"/>
          </a:p>
        </p:txBody>
      </p:sp>
      <p:pic>
        <p:nvPicPr>
          <p:cNvPr id="3074" name="Picture 2" descr="Không có mô tả ảnh.">
            <a:extLst>
              <a:ext uri="{FF2B5EF4-FFF2-40B4-BE49-F238E27FC236}">
                <a16:creationId xmlns:a16="http://schemas.microsoft.com/office/drawing/2014/main" id="{560E6763-708A-8A2A-D032-58864C9305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922" t="35357" r="16076"/>
          <a:stretch/>
        </p:blipFill>
        <p:spPr bwMode="auto">
          <a:xfrm>
            <a:off x="7633162" y="2335875"/>
            <a:ext cx="2805546" cy="2639291"/>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565" name="Google Shape;565;p38"/>
          <p:cNvSpPr txBox="1">
            <a:spLocks/>
          </p:cNvSpPr>
          <p:nvPr/>
        </p:nvSpPr>
        <p:spPr>
          <a:xfrm>
            <a:off x="-237414" y="1335024"/>
            <a:ext cx="97074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7000"/>
              <a:buFont typeface="Aldrich"/>
              <a:buNone/>
              <a:defRPr sz="6000" b="1"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R="0" lvl="1"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US" sz="4800" dirty="0"/>
              <a:t>THÀNH VIÊN </a:t>
            </a:r>
            <a:r>
              <a:rPr lang="en-US" sz="4800" dirty="0">
                <a:solidFill>
                  <a:schemeClr val="accent4"/>
                </a:solidFill>
              </a:rPr>
              <a:t>NHÓM 4</a:t>
            </a:r>
            <a:endParaRPr lang="en-US" dirty="0">
              <a:solidFill>
                <a:schemeClr val="accent4"/>
              </a:solidFill>
            </a:endParaRPr>
          </a:p>
        </p:txBody>
      </p:sp>
    </p:spTree>
    <p:extLst>
      <p:ext uri="{BB962C8B-B14F-4D97-AF65-F5344CB8AC3E}">
        <p14:creationId xmlns:p14="http://schemas.microsoft.com/office/powerpoint/2010/main" val="3228931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product list&#10;&#10;Description automatically generated">
            <a:extLst>
              <a:ext uri="{FF2B5EF4-FFF2-40B4-BE49-F238E27FC236}">
                <a16:creationId xmlns:a16="http://schemas.microsoft.com/office/drawing/2014/main" id="{35DF67DA-3425-012F-B307-844E5702761C}"/>
              </a:ext>
            </a:extLst>
          </p:cNvPr>
          <p:cNvPicPr>
            <a:picLocks noChangeAspect="1"/>
          </p:cNvPicPr>
          <p:nvPr/>
        </p:nvPicPr>
        <p:blipFill>
          <a:blip r:embed="rId2"/>
          <a:stretch>
            <a:fillRect/>
          </a:stretch>
        </p:blipFill>
        <p:spPr>
          <a:xfrm>
            <a:off x="2786062" y="290512"/>
            <a:ext cx="6619875" cy="6276975"/>
          </a:xfrm>
          <a:prstGeom prst="rect">
            <a:avLst/>
          </a:prstGeom>
        </p:spPr>
      </p:pic>
    </p:spTree>
    <p:extLst>
      <p:ext uri="{BB962C8B-B14F-4D97-AF65-F5344CB8AC3E}">
        <p14:creationId xmlns:p14="http://schemas.microsoft.com/office/powerpoint/2010/main" val="1956363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2C39CFAA-31CD-98D0-AE88-BC0149E4144B}"/>
              </a:ext>
            </a:extLst>
          </p:cNvPr>
          <p:cNvPicPr>
            <a:picLocks noChangeAspect="1"/>
          </p:cNvPicPr>
          <p:nvPr/>
        </p:nvPicPr>
        <p:blipFill>
          <a:blip r:embed="rId2"/>
          <a:stretch>
            <a:fillRect/>
          </a:stretch>
        </p:blipFill>
        <p:spPr>
          <a:xfrm>
            <a:off x="1047750" y="1168924"/>
            <a:ext cx="10096500" cy="4440024"/>
          </a:xfrm>
          <a:prstGeom prst="rect">
            <a:avLst/>
          </a:prstGeom>
        </p:spPr>
      </p:pic>
    </p:spTree>
    <p:extLst>
      <p:ext uri="{BB962C8B-B14F-4D97-AF65-F5344CB8AC3E}">
        <p14:creationId xmlns:p14="http://schemas.microsoft.com/office/powerpoint/2010/main" val="3769032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4124070" y="2640292"/>
            <a:ext cx="7829695" cy="2108400"/>
          </a:xfrm>
          <a:prstGeom prst="rect">
            <a:avLst/>
          </a:prstGeom>
        </p:spPr>
        <p:txBody>
          <a:bodyPr spcFirstLastPara="1" wrap="square" lIns="121900" tIns="121900" rIns="121900" bIns="121900" anchor="t" anchorCtr="0">
            <a:noAutofit/>
          </a:bodyPr>
          <a:lstStyle/>
          <a:p>
            <a:pPr marL="0" lvl="0" indent="0" rtl="0">
              <a:lnSpc>
                <a:spcPct val="100000"/>
              </a:lnSpc>
              <a:spcBef>
                <a:spcPts val="0"/>
              </a:spcBef>
              <a:spcAft>
                <a:spcPts val="600"/>
              </a:spcAft>
            </a:pPr>
            <a:r>
              <a:rPr lang="en-US" sz="2100" b="0" dirty="0">
                <a:solidFill>
                  <a:srgbClr val="FF7F00"/>
                </a:solidFill>
                <a:latin typeface="Roboto Mono" panose="00000009000000000000"/>
                <a:ea typeface="Roboto Mono" panose="00000009000000000000"/>
                <a:sym typeface="Roboto Mono" panose="00000009000000000000"/>
              </a:rPr>
              <a:t>&lt;p&gt; </a:t>
            </a:r>
            <a:r>
              <a:rPr lang="vi-VN" dirty="0">
                <a:solidFill>
                  <a:srgbClr val="FF7F00"/>
                </a:solidFill>
                <a:latin typeface="Roboto Mono" panose="00000009000000000000"/>
                <a:ea typeface="Roboto Mono" panose="00000009000000000000"/>
                <a:sym typeface="Roboto Mono" panose="00000009000000000000"/>
              </a:rPr>
              <a:t>KẾT LUẬN</a:t>
            </a:r>
            <a:r>
              <a:rPr lang="en-US" sz="2100" b="0" dirty="0">
                <a:solidFill>
                  <a:srgbClr val="FF7F00"/>
                </a:solidFill>
                <a:latin typeface="Roboto Mono" panose="00000009000000000000"/>
                <a:ea typeface="Roboto Mono" panose="00000009000000000000"/>
              </a:rPr>
              <a:t>&lt;p&gt; </a:t>
            </a:r>
          </a:p>
        </p:txBody>
      </p:sp>
      <p:sp>
        <p:nvSpPr>
          <p:cNvPr id="412" name="Google Shape;412;p25"/>
          <p:cNvSpPr/>
          <p:nvPr/>
        </p:nvSpPr>
        <p:spPr>
          <a:xfrm>
            <a:off x="2335585" y="2458981"/>
            <a:ext cx="1627849" cy="1486099"/>
          </a:xfrm>
          <a:prstGeom prst="rect">
            <a:avLst/>
          </a:prstGeom>
        </p:spPr>
        <p:txBody>
          <a:bodyPr>
            <a:prstTxWarp prst="textPlain">
              <a:avLst/>
            </a:prstTxWarp>
          </a:bodyPr>
          <a:lstStyle/>
          <a:p>
            <a:pPr lvl="0" algn="ctr"/>
            <a:r>
              <a:rPr b="1" i="0" dirty="0">
                <a:ln>
                  <a:noFill/>
                </a:ln>
                <a:solidFill>
                  <a:srgbClr val="FF7F00"/>
                </a:solidFill>
                <a:latin typeface="Roboto Mono" panose="00000009000000000000"/>
              </a:rPr>
              <a:t>0</a:t>
            </a:r>
            <a:r>
              <a:rPr lang="en-US" b="1" dirty="0">
                <a:solidFill>
                  <a:srgbClr val="FF7F00"/>
                </a:solidFill>
                <a:latin typeface="Roboto Mono" panose="00000009000000000000"/>
              </a:rPr>
              <a:t>4</a:t>
            </a:r>
            <a:endParaRPr b="1" i="0" dirty="0">
              <a:ln>
                <a:noFill/>
              </a:ln>
              <a:solidFill>
                <a:srgbClr val="FF7F00"/>
              </a:solidFill>
              <a:latin typeface="Roboto Mono" panose="0000000900000000000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GB" sz="3200" dirty="0">
                <a:solidFill>
                  <a:schemeClr val="tx1"/>
                </a:solidFill>
              </a:rPr>
              <a:t>&lt;/p&gt;</a:t>
            </a:r>
            <a:r>
              <a:rPr lang="en-GB" sz="3200" dirty="0">
                <a:solidFill>
                  <a:schemeClr val="accent5">
                    <a:lumMod val="60000"/>
                    <a:lumOff val="40000"/>
                  </a:schemeClr>
                </a:solidFill>
              </a:rPr>
              <a:t> </a:t>
            </a:r>
            <a:r>
              <a:rPr lang="en-GB" sz="6000" dirty="0">
                <a:solidFill>
                  <a:schemeClr val="tx2">
                    <a:lumMod val="50000"/>
                    <a:lumOff val="50000"/>
                  </a:schemeClr>
                </a:solidFill>
              </a:rPr>
              <a:t>KẾT LUẬN </a:t>
            </a:r>
            <a:r>
              <a:rPr lang="en-GB" sz="3200" dirty="0">
                <a:solidFill>
                  <a:schemeClr val="tx1"/>
                </a:solidFill>
              </a:rPr>
              <a:t>&lt;/p&gt;</a:t>
            </a:r>
            <a:endParaRPr sz="6000" dirty="0">
              <a:solidFill>
                <a:schemeClr val="accent2"/>
              </a:solidFill>
            </a:endParaRPr>
          </a:p>
        </p:txBody>
      </p:sp>
      <p:sp>
        <p:nvSpPr>
          <p:cNvPr id="17" name="TextBox 16">
            <a:extLst>
              <a:ext uri="{FF2B5EF4-FFF2-40B4-BE49-F238E27FC236}">
                <a16:creationId xmlns:a16="http://schemas.microsoft.com/office/drawing/2014/main" id="{411B258B-69D5-6699-6C5A-950EB0FA12F6}"/>
              </a:ext>
            </a:extLst>
          </p:cNvPr>
          <p:cNvSpPr txBox="1"/>
          <p:nvPr/>
        </p:nvSpPr>
        <p:spPr>
          <a:xfrm>
            <a:off x="1655064" y="2386584"/>
            <a:ext cx="9235440" cy="2354491"/>
          </a:xfrm>
          <a:prstGeom prst="rect">
            <a:avLst/>
          </a:prstGeom>
          <a:noFill/>
        </p:spPr>
        <p:txBody>
          <a:bodyPr wrap="square">
            <a:spAutoFit/>
          </a:bodyPr>
          <a:lstStyle/>
          <a:p>
            <a:r>
              <a:rPr lang="en-US" sz="2100" dirty="0">
                <a:solidFill>
                  <a:schemeClr val="bg2"/>
                </a:solidFill>
                <a:latin typeface="Roboto Mono" panose="00000009000000000000"/>
                <a:ea typeface="Roboto Mono" panose="00000009000000000000"/>
              </a:rPr>
              <a:t>- </a:t>
            </a:r>
            <a:r>
              <a:rPr lang="vi-VN" sz="2100" dirty="0">
                <a:solidFill>
                  <a:schemeClr val="bg2"/>
                </a:solidFill>
                <a:latin typeface="Roboto Mono" panose="00000009000000000000"/>
                <a:ea typeface="Roboto Mono" panose="00000009000000000000"/>
              </a:rPr>
              <a:t>ASP.NET </a:t>
            </a:r>
            <a:r>
              <a:rPr lang="vi-VN" sz="2100" dirty="0" err="1">
                <a:solidFill>
                  <a:schemeClr val="bg2"/>
                </a:solidFill>
                <a:latin typeface="Roboto Mono" panose="00000009000000000000"/>
                <a:ea typeface="Roboto Mono" panose="00000009000000000000"/>
              </a:rPr>
              <a:t>Core</a:t>
            </a:r>
            <a:r>
              <a:rPr lang="vi-VN" sz="2100" dirty="0">
                <a:solidFill>
                  <a:schemeClr val="bg2"/>
                </a:solidFill>
                <a:latin typeface="Roboto Mono" panose="00000009000000000000"/>
                <a:ea typeface="Roboto Mono" panose="00000009000000000000"/>
              </a:rPr>
              <a:t> đã chứng minh sức mạnh của mình trong việc phát triển ứng dụng </a:t>
            </a:r>
            <a:r>
              <a:rPr lang="vi-VN" sz="2100" dirty="0" err="1">
                <a:solidFill>
                  <a:schemeClr val="bg2"/>
                </a:solidFill>
                <a:latin typeface="Roboto Mono" panose="00000009000000000000"/>
                <a:ea typeface="Roboto Mono" panose="00000009000000000000"/>
              </a:rPr>
              <a:t>web</a:t>
            </a:r>
            <a:r>
              <a:rPr lang="vi-VN" sz="2100" dirty="0">
                <a:solidFill>
                  <a:schemeClr val="bg2"/>
                </a:solidFill>
                <a:latin typeface="Roboto Mono" panose="00000009000000000000"/>
                <a:ea typeface="Roboto Mono" panose="00000009000000000000"/>
              </a:rPr>
              <a:t> bán hàng, đặc biệt là trong lĩnh vực bán điện thoại. </a:t>
            </a:r>
            <a:endParaRPr lang="en-US" sz="2100" dirty="0">
              <a:solidFill>
                <a:schemeClr val="bg2"/>
              </a:solidFill>
              <a:latin typeface="Roboto Mono" panose="00000009000000000000"/>
              <a:ea typeface="Roboto Mono" panose="00000009000000000000"/>
            </a:endParaRPr>
          </a:p>
          <a:p>
            <a:r>
              <a:rPr lang="en-US" sz="2100" dirty="0">
                <a:solidFill>
                  <a:schemeClr val="bg2"/>
                </a:solidFill>
                <a:latin typeface="Roboto Mono" panose="00000009000000000000"/>
                <a:ea typeface="Roboto Mono" panose="00000009000000000000"/>
              </a:rPr>
              <a:t>- </a:t>
            </a:r>
            <a:r>
              <a:rPr lang="vi-VN" sz="2100" dirty="0">
                <a:solidFill>
                  <a:schemeClr val="bg2"/>
                </a:solidFill>
                <a:latin typeface="Roboto Mono" panose="00000009000000000000"/>
                <a:ea typeface="Roboto Mono" panose="00000009000000000000"/>
              </a:rPr>
              <a:t>Khả năng đa nền tảng, hiệu suất cao, tính bảo mật và tính linh hoạt của nó đã tạo ra một nền tảng vững chắc để </a:t>
            </a:r>
            <a:r>
              <a:rPr lang="vi-VN" sz="2100" dirty="0">
                <a:solidFill>
                  <a:schemeClr val="bg2"/>
                </a:solidFill>
                <a:latin typeface="Roboto Mono" panose="00000009000000000000"/>
                <a:ea typeface="Roboto Mono" panose="00000009000000000000"/>
                <a:sym typeface="Roboto Mono" panose="00000009000000000000"/>
              </a:rPr>
              <a:t>xây</a:t>
            </a:r>
            <a:r>
              <a:rPr lang="vi-VN" sz="2100" dirty="0">
                <a:solidFill>
                  <a:schemeClr val="bg2"/>
                </a:solidFill>
                <a:latin typeface="Roboto Mono" panose="00000009000000000000"/>
                <a:ea typeface="Roboto Mono" panose="00000009000000000000"/>
              </a:rPr>
              <a:t> dựng các trang </a:t>
            </a:r>
            <a:r>
              <a:rPr lang="vi-VN" sz="2100" dirty="0" err="1">
                <a:solidFill>
                  <a:schemeClr val="bg2"/>
                </a:solidFill>
                <a:latin typeface="Roboto Mono" panose="00000009000000000000"/>
                <a:ea typeface="Roboto Mono" panose="00000009000000000000"/>
              </a:rPr>
              <a:t>web</a:t>
            </a:r>
            <a:r>
              <a:rPr lang="vi-VN" sz="2100" dirty="0">
                <a:solidFill>
                  <a:schemeClr val="bg2"/>
                </a:solidFill>
                <a:latin typeface="Roboto Mono" panose="00000009000000000000"/>
                <a:ea typeface="Roboto Mono" panose="00000009000000000000"/>
              </a:rPr>
              <a:t> bán hàng đáp ứng được yêu cầu ngày càng cao của thị trường.</a:t>
            </a:r>
            <a:endParaRPr lang="en-US" sz="2100" dirty="0">
              <a:solidFill>
                <a:schemeClr val="bg2"/>
              </a:solidFill>
              <a:latin typeface="Roboto Mono" panose="00000009000000000000"/>
              <a:ea typeface="Roboto Mono" panose="0000000900000000000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3"/>
          <p:cNvSpPr txBox="1">
            <a:spLocks noGrp="1"/>
          </p:cNvSpPr>
          <p:nvPr>
            <p:ph type="title"/>
          </p:nvPr>
        </p:nvSpPr>
        <p:spPr>
          <a:xfrm>
            <a:off x="1309035" y="2533702"/>
            <a:ext cx="5951301" cy="2642616"/>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US" sz="6600" dirty="0" err="1">
                <a:solidFill>
                  <a:schemeClr val="accent1"/>
                </a:solidFill>
              </a:rPr>
              <a:t>Cảm</a:t>
            </a:r>
            <a:r>
              <a:rPr lang="en-US" sz="6600" dirty="0">
                <a:solidFill>
                  <a:schemeClr val="accent3"/>
                </a:solidFill>
              </a:rPr>
              <a:t> </a:t>
            </a:r>
            <a:r>
              <a:rPr lang="en-US" sz="6600" dirty="0" err="1">
                <a:solidFill>
                  <a:schemeClr val="accent2"/>
                </a:solidFill>
              </a:rPr>
              <a:t>ơn</a:t>
            </a:r>
            <a:r>
              <a:rPr lang="en-US" sz="6600" dirty="0">
                <a:solidFill>
                  <a:schemeClr val="accent2"/>
                </a:solidFill>
              </a:rPr>
              <a:t> </a:t>
            </a:r>
            <a:r>
              <a:rPr lang="en-US" sz="6600" dirty="0" err="1">
                <a:solidFill>
                  <a:schemeClr val="accent3"/>
                </a:solidFill>
              </a:rPr>
              <a:t>mọi</a:t>
            </a:r>
            <a:r>
              <a:rPr lang="en-US" sz="6600" dirty="0">
                <a:solidFill>
                  <a:schemeClr val="accent3"/>
                </a:solidFill>
              </a:rPr>
              <a:t> </a:t>
            </a:r>
            <a:r>
              <a:rPr lang="en-US" sz="6600" dirty="0" err="1">
                <a:solidFill>
                  <a:schemeClr val="accent4"/>
                </a:solidFill>
              </a:rPr>
              <a:t>người</a:t>
            </a:r>
            <a:r>
              <a:rPr lang="en-US" sz="6600" dirty="0">
                <a:solidFill>
                  <a:schemeClr val="accent3"/>
                </a:solidFill>
              </a:rPr>
              <a:t> </a:t>
            </a:r>
            <a:r>
              <a:rPr lang="en-US" sz="6600" dirty="0" err="1">
                <a:solidFill>
                  <a:schemeClr val="accent5"/>
                </a:solidFill>
              </a:rPr>
              <a:t>đã</a:t>
            </a:r>
            <a:r>
              <a:rPr lang="en-US" sz="6600" dirty="0">
                <a:solidFill>
                  <a:schemeClr val="accent3"/>
                </a:solidFill>
              </a:rPr>
              <a:t> </a:t>
            </a:r>
            <a:r>
              <a:rPr lang="en-US" sz="6600" dirty="0" err="1">
                <a:solidFill>
                  <a:schemeClr val="accent6"/>
                </a:solidFill>
              </a:rPr>
              <a:t>lắng</a:t>
            </a:r>
            <a:r>
              <a:rPr lang="en-US" sz="6600" dirty="0">
                <a:solidFill>
                  <a:schemeClr val="accent3"/>
                </a:solidFill>
              </a:rPr>
              <a:t> </a:t>
            </a:r>
            <a:r>
              <a:rPr lang="en-US" sz="6600" dirty="0" err="1">
                <a:solidFill>
                  <a:srgbClr val="92D050"/>
                </a:solidFill>
              </a:rPr>
              <a:t>nghe</a:t>
            </a:r>
            <a:r>
              <a:rPr lang="en-US" sz="6600" dirty="0">
                <a:solidFill>
                  <a:srgbClr val="92D050"/>
                </a:solidFill>
              </a:rPr>
              <a:t> </a:t>
            </a:r>
            <a:r>
              <a:rPr lang="en-US" sz="6600" dirty="0" err="1">
                <a:solidFill>
                  <a:srgbClr val="00B0F0"/>
                </a:solidFill>
              </a:rPr>
              <a:t>bài</a:t>
            </a:r>
            <a:r>
              <a:rPr lang="en-US" sz="6600" dirty="0">
                <a:solidFill>
                  <a:schemeClr val="accent3"/>
                </a:solidFill>
              </a:rPr>
              <a:t> </a:t>
            </a:r>
            <a:r>
              <a:rPr lang="en-US" sz="6600" dirty="0" err="1">
                <a:solidFill>
                  <a:schemeClr val="accent4">
                    <a:lumMod val="60000"/>
                    <a:lumOff val="40000"/>
                  </a:schemeClr>
                </a:solidFill>
              </a:rPr>
              <a:t>thuyết</a:t>
            </a:r>
            <a:r>
              <a:rPr lang="en-US" sz="6600" dirty="0">
                <a:solidFill>
                  <a:schemeClr val="accent3"/>
                </a:solidFill>
              </a:rPr>
              <a:t> </a:t>
            </a:r>
            <a:r>
              <a:rPr lang="en-US" sz="6600" dirty="0" err="1">
                <a:solidFill>
                  <a:schemeClr val="accent5">
                    <a:lumMod val="60000"/>
                    <a:lumOff val="40000"/>
                  </a:schemeClr>
                </a:solidFill>
              </a:rPr>
              <a:t>trình</a:t>
            </a:r>
            <a:r>
              <a:rPr lang="en-US" sz="6600" dirty="0">
                <a:solidFill>
                  <a:schemeClr val="accent5">
                    <a:lumMod val="60000"/>
                    <a:lumOff val="40000"/>
                  </a:schemeClr>
                </a:solidFill>
              </a:rPr>
              <a:t>!</a:t>
            </a:r>
            <a:endParaRPr sz="6600" dirty="0">
              <a:solidFill>
                <a:schemeClr val="accent5">
                  <a:lumMod val="60000"/>
                  <a:lumOff val="40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7" name="Google Shape;387;p23"/>
          <p:cNvSpPr txBox="1">
            <a:spLocks noGrp="1"/>
          </p:cNvSpPr>
          <p:nvPr>
            <p:ph type="body" idx="1"/>
          </p:nvPr>
        </p:nvSpPr>
        <p:spPr>
          <a:xfrm>
            <a:off x="1140644" y="2335875"/>
            <a:ext cx="5971492" cy="2524167"/>
          </a:xfrm>
          <a:prstGeom prst="rect">
            <a:avLst/>
          </a:prstGeom>
        </p:spPr>
        <p:txBody>
          <a:bodyPr spcFirstLastPara="1" wrap="square" lIns="121900" tIns="121900" rIns="121900" bIns="121900" anchor="t" anchorCtr="0">
            <a:noAutofit/>
          </a:bodyPr>
          <a:lstStyle/>
          <a:p>
            <a:pPr marL="0" lvl="0" indent="0" algn="ctr" rtl="0">
              <a:lnSpc>
                <a:spcPct val="100000"/>
              </a:lnSpc>
              <a:spcBef>
                <a:spcPts val="2100"/>
              </a:spcBef>
              <a:spcAft>
                <a:spcPts val="2100"/>
              </a:spcAft>
              <a:buNone/>
            </a:pPr>
            <a:r>
              <a:rPr lang="en-US" sz="4400" dirty="0" err="1">
                <a:solidFill>
                  <a:srgbClr val="92D050"/>
                </a:solidFill>
              </a:rPr>
              <a:t>Nguyễn</a:t>
            </a:r>
            <a:r>
              <a:rPr lang="en-US" sz="4400" dirty="0">
                <a:solidFill>
                  <a:srgbClr val="92D050"/>
                </a:solidFill>
              </a:rPr>
              <a:t> </a:t>
            </a:r>
            <a:r>
              <a:rPr lang="en-US" sz="4400" dirty="0" err="1">
                <a:solidFill>
                  <a:srgbClr val="92D050"/>
                </a:solidFill>
              </a:rPr>
              <a:t>Phương</a:t>
            </a:r>
            <a:r>
              <a:rPr lang="en-US" sz="4400" dirty="0">
                <a:solidFill>
                  <a:srgbClr val="92D050"/>
                </a:solidFill>
              </a:rPr>
              <a:t> Duy</a:t>
            </a:r>
          </a:p>
          <a:p>
            <a:pPr marL="0" lvl="0" indent="0" algn="ctr" rtl="0">
              <a:lnSpc>
                <a:spcPct val="100000"/>
              </a:lnSpc>
              <a:spcBef>
                <a:spcPts val="2100"/>
              </a:spcBef>
              <a:spcAft>
                <a:spcPts val="2100"/>
              </a:spcAft>
              <a:buNone/>
            </a:pPr>
            <a:r>
              <a:rPr lang="en-US" sz="3200" dirty="0"/>
              <a:t>MSSV: 2180600224</a:t>
            </a:r>
            <a:endParaRPr lang="en-US" sz="2800" dirty="0"/>
          </a:p>
        </p:txBody>
      </p:sp>
      <p:sp>
        <p:nvSpPr>
          <p:cNvPr id="565" name="Google Shape;565;p38"/>
          <p:cNvSpPr txBox="1">
            <a:spLocks/>
          </p:cNvSpPr>
          <p:nvPr/>
        </p:nvSpPr>
        <p:spPr>
          <a:xfrm>
            <a:off x="-237414" y="1335024"/>
            <a:ext cx="9707400" cy="7635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chemeClr val="dk1"/>
              </a:buClr>
              <a:buSzPts val="7000"/>
              <a:buFont typeface="Aldrich"/>
              <a:buNone/>
              <a:defRPr sz="6000" b="1" i="0" u="none" strike="noStrike" cap="none">
                <a:solidFill>
                  <a:schemeClr val="dk1"/>
                </a:solidFill>
                <a:latin typeface="Roboto" panose="02000000000000000000"/>
                <a:ea typeface="Roboto" panose="02000000000000000000"/>
                <a:cs typeface="Roboto" panose="02000000000000000000"/>
                <a:sym typeface="Roboto" panose="02000000000000000000"/>
              </a:defRPr>
            </a:lvl1pPr>
            <a:lvl2pPr marR="0" lvl="1"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2pPr>
            <a:lvl3pPr marR="0" lvl="2"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3pPr>
            <a:lvl4pPr marR="0" lvl="3"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4pPr>
            <a:lvl5pPr marR="0" lvl="4"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5pPr>
            <a:lvl6pPr marR="0" lvl="5"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6pPr>
            <a:lvl7pPr marR="0" lvl="6"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7pPr>
            <a:lvl8pPr marR="0" lvl="7"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8pPr>
            <a:lvl9pPr marR="0" lvl="8" algn="r" rtl="0">
              <a:lnSpc>
                <a:spcPct val="80000"/>
              </a:lnSpc>
              <a:spcBef>
                <a:spcPts val="0"/>
              </a:spcBef>
              <a:spcAft>
                <a:spcPts val="0"/>
              </a:spcAft>
              <a:buClr>
                <a:schemeClr val="dk1"/>
              </a:buClr>
              <a:buSzPts val="7000"/>
              <a:buFont typeface="Abril Fatface" panose="02000503000000020003"/>
              <a:buNone/>
              <a:defRPr sz="7000" b="1" i="0" u="none" strike="noStrike" cap="none">
                <a:solidFill>
                  <a:schemeClr val="dk1"/>
                </a:solidFill>
                <a:latin typeface="Abril Fatface" panose="02000503000000020003"/>
                <a:ea typeface="Abril Fatface" panose="02000503000000020003"/>
                <a:cs typeface="Abril Fatface" panose="02000503000000020003"/>
                <a:sym typeface="Abril Fatface" panose="02000503000000020003"/>
              </a:defRPr>
            </a:lvl9pPr>
          </a:lstStyle>
          <a:p>
            <a:pPr algn="ctr"/>
            <a:r>
              <a:rPr lang="en-US" sz="4800" dirty="0"/>
              <a:t>THÀNH VIÊN </a:t>
            </a:r>
            <a:r>
              <a:rPr lang="en-US" sz="4800" dirty="0">
                <a:solidFill>
                  <a:schemeClr val="accent4"/>
                </a:solidFill>
              </a:rPr>
              <a:t>NHÓM 4</a:t>
            </a:r>
            <a:endParaRPr lang="en-US" dirty="0">
              <a:solidFill>
                <a:schemeClr val="accent4"/>
              </a:solidFill>
            </a:endParaRPr>
          </a:p>
        </p:txBody>
      </p:sp>
      <p:pic>
        <p:nvPicPr>
          <p:cNvPr id="2" name="Picture 2">
            <a:extLst>
              <a:ext uri="{FF2B5EF4-FFF2-40B4-BE49-F238E27FC236}">
                <a16:creationId xmlns:a16="http://schemas.microsoft.com/office/drawing/2014/main" id="{F1BD17DB-A368-03AA-B6F3-B0973C94E581}"/>
              </a:ext>
            </a:extLst>
          </p:cNvPr>
          <p:cNvPicPr>
            <a:picLocks noChangeAspect="1" noChangeArrowheads="1"/>
          </p:cNvPicPr>
          <p:nvPr/>
        </p:nvPicPr>
        <p:blipFill>
          <a:blip r:embed="rId3"/>
          <a:srcRect l="747" r="747"/>
          <a:stretch/>
        </p:blipFill>
        <p:spPr bwMode="auto">
          <a:xfrm>
            <a:off x="7633162" y="2335875"/>
            <a:ext cx="2805546" cy="2639291"/>
          </a:xfrm>
          <a:prstGeom prst="flowChartConnecto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700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6000" dirty="0">
                <a:solidFill>
                  <a:schemeClr val="accent2"/>
                </a:solidFill>
              </a:rPr>
              <a:t>M</a:t>
            </a:r>
            <a:r>
              <a:rPr lang="en-GB" sz="6000" dirty="0">
                <a:solidFill>
                  <a:schemeClr val="accent2"/>
                </a:solidFill>
              </a:rPr>
              <a:t>ục lục chính.</a:t>
            </a:r>
            <a:endParaRPr sz="6000" dirty="0">
              <a:solidFill>
                <a:schemeClr val="accent2"/>
              </a:solidFill>
            </a:endParaRPr>
          </a:p>
        </p:txBody>
      </p:sp>
      <p:sp>
        <p:nvSpPr>
          <p:cNvPr id="395" name="Google Shape;395;p24"/>
          <p:cNvSpPr txBox="1">
            <a:spLocks noGrp="1"/>
          </p:cNvSpPr>
          <p:nvPr>
            <p:ph type="body" idx="1"/>
          </p:nvPr>
        </p:nvSpPr>
        <p:spPr>
          <a:xfrm>
            <a:off x="1931515" y="2328023"/>
            <a:ext cx="3467427" cy="1206300"/>
          </a:xfrm>
          <a:prstGeom prst="rect">
            <a:avLst/>
          </a:prstGeom>
        </p:spPr>
        <p:txBody>
          <a:bodyPr spcFirstLastPara="1" wrap="square" lIns="121900" tIns="121900" rIns="121900" bIns="121900" anchor="ctr" anchorCtr="0">
            <a:noAutofit/>
          </a:bodyPr>
          <a:lstStyle/>
          <a:p>
            <a:pPr marL="0" lvl="0" indent="0" algn="ctr" rtl="0">
              <a:spcBef>
                <a:spcPts val="0"/>
              </a:spcBef>
              <a:spcAft>
                <a:spcPts val="600"/>
              </a:spcAft>
              <a:buNone/>
            </a:pPr>
            <a:r>
              <a:rPr lang="en-US" sz="2400" b="1" dirty="0">
                <a:solidFill>
                  <a:schemeClr val="accent1"/>
                </a:solidFill>
              </a:rPr>
              <a:t>01</a:t>
            </a:r>
          </a:p>
          <a:p>
            <a:pPr marL="0" lvl="0" indent="0" algn="ctr" rtl="0">
              <a:spcBef>
                <a:spcPts val="0"/>
              </a:spcBef>
              <a:spcAft>
                <a:spcPts val="600"/>
              </a:spcAft>
              <a:buNone/>
            </a:pPr>
            <a:r>
              <a:rPr lang="en-US" sz="2400" b="1" dirty="0">
                <a:solidFill>
                  <a:schemeClr val="accent1"/>
                </a:solidFill>
              </a:rPr>
              <a:t>Lý do </a:t>
            </a:r>
            <a:r>
              <a:rPr lang="en-US" sz="2400" b="1" dirty="0" err="1">
                <a:solidFill>
                  <a:schemeClr val="accent1"/>
                </a:solidFill>
              </a:rPr>
              <a:t>chọn</a:t>
            </a:r>
            <a:endParaRPr lang="en-US" sz="2400" b="1" dirty="0">
              <a:solidFill>
                <a:schemeClr val="accent1"/>
              </a:solidFill>
            </a:endParaRPr>
          </a:p>
          <a:p>
            <a:pPr marL="0" lvl="0" indent="0" algn="ctr" rtl="0">
              <a:spcBef>
                <a:spcPts val="0"/>
              </a:spcBef>
              <a:spcAft>
                <a:spcPts val="600"/>
              </a:spcAft>
              <a:buNone/>
            </a:pPr>
            <a:r>
              <a:rPr lang="en-US" sz="2400" b="1" dirty="0">
                <a:solidFill>
                  <a:schemeClr val="accent1"/>
                </a:solidFill>
              </a:rPr>
              <a:t> </a:t>
            </a:r>
            <a:r>
              <a:rPr lang="en-US" sz="2400" b="1" dirty="0" err="1">
                <a:solidFill>
                  <a:schemeClr val="accent1"/>
                </a:solidFill>
              </a:rPr>
              <a:t>đề</a:t>
            </a:r>
            <a:r>
              <a:rPr lang="en-US" sz="2400" b="1" dirty="0">
                <a:solidFill>
                  <a:schemeClr val="accent1"/>
                </a:solidFill>
              </a:rPr>
              <a:t> </a:t>
            </a:r>
            <a:r>
              <a:rPr lang="en-US" sz="2400" b="1" dirty="0" err="1">
                <a:solidFill>
                  <a:schemeClr val="accent1"/>
                </a:solidFill>
              </a:rPr>
              <a:t>tài</a:t>
            </a:r>
            <a:r>
              <a:rPr lang="en-US" sz="2400" b="1" dirty="0">
                <a:solidFill>
                  <a:schemeClr val="accent1"/>
                </a:solidFill>
              </a:rPr>
              <a:t>.</a:t>
            </a:r>
            <a:endParaRPr sz="2400" b="1" dirty="0"/>
          </a:p>
        </p:txBody>
      </p:sp>
      <p:sp>
        <p:nvSpPr>
          <p:cNvPr id="396" name="Google Shape;396;p24"/>
          <p:cNvSpPr txBox="1">
            <a:spLocks noGrp="1"/>
          </p:cNvSpPr>
          <p:nvPr>
            <p:ph type="body" idx="2"/>
          </p:nvPr>
        </p:nvSpPr>
        <p:spPr>
          <a:xfrm>
            <a:off x="6793060" y="2328023"/>
            <a:ext cx="3294600" cy="1206300"/>
          </a:xfrm>
          <a:prstGeom prst="rect">
            <a:avLst/>
          </a:prstGeom>
        </p:spPr>
        <p:txBody>
          <a:bodyPr spcFirstLastPara="1" wrap="square" lIns="121900" tIns="121900" rIns="121900" bIns="121900" anchor="ctr" anchorCtr="0">
            <a:noAutofit/>
          </a:bodyPr>
          <a:lstStyle/>
          <a:p>
            <a:pPr marL="0" indent="0" algn="ctr">
              <a:spcAft>
                <a:spcPts val="600"/>
              </a:spcAft>
              <a:buNone/>
            </a:pPr>
            <a:r>
              <a:rPr lang="en-GB" sz="2400" b="1" dirty="0">
                <a:solidFill>
                  <a:schemeClr val="accent3"/>
                </a:solidFill>
              </a:rPr>
              <a:t>02</a:t>
            </a:r>
          </a:p>
          <a:p>
            <a:pPr marL="0" indent="0" algn="ctr">
              <a:spcAft>
                <a:spcPts val="600"/>
              </a:spcAft>
              <a:buNone/>
            </a:pPr>
            <a:r>
              <a:rPr lang="en-GB" sz="2400" b="1" dirty="0" err="1">
                <a:solidFill>
                  <a:schemeClr val="accent3"/>
                </a:solidFill>
              </a:rPr>
              <a:t>Mục</a:t>
            </a:r>
            <a:r>
              <a:rPr lang="en-GB" sz="2400" b="1" dirty="0">
                <a:solidFill>
                  <a:schemeClr val="accent3"/>
                </a:solidFill>
              </a:rPr>
              <a:t> </a:t>
            </a:r>
            <a:r>
              <a:rPr lang="en-GB" sz="2400" b="1" dirty="0" err="1">
                <a:solidFill>
                  <a:schemeClr val="accent3"/>
                </a:solidFill>
              </a:rPr>
              <a:t>tiêu</a:t>
            </a:r>
            <a:r>
              <a:rPr lang="en-GB" sz="2400" b="1" dirty="0">
                <a:solidFill>
                  <a:schemeClr val="accent3"/>
                </a:solidFill>
              </a:rPr>
              <a:t> </a:t>
            </a:r>
            <a:r>
              <a:rPr lang="en-GB" sz="2400" b="1" dirty="0" err="1">
                <a:solidFill>
                  <a:schemeClr val="accent3"/>
                </a:solidFill>
              </a:rPr>
              <a:t>đề</a:t>
            </a:r>
            <a:r>
              <a:rPr lang="en-GB" sz="2400" b="1" dirty="0">
                <a:solidFill>
                  <a:schemeClr val="accent3"/>
                </a:solidFill>
              </a:rPr>
              <a:t> </a:t>
            </a:r>
            <a:r>
              <a:rPr lang="en-GB" sz="2400" b="1" dirty="0" err="1">
                <a:solidFill>
                  <a:schemeClr val="accent3"/>
                </a:solidFill>
              </a:rPr>
              <a:t>tài</a:t>
            </a:r>
            <a:r>
              <a:rPr lang="en-GB" sz="2400" b="1" dirty="0">
                <a:solidFill>
                  <a:schemeClr val="accent3"/>
                </a:solidFill>
              </a:rPr>
              <a:t>.</a:t>
            </a:r>
            <a:endParaRPr sz="2400" b="1" dirty="0">
              <a:solidFill>
                <a:schemeClr val="accent3"/>
              </a:solidFill>
            </a:endParaRPr>
          </a:p>
        </p:txBody>
      </p:sp>
      <p:sp>
        <p:nvSpPr>
          <p:cNvPr id="398" name="Google Shape;398;p24"/>
          <p:cNvSpPr txBox="1">
            <a:spLocks noGrp="1"/>
          </p:cNvSpPr>
          <p:nvPr>
            <p:ph type="body" idx="4"/>
          </p:nvPr>
        </p:nvSpPr>
        <p:spPr>
          <a:xfrm>
            <a:off x="6898607" y="4575571"/>
            <a:ext cx="3294600" cy="1206300"/>
          </a:xfrm>
          <a:prstGeom prst="rect">
            <a:avLst/>
          </a:prstGeom>
        </p:spPr>
        <p:txBody>
          <a:bodyPr spcFirstLastPara="1" wrap="square" lIns="121900" tIns="121900" rIns="121900" bIns="121900" anchor="ctr" anchorCtr="0">
            <a:noAutofit/>
          </a:bodyPr>
          <a:lstStyle/>
          <a:p>
            <a:pPr marL="0" indent="0" algn="ctr">
              <a:spcAft>
                <a:spcPts val="600"/>
              </a:spcAft>
              <a:buNone/>
            </a:pPr>
            <a:r>
              <a:rPr lang="en-US" sz="2400" b="1" dirty="0">
                <a:solidFill>
                  <a:srgbClr val="FF7F00"/>
                </a:solidFill>
              </a:rPr>
              <a:t>04</a:t>
            </a:r>
          </a:p>
          <a:p>
            <a:pPr marL="0" indent="0" algn="ctr">
              <a:spcAft>
                <a:spcPts val="600"/>
              </a:spcAft>
              <a:buNone/>
            </a:pPr>
            <a:r>
              <a:rPr lang="en-US" sz="2400" b="1" dirty="0" err="1">
                <a:solidFill>
                  <a:srgbClr val="FF7F00"/>
                </a:solidFill>
              </a:rPr>
              <a:t>Kết</a:t>
            </a:r>
            <a:r>
              <a:rPr lang="en-US" sz="2400" b="1" dirty="0">
                <a:solidFill>
                  <a:srgbClr val="FF7F00"/>
                </a:solidFill>
              </a:rPr>
              <a:t> </a:t>
            </a:r>
            <a:r>
              <a:rPr lang="en-US" sz="2400" b="1" dirty="0" err="1">
                <a:solidFill>
                  <a:srgbClr val="FF7F00"/>
                </a:solidFill>
              </a:rPr>
              <a:t>luận</a:t>
            </a:r>
            <a:r>
              <a:rPr lang="en-US" sz="2400" b="1" dirty="0">
                <a:solidFill>
                  <a:srgbClr val="FF7F00"/>
                </a:solidFill>
              </a:rPr>
              <a:t>. </a:t>
            </a:r>
            <a:endParaRPr sz="2400" b="1" dirty="0">
              <a:solidFill>
                <a:srgbClr val="FF7F00"/>
              </a:solidFill>
            </a:endParaRPr>
          </a:p>
        </p:txBody>
      </p:sp>
      <p:sp>
        <p:nvSpPr>
          <p:cNvPr id="400" name="Google Shape;400;p24"/>
          <p:cNvSpPr txBox="1">
            <a:spLocks noGrp="1"/>
          </p:cNvSpPr>
          <p:nvPr>
            <p:ph type="body" idx="9"/>
          </p:nvPr>
        </p:nvSpPr>
        <p:spPr>
          <a:xfrm>
            <a:off x="2104342" y="4575571"/>
            <a:ext cx="3294600" cy="1206300"/>
          </a:xfrm>
          <a:prstGeom prst="rect">
            <a:avLst/>
          </a:prstGeom>
        </p:spPr>
        <p:txBody>
          <a:bodyPr spcFirstLastPara="1" wrap="square" lIns="121900" tIns="121900" rIns="121900" bIns="121900" anchor="ctr" anchorCtr="0">
            <a:noAutofit/>
          </a:bodyPr>
          <a:lstStyle/>
          <a:p>
            <a:pPr marL="0" lvl="0" indent="0" algn="ctr">
              <a:spcAft>
                <a:spcPts val="600"/>
              </a:spcAft>
              <a:buNone/>
            </a:pPr>
            <a:r>
              <a:rPr lang="en-US" sz="2400" b="1" dirty="0">
                <a:solidFill>
                  <a:schemeClr val="accent2"/>
                </a:solidFill>
              </a:rPr>
              <a:t>03</a:t>
            </a:r>
          </a:p>
          <a:p>
            <a:pPr marL="0" lvl="0" indent="0" algn="ctr">
              <a:spcAft>
                <a:spcPts val="600"/>
              </a:spcAft>
              <a:buNone/>
            </a:pPr>
            <a:r>
              <a:rPr lang="en-US" sz="2400" b="1" dirty="0">
                <a:solidFill>
                  <a:schemeClr val="accent2"/>
                </a:solidFill>
              </a:rPr>
              <a:t>Giao </a:t>
            </a:r>
            <a:r>
              <a:rPr lang="en-US" sz="2400" b="1" dirty="0" err="1">
                <a:solidFill>
                  <a:schemeClr val="accent2"/>
                </a:solidFill>
              </a:rPr>
              <a:t>diện</a:t>
            </a:r>
            <a:r>
              <a:rPr lang="en-US" sz="2400" b="1" dirty="0">
                <a:solidFill>
                  <a:schemeClr val="accent2"/>
                </a:solidFill>
              </a:rPr>
              <a:t> </a:t>
            </a:r>
            <a:r>
              <a:rPr lang="en-US" sz="2400" b="1" dirty="0" err="1">
                <a:solidFill>
                  <a:schemeClr val="accent2"/>
                </a:solidFill>
              </a:rPr>
              <a:t>và</a:t>
            </a:r>
            <a:r>
              <a:rPr lang="en-US" sz="2400" b="1" dirty="0">
                <a:solidFill>
                  <a:schemeClr val="accent2"/>
                </a:solidFill>
              </a:rPr>
              <a:t> </a:t>
            </a:r>
            <a:r>
              <a:rPr lang="en-US" sz="2400" b="1" dirty="0" err="1">
                <a:solidFill>
                  <a:schemeClr val="accent2"/>
                </a:solidFill>
              </a:rPr>
              <a:t>chức</a:t>
            </a:r>
            <a:r>
              <a:rPr lang="en-US" sz="2400" b="1" dirty="0">
                <a:solidFill>
                  <a:schemeClr val="accent2"/>
                </a:solidFill>
              </a:rPr>
              <a:t> </a:t>
            </a:r>
            <a:r>
              <a:rPr lang="en-US" sz="2400" b="1" dirty="0" err="1">
                <a:solidFill>
                  <a:schemeClr val="accent2"/>
                </a:solidFill>
              </a:rPr>
              <a:t>năng</a:t>
            </a:r>
            <a:r>
              <a:rPr lang="en-US" sz="2400" b="1" dirty="0">
                <a:solidFill>
                  <a:schemeClr val="accent2"/>
                </a:solidFill>
              </a:rPr>
              <a:t>.</a:t>
            </a:r>
            <a:endParaRPr sz="2400" b="1" dirty="0">
              <a:solidFill>
                <a:schemeClr val="accent2"/>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1" name="Google Shape;411;p25"/>
          <p:cNvSpPr txBox="1">
            <a:spLocks noGrp="1"/>
          </p:cNvSpPr>
          <p:nvPr>
            <p:ph type="title"/>
          </p:nvPr>
        </p:nvSpPr>
        <p:spPr>
          <a:xfrm>
            <a:off x="3487236" y="2463604"/>
            <a:ext cx="7586148" cy="2108400"/>
          </a:xfrm>
          <a:prstGeom prst="rect">
            <a:avLst/>
          </a:prstGeom>
        </p:spPr>
        <p:txBody>
          <a:bodyPr spcFirstLastPara="1" wrap="square" lIns="121900" tIns="121900" rIns="121900" bIns="121900" anchor="t" anchorCtr="0">
            <a:noAutofit/>
          </a:bodyPr>
          <a:lstStyle/>
          <a:p>
            <a:pPr marL="0" lvl="0" indent="0" rtl="0">
              <a:lnSpc>
                <a:spcPct val="100000"/>
              </a:lnSpc>
              <a:spcBef>
                <a:spcPts val="0"/>
              </a:spcBef>
              <a:spcAft>
                <a:spcPts val="600"/>
              </a:spcAft>
            </a:pPr>
            <a:r>
              <a:rPr lang="en-GB" sz="2100" b="0" dirty="0">
                <a:solidFill>
                  <a:schemeClr val="accent1"/>
                </a:solidFill>
                <a:latin typeface="Roboto Mono" panose="00000009000000000000"/>
                <a:ea typeface="Roboto Mono" panose="00000009000000000000"/>
                <a:sym typeface="Roboto Mono" panose="00000009000000000000"/>
              </a:rPr>
              <a:t>&lt;p&gt; </a:t>
            </a:r>
            <a:r>
              <a:rPr lang="en-US" sz="6000" b="1" dirty="0">
                <a:solidFill>
                  <a:schemeClr val="accent1"/>
                </a:solidFill>
              </a:rPr>
              <a:t>LÝ DO CHỌN </a:t>
            </a:r>
            <a:br>
              <a:rPr lang="en-US" sz="6000" b="1" dirty="0">
                <a:solidFill>
                  <a:schemeClr val="accent1"/>
                </a:solidFill>
              </a:rPr>
            </a:br>
            <a:r>
              <a:rPr lang="en-US" sz="6000" b="1" dirty="0">
                <a:solidFill>
                  <a:schemeClr val="accent1">
                    <a:lumMod val="60000"/>
                    <a:lumOff val="40000"/>
                  </a:schemeClr>
                </a:solidFill>
              </a:rPr>
              <a:t>ĐỀ TÀI ỨNG DỤNG</a:t>
            </a:r>
            <a:r>
              <a:rPr lang="en-US" dirty="0">
                <a:solidFill>
                  <a:schemeClr val="accent1"/>
                </a:solidFill>
              </a:rPr>
              <a:t>.</a:t>
            </a:r>
            <a:r>
              <a:rPr lang="en-US" sz="2100" b="0" dirty="0">
                <a:solidFill>
                  <a:schemeClr val="accent1"/>
                </a:solidFill>
                <a:latin typeface="Roboto Mono" panose="00000009000000000000"/>
                <a:ea typeface="Roboto Mono" panose="00000009000000000000"/>
              </a:rPr>
              <a:t>&lt;/p&gt; </a:t>
            </a:r>
            <a:endParaRPr sz="2100" b="0" dirty="0">
              <a:solidFill>
                <a:schemeClr val="accent1"/>
              </a:solidFill>
              <a:latin typeface="Roboto Mono" panose="00000009000000000000"/>
              <a:ea typeface="Roboto Mono" panose="00000009000000000000"/>
            </a:endParaRPr>
          </a:p>
        </p:txBody>
      </p:sp>
      <p:sp>
        <p:nvSpPr>
          <p:cNvPr id="412" name="Google Shape;412;p25"/>
          <p:cNvSpPr/>
          <p:nvPr/>
        </p:nvSpPr>
        <p:spPr>
          <a:xfrm>
            <a:off x="1643886" y="2730349"/>
            <a:ext cx="1627849" cy="1486099"/>
          </a:xfrm>
          <a:prstGeom prst="rect">
            <a:avLst/>
          </a:prstGeom>
        </p:spPr>
        <p:txBody>
          <a:bodyPr>
            <a:prstTxWarp prst="textPlain">
              <a:avLst/>
            </a:prstTxWarp>
          </a:bodyPr>
          <a:lstStyle/>
          <a:p>
            <a:pPr lvl="0" algn="ctr"/>
            <a:r>
              <a:rPr b="1" i="0" dirty="0">
                <a:ln>
                  <a:noFill/>
                </a:ln>
                <a:solidFill>
                  <a:schemeClr val="accent1"/>
                </a:solidFill>
                <a:latin typeface="Roboto Mono" panose="00000009000000000000"/>
              </a:rPr>
              <a:t>01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26"/>
          <p:cNvSpPr txBox="1">
            <a:spLocks noGrp="1"/>
          </p:cNvSpPr>
          <p:nvPr>
            <p:ph type="subTitle" idx="1"/>
          </p:nvPr>
        </p:nvSpPr>
        <p:spPr>
          <a:xfrm>
            <a:off x="744883" y="76281"/>
            <a:ext cx="10214252"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b="0" dirty="0">
                <a:solidFill>
                  <a:schemeClr val="accent1"/>
                </a:solidFill>
              </a:rPr>
              <a:t>&lt;p&gt; Lý do </a:t>
            </a:r>
            <a:r>
              <a:rPr lang="en-US" sz="2800" b="0" dirty="0" err="1">
                <a:solidFill>
                  <a:schemeClr val="accent1"/>
                </a:solidFill>
              </a:rPr>
              <a:t>chọn</a:t>
            </a:r>
            <a:r>
              <a:rPr lang="en-US" sz="2800" b="0" dirty="0">
                <a:solidFill>
                  <a:schemeClr val="accent1"/>
                </a:solidFill>
              </a:rPr>
              <a:t> </a:t>
            </a:r>
            <a:r>
              <a:rPr lang="en-US" sz="2800" b="0" dirty="0" err="1">
                <a:solidFill>
                  <a:schemeClr val="accent1"/>
                </a:solidFill>
              </a:rPr>
              <a:t>đề</a:t>
            </a:r>
            <a:r>
              <a:rPr lang="en-US" sz="2800" b="0" dirty="0">
                <a:solidFill>
                  <a:schemeClr val="accent1"/>
                </a:solidFill>
              </a:rPr>
              <a:t> </a:t>
            </a:r>
            <a:r>
              <a:rPr lang="en-US" sz="2800" b="0" dirty="0" err="1">
                <a:solidFill>
                  <a:schemeClr val="accent1"/>
                </a:solidFill>
              </a:rPr>
              <a:t>tài</a:t>
            </a:r>
            <a:r>
              <a:rPr lang="en-US" sz="2800" b="0" dirty="0">
                <a:solidFill>
                  <a:schemeClr val="accent1"/>
                </a:solidFill>
              </a:rPr>
              <a:t> &lt;/p&gt;</a:t>
            </a:r>
          </a:p>
        </p:txBody>
      </p:sp>
      <p:sp>
        <p:nvSpPr>
          <p:cNvPr id="419" name="Google Shape;419;p26"/>
          <p:cNvSpPr txBox="1">
            <a:spLocks noGrp="1"/>
          </p:cNvSpPr>
          <p:nvPr>
            <p:ph type="body" idx="2"/>
          </p:nvPr>
        </p:nvSpPr>
        <p:spPr>
          <a:xfrm>
            <a:off x="509155" y="5743535"/>
            <a:ext cx="11003972" cy="865083"/>
          </a:xfrm>
          <a:prstGeom prst="rect">
            <a:avLst/>
          </a:prstGeom>
        </p:spPr>
        <p:txBody>
          <a:bodyPr spcFirstLastPara="1" wrap="square" lIns="121900" tIns="121900" rIns="121900" bIns="121900" anchor="t" anchorCtr="0">
            <a:noAutofit/>
          </a:bodyPr>
          <a:lstStyle/>
          <a:p>
            <a:pPr marL="0" indent="0">
              <a:lnSpc>
                <a:spcPct val="107000"/>
              </a:lnSpc>
              <a:spcAft>
                <a:spcPts val="600"/>
              </a:spcAft>
              <a:buNone/>
              <a:tabLst>
                <a:tab pos="266700" algn="l"/>
              </a:tabLst>
            </a:pPr>
            <a:r>
              <a:rPr lang="en-US" sz="2100" dirty="0"/>
              <a:t>- </a:t>
            </a:r>
            <a:r>
              <a:rPr lang="en-US" sz="2100" dirty="0" err="1">
                <a:solidFill>
                  <a:schemeClr val="accent6">
                    <a:lumMod val="40000"/>
                    <a:lumOff val="60000"/>
                  </a:schemeClr>
                </a:solidFill>
              </a:rPr>
              <a:t>Đối</a:t>
            </a:r>
            <a:r>
              <a:rPr lang="en-US" sz="2100" dirty="0">
                <a:solidFill>
                  <a:schemeClr val="accent6">
                    <a:lumMod val="40000"/>
                    <a:lumOff val="60000"/>
                  </a:schemeClr>
                </a:solidFill>
              </a:rPr>
              <a:t> </a:t>
            </a:r>
            <a:r>
              <a:rPr lang="en-US" sz="2100" dirty="0" err="1">
                <a:solidFill>
                  <a:schemeClr val="accent6">
                    <a:lumMod val="40000"/>
                    <a:lumOff val="60000"/>
                  </a:schemeClr>
                </a:solidFill>
              </a:rPr>
              <a:t>tượng</a:t>
            </a:r>
            <a:r>
              <a:rPr lang="en-US" sz="2100" dirty="0">
                <a:solidFill>
                  <a:schemeClr val="accent6">
                    <a:lumMod val="40000"/>
                    <a:lumOff val="60000"/>
                  </a:schemeClr>
                </a:solidFill>
              </a:rPr>
              <a:t> </a:t>
            </a:r>
            <a:r>
              <a:rPr lang="en-US" sz="2100" dirty="0" err="1">
                <a:solidFill>
                  <a:schemeClr val="accent6">
                    <a:lumMod val="40000"/>
                    <a:lumOff val="60000"/>
                  </a:schemeClr>
                </a:solidFill>
              </a:rPr>
              <a:t>sử</a:t>
            </a:r>
            <a:r>
              <a:rPr lang="en-US" sz="2100" dirty="0">
                <a:solidFill>
                  <a:schemeClr val="accent6">
                    <a:lumMod val="40000"/>
                    <a:lumOff val="60000"/>
                  </a:schemeClr>
                </a:solidFill>
              </a:rPr>
              <a:t> </a:t>
            </a:r>
            <a:r>
              <a:rPr lang="en-US" sz="2100" dirty="0" err="1">
                <a:solidFill>
                  <a:schemeClr val="accent6">
                    <a:lumMod val="40000"/>
                    <a:lumOff val="60000"/>
                  </a:schemeClr>
                </a:solidFill>
              </a:rPr>
              <a:t>dụng</a:t>
            </a:r>
            <a:r>
              <a:rPr lang="en-US" sz="2100" dirty="0">
                <a:solidFill>
                  <a:schemeClr val="accent6">
                    <a:lumMod val="40000"/>
                    <a:lumOff val="60000"/>
                  </a:schemeClr>
                </a:solidFill>
              </a:rPr>
              <a:t>: </a:t>
            </a:r>
            <a:r>
              <a:rPr lang="en-US" sz="2100" dirty="0" err="1"/>
              <a:t>những</a:t>
            </a:r>
            <a:r>
              <a:rPr lang="en-US" sz="2100" dirty="0"/>
              <a:t> </a:t>
            </a:r>
            <a:r>
              <a:rPr lang="en-US" sz="2100" dirty="0" err="1"/>
              <a:t>khách</a:t>
            </a:r>
            <a:r>
              <a:rPr lang="en-US" sz="2100" dirty="0"/>
              <a:t> </a:t>
            </a:r>
            <a:r>
              <a:rPr lang="en-US" sz="2100" dirty="0" err="1"/>
              <a:t>hàng</a:t>
            </a:r>
            <a:r>
              <a:rPr lang="en-US" sz="2100" dirty="0"/>
              <a:t> </a:t>
            </a:r>
            <a:r>
              <a:rPr lang="en-US" sz="2100" dirty="0" err="1"/>
              <a:t>có</a:t>
            </a:r>
            <a:r>
              <a:rPr lang="en-US" sz="2100" dirty="0"/>
              <a:t> </a:t>
            </a:r>
            <a:r>
              <a:rPr lang="en-US" sz="2100" dirty="0" err="1"/>
              <a:t>nhu</a:t>
            </a:r>
            <a:r>
              <a:rPr lang="en-US" sz="2100" dirty="0"/>
              <a:t> </a:t>
            </a:r>
            <a:r>
              <a:rPr lang="en-US" sz="2100" dirty="0" err="1"/>
              <a:t>cầu</a:t>
            </a:r>
            <a:r>
              <a:rPr lang="en-US" sz="2100" dirty="0"/>
              <a:t> </a:t>
            </a:r>
            <a:r>
              <a:rPr lang="en-US" sz="2100" dirty="0" err="1"/>
              <a:t>mua</a:t>
            </a:r>
            <a:r>
              <a:rPr lang="en-US" sz="2100" dirty="0"/>
              <a:t> </a:t>
            </a:r>
            <a:r>
              <a:rPr lang="en-US" sz="2100" dirty="0" err="1"/>
              <a:t>điện</a:t>
            </a:r>
            <a:r>
              <a:rPr lang="en-US" sz="2100" dirty="0"/>
              <a:t> </a:t>
            </a:r>
            <a:r>
              <a:rPr lang="en-US" sz="2100" dirty="0" err="1"/>
              <a:t>thoại</a:t>
            </a:r>
            <a:r>
              <a:rPr lang="en-US" sz="2100" dirty="0"/>
              <a:t> </a:t>
            </a:r>
            <a:r>
              <a:rPr lang="en-US" sz="2100" dirty="0" err="1"/>
              <a:t>trực</a:t>
            </a:r>
            <a:r>
              <a:rPr lang="en-US" sz="2100" dirty="0"/>
              <a:t> </a:t>
            </a:r>
            <a:r>
              <a:rPr lang="en-US" sz="2100" dirty="0" err="1"/>
              <a:t>tuyến</a:t>
            </a:r>
            <a:r>
              <a:rPr lang="en-US" sz="2100" dirty="0"/>
              <a:t>, </a:t>
            </a:r>
            <a:r>
              <a:rPr lang="en-US" sz="2100" dirty="0" err="1"/>
              <a:t>đặt</a:t>
            </a:r>
            <a:r>
              <a:rPr lang="en-US" sz="2100" dirty="0"/>
              <a:t> </a:t>
            </a:r>
            <a:r>
              <a:rPr lang="en-US" sz="2100" dirty="0" err="1"/>
              <a:t>hàng</a:t>
            </a:r>
            <a:r>
              <a:rPr lang="en-US" sz="2100" dirty="0"/>
              <a:t> qua web.</a:t>
            </a:r>
          </a:p>
        </p:txBody>
      </p:sp>
      <p:pic>
        <p:nvPicPr>
          <p:cNvPr id="2" name="Picture 2" descr="Cost per acquisition - Free commerce and shopping icons">
            <a:extLst>
              <a:ext uri="{FF2B5EF4-FFF2-40B4-BE49-F238E27FC236}">
                <a16:creationId xmlns:a16="http://schemas.microsoft.com/office/drawing/2014/main" id="{A756EA43-4879-60C9-3F8D-B0D806B45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1282" y="1350264"/>
            <a:ext cx="4157472" cy="415747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524EC15E-5164-8945-5516-15305F1CA216}"/>
              </a:ext>
            </a:extLst>
          </p:cNvPr>
          <p:cNvGrpSpPr/>
          <p:nvPr/>
        </p:nvGrpSpPr>
        <p:grpSpPr>
          <a:xfrm>
            <a:off x="1243855" y="1505375"/>
            <a:ext cx="3362863" cy="3526965"/>
            <a:chOff x="1088407" y="1413310"/>
            <a:chExt cx="3362863" cy="3526965"/>
          </a:xfrm>
        </p:grpSpPr>
        <p:pic>
          <p:nvPicPr>
            <p:cNvPr id="4" name="Picture 4" descr="Blank White Sign Png - Demand Icon Png PNG Image | Transparent PNG Free ...">
              <a:extLst>
                <a:ext uri="{FF2B5EF4-FFF2-40B4-BE49-F238E27FC236}">
                  <a16:creationId xmlns:a16="http://schemas.microsoft.com/office/drawing/2014/main" id="{F8779C16-D297-E71C-3A7D-943670D08B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407" y="1413310"/>
              <a:ext cx="3362863" cy="35269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18C6CA-34FB-2173-4687-320416B63BDA}"/>
                </a:ext>
              </a:extLst>
            </p:cNvPr>
            <p:cNvSpPr txBox="1"/>
            <p:nvPr/>
          </p:nvSpPr>
          <p:spPr>
            <a:xfrm rot="20427944">
              <a:off x="1347223" y="1971613"/>
              <a:ext cx="1659489" cy="461665"/>
            </a:xfrm>
            <a:prstGeom prst="rect">
              <a:avLst/>
            </a:prstGeom>
            <a:noFill/>
          </p:spPr>
          <p:txBody>
            <a:bodyPr wrap="square" rtlCol="0">
              <a:spAutoFit/>
            </a:bodyPr>
            <a:lstStyle/>
            <a:p>
              <a:r>
                <a:rPr lang="en-US" sz="2400" b="1" dirty="0">
                  <a:latin typeface="Roboto Mono" panose="00000009000000000000" pitchFamily="49" charset="0"/>
                  <a:ea typeface="Roboto Mono" panose="00000009000000000000" pitchFamily="49" charset="0"/>
                  <a:cs typeface="Roboto" panose="02000000000000000000" pitchFamily="2" charset="0"/>
                </a:rPr>
                <a:t>Nhu </a:t>
              </a:r>
              <a:r>
                <a:rPr lang="en-US" sz="2400" b="1" dirty="0" err="1">
                  <a:latin typeface="Roboto Mono" panose="00000009000000000000" pitchFamily="49" charset="0"/>
                  <a:ea typeface="Roboto Mono" panose="00000009000000000000" pitchFamily="49" charset="0"/>
                  <a:cs typeface="Roboto" panose="02000000000000000000" pitchFamily="2" charset="0"/>
                </a:rPr>
                <a:t>cầu</a:t>
              </a:r>
              <a:r>
                <a:rPr lang="en-US" sz="2400" b="1" dirty="0">
                  <a:latin typeface="Roboto Mono" panose="00000009000000000000" pitchFamily="49" charset="0"/>
                  <a:ea typeface="Roboto Mono" panose="00000009000000000000" pitchFamily="49" charset="0"/>
                  <a:cs typeface="Roboto" panose="02000000000000000000" pitchFamily="2" charset="0"/>
                </a:rPr>
                <a:t> </a:t>
              </a:r>
            </a:p>
          </p:txBody>
        </p:sp>
      </p:grpSp>
      <p:pic>
        <p:nvPicPr>
          <p:cNvPr id="6" name="Picture 6" descr="Buzzfeed logo in transparent PNG and vectorized SVG formats">
            <a:extLst>
              <a:ext uri="{FF2B5EF4-FFF2-40B4-BE49-F238E27FC236}">
                <a16:creationId xmlns:a16="http://schemas.microsoft.com/office/drawing/2014/main" id="{39293EC4-DF62-893B-B887-9163F8C450A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81" t="19408" r="16840" b="22812"/>
          <a:stretch/>
        </p:blipFill>
        <p:spPr bwMode="auto">
          <a:xfrm rot="1140958">
            <a:off x="3266818" y="2386123"/>
            <a:ext cx="658130" cy="572014"/>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4B3BC642-DCC0-8D43-895E-1983397186C0}"/>
              </a:ext>
            </a:extLst>
          </p:cNvPr>
          <p:cNvSpPr/>
          <p:nvPr/>
        </p:nvSpPr>
        <p:spPr>
          <a:xfrm>
            <a:off x="4836109" y="2509246"/>
            <a:ext cx="1808018" cy="108434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solidFill>
                <a:schemeClr val="accent6"/>
              </a:solidFill>
            </a:endParaRPr>
          </a:p>
        </p:txBody>
      </p:sp>
    </p:spTree>
    <p:extLst>
      <p:ext uri="{BB962C8B-B14F-4D97-AF65-F5344CB8AC3E}">
        <p14:creationId xmlns:p14="http://schemas.microsoft.com/office/powerpoint/2010/main" val="3398982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2" name="Google Shape;418;p26">
            <a:extLst>
              <a:ext uri="{FF2B5EF4-FFF2-40B4-BE49-F238E27FC236}">
                <a16:creationId xmlns:a16="http://schemas.microsoft.com/office/drawing/2014/main" id="{00627572-F41C-7A78-B2F1-DB7560C8335A}"/>
              </a:ext>
            </a:extLst>
          </p:cNvPr>
          <p:cNvSpPr txBox="1">
            <a:spLocks/>
          </p:cNvSpPr>
          <p:nvPr/>
        </p:nvSpPr>
        <p:spPr>
          <a:xfrm>
            <a:off x="744883" y="76281"/>
            <a:ext cx="10214252" cy="7179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2100"/>
              <a:buFont typeface="Roboto Mono" panose="00000009000000000000"/>
              <a:buNone/>
              <a:defRPr sz="2100" b="1" i="0" u="none" strike="noStrike" cap="none">
                <a:solidFill>
                  <a:schemeClr val="dk2"/>
                </a:solidFill>
                <a:latin typeface="Roboto Mono" panose="00000009000000000000"/>
                <a:ea typeface="Roboto Mono" panose="00000009000000000000"/>
                <a:cs typeface="Roboto Mono" panose="00000009000000000000"/>
                <a:sym typeface="Roboto Mono" panose="00000009000000000000"/>
              </a:defRPr>
            </a:lvl1pPr>
            <a:lvl2pPr marL="914400" marR="0" lvl="1" indent="-342900" algn="l" rtl="0">
              <a:lnSpc>
                <a:spcPct val="115000"/>
              </a:lnSpc>
              <a:spcBef>
                <a:spcPts val="2100"/>
              </a:spcBef>
              <a:spcAft>
                <a:spcPts val="0"/>
              </a:spcAft>
              <a:buClr>
                <a:schemeClr val="dk2"/>
              </a:buClr>
              <a:buSzPts val="2100"/>
              <a:buFont typeface="Roboto Mono" panose="00000009000000000000"/>
              <a:buNone/>
              <a:defRPr sz="2100" b="1" i="0" u="none" strike="noStrike" cap="none">
                <a:solidFill>
                  <a:schemeClr val="dk2"/>
                </a:solidFill>
                <a:latin typeface="Roboto Mono" panose="00000009000000000000"/>
                <a:ea typeface="Roboto Mono" panose="00000009000000000000"/>
                <a:cs typeface="Roboto Mono" panose="00000009000000000000"/>
                <a:sym typeface="Roboto Mono" panose="00000009000000000000"/>
              </a:defRPr>
            </a:lvl2pPr>
            <a:lvl3pPr marL="1371600" marR="0" lvl="2" indent="-342900" algn="l" rtl="0">
              <a:lnSpc>
                <a:spcPct val="115000"/>
              </a:lnSpc>
              <a:spcBef>
                <a:spcPts val="2100"/>
              </a:spcBef>
              <a:spcAft>
                <a:spcPts val="0"/>
              </a:spcAft>
              <a:buClr>
                <a:schemeClr val="dk2"/>
              </a:buClr>
              <a:buSzPts val="2100"/>
              <a:buFont typeface="Roboto Mono" panose="00000009000000000000"/>
              <a:buNone/>
              <a:defRPr sz="2100" b="1" i="0" u="none" strike="noStrike" cap="none">
                <a:solidFill>
                  <a:schemeClr val="dk2"/>
                </a:solidFill>
                <a:latin typeface="Roboto Mono" panose="00000009000000000000"/>
                <a:ea typeface="Roboto Mono" panose="00000009000000000000"/>
                <a:cs typeface="Roboto Mono" panose="00000009000000000000"/>
                <a:sym typeface="Roboto Mono" panose="00000009000000000000"/>
              </a:defRPr>
            </a:lvl3pPr>
            <a:lvl4pPr marL="1828800" marR="0" lvl="3" indent="-342900" algn="l" rtl="0">
              <a:lnSpc>
                <a:spcPct val="115000"/>
              </a:lnSpc>
              <a:spcBef>
                <a:spcPts val="2100"/>
              </a:spcBef>
              <a:spcAft>
                <a:spcPts val="0"/>
              </a:spcAft>
              <a:buClr>
                <a:schemeClr val="dk2"/>
              </a:buClr>
              <a:buSzPts val="2100"/>
              <a:buFont typeface="Roboto Mono" panose="00000009000000000000"/>
              <a:buNone/>
              <a:defRPr sz="2100" b="1" i="0" u="none" strike="noStrike" cap="none">
                <a:solidFill>
                  <a:schemeClr val="dk2"/>
                </a:solidFill>
                <a:latin typeface="Roboto Mono" panose="00000009000000000000"/>
                <a:ea typeface="Roboto Mono" panose="00000009000000000000"/>
                <a:cs typeface="Roboto Mono" panose="00000009000000000000"/>
                <a:sym typeface="Roboto Mono" panose="00000009000000000000"/>
              </a:defRPr>
            </a:lvl4pPr>
            <a:lvl5pPr marL="2286000" marR="0" lvl="4" indent="-342900" algn="l" rtl="0">
              <a:lnSpc>
                <a:spcPct val="115000"/>
              </a:lnSpc>
              <a:spcBef>
                <a:spcPts val="2100"/>
              </a:spcBef>
              <a:spcAft>
                <a:spcPts val="0"/>
              </a:spcAft>
              <a:buClr>
                <a:schemeClr val="dk2"/>
              </a:buClr>
              <a:buSzPts val="2100"/>
              <a:buFont typeface="Roboto Mono" panose="00000009000000000000"/>
              <a:buNone/>
              <a:defRPr sz="2100" b="1" i="0" u="none" strike="noStrike" cap="none">
                <a:solidFill>
                  <a:schemeClr val="dk2"/>
                </a:solidFill>
                <a:latin typeface="Roboto Mono" panose="00000009000000000000"/>
                <a:ea typeface="Roboto Mono" panose="00000009000000000000"/>
                <a:cs typeface="Roboto Mono" panose="00000009000000000000"/>
                <a:sym typeface="Roboto Mono" panose="00000009000000000000"/>
              </a:defRPr>
            </a:lvl5pPr>
            <a:lvl6pPr marL="2743200" marR="0" lvl="5" indent="-342900" algn="l" rtl="0">
              <a:lnSpc>
                <a:spcPct val="115000"/>
              </a:lnSpc>
              <a:spcBef>
                <a:spcPts val="2100"/>
              </a:spcBef>
              <a:spcAft>
                <a:spcPts val="0"/>
              </a:spcAft>
              <a:buClr>
                <a:schemeClr val="dk2"/>
              </a:buClr>
              <a:buSzPts val="2100"/>
              <a:buFont typeface="Roboto Mono" panose="00000009000000000000"/>
              <a:buNone/>
              <a:defRPr sz="2100" b="1" i="0" u="none" strike="noStrike" cap="none">
                <a:solidFill>
                  <a:schemeClr val="dk2"/>
                </a:solidFill>
                <a:latin typeface="Roboto Mono" panose="00000009000000000000"/>
                <a:ea typeface="Roboto Mono" panose="00000009000000000000"/>
                <a:cs typeface="Roboto Mono" panose="00000009000000000000"/>
                <a:sym typeface="Roboto Mono" panose="00000009000000000000"/>
              </a:defRPr>
            </a:lvl6pPr>
            <a:lvl7pPr marL="3200400" marR="0" lvl="6" indent="-342900" algn="l" rtl="0">
              <a:lnSpc>
                <a:spcPct val="115000"/>
              </a:lnSpc>
              <a:spcBef>
                <a:spcPts val="2100"/>
              </a:spcBef>
              <a:spcAft>
                <a:spcPts val="0"/>
              </a:spcAft>
              <a:buClr>
                <a:schemeClr val="dk2"/>
              </a:buClr>
              <a:buSzPts val="2100"/>
              <a:buFont typeface="Roboto Mono" panose="00000009000000000000"/>
              <a:buNone/>
              <a:defRPr sz="2100" b="1" i="0" u="none" strike="noStrike" cap="none">
                <a:solidFill>
                  <a:schemeClr val="dk2"/>
                </a:solidFill>
                <a:latin typeface="Roboto Mono" panose="00000009000000000000"/>
                <a:ea typeface="Roboto Mono" panose="00000009000000000000"/>
                <a:cs typeface="Roboto Mono" panose="00000009000000000000"/>
                <a:sym typeface="Roboto Mono" panose="00000009000000000000"/>
              </a:defRPr>
            </a:lvl7pPr>
            <a:lvl8pPr marL="3657600" marR="0" lvl="7" indent="-342900" algn="l" rtl="0">
              <a:lnSpc>
                <a:spcPct val="115000"/>
              </a:lnSpc>
              <a:spcBef>
                <a:spcPts val="2100"/>
              </a:spcBef>
              <a:spcAft>
                <a:spcPts val="0"/>
              </a:spcAft>
              <a:buClr>
                <a:schemeClr val="dk2"/>
              </a:buClr>
              <a:buSzPts val="2100"/>
              <a:buFont typeface="Roboto Mono" panose="00000009000000000000"/>
              <a:buNone/>
              <a:defRPr sz="2100" b="1" i="0" u="none" strike="noStrike" cap="none">
                <a:solidFill>
                  <a:schemeClr val="dk2"/>
                </a:solidFill>
                <a:latin typeface="Roboto Mono" panose="00000009000000000000"/>
                <a:ea typeface="Roboto Mono" panose="00000009000000000000"/>
                <a:cs typeface="Roboto Mono" panose="00000009000000000000"/>
                <a:sym typeface="Roboto Mono" panose="00000009000000000000"/>
              </a:defRPr>
            </a:lvl8pPr>
            <a:lvl9pPr marL="4114800" marR="0" lvl="8" indent="-342900" algn="l" rtl="0">
              <a:lnSpc>
                <a:spcPct val="115000"/>
              </a:lnSpc>
              <a:spcBef>
                <a:spcPts val="2100"/>
              </a:spcBef>
              <a:spcAft>
                <a:spcPts val="2100"/>
              </a:spcAft>
              <a:buClr>
                <a:schemeClr val="dk2"/>
              </a:buClr>
              <a:buSzPts val="2100"/>
              <a:buFont typeface="Roboto Mono" panose="00000009000000000000"/>
              <a:buNone/>
              <a:defRPr sz="2100" b="1" i="0" u="none" strike="noStrike" cap="none">
                <a:solidFill>
                  <a:schemeClr val="dk2"/>
                </a:solidFill>
                <a:latin typeface="Roboto Mono" panose="00000009000000000000"/>
                <a:ea typeface="Roboto Mono" panose="00000009000000000000"/>
                <a:cs typeface="Roboto Mono" panose="00000009000000000000"/>
                <a:sym typeface="Roboto Mono" panose="00000009000000000000"/>
              </a:defRPr>
            </a:lvl9pPr>
          </a:lstStyle>
          <a:p>
            <a:pPr marL="0" indent="0">
              <a:spcAft>
                <a:spcPts val="2100"/>
              </a:spcAft>
            </a:pPr>
            <a:r>
              <a:rPr lang="en-US" sz="2800" b="0" dirty="0">
                <a:solidFill>
                  <a:schemeClr val="accent1"/>
                </a:solidFill>
              </a:rPr>
              <a:t>&lt;p&gt; Lý do </a:t>
            </a:r>
            <a:r>
              <a:rPr lang="en-US" sz="2800" b="0" dirty="0" err="1">
                <a:solidFill>
                  <a:schemeClr val="accent1"/>
                </a:solidFill>
              </a:rPr>
              <a:t>chọn</a:t>
            </a:r>
            <a:r>
              <a:rPr lang="en-US" sz="2800" b="0" dirty="0">
                <a:solidFill>
                  <a:schemeClr val="accent1"/>
                </a:solidFill>
              </a:rPr>
              <a:t> </a:t>
            </a:r>
            <a:r>
              <a:rPr lang="en-US" sz="2800" b="0" dirty="0" err="1">
                <a:solidFill>
                  <a:schemeClr val="accent1"/>
                </a:solidFill>
              </a:rPr>
              <a:t>đề</a:t>
            </a:r>
            <a:r>
              <a:rPr lang="en-US" sz="2800" b="0" dirty="0">
                <a:solidFill>
                  <a:schemeClr val="accent1"/>
                </a:solidFill>
              </a:rPr>
              <a:t> </a:t>
            </a:r>
            <a:r>
              <a:rPr lang="en-US" sz="2800" b="0" dirty="0" err="1">
                <a:solidFill>
                  <a:schemeClr val="accent1"/>
                </a:solidFill>
              </a:rPr>
              <a:t>tài</a:t>
            </a:r>
            <a:r>
              <a:rPr lang="en-US" sz="2800" b="0" dirty="0">
                <a:solidFill>
                  <a:schemeClr val="accent1"/>
                </a:solidFill>
              </a:rPr>
              <a:t> &lt;/p&gt;</a:t>
            </a:r>
          </a:p>
        </p:txBody>
      </p:sp>
      <p:pic>
        <p:nvPicPr>
          <p:cNvPr id="2050" name="Picture 2" descr="Pay Per Head Sites Clipart - Full Size Clipart (#2494259) - PinClipart">
            <a:extLst>
              <a:ext uri="{FF2B5EF4-FFF2-40B4-BE49-F238E27FC236}">
                <a16:creationId xmlns:a16="http://schemas.microsoft.com/office/drawing/2014/main" id="{E1205131-7BD8-A558-588D-4C167B6E0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15" y="1565104"/>
            <a:ext cx="4367872" cy="4367872"/>
          </a:xfrm>
          <a:prstGeom prst="rect">
            <a:avLst/>
          </a:prstGeom>
          <a:noFill/>
          <a:extLst>
            <a:ext uri="{909E8E84-426E-40DD-AFC4-6F175D3DCCD1}">
              <a14:hiddenFill xmlns:a14="http://schemas.microsoft.com/office/drawing/2010/main">
                <a:solidFill>
                  <a:srgbClr val="FFFFFF"/>
                </a:solidFill>
              </a14:hiddenFill>
            </a:ext>
          </a:extLst>
        </p:spPr>
      </p:pic>
      <p:sp>
        <p:nvSpPr>
          <p:cNvPr id="419" name="Google Shape;419;p26"/>
          <p:cNvSpPr txBox="1">
            <a:spLocks noGrp="1"/>
          </p:cNvSpPr>
          <p:nvPr>
            <p:ph type="body" idx="2"/>
          </p:nvPr>
        </p:nvSpPr>
        <p:spPr>
          <a:xfrm>
            <a:off x="3954680" y="1435608"/>
            <a:ext cx="7004455" cy="2532888"/>
          </a:xfrm>
          <a:prstGeom prst="rect">
            <a:avLst/>
          </a:prstGeom>
        </p:spPr>
        <p:txBody>
          <a:bodyPr spcFirstLastPara="1" wrap="square" lIns="121900" tIns="121900" rIns="121900" bIns="121900" anchor="t" anchorCtr="0">
            <a:noAutofit/>
          </a:bodyPr>
          <a:lstStyle/>
          <a:p>
            <a:pPr marL="0" lvl="0" indent="0">
              <a:lnSpc>
                <a:spcPct val="107000"/>
              </a:lnSpc>
              <a:spcAft>
                <a:spcPts val="600"/>
              </a:spcAft>
              <a:buNone/>
              <a:tabLst>
                <a:tab pos="266700" algn="l"/>
              </a:tabLst>
            </a:pPr>
            <a:r>
              <a:rPr lang="en-US" sz="2100" dirty="0">
                <a:solidFill>
                  <a:schemeClr val="accent4"/>
                </a:solidFill>
              </a:rPr>
              <a:t>*Lý do </a:t>
            </a:r>
            <a:r>
              <a:rPr lang="en-US" sz="2100" dirty="0" err="1">
                <a:solidFill>
                  <a:schemeClr val="accent4"/>
                </a:solidFill>
              </a:rPr>
              <a:t>chính</a:t>
            </a:r>
            <a:r>
              <a:rPr lang="en-US" sz="2100" dirty="0">
                <a:solidFill>
                  <a:schemeClr val="accent4"/>
                </a:solidFill>
              </a:rPr>
              <a:t>: </a:t>
            </a:r>
          </a:p>
          <a:p>
            <a:pPr indent="0">
              <a:lnSpc>
                <a:spcPct val="150000"/>
              </a:lnSpc>
              <a:buNone/>
            </a:pPr>
            <a:r>
              <a:rPr lang="en-US" sz="2100" dirty="0" err="1"/>
              <a:t>Với</a:t>
            </a:r>
            <a:r>
              <a:rPr lang="en-US" sz="2100" dirty="0"/>
              <a:t> </a:t>
            </a:r>
            <a:r>
              <a:rPr lang="en-US" sz="2100" dirty="0" err="1"/>
              <a:t>sự</a:t>
            </a:r>
            <a:r>
              <a:rPr lang="en-US" sz="2100" dirty="0"/>
              <a:t> </a:t>
            </a:r>
            <a:r>
              <a:rPr lang="en-US" sz="2100" dirty="0" err="1"/>
              <a:t>phát</a:t>
            </a:r>
            <a:r>
              <a:rPr lang="en-US" sz="2100" dirty="0"/>
              <a:t> </a:t>
            </a:r>
            <a:r>
              <a:rPr lang="en-US" sz="2100" dirty="0" err="1"/>
              <a:t>triển</a:t>
            </a:r>
            <a:r>
              <a:rPr lang="en-US" sz="2100" dirty="0"/>
              <a:t> </a:t>
            </a:r>
            <a:r>
              <a:rPr lang="en-US" sz="2100" dirty="0" err="1"/>
              <a:t>nhanh</a:t>
            </a:r>
            <a:r>
              <a:rPr lang="en-US" sz="2100" dirty="0"/>
              <a:t> </a:t>
            </a:r>
            <a:r>
              <a:rPr lang="en-US" sz="2100" dirty="0" err="1"/>
              <a:t>chóng</a:t>
            </a:r>
            <a:r>
              <a:rPr lang="en-US" sz="2100" dirty="0"/>
              <a:t> </a:t>
            </a:r>
            <a:r>
              <a:rPr lang="en-US" sz="2100" dirty="0" err="1"/>
              <a:t>của</a:t>
            </a:r>
            <a:r>
              <a:rPr lang="en-US" sz="2100" dirty="0"/>
              <a:t> </a:t>
            </a:r>
            <a:r>
              <a:rPr lang="en-US" sz="2100" dirty="0" err="1"/>
              <a:t>công</a:t>
            </a:r>
            <a:r>
              <a:rPr lang="en-US" sz="2100" dirty="0"/>
              <a:t> </a:t>
            </a:r>
            <a:r>
              <a:rPr lang="en-US" sz="2100" dirty="0" err="1"/>
              <a:t>nghệ</a:t>
            </a:r>
            <a:r>
              <a:rPr lang="en-US" sz="2100" dirty="0"/>
              <a:t> </a:t>
            </a:r>
            <a:r>
              <a:rPr lang="en-US" sz="2100" dirty="0" err="1"/>
              <a:t>và</a:t>
            </a:r>
            <a:r>
              <a:rPr lang="en-US" sz="2100" dirty="0"/>
              <a:t> </a:t>
            </a:r>
            <a:r>
              <a:rPr lang="en-US" sz="2100" dirty="0" err="1"/>
              <a:t>sự</a:t>
            </a:r>
            <a:r>
              <a:rPr lang="en-US" sz="2100" dirty="0"/>
              <a:t> </a:t>
            </a:r>
            <a:r>
              <a:rPr lang="en-US" sz="2100" dirty="0" err="1"/>
              <a:t>thay</a:t>
            </a:r>
            <a:r>
              <a:rPr lang="en-US" sz="2100" dirty="0"/>
              <a:t> </a:t>
            </a:r>
            <a:r>
              <a:rPr lang="en-US" sz="2100" dirty="0" err="1"/>
              <a:t>đổi</a:t>
            </a:r>
            <a:r>
              <a:rPr lang="en-US" sz="2100" dirty="0"/>
              <a:t> </a:t>
            </a:r>
            <a:r>
              <a:rPr lang="en-US" sz="2100" dirty="0" err="1"/>
              <a:t>trong</a:t>
            </a:r>
            <a:r>
              <a:rPr lang="en-US" sz="2100" dirty="0"/>
              <a:t> </a:t>
            </a:r>
            <a:r>
              <a:rPr lang="en-US" sz="2100" dirty="0" err="1"/>
              <a:t>thói</a:t>
            </a:r>
            <a:r>
              <a:rPr lang="en-US" sz="2100" dirty="0"/>
              <a:t> </a:t>
            </a:r>
            <a:r>
              <a:rPr lang="en-US" sz="2100" dirty="0" err="1"/>
              <a:t>quen</a:t>
            </a:r>
            <a:r>
              <a:rPr lang="en-US" sz="2100" dirty="0"/>
              <a:t> </a:t>
            </a:r>
            <a:r>
              <a:rPr lang="en-US" sz="2100" dirty="0" err="1"/>
              <a:t>mua</a:t>
            </a:r>
            <a:r>
              <a:rPr lang="en-US" sz="2100" dirty="0"/>
              <a:t> </a:t>
            </a:r>
            <a:r>
              <a:rPr lang="en-US" sz="2100" dirty="0" err="1"/>
              <a:t>sắm</a:t>
            </a:r>
            <a:r>
              <a:rPr lang="en-US" sz="2100" dirty="0"/>
              <a:t> </a:t>
            </a:r>
            <a:r>
              <a:rPr lang="en-US" sz="2100" dirty="0" err="1"/>
              <a:t>của</a:t>
            </a:r>
            <a:r>
              <a:rPr lang="en-US" sz="2100" dirty="0"/>
              <a:t> </a:t>
            </a:r>
            <a:r>
              <a:rPr lang="en-US" sz="2100" dirty="0" err="1"/>
              <a:t>người</a:t>
            </a:r>
            <a:r>
              <a:rPr lang="en-US" sz="2100" dirty="0"/>
              <a:t> </a:t>
            </a:r>
            <a:r>
              <a:rPr lang="en-US" sz="2100" dirty="0" err="1"/>
              <a:t>tiêu</a:t>
            </a:r>
            <a:r>
              <a:rPr lang="en-US" sz="2100" dirty="0"/>
              <a:t> </a:t>
            </a:r>
            <a:r>
              <a:rPr lang="en-US" sz="2100" dirty="0" err="1"/>
              <a:t>dùng</a:t>
            </a:r>
            <a:r>
              <a:rPr lang="en-US" sz="2100" dirty="0"/>
              <a:t>, </a:t>
            </a:r>
            <a:r>
              <a:rPr lang="en-US" sz="2100" dirty="0" err="1"/>
              <a:t>việc</a:t>
            </a:r>
            <a:r>
              <a:rPr lang="en-US" sz="2100" dirty="0"/>
              <a:t> </a:t>
            </a:r>
            <a:r>
              <a:rPr lang="en-US" sz="2100" dirty="0" err="1"/>
              <a:t>có</a:t>
            </a:r>
            <a:r>
              <a:rPr lang="en-US" sz="2100" dirty="0"/>
              <a:t> </a:t>
            </a:r>
            <a:r>
              <a:rPr lang="en-US" sz="2100" dirty="0" err="1"/>
              <a:t>một</a:t>
            </a:r>
            <a:r>
              <a:rPr lang="en-US" sz="2100" dirty="0"/>
              <a:t> </a:t>
            </a:r>
            <a:r>
              <a:rPr lang="en-US" sz="2100" dirty="0" err="1"/>
              <a:t>trang</a:t>
            </a:r>
            <a:r>
              <a:rPr lang="en-US" sz="2100" dirty="0"/>
              <a:t> web </a:t>
            </a:r>
            <a:r>
              <a:rPr lang="en-US" sz="2100" dirty="0" err="1"/>
              <a:t>bán</a:t>
            </a:r>
            <a:r>
              <a:rPr lang="en-US" sz="2100" dirty="0"/>
              <a:t> </a:t>
            </a:r>
            <a:r>
              <a:rPr lang="en-US" sz="2100" dirty="0" err="1"/>
              <a:t>hàng</a:t>
            </a:r>
            <a:r>
              <a:rPr lang="en-US" sz="2100" dirty="0"/>
              <a:t> </a:t>
            </a:r>
            <a:r>
              <a:rPr lang="en-US" sz="2100" dirty="0" err="1"/>
              <a:t>linh</a:t>
            </a:r>
            <a:r>
              <a:rPr lang="en-US" sz="2100" dirty="0"/>
              <a:t> </a:t>
            </a:r>
            <a:r>
              <a:rPr lang="en-US" sz="2100" dirty="0" err="1"/>
              <a:t>hoạt</a:t>
            </a:r>
            <a:r>
              <a:rPr lang="en-US" sz="2100" dirty="0"/>
              <a:t>, </a:t>
            </a:r>
            <a:r>
              <a:rPr lang="en-US" sz="2100" dirty="0" err="1"/>
              <a:t>dễ</a:t>
            </a:r>
            <a:r>
              <a:rPr lang="en-US" sz="2100" dirty="0"/>
              <a:t> </a:t>
            </a:r>
            <a:r>
              <a:rPr lang="en-US" sz="2100" dirty="0" err="1"/>
              <a:t>sử</a:t>
            </a:r>
            <a:r>
              <a:rPr lang="en-US" sz="2100" dirty="0"/>
              <a:t> </a:t>
            </a:r>
            <a:r>
              <a:rPr lang="en-US" sz="2100" dirty="0" err="1"/>
              <a:t>dụng</a:t>
            </a:r>
            <a:r>
              <a:rPr lang="en-US" sz="2100" dirty="0"/>
              <a:t> </a:t>
            </a:r>
            <a:r>
              <a:rPr lang="en-US" sz="2100" dirty="0" err="1"/>
              <a:t>và</a:t>
            </a:r>
            <a:r>
              <a:rPr lang="en-US" sz="2100" dirty="0"/>
              <a:t> </a:t>
            </a:r>
            <a:r>
              <a:rPr lang="en-US" sz="2100" dirty="0" err="1"/>
              <a:t>bảo</a:t>
            </a:r>
            <a:r>
              <a:rPr lang="en-US" sz="2100" dirty="0"/>
              <a:t> </a:t>
            </a:r>
            <a:r>
              <a:rPr lang="en-US" sz="2100" dirty="0" err="1"/>
              <a:t>mật</a:t>
            </a:r>
            <a:r>
              <a:rPr lang="en-US" sz="2100" dirty="0"/>
              <a:t> </a:t>
            </a:r>
            <a:r>
              <a:rPr lang="en-US" sz="2100" dirty="0" err="1"/>
              <a:t>là</a:t>
            </a:r>
            <a:r>
              <a:rPr lang="en-US" sz="2100" dirty="0"/>
              <a:t> </a:t>
            </a:r>
            <a:r>
              <a:rPr lang="en-US" sz="2100" dirty="0" err="1"/>
              <a:t>vô</a:t>
            </a:r>
            <a:r>
              <a:rPr lang="en-US" sz="2100" dirty="0"/>
              <a:t> </a:t>
            </a:r>
            <a:r>
              <a:rPr lang="en-US" sz="2100" dirty="0" err="1"/>
              <a:t>cùng</a:t>
            </a:r>
            <a:r>
              <a:rPr lang="en-US" sz="2100" dirty="0"/>
              <a:t> </a:t>
            </a:r>
            <a:r>
              <a:rPr lang="en-US" sz="2100" dirty="0" err="1"/>
              <a:t>quan</a:t>
            </a:r>
            <a:r>
              <a:rPr lang="en-US" sz="2100" dirty="0"/>
              <a:t> </a:t>
            </a:r>
            <a:r>
              <a:rPr lang="en-US" sz="2100" dirty="0" err="1"/>
              <a:t>trọng</a:t>
            </a:r>
            <a:r>
              <a:rPr lang="en-US" sz="2100" dirty="0"/>
              <a:t>.</a:t>
            </a:r>
          </a:p>
        </p:txBody>
      </p:sp>
      <p:pic>
        <p:nvPicPr>
          <p:cNvPr id="2052" name="Picture 4" descr="Lock Vector Icon 363331 Vector Art at Vecteezy">
            <a:extLst>
              <a:ext uri="{FF2B5EF4-FFF2-40B4-BE49-F238E27FC236}">
                <a16:creationId xmlns:a16="http://schemas.microsoft.com/office/drawing/2014/main" id="{1142CB19-6948-D29E-E7B1-11120B537625}"/>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333455" y="2513076"/>
            <a:ext cx="1831848" cy="18318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131110" y="2893488"/>
            <a:ext cx="7942274" cy="2128065"/>
          </a:xfrm>
          <a:prstGeom prst="rect">
            <a:avLst/>
          </a:prstGeom>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GB" sz="2100" b="0" dirty="0">
                <a:solidFill>
                  <a:schemeClr val="accent3"/>
                </a:solidFill>
                <a:latin typeface="Roboto Mono" panose="00000009000000000000"/>
                <a:ea typeface="Roboto Mono" panose="00000009000000000000"/>
                <a:sym typeface="Roboto Mono" panose="00000009000000000000"/>
              </a:rPr>
              <a:t>&lt;p&gt; </a:t>
            </a:r>
            <a:r>
              <a:rPr lang="en-US" dirty="0">
                <a:solidFill>
                  <a:schemeClr val="accent3"/>
                </a:solidFill>
              </a:rPr>
              <a:t>MỤC TIÊU ĐỀ TÀI</a:t>
            </a:r>
            <a:r>
              <a:rPr lang="vi-VN" dirty="0">
                <a:solidFill>
                  <a:schemeClr val="accent3"/>
                </a:solidFill>
              </a:rPr>
              <a:t>.</a:t>
            </a:r>
            <a:r>
              <a:rPr lang="en-GB" dirty="0">
                <a:solidFill>
                  <a:schemeClr val="accent3"/>
                </a:solidFill>
              </a:rPr>
              <a:t> </a:t>
            </a:r>
            <a:r>
              <a:rPr lang="en-GB" sz="2100" b="0" dirty="0">
                <a:solidFill>
                  <a:schemeClr val="accent3"/>
                </a:solidFill>
                <a:latin typeface="Roboto Mono" panose="00000009000000000000"/>
                <a:ea typeface="Roboto Mono" panose="00000009000000000000"/>
                <a:sym typeface="Roboto Mono" panose="00000009000000000000"/>
              </a:rPr>
              <a:t>&lt;/p&gt;</a:t>
            </a:r>
            <a:endParaRPr lang="en-US" sz="2100" b="0" dirty="0">
              <a:solidFill>
                <a:schemeClr val="accent3"/>
              </a:solidFill>
              <a:latin typeface="Roboto Mono" panose="00000009000000000000"/>
              <a:ea typeface="Roboto Mono" panose="00000009000000000000"/>
              <a:sym typeface="Roboto Mono" panose="00000009000000000000"/>
            </a:endParaRPr>
          </a:p>
        </p:txBody>
      </p:sp>
      <p:sp>
        <p:nvSpPr>
          <p:cNvPr id="459" name="Google Shape;459;p31"/>
          <p:cNvSpPr/>
          <p:nvPr/>
        </p:nvSpPr>
        <p:spPr>
          <a:xfrm>
            <a:off x="1663550" y="2681184"/>
            <a:ext cx="1858156" cy="1486099"/>
          </a:xfrm>
          <a:prstGeom prst="rect">
            <a:avLst/>
          </a:prstGeom>
        </p:spPr>
        <p:txBody>
          <a:bodyPr>
            <a:prstTxWarp prst="textPlain">
              <a:avLst/>
            </a:prstTxWarp>
          </a:bodyPr>
          <a:lstStyle/>
          <a:p>
            <a:pPr lvl="0" algn="ctr"/>
            <a:r>
              <a:rPr b="1" i="0" dirty="0">
                <a:ln>
                  <a:noFill/>
                </a:ln>
                <a:solidFill>
                  <a:schemeClr val="accent3"/>
                </a:solidFill>
                <a:latin typeface="Roboto Mono" panose="00000009000000000000"/>
              </a:rPr>
              <a:t>02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9" name="Google Shape;419;p26"/>
          <p:cNvSpPr txBox="1">
            <a:spLocks noGrp="1"/>
          </p:cNvSpPr>
          <p:nvPr>
            <p:ph type="body" idx="2"/>
          </p:nvPr>
        </p:nvSpPr>
        <p:spPr>
          <a:xfrm>
            <a:off x="415637" y="5555591"/>
            <a:ext cx="11180618" cy="1259938"/>
          </a:xfrm>
          <a:prstGeom prst="rect">
            <a:avLst/>
          </a:prstGeom>
        </p:spPr>
        <p:txBody>
          <a:bodyPr spcFirstLastPara="1" wrap="square" lIns="121900" tIns="121900" rIns="121900" bIns="121900" anchor="t" anchorCtr="0">
            <a:noAutofit/>
          </a:bodyPr>
          <a:lstStyle/>
          <a:p>
            <a:pPr marL="0" lvl="0" indent="0">
              <a:lnSpc>
                <a:spcPct val="107000"/>
              </a:lnSpc>
              <a:spcAft>
                <a:spcPts val="600"/>
              </a:spcAft>
              <a:buNone/>
              <a:tabLst>
                <a:tab pos="266700" algn="l"/>
              </a:tabLst>
            </a:pPr>
            <a:r>
              <a:rPr lang="en-US" sz="2100" dirty="0"/>
              <a:t>- </a:t>
            </a:r>
            <a:r>
              <a:rPr lang="en-US" sz="2100" dirty="0" err="1">
                <a:solidFill>
                  <a:schemeClr val="accent6">
                    <a:lumMod val="40000"/>
                    <a:lumOff val="60000"/>
                  </a:schemeClr>
                </a:solidFill>
              </a:rPr>
              <a:t>Mục</a:t>
            </a:r>
            <a:r>
              <a:rPr lang="en-US" sz="2100" dirty="0">
                <a:solidFill>
                  <a:schemeClr val="accent6">
                    <a:lumMod val="40000"/>
                    <a:lumOff val="60000"/>
                  </a:schemeClr>
                </a:solidFill>
              </a:rPr>
              <a:t> </a:t>
            </a:r>
            <a:r>
              <a:rPr lang="en-US" sz="2100" dirty="0" err="1">
                <a:solidFill>
                  <a:schemeClr val="accent6">
                    <a:lumMod val="40000"/>
                    <a:lumOff val="60000"/>
                  </a:schemeClr>
                </a:solidFill>
              </a:rPr>
              <a:t>tiêu</a:t>
            </a:r>
            <a:r>
              <a:rPr lang="en-US" sz="2100" dirty="0">
                <a:solidFill>
                  <a:schemeClr val="accent6">
                    <a:lumMod val="40000"/>
                    <a:lumOff val="60000"/>
                  </a:schemeClr>
                </a:solidFill>
              </a:rPr>
              <a:t> 1: </a:t>
            </a:r>
            <a:r>
              <a:rPr lang="en-US" sz="2100" dirty="0" err="1">
                <a:solidFill>
                  <a:schemeClr val="tx1"/>
                </a:solidFill>
              </a:rPr>
              <a:t>Phát</a:t>
            </a:r>
            <a:r>
              <a:rPr lang="en-US" sz="2100" dirty="0">
                <a:solidFill>
                  <a:schemeClr val="tx1"/>
                </a:solidFill>
              </a:rPr>
              <a:t> </a:t>
            </a:r>
            <a:r>
              <a:rPr lang="en-US" sz="2100" dirty="0" err="1">
                <a:solidFill>
                  <a:schemeClr val="tx1"/>
                </a:solidFill>
              </a:rPr>
              <a:t>triển</a:t>
            </a:r>
            <a:r>
              <a:rPr lang="en-US" sz="2100" dirty="0">
                <a:solidFill>
                  <a:schemeClr val="tx1"/>
                </a:solidFill>
              </a:rPr>
              <a:t> </a:t>
            </a:r>
            <a:r>
              <a:rPr lang="en-US" sz="2100" dirty="0" err="1">
                <a:solidFill>
                  <a:schemeClr val="tx1"/>
                </a:solidFill>
              </a:rPr>
              <a:t>một</a:t>
            </a:r>
            <a:r>
              <a:rPr lang="en-US" sz="2100" dirty="0">
                <a:solidFill>
                  <a:schemeClr val="tx1"/>
                </a:solidFill>
              </a:rPr>
              <a:t> </a:t>
            </a:r>
            <a:r>
              <a:rPr lang="en-US" sz="2100" dirty="0" err="1">
                <a:solidFill>
                  <a:schemeClr val="tx1"/>
                </a:solidFill>
              </a:rPr>
              <a:t>trang</a:t>
            </a:r>
            <a:r>
              <a:rPr lang="en-US" sz="2100" dirty="0">
                <a:solidFill>
                  <a:schemeClr val="tx1"/>
                </a:solidFill>
              </a:rPr>
              <a:t> web </a:t>
            </a:r>
            <a:r>
              <a:rPr lang="en-US" sz="2100" dirty="0" err="1">
                <a:solidFill>
                  <a:schemeClr val="tx1"/>
                </a:solidFill>
              </a:rPr>
              <a:t>bán</a:t>
            </a:r>
            <a:r>
              <a:rPr lang="en-US" sz="2100" dirty="0">
                <a:solidFill>
                  <a:schemeClr val="tx1"/>
                </a:solidFill>
              </a:rPr>
              <a:t> </a:t>
            </a:r>
            <a:r>
              <a:rPr lang="en-US" sz="2100" dirty="0" err="1">
                <a:solidFill>
                  <a:schemeClr val="tx1"/>
                </a:solidFill>
              </a:rPr>
              <a:t>điện</a:t>
            </a:r>
            <a:r>
              <a:rPr lang="en-US" sz="2100" dirty="0">
                <a:solidFill>
                  <a:schemeClr val="tx1"/>
                </a:solidFill>
              </a:rPr>
              <a:t> </a:t>
            </a:r>
            <a:r>
              <a:rPr lang="en-US" sz="2100" dirty="0" err="1">
                <a:solidFill>
                  <a:schemeClr val="tx1"/>
                </a:solidFill>
              </a:rPr>
              <a:t>thoại</a:t>
            </a:r>
            <a:r>
              <a:rPr lang="en-US" sz="2100" dirty="0">
                <a:solidFill>
                  <a:schemeClr val="tx1"/>
                </a:solidFill>
              </a:rPr>
              <a:t> </a:t>
            </a:r>
            <a:r>
              <a:rPr lang="en-US" sz="2100" dirty="0" err="1">
                <a:solidFill>
                  <a:schemeClr val="tx1"/>
                </a:solidFill>
              </a:rPr>
              <a:t>đa</a:t>
            </a:r>
            <a:r>
              <a:rPr lang="en-US" sz="2100" dirty="0">
                <a:solidFill>
                  <a:schemeClr val="tx1"/>
                </a:solidFill>
              </a:rPr>
              <a:t> </a:t>
            </a:r>
            <a:r>
              <a:rPr lang="en-US" sz="2100" dirty="0" err="1">
                <a:solidFill>
                  <a:schemeClr val="tx1"/>
                </a:solidFill>
              </a:rPr>
              <a:t>nền</a:t>
            </a:r>
            <a:r>
              <a:rPr lang="en-US" sz="2100" dirty="0">
                <a:solidFill>
                  <a:schemeClr val="tx1"/>
                </a:solidFill>
              </a:rPr>
              <a:t> </a:t>
            </a:r>
            <a:r>
              <a:rPr lang="en-US" sz="2100" dirty="0" err="1">
                <a:solidFill>
                  <a:schemeClr val="tx1"/>
                </a:solidFill>
              </a:rPr>
              <a:t>tảng</a:t>
            </a:r>
            <a:r>
              <a:rPr lang="en-US" sz="2100" dirty="0">
                <a:solidFill>
                  <a:schemeClr val="tx1"/>
                </a:solidFill>
              </a:rPr>
              <a:t> </a:t>
            </a:r>
            <a:r>
              <a:rPr lang="en-US" sz="2100" dirty="0" err="1">
                <a:solidFill>
                  <a:schemeClr val="tx1"/>
                </a:solidFill>
              </a:rPr>
              <a:t>nhằm</a:t>
            </a:r>
            <a:r>
              <a:rPr lang="en-US" sz="2100" dirty="0">
                <a:solidFill>
                  <a:schemeClr val="tx1"/>
                </a:solidFill>
              </a:rPr>
              <a:t> </a:t>
            </a:r>
            <a:r>
              <a:rPr lang="en-US" sz="2100" dirty="0" err="1">
                <a:solidFill>
                  <a:schemeClr val="tx1"/>
                </a:solidFill>
              </a:rPr>
              <a:t>thu</a:t>
            </a:r>
            <a:r>
              <a:rPr lang="en-US" sz="2100" dirty="0">
                <a:solidFill>
                  <a:schemeClr val="tx1"/>
                </a:solidFill>
              </a:rPr>
              <a:t> </a:t>
            </a:r>
            <a:r>
              <a:rPr lang="en-US" sz="2100" dirty="0" err="1">
                <a:solidFill>
                  <a:schemeClr val="tx1"/>
                </a:solidFill>
              </a:rPr>
              <a:t>hút</a:t>
            </a:r>
            <a:r>
              <a:rPr lang="en-US" sz="2100" dirty="0">
                <a:solidFill>
                  <a:schemeClr val="tx1"/>
                </a:solidFill>
              </a:rPr>
              <a:t> </a:t>
            </a:r>
            <a:r>
              <a:rPr lang="en-US" sz="2100" dirty="0" err="1">
                <a:solidFill>
                  <a:schemeClr val="tx1"/>
                </a:solidFill>
              </a:rPr>
              <a:t>nhiều</a:t>
            </a:r>
            <a:r>
              <a:rPr lang="en-US" sz="2100" dirty="0">
                <a:solidFill>
                  <a:schemeClr val="tx1"/>
                </a:solidFill>
              </a:rPr>
              <a:t> </a:t>
            </a:r>
            <a:r>
              <a:rPr lang="en-US" sz="2100" dirty="0" err="1">
                <a:solidFill>
                  <a:schemeClr val="tx1"/>
                </a:solidFill>
              </a:rPr>
              <a:t>người</a:t>
            </a:r>
            <a:r>
              <a:rPr lang="en-US" sz="2100" dirty="0">
                <a:solidFill>
                  <a:schemeClr val="tx1"/>
                </a:solidFill>
              </a:rPr>
              <a:t> </a:t>
            </a:r>
            <a:r>
              <a:rPr lang="en-US" sz="2100" dirty="0" err="1">
                <a:solidFill>
                  <a:schemeClr val="tx1"/>
                </a:solidFill>
              </a:rPr>
              <a:t>dùng</a:t>
            </a:r>
            <a:r>
              <a:rPr lang="en-US" sz="2100" dirty="0">
                <a:solidFill>
                  <a:schemeClr val="tx1"/>
                </a:solidFill>
              </a:rPr>
              <a:t>.</a:t>
            </a:r>
            <a:endParaRPr dirty="0">
              <a:solidFill>
                <a:schemeClr val="tx1"/>
              </a:solidFill>
            </a:endParaRPr>
          </a:p>
        </p:txBody>
      </p:sp>
      <p:sp>
        <p:nvSpPr>
          <p:cNvPr id="4" name="Google Shape;418;p26">
            <a:extLst>
              <a:ext uri="{FF2B5EF4-FFF2-40B4-BE49-F238E27FC236}">
                <a16:creationId xmlns:a16="http://schemas.microsoft.com/office/drawing/2014/main" id="{FAF103A1-4033-8D7D-311B-E9DA72E5F9DF}"/>
              </a:ext>
            </a:extLst>
          </p:cNvPr>
          <p:cNvSpPr txBox="1">
            <a:spLocks noGrp="1"/>
          </p:cNvSpPr>
          <p:nvPr>
            <p:ph type="subTitle" idx="1"/>
          </p:nvPr>
        </p:nvSpPr>
        <p:spPr>
          <a:xfrm>
            <a:off x="744883" y="76281"/>
            <a:ext cx="10214252"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sz="2800" b="0" dirty="0">
                <a:solidFill>
                  <a:schemeClr val="tx2">
                    <a:lumMod val="50000"/>
                    <a:lumOff val="50000"/>
                  </a:schemeClr>
                </a:solidFill>
              </a:rPr>
              <a:t>&lt;p&gt; </a:t>
            </a:r>
            <a:r>
              <a:rPr lang="en-US" sz="2800" b="0" dirty="0" err="1">
                <a:solidFill>
                  <a:schemeClr val="bg2"/>
                </a:solidFill>
              </a:rPr>
              <a:t>Mục</a:t>
            </a:r>
            <a:r>
              <a:rPr lang="en-US" sz="2800" b="0" dirty="0">
                <a:solidFill>
                  <a:schemeClr val="bg2"/>
                </a:solidFill>
              </a:rPr>
              <a:t> </a:t>
            </a:r>
            <a:r>
              <a:rPr lang="en-US" sz="2800" b="0" dirty="0" err="1">
                <a:solidFill>
                  <a:schemeClr val="bg2"/>
                </a:solidFill>
              </a:rPr>
              <a:t>tiêu</a:t>
            </a:r>
            <a:r>
              <a:rPr lang="en-US" sz="2800" b="0" dirty="0">
                <a:solidFill>
                  <a:schemeClr val="bg2"/>
                </a:solidFill>
              </a:rPr>
              <a:t> </a:t>
            </a:r>
            <a:r>
              <a:rPr lang="en-US" sz="2800" b="0" dirty="0" err="1">
                <a:solidFill>
                  <a:schemeClr val="bg2"/>
                </a:solidFill>
              </a:rPr>
              <a:t>đề</a:t>
            </a:r>
            <a:r>
              <a:rPr lang="en-US" sz="2800" b="0" dirty="0">
                <a:solidFill>
                  <a:schemeClr val="bg2"/>
                </a:solidFill>
              </a:rPr>
              <a:t> </a:t>
            </a:r>
            <a:r>
              <a:rPr lang="en-US" sz="2800" b="0" dirty="0" err="1">
                <a:solidFill>
                  <a:schemeClr val="bg2"/>
                </a:solidFill>
              </a:rPr>
              <a:t>tài</a:t>
            </a:r>
            <a:r>
              <a:rPr lang="en-US" sz="2800" b="0" dirty="0">
                <a:solidFill>
                  <a:schemeClr val="bg2"/>
                </a:solidFill>
              </a:rPr>
              <a:t> </a:t>
            </a:r>
            <a:r>
              <a:rPr lang="en-US" sz="2800" b="0" dirty="0">
                <a:solidFill>
                  <a:schemeClr val="tx2">
                    <a:lumMod val="50000"/>
                    <a:lumOff val="50000"/>
                  </a:schemeClr>
                </a:solidFill>
              </a:rPr>
              <a:t>&lt;/p&gt;</a:t>
            </a:r>
          </a:p>
        </p:txBody>
      </p:sp>
      <p:pic>
        <p:nvPicPr>
          <p:cNvPr id="2052" name="Picture 4" descr="How to Build a Conversion Focused Sales Funnel - GrowWithHemi">
            <a:extLst>
              <a:ext uri="{FF2B5EF4-FFF2-40B4-BE49-F238E27FC236}">
                <a16:creationId xmlns:a16="http://schemas.microsoft.com/office/drawing/2014/main" id="{D4DE71D8-3A68-4444-B17D-D101B9CB3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509" y="1307522"/>
            <a:ext cx="72390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321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508</Words>
  <Application>Microsoft Office PowerPoint</Application>
  <PresentationFormat>Widescreen</PresentationFormat>
  <Paragraphs>53</Paragraphs>
  <Slides>24</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Abril Fatface</vt:lpstr>
      <vt:lpstr>Griffy</vt:lpstr>
      <vt:lpstr>Aldrich</vt:lpstr>
      <vt:lpstr>Roboto Mono</vt:lpstr>
      <vt:lpstr>Roboto Mono SemiBold</vt:lpstr>
      <vt:lpstr>Arial</vt:lpstr>
      <vt:lpstr>Roboto</vt:lpstr>
      <vt:lpstr>Calibri</vt:lpstr>
      <vt:lpstr>SlidesMania</vt:lpstr>
      <vt:lpstr>Đề tài:  - ỨNG DỤNG ASP.NET CORE LẬP TRÌNH WEB BÁN ĐIỆN THOẠI </vt:lpstr>
      <vt:lpstr>PowerPoint Presentation</vt:lpstr>
      <vt:lpstr>PowerPoint Presentation</vt:lpstr>
      <vt:lpstr>Mục lục chính.</vt:lpstr>
      <vt:lpstr>&lt;p&gt; LÝ DO CHỌN  ĐỀ TÀI ỨNG DỤNG.&lt;/p&gt; </vt:lpstr>
      <vt:lpstr>PowerPoint Presentation</vt:lpstr>
      <vt:lpstr>PowerPoint Presentation</vt:lpstr>
      <vt:lpstr>&lt;p&gt; MỤC TIÊU ĐỀ TÀI. &lt;/p&gt;</vt:lpstr>
      <vt:lpstr>PowerPoint Presentation</vt:lpstr>
      <vt:lpstr>PowerPoint Presentation</vt:lpstr>
      <vt:lpstr>PowerPoint Presentation</vt:lpstr>
      <vt:lpstr>PowerPoint Presentation</vt:lpstr>
      <vt:lpstr>&lt;/p&gt; Các công cụ thực hiện mục tiêu&lt;/p&gt; </vt:lpstr>
      <vt:lpstr>&lt;p&gt; GIAO DIỆN VÀ CHỨC NĂNG. &lt;p&gt;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&lt;p&gt; KẾT LUẬN&lt;p&gt; </vt:lpstr>
      <vt:lpstr>&lt;/p&gt; KẾT LUẬN &lt;/p&gt;</vt:lpstr>
      <vt:lpstr>Cảm ơn mọi người đã lắng nghe bài thuyết trình!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 Ứng dụng quản lý đặt phòng khách sạn</dc:title>
  <dc:creator>Duy-Duy</dc:creator>
  <cp:lastModifiedBy>a â</cp:lastModifiedBy>
  <cp:revision>48</cp:revision>
  <dcterms:created xsi:type="dcterms:W3CDTF">2024-01-09T12:10:11Z</dcterms:created>
  <dcterms:modified xsi:type="dcterms:W3CDTF">2024-06-15T16:08:30Z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3339BF9A51C944818914AF5A0D9B89C9_12</vt:lpwstr>
  </property>
  <property fmtid="{D5CDD505-2E9C-101B-9397-08002B2CF9AE}" pid="3" name="KSOProductBuildVer">
    <vt:lpwstr>1033-12.2.0.13359</vt:lpwstr>
  </property>
</Properties>
</file>