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1867" r:id="rId7"/>
    <p:sldId id="1879" r:id="rId8"/>
    <p:sldId id="1868" r:id="rId9"/>
    <p:sldId id="1877" r:id="rId10"/>
    <p:sldId id="1880" r:id="rId11"/>
    <p:sldId id="1881" r:id="rId12"/>
    <p:sldId id="1882" r:id="rId13"/>
    <p:sldId id="1883" r:id="rId14"/>
    <p:sldId id="1884" r:id="rId15"/>
    <p:sldId id="1885" r:id="rId16"/>
    <p:sldId id="1869" r:id="rId17"/>
    <p:sldId id="1886" r:id="rId18"/>
    <p:sldId id="1887" r:id="rId19"/>
    <p:sldId id="1870" r:id="rId20"/>
    <p:sldId id="1871" r:id="rId21"/>
    <p:sldId id="1888" r:id="rId2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C334"/>
    <a:srgbClr val="D6EB83"/>
    <a:srgbClr val="FF00FF"/>
    <a:srgbClr val="CECEFF"/>
    <a:srgbClr val="CEE6CE"/>
    <a:srgbClr val="4010CF"/>
    <a:srgbClr val="D60093"/>
    <a:srgbClr val="7CE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E6CE0-6ABA-46A9-8AC8-82FF36CB0D35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06182-ACA7-431A-BF10-39F1341D9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893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51F7F-8CC2-4BE2-14D7-2B0621B28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3A193-24E0-8292-008E-6ACEE8741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48510-FB79-3C3F-1644-E2927963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6650-70D6-426E-ABE3-2C5BF8D4FD7E}" type="datetime1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B9858-2A26-F321-0767-3C5508B6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453B-9CDB-27A6-698C-B724CD2E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7A5E-A621-4310-80D4-FB7CF217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33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07BF-F2A9-1E48-3352-77DCA766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4CBD8-3053-A6C4-8A94-0572260C6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208EE-FB3D-3A44-2CAB-FCC2DEA7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BAF2C-DCA9-4EB7-BDE2-60DC40C44BCB}" type="datetime1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3458E-9167-9A72-6005-F554E680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1A655-73F9-A961-B090-592ADB6F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7A5E-A621-4310-80D4-FB7CF217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CE5BA-215E-55DD-EC1A-AF8590F31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0FE08-0369-E6B3-09EE-84D27640B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09511-8409-B6DC-DFC9-5FD911EFA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E2D3-6E61-4514-8B26-F285CEDF9440}" type="datetime1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11F2-73C6-51B3-B055-EAC89611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91855-EA87-B807-4D53-2B37BD0A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7A5E-A621-4310-80D4-FB7CF217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4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ABE8-E2DF-3583-1B62-9ABCA145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BE8FA-77D4-FFAF-8661-7433D0F8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FA552-983D-0A84-48F6-AF2E8787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06D5-E0F3-4BF9-A06D-42D3207BF91C}" type="datetime1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43492-83DC-4D1A-3565-8945E63E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44F98-8E9D-1293-7A2E-974040B1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7A5E-A621-4310-80D4-FB7CF217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64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AB90-D8DB-279B-FD5D-41A2F4BC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0713B-8803-C443-F565-999EF7D9B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E2D6C-B8F3-2F40-F081-BB6F70F13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62C-9624-45AE-8B5D-1F91E7B37B5B}" type="datetime1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1E2C9-6CC9-CFC8-375F-988A23F3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70848-195F-B109-4726-CB89BE81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7A5E-A621-4310-80D4-FB7CF217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69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257A-9B24-5F44-DA94-35023045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6E092-FF1D-A388-C407-70DD41871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EA34E-C8B5-9834-A267-A5EF16FF8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D388-E13B-7A9A-D029-59C0D659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F1BF-4D97-4477-96A4-8F5DA6DD8E80}" type="datetime1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7DE0F-4E27-3E61-8A1C-F7FE3EBE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F65EE-7EF2-6A15-91C4-40D368EE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7A5E-A621-4310-80D4-FB7CF217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36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B2ED-00AF-21FB-C0A8-501E722BF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9142F-0F2D-3BAF-C1D8-2E38BB2A2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31733-8A76-4934-C76C-DBAC2524E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46746-F46C-6674-3093-A115C43AD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CCB19-4758-A90A-5BF5-9F4AFA7A6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EA3429-7EA8-B5A7-9F94-28554432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9B11-093F-4136-9133-AD57082E7289}" type="datetime1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6225D-23E9-7CE2-EA8A-7A24A42D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45C44B-C76F-FFA5-56C1-A891167BA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7A5E-A621-4310-80D4-FB7CF217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E977-D934-7F9E-FDE8-B140B2A1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476DC-DEF3-9B97-F12A-A763F4849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30A3-0B86-4E9D-BF39-B6AA7168DD36}" type="datetime1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CF930-A991-0B28-8B67-6503A5D7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0FF2C-EBBF-A32E-99A7-766B37F2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7A5E-A621-4310-80D4-FB7CF217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2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79EFB6-CCAD-0B6D-5FCB-EA0CC9A1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E059-D0E6-44C5-9A4B-D41EFE0E232F}" type="datetime1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D2260-FEF6-E2A3-AF0B-3E74348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65B7E-77B9-564E-5625-50EEDE94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7A5E-A621-4310-80D4-FB7CF217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12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13A7-EAB3-E077-7368-A8EDB257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36226-8121-AA76-BB87-663E12847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A1CB6-B19B-9CFE-AAA2-FA041F9B0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4EE72-4503-8F66-330A-53B25E422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FA0B-213C-49CD-9CF3-1E81D7473314}" type="datetime1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AA67E-5D16-D9E0-8684-AA514190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001A6-66A8-8A2D-94DC-95CE525E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7A5E-A621-4310-80D4-FB7CF217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84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DB6F-9C85-DEAB-45A0-02F05A43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74FA1-7F91-85BD-ECEB-15FFEEA97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98DB3-205B-F4F8-A613-C163047BD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37665-2ABF-52EA-BA23-19664108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47A3-8DBB-42B9-907E-B00409E8FF24}" type="datetime1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F8437-CECB-AA55-5EDE-E2738EF7B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D7A7E-94B1-0C93-6617-6CD05CA7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7A5E-A621-4310-80D4-FB7CF217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64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9F431-F280-F245-FC68-3A0AD448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A10FF-976C-8BB5-F791-667FF822C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EDF3E-A22A-833E-8187-2B4F697BE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49754-B301-4FFA-ABA7-1506C721537A}" type="datetime1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74F0D-CC08-300A-6B44-556362453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A79AC-EA60-434E-35C4-ECAEE77DB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B7A5E-A621-4310-80D4-FB7CF217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76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tags" Target="../tags/tag49.xml"/><Relationship Id="rId18" Type="http://schemas.openxmlformats.org/officeDocument/2006/relationships/image" Target="../media/image34.png"/><Relationship Id="rId26" Type="http://schemas.openxmlformats.org/officeDocument/2006/relationships/image" Target="../media/image27.png"/><Relationship Id="rId3" Type="http://schemas.openxmlformats.org/officeDocument/2006/relationships/tags" Target="../tags/tag39.xml"/><Relationship Id="rId21" Type="http://schemas.openxmlformats.org/officeDocument/2006/relationships/image" Target="../media/image37.png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image" Target="../media/image31.png"/><Relationship Id="rId25" Type="http://schemas.openxmlformats.org/officeDocument/2006/relationships/image" Target="../media/image41.png"/><Relationship Id="rId2" Type="http://schemas.openxmlformats.org/officeDocument/2006/relationships/tags" Target="../tags/tag38.xml"/><Relationship Id="rId16" Type="http://schemas.openxmlformats.org/officeDocument/2006/relationships/image" Target="../media/image33.png"/><Relationship Id="rId20" Type="http://schemas.openxmlformats.org/officeDocument/2006/relationships/image" Target="../media/image36.png"/><Relationship Id="rId29" Type="http://schemas.openxmlformats.org/officeDocument/2006/relationships/image" Target="../media/image44.png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24" Type="http://schemas.openxmlformats.org/officeDocument/2006/relationships/image" Target="../media/image40.png"/><Relationship Id="rId5" Type="http://schemas.openxmlformats.org/officeDocument/2006/relationships/tags" Target="../tags/tag41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39.png"/><Relationship Id="rId28" Type="http://schemas.openxmlformats.org/officeDocument/2006/relationships/image" Target="../media/image43.png"/><Relationship Id="rId10" Type="http://schemas.openxmlformats.org/officeDocument/2006/relationships/tags" Target="../tags/tag46.xml"/><Relationship Id="rId19" Type="http://schemas.openxmlformats.org/officeDocument/2006/relationships/image" Target="../media/image35.png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Relationship Id="rId22" Type="http://schemas.openxmlformats.org/officeDocument/2006/relationships/image" Target="../media/image38.png"/><Relationship Id="rId27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2.png"/><Relationship Id="rId3" Type="http://schemas.openxmlformats.org/officeDocument/2006/relationships/tags" Target="../tags/tag5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7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image" Target="../media/image46.png"/><Relationship Id="rId5" Type="http://schemas.openxmlformats.org/officeDocument/2006/relationships/tags" Target="../tags/tag55.xml"/><Relationship Id="rId10" Type="http://schemas.openxmlformats.org/officeDocument/2006/relationships/image" Target="../media/image45.png"/><Relationship Id="rId4" Type="http://schemas.openxmlformats.org/officeDocument/2006/relationships/tags" Target="../tags/tag54.xml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4.png"/><Relationship Id="rId3" Type="http://schemas.openxmlformats.org/officeDocument/2006/relationships/tags" Target="../tags/tag6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3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image" Target="../media/image52.png"/><Relationship Id="rId5" Type="http://schemas.openxmlformats.org/officeDocument/2006/relationships/tags" Target="../tags/tag62.xml"/><Relationship Id="rId10" Type="http://schemas.openxmlformats.org/officeDocument/2006/relationships/image" Target="../media/image51.png"/><Relationship Id="rId4" Type="http://schemas.openxmlformats.org/officeDocument/2006/relationships/tags" Target="../tags/tag61.xml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18" Type="http://schemas.openxmlformats.org/officeDocument/2006/relationships/image" Target="../media/image58.png"/><Relationship Id="rId26" Type="http://schemas.openxmlformats.org/officeDocument/2006/relationships/image" Target="../media/image65.png"/><Relationship Id="rId3" Type="http://schemas.openxmlformats.org/officeDocument/2006/relationships/tags" Target="../tags/tag66.xml"/><Relationship Id="rId21" Type="http://schemas.openxmlformats.org/officeDocument/2006/relationships/image" Target="../media/image61.png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image" Target="../media/image57.png"/><Relationship Id="rId25" Type="http://schemas.openxmlformats.org/officeDocument/2006/relationships/image" Target="../media/image64.png"/><Relationship Id="rId2" Type="http://schemas.openxmlformats.org/officeDocument/2006/relationships/tags" Target="../tags/tag65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24" Type="http://schemas.openxmlformats.org/officeDocument/2006/relationships/image" Target="../media/image63.png"/><Relationship Id="rId5" Type="http://schemas.openxmlformats.org/officeDocument/2006/relationships/tags" Target="../tags/tag68.xml"/><Relationship Id="rId15" Type="http://schemas.openxmlformats.org/officeDocument/2006/relationships/image" Target="../media/image55.png"/><Relationship Id="rId23" Type="http://schemas.openxmlformats.org/officeDocument/2006/relationships/image" Target="../media/image62.png"/><Relationship Id="rId10" Type="http://schemas.openxmlformats.org/officeDocument/2006/relationships/tags" Target="../tags/tag73.xml"/><Relationship Id="rId19" Type="http://schemas.openxmlformats.org/officeDocument/2006/relationships/image" Target="../media/image59.png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tags" Target="../tags/tag79.xml"/><Relationship Id="rId7" Type="http://schemas.openxmlformats.org/officeDocument/2006/relationships/image" Target="../media/image14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7.png"/><Relationship Id="rId5" Type="http://schemas.openxmlformats.org/officeDocument/2006/relationships/tags" Target="../tags/tag81.xml"/><Relationship Id="rId10" Type="http://schemas.openxmlformats.org/officeDocument/2006/relationships/image" Target="../media/image60.png"/><Relationship Id="rId4" Type="http://schemas.openxmlformats.org/officeDocument/2006/relationships/tags" Target="../tags/tag80.xml"/><Relationship Id="rId9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3.png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image" Target="../media/image52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image" Target="../media/image69.png"/><Relationship Id="rId5" Type="http://schemas.openxmlformats.org/officeDocument/2006/relationships/tags" Target="../tags/tag86.xml"/><Relationship Id="rId15" Type="http://schemas.openxmlformats.org/officeDocument/2006/relationships/image" Target="../media/image71.png"/><Relationship Id="rId10" Type="http://schemas.openxmlformats.org/officeDocument/2006/relationships/image" Target="../media/image68.png"/><Relationship Id="rId4" Type="http://schemas.openxmlformats.org/officeDocument/2006/relationships/tags" Target="../tags/tag85.xml"/><Relationship Id="rId9" Type="http://schemas.openxmlformats.org/officeDocument/2006/relationships/image" Target="../media/image50.png"/><Relationship Id="rId1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8.png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image" Target="../media/image77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image" Target="../media/image76.png"/><Relationship Id="rId5" Type="http://schemas.openxmlformats.org/officeDocument/2006/relationships/tags" Target="../tags/tag95.xml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4" Type="http://schemas.openxmlformats.org/officeDocument/2006/relationships/tags" Target="../tags/tag94.xml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4.png"/><Relationship Id="rId3" Type="http://schemas.openxmlformats.org/officeDocument/2006/relationships/tags" Target="../tags/tag3.xml"/><Relationship Id="rId21" Type="http://schemas.openxmlformats.org/officeDocument/2006/relationships/image" Target="../media/image7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3.png"/><Relationship Id="rId25" Type="http://schemas.openxmlformats.org/officeDocument/2006/relationships/image" Target="../media/image11.png"/><Relationship Id="rId2" Type="http://schemas.openxmlformats.org/officeDocument/2006/relationships/tags" Target="../tags/tag2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0.png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9.png"/><Relationship Id="rId10" Type="http://schemas.openxmlformats.org/officeDocument/2006/relationships/tags" Target="../tags/tag10.xml"/><Relationship Id="rId19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7.xml"/><Relationship Id="rId7" Type="http://schemas.openxmlformats.org/officeDocument/2006/relationships/image" Target="../media/image13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21.xml"/><Relationship Id="rId7" Type="http://schemas.openxmlformats.org/officeDocument/2006/relationships/image" Target="../media/image13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25.xml"/><Relationship Id="rId7" Type="http://schemas.openxmlformats.org/officeDocument/2006/relationships/image" Target="../media/image19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3.png"/><Relationship Id="rId5" Type="http://schemas.openxmlformats.org/officeDocument/2006/relationships/tags" Target="../tags/tag27.xml"/><Relationship Id="rId10" Type="http://schemas.openxmlformats.org/officeDocument/2006/relationships/image" Target="../media/image22.png"/><Relationship Id="rId4" Type="http://schemas.openxmlformats.org/officeDocument/2006/relationships/tags" Target="../tags/tag26.xml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0.png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image" Target="../media/image29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28.png"/><Relationship Id="rId5" Type="http://schemas.openxmlformats.org/officeDocument/2006/relationships/tags" Target="../tags/tag34.xml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tags" Target="../tags/tag33.xml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1">
            <a:extLst>
              <a:ext uri="{FF2B5EF4-FFF2-40B4-BE49-F238E27FC236}">
                <a16:creationId xmlns:a16="http://schemas.microsoft.com/office/drawing/2014/main" id="{9BF93714-2611-89AE-DDA1-73F5001E56E7}"/>
              </a:ext>
            </a:extLst>
          </p:cNvPr>
          <p:cNvGrpSpPr>
            <a:grpSpLocks/>
          </p:cNvGrpSpPr>
          <p:nvPr/>
        </p:nvGrpSpPr>
        <p:grpSpPr bwMode="auto">
          <a:xfrm>
            <a:off x="3486148" y="946971"/>
            <a:ext cx="5219700" cy="1933575"/>
            <a:chOff x="2330010" y="1090468"/>
            <a:chExt cx="5220900" cy="1933487"/>
          </a:xfrm>
        </p:grpSpPr>
        <p:grpSp>
          <p:nvGrpSpPr>
            <p:cNvPr id="5" name="그룹 12">
              <a:extLst>
                <a:ext uri="{FF2B5EF4-FFF2-40B4-BE49-F238E27FC236}">
                  <a16:creationId xmlns:a16="http://schemas.microsoft.com/office/drawing/2014/main" id="{D091743B-09D1-8477-3FAE-C597DAD6A2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2741" y="1534384"/>
              <a:ext cx="4680520" cy="1170130"/>
              <a:chOff x="3962890" y="1358770"/>
              <a:chExt cx="2295255" cy="1035115"/>
            </a:xfrm>
          </p:grpSpPr>
          <p:cxnSp>
            <p:nvCxnSpPr>
              <p:cNvPr id="9" name="직선 연결선 16">
                <a:extLst>
                  <a:ext uri="{FF2B5EF4-FFF2-40B4-BE49-F238E27FC236}">
                    <a16:creationId xmlns:a16="http://schemas.microsoft.com/office/drawing/2014/main" id="{B5C2D358-D390-D89F-D7A1-AFFF3A46829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962890" y="1358770"/>
                <a:ext cx="2295255" cy="0"/>
              </a:xfrm>
              <a:prstGeom prst="line">
                <a:avLst/>
              </a:prstGeom>
              <a:noFill/>
              <a:ln w="19050" algn="ctr">
                <a:solidFill>
                  <a:srgbClr val="252A6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" name="직선 연결선 17">
                <a:extLst>
                  <a:ext uri="{FF2B5EF4-FFF2-40B4-BE49-F238E27FC236}">
                    <a16:creationId xmlns:a16="http://schemas.microsoft.com/office/drawing/2014/main" id="{84763B66-C5CE-34CA-922B-5097A92658F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962890" y="2393885"/>
                <a:ext cx="2295255" cy="0"/>
              </a:xfrm>
              <a:prstGeom prst="line">
                <a:avLst/>
              </a:prstGeom>
              <a:noFill/>
              <a:ln w="19050" algn="ctr">
                <a:solidFill>
                  <a:srgbClr val="252A6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" name="자유형 13">
              <a:extLst>
                <a:ext uri="{FF2B5EF4-FFF2-40B4-BE49-F238E27FC236}">
                  <a16:creationId xmlns:a16="http://schemas.microsoft.com/office/drawing/2014/main" id="{FC62EDA5-D5A7-2EAC-B68F-A4CBFB8E7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2710" y="1223755"/>
              <a:ext cx="167640" cy="1800200"/>
            </a:xfrm>
            <a:custGeom>
              <a:avLst/>
              <a:gdLst>
                <a:gd name="T0" fmla="*/ 152400 w 167640"/>
                <a:gd name="T1" fmla="*/ 0 h 1470660"/>
                <a:gd name="T2" fmla="*/ 0 w 167640"/>
                <a:gd name="T3" fmla="*/ 0 h 1470660"/>
                <a:gd name="T4" fmla="*/ 0 w 167640"/>
                <a:gd name="T5" fmla="*/ 2697352 h 1470660"/>
                <a:gd name="T6" fmla="*/ 167640 w 167640"/>
                <a:gd name="T7" fmla="*/ 2697352 h 14706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7640" h="1470660">
                  <a:moveTo>
                    <a:pt x="152400" y="0"/>
                  </a:moveTo>
                  <a:lnTo>
                    <a:pt x="0" y="0"/>
                  </a:lnTo>
                  <a:lnTo>
                    <a:pt x="0" y="1470660"/>
                  </a:lnTo>
                  <a:lnTo>
                    <a:pt x="167640" y="1470660"/>
                  </a:lnTo>
                </a:path>
              </a:pathLst>
            </a:custGeom>
            <a:noFill/>
            <a:ln w="76200" cap="flat" cmpd="sng" algn="ctr">
              <a:solidFill>
                <a:srgbClr val="252A64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5735" tIns="47870" rIns="95735" bIns="47870"/>
            <a:lstStyle/>
            <a:p>
              <a:endParaRPr lang="ko-KR" altLang="en-US"/>
            </a:p>
          </p:txBody>
        </p:sp>
        <p:sp>
          <p:nvSpPr>
            <p:cNvPr id="7" name="자유형 14">
              <a:extLst>
                <a:ext uri="{FF2B5EF4-FFF2-40B4-BE49-F238E27FC236}">
                  <a16:creationId xmlns:a16="http://schemas.microsoft.com/office/drawing/2014/main" id="{4DA0F4D6-EBA2-6D86-01C8-21B8406490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83270" y="1223755"/>
              <a:ext cx="167640" cy="1800200"/>
            </a:xfrm>
            <a:custGeom>
              <a:avLst/>
              <a:gdLst>
                <a:gd name="T0" fmla="*/ 152400 w 167640"/>
                <a:gd name="T1" fmla="*/ 0 h 1470660"/>
                <a:gd name="T2" fmla="*/ 0 w 167640"/>
                <a:gd name="T3" fmla="*/ 0 h 1470660"/>
                <a:gd name="T4" fmla="*/ 0 w 167640"/>
                <a:gd name="T5" fmla="*/ 2697352 h 1470660"/>
                <a:gd name="T6" fmla="*/ 167640 w 167640"/>
                <a:gd name="T7" fmla="*/ 2697352 h 14706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7640" h="1470660">
                  <a:moveTo>
                    <a:pt x="152400" y="0"/>
                  </a:moveTo>
                  <a:lnTo>
                    <a:pt x="0" y="0"/>
                  </a:lnTo>
                  <a:lnTo>
                    <a:pt x="0" y="1470660"/>
                  </a:lnTo>
                  <a:lnTo>
                    <a:pt x="167640" y="1470660"/>
                  </a:lnTo>
                </a:path>
              </a:pathLst>
            </a:custGeom>
            <a:noFill/>
            <a:ln w="76200" cap="flat" cmpd="sng" algn="ctr">
              <a:solidFill>
                <a:srgbClr val="252A64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5735" tIns="47870" rIns="95735" bIns="47870"/>
            <a:lstStyle/>
            <a:p>
              <a:endParaRPr lang="ko-KR" altLang="en-US"/>
            </a:p>
          </p:txBody>
        </p:sp>
        <p:sp>
          <p:nvSpPr>
            <p:cNvPr id="8" name="TextBox 13">
              <a:extLst>
                <a:ext uri="{FF2B5EF4-FFF2-40B4-BE49-F238E27FC236}">
                  <a16:creationId xmlns:a16="http://schemas.microsoft.com/office/drawing/2014/main" id="{C9475EBE-BE20-0AE9-34DF-6A7CDFF79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0010" y="1090468"/>
              <a:ext cx="5220580" cy="390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9pPr>
            </a:lstStyle>
            <a:p>
              <a:pPr algn="ctr" eaLnBrk="1" latinLnBrk="1" hangingPunct="1">
                <a:lnSpc>
                  <a:spcPct val="16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0" lang="en-US" altLang="ko-KR" sz="1400" b="1" dirty="0">
                  <a:solidFill>
                    <a:srgbClr val="252A6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MPC Tutorial</a:t>
              </a:r>
              <a:endParaRPr kumimoji="0" lang="ko-KR" altLang="en-US" sz="1400" b="1" dirty="0">
                <a:solidFill>
                  <a:srgbClr val="252A6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TextBox 13">
            <a:extLst>
              <a:ext uri="{FF2B5EF4-FFF2-40B4-BE49-F238E27FC236}">
                <a16:creationId xmlns:a16="http://schemas.microsoft.com/office/drawing/2014/main" id="{7E5CD98D-864D-8D2F-D74D-4413E48EF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2645" y="1789547"/>
            <a:ext cx="513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Linear MPC and Robust Tube MPC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F3C560-5B3D-B790-68A5-B317D9494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8195" y="2662874"/>
            <a:ext cx="52197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latin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경북대학교 기계공학과 한경석 교수</a:t>
            </a:r>
          </a:p>
        </p:txBody>
      </p: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1CC6F6BC-F7C0-2BC1-19E0-FEDC60F2CD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070" y="5969935"/>
            <a:ext cx="2058932" cy="54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39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556D95D-A571-9E9A-3D4B-42ECE8C48F31}"/>
              </a:ext>
            </a:extLst>
          </p:cNvPr>
          <p:cNvSpPr/>
          <p:nvPr/>
        </p:nvSpPr>
        <p:spPr>
          <a:xfrm>
            <a:off x="4457095" y="5845271"/>
            <a:ext cx="3794760" cy="955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9F8360-E250-3DE6-203B-9C69E9E49B52}"/>
              </a:ext>
            </a:extLst>
          </p:cNvPr>
          <p:cNvSpPr/>
          <p:nvPr/>
        </p:nvSpPr>
        <p:spPr>
          <a:xfrm>
            <a:off x="6628186" y="2246811"/>
            <a:ext cx="5173315" cy="34834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CE1024-0134-CD59-07D5-C314A68A7B87}"/>
              </a:ext>
            </a:extLst>
          </p:cNvPr>
          <p:cNvSpPr/>
          <p:nvPr/>
        </p:nvSpPr>
        <p:spPr>
          <a:xfrm>
            <a:off x="361403" y="2246810"/>
            <a:ext cx="5712825" cy="34834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F97A4-52F3-F3D3-262D-3A9D6044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7A5E-A621-4310-80D4-FB7CF2171507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6" name="직선 연결선 2">
            <a:extLst>
              <a:ext uri="{FF2B5EF4-FFF2-40B4-BE49-F238E27FC236}">
                <a16:creationId xmlns:a16="http://schemas.microsoft.com/office/drawing/2014/main" id="{7803E2E5-FC50-4FFC-5C59-BF7758FC58CE}"/>
              </a:ext>
            </a:extLst>
          </p:cNvPr>
          <p:cNvCxnSpPr>
            <a:cxnSpLocks/>
          </p:cNvCxnSpPr>
          <p:nvPr/>
        </p:nvCxnSpPr>
        <p:spPr>
          <a:xfrm>
            <a:off x="383177" y="721197"/>
            <a:ext cx="1138210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4211CBB-2D99-E8EE-2EFF-090B3B686B4D}"/>
              </a:ext>
            </a:extLst>
          </p:cNvPr>
          <p:cNvSpPr txBox="1"/>
          <p:nvPr/>
        </p:nvSpPr>
        <p:spPr>
          <a:xfrm>
            <a:off x="383177" y="71195"/>
            <a:ext cx="114183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/>
                <a:ea typeface="나눔스퀘어 ExtraBold"/>
              </a:defRPr>
            </a:lvl1pPr>
          </a:lstStyle>
          <a:p>
            <a:pPr lvl="0">
              <a:defRPr/>
            </a:pP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Tutorial: Disturbance Model based Offset-free Tracking MPC</a:t>
            </a:r>
          </a:p>
        </p:txBody>
      </p:sp>
      <p:sp>
        <p:nvSpPr>
          <p:cNvPr id="20" name="직사각형 12 1 1 1 1 2 1 1 1 2 3 2 2 1">
            <a:extLst>
              <a:ext uri="{FF2B5EF4-FFF2-40B4-BE49-F238E27FC236}">
                <a16:creationId xmlns:a16="http://schemas.microsoft.com/office/drawing/2014/main" id="{8E8C957C-DDE3-979C-A42E-B99DBE5E9DD4}"/>
              </a:ext>
            </a:extLst>
          </p:cNvPr>
          <p:cNvSpPr/>
          <p:nvPr/>
        </p:nvSpPr>
        <p:spPr>
          <a:xfrm>
            <a:off x="383175" y="786425"/>
            <a:ext cx="3794081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buSzPct val="100000"/>
            </a:pPr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3.2: Deriving the state-control relation</a:t>
            </a:r>
          </a:p>
        </p:txBody>
      </p:sp>
      <p:sp>
        <p:nvSpPr>
          <p:cNvPr id="2" name="직사각형 12 1 1 1 1 2 1 1 1 2 3 2 2 2">
            <a:extLst>
              <a:ext uri="{FF2B5EF4-FFF2-40B4-BE49-F238E27FC236}">
                <a16:creationId xmlns:a16="http://schemas.microsoft.com/office/drawing/2014/main" id="{3C9BA00F-5341-7EFB-1010-53D815E4C557}"/>
              </a:ext>
            </a:extLst>
          </p:cNvPr>
          <p:cNvSpPr/>
          <p:nvPr/>
        </p:nvSpPr>
        <p:spPr>
          <a:xfrm>
            <a:off x="383175" y="1822050"/>
            <a:ext cx="463650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buSzPct val="100000"/>
            </a:pPr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3.3: Transforming constraints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EF6893-D787-03F0-2A03-F9E14BF17D37}"/>
              </a:ext>
            </a:extLst>
          </p:cNvPr>
          <p:cNvSpPr/>
          <p:nvPr/>
        </p:nvSpPr>
        <p:spPr>
          <a:xfrm>
            <a:off x="383175" y="1210173"/>
            <a:ext cx="5712825" cy="5249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Z^{\text{ext}} = \bar{B}\, \Delta U + \bar{A} \, z_{0}^{\text{ext}}&#10;\end{equation*}&#10;&#10;&#10;\end{document}" title="IguanaTex Bitmap Display">
            <a:extLst>
              <a:ext uri="{FF2B5EF4-FFF2-40B4-BE49-F238E27FC236}">
                <a16:creationId xmlns:a16="http://schemas.microsoft.com/office/drawing/2014/main" id="{F319F5BC-3580-5959-CB75-396B8B9FE7B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92" y="1361610"/>
            <a:ext cx="2154514" cy="252343"/>
          </a:xfrm>
          <a:prstGeom prst="rect">
            <a:avLst/>
          </a:prstGeom>
        </p:spPr>
      </p:pic>
      <p:pic>
        <p:nvPicPr>
          <p:cNvPr id="29" name="Picture 28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State-control relation:&#10;&#10;&#10;\end{document}" title="IguanaTex Bitmap Display">
            <a:extLst>
              <a:ext uri="{FF2B5EF4-FFF2-40B4-BE49-F238E27FC236}">
                <a16:creationId xmlns:a16="http://schemas.microsoft.com/office/drawing/2014/main" id="{97F6D1FC-D6E9-971F-5A2D-B68D74FD8FF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69" y="1337925"/>
            <a:ext cx="2390857" cy="184381"/>
          </a:xfrm>
          <a:prstGeom prst="rect">
            <a:avLst/>
          </a:prstGeom>
        </p:spPr>
      </p:pic>
      <p:pic>
        <p:nvPicPr>
          <p:cNvPr id="9" name="Picture 8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F_{z} z_{k}^{\text{ext}} \leq f_{z}&#10;\end{equation*}&#10;&#10;&#10;\end{document}" title="IguanaTex Bitmap Display">
            <a:extLst>
              <a:ext uri="{FF2B5EF4-FFF2-40B4-BE49-F238E27FC236}">
                <a16:creationId xmlns:a16="http://schemas.microsoft.com/office/drawing/2014/main" id="{3A401214-E8DB-13BD-88FF-7F76B0EE186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69" y="2718923"/>
            <a:ext cx="1116343" cy="250971"/>
          </a:xfrm>
          <a:prstGeom prst="rect">
            <a:avLst/>
          </a:prstGeom>
        </p:spPr>
      </p:pic>
      <p:pic>
        <p:nvPicPr>
          <p:cNvPr id="14" name="Picture 13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Single state constraint:&#10;&#10;&#10;\end{document}" title="IguanaTex Bitmap Display">
            <a:extLst>
              <a:ext uri="{FF2B5EF4-FFF2-40B4-BE49-F238E27FC236}">
                <a16:creationId xmlns:a16="http://schemas.microsoft.com/office/drawing/2014/main" id="{58CCE791-5F9A-ABF1-AF44-13F5C4A276D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64" y="2378125"/>
            <a:ext cx="2505143" cy="230095"/>
          </a:xfrm>
          <a:prstGeom prst="rect">
            <a:avLst/>
          </a:prstGeom>
        </p:spPr>
      </p:pic>
      <p:pic>
        <p:nvPicPr>
          <p:cNvPr id="17" name="Picture 16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&amp; \begin{bmatrix} F_{z} &amp; &amp; \\ &amp; \ddots &amp; \\ &amp; &amp; F_{z} \end{bmatrix} \begin{bmatrix} z_{1}^{\text{ext}} \\ \vdots \\ z_{N}^{\text{ext}} \end{bmatrix} \leq \begin{bmatrix} f_{z} \\ \vdots \\ f_{z} \end{bmatrix} \\ \Rightarrow \quad &amp; \bar{F}_{z} Z^{\text{ext}} \leq \bar{f}_{z} \\&#10;\Rightarrow \quad &amp; \bar{F}_{z} \left( \bar{B}\, \Delta U + \bar{A} \, z_{0}^{\text{ext}} \right) \leq \bar{f}_{z} \\&#10;\Rightarrow \quad &amp; \bar{F}_{z} \, \bar{B}\, \Delta U \leq \bar{f}_{z} - \bar{F}_{z} \, \bar{A} \, z_{0}^{\text{ext}}&#10;\end{align*}&#10;&#10;&#10;\end{document}" title="IguanaTex Bitmap Display">
            <a:extLst>
              <a:ext uri="{FF2B5EF4-FFF2-40B4-BE49-F238E27FC236}">
                <a16:creationId xmlns:a16="http://schemas.microsoft.com/office/drawing/2014/main" id="{EB2DB10C-EE6D-4536-48E6-6D020A2BAF2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69" y="3436248"/>
            <a:ext cx="3473831" cy="2037943"/>
          </a:xfrm>
          <a:prstGeom prst="rect">
            <a:avLst/>
          </a:prstGeom>
        </p:spPr>
      </p:pic>
      <p:pic>
        <p:nvPicPr>
          <p:cNvPr id="22" name="Picture 21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Over prediction horizon:&#10;&#10;&#10;\end{document}" title="IguanaTex Bitmap Display">
            <a:extLst>
              <a:ext uri="{FF2B5EF4-FFF2-40B4-BE49-F238E27FC236}">
                <a16:creationId xmlns:a16="http://schemas.microsoft.com/office/drawing/2014/main" id="{4E39D291-76DE-08F9-B5EB-7E4486AC410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64" y="3080597"/>
            <a:ext cx="2665143" cy="227048"/>
          </a:xfrm>
          <a:prstGeom prst="rect">
            <a:avLst/>
          </a:prstGeom>
        </p:spPr>
      </p:pic>
      <p:pic>
        <p:nvPicPr>
          <p:cNvPr id="23" name="Picture 22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&amp; G_{z} z_{k}^{\text{ext}} \leq g_{z} \\&#10;\Rightarrow \quad &amp; \bar{G}_{z} \, \bar{B}\, \Delta U \leq \bar{g}_{z} - \bar{G}_{z} \, \bar{A} \, z_{0}^{\text{ext}}&#10;\end{align*}&#10;&#10;&#10;\end{document}" title="IguanaTex Bitmap Display">
            <a:extLst>
              <a:ext uri="{FF2B5EF4-FFF2-40B4-BE49-F238E27FC236}">
                <a16:creationId xmlns:a16="http://schemas.microsoft.com/office/drawing/2014/main" id="{291C9E68-3D8A-48B3-04B6-1AC85CA6782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896" y="2718922"/>
            <a:ext cx="3036342" cy="617142"/>
          </a:xfrm>
          <a:prstGeom prst="rect">
            <a:avLst/>
          </a:prstGeom>
        </p:spPr>
      </p:pic>
      <p:pic>
        <p:nvPicPr>
          <p:cNvPr id="28" name="Picture 27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Control constraints:&#10;&#10;&#10;\end{document}" title="IguanaTex Bitmap Display">
            <a:extLst>
              <a:ext uri="{FF2B5EF4-FFF2-40B4-BE49-F238E27FC236}">
                <a16:creationId xmlns:a16="http://schemas.microsoft.com/office/drawing/2014/main" id="{F0264F0E-3DB5-F90B-935C-95947FFBC43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44" y="2400981"/>
            <a:ext cx="2160761" cy="184381"/>
          </a:xfrm>
          <a:prstGeom prst="rect">
            <a:avLst/>
          </a:prstGeom>
        </p:spPr>
      </p:pic>
      <p:pic>
        <p:nvPicPr>
          <p:cNvPr id="32" name="Picture 31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Control rate constraints:&#10;&#10;&#10;\end{document}" title="IguanaTex Bitmap Display">
            <a:extLst>
              <a:ext uri="{FF2B5EF4-FFF2-40B4-BE49-F238E27FC236}">
                <a16:creationId xmlns:a16="http://schemas.microsoft.com/office/drawing/2014/main" id="{3B34ED97-B2D7-E84F-1B4A-B8FDA8D59ABD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44" y="3623794"/>
            <a:ext cx="2681905" cy="184381"/>
          </a:xfrm>
          <a:prstGeom prst="rect">
            <a:avLst/>
          </a:prstGeom>
        </p:spPr>
      </p:pic>
      <p:pic>
        <p:nvPicPr>
          <p:cNvPr id="37" name="Picture 36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&amp; K_{u} \delta u_{k} \leq k_{u} \\&#10;\Rightarrow \quad &amp; \begin{bmatrix} K_{u} &amp; &amp; \\ &amp; \ddots &amp; \\ &amp; &amp; K_{u} \end{bmatrix} \begin{bmatrix} \delta u_{0} \\ \vdots \\ \delta u_{N-1} \end{bmatrix} \leq \begin{bmatrix} k_{u} \\ \vdots \\ k_{u} \end{bmatrix} \\ \Rightarrow \quad &amp; \bar{K}_{u} \Delta U \leq \bar{k}_{u}&#10;\end{align*}&#10;&#10;&#10;\end{document}" title="IguanaTex Bitmap Display">
            <a:extLst>
              <a:ext uri="{FF2B5EF4-FFF2-40B4-BE49-F238E27FC236}">
                <a16:creationId xmlns:a16="http://schemas.microsoft.com/office/drawing/2014/main" id="{4A69620C-BD17-7A6E-BC7C-9D13341C2CF7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897" y="3958047"/>
            <a:ext cx="3887999" cy="1623770"/>
          </a:xfrm>
          <a:prstGeom prst="rect">
            <a:avLst/>
          </a:prstGeom>
        </p:spPr>
      </p:pic>
      <p:pic>
        <p:nvPicPr>
          <p:cNvPr id="35" name="Picture 34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Z^{\text{ext}} = \begin{bmatrix} z_{1}^{\text{ext}} \\ z_{2}^{\text{ext}} \\ \vdots \\ z_{N}^{\text{ext}} \end{bmatrix}; \qquad \Delta U = \begin{bmatrix} \delta u_{0} \\ \delta u_{1} \\ \vdots \\ \delta u_{N-1}&#10;\end{bmatrix}&#10;\end{equation*}&#10;&#10;&#10;\end{document}" title="IguanaTex Bitmap Display">
            <a:extLst>
              <a:ext uri="{FF2B5EF4-FFF2-40B4-BE49-F238E27FC236}">
                <a16:creationId xmlns:a16="http://schemas.microsoft.com/office/drawing/2014/main" id="{80FF71F4-EA4A-97D4-DCA0-FABA112F7617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954" y="803604"/>
            <a:ext cx="3543771" cy="1230171"/>
          </a:xfrm>
          <a:prstGeom prst="rect">
            <a:avLst/>
          </a:prstGeom>
        </p:spPr>
      </p:pic>
      <p:pic>
        <p:nvPicPr>
          <p:cNvPr id="39" name="Picture 38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\begin{bmatrix} \bar{F}_{z} \, \bar{B} \\ \bar{G}_{z} \, \bar{B} \\ \bar{K}_{u} \end{bmatrix} \, \Delta U \leq \begin{bmatrix} \bar{f}_{z} \\ \bar{g}_{z} \\ \bar{k}_{u} \end{bmatrix} - \begin{bmatrix} \bar{F}_{z} \, \bar{A} \\ \bar{G}_{z} \, \bar{A} \\ 0 \end{bmatrix} z_{0}^{\text{ext}}&#10;\end{equation*}&#10;&#10;&#10;\end{document}" title="IguanaTex Bitmap Display">
            <a:extLst>
              <a:ext uri="{FF2B5EF4-FFF2-40B4-BE49-F238E27FC236}">
                <a16:creationId xmlns:a16="http://schemas.microsoft.com/office/drawing/2014/main" id="{0B1DC9BF-7C3A-A572-B7BE-46FA1BC80D2C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646" y="5907126"/>
            <a:ext cx="3491657" cy="822857"/>
          </a:xfrm>
          <a:prstGeom prst="rect">
            <a:avLst/>
          </a:prstGeom>
        </p:spPr>
      </p:pic>
      <p:pic>
        <p:nvPicPr>
          <p:cNvPr id="42" name="Picture 41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Total constraints:&#10;&#10;&#10;\end{document}" title="IguanaTex Bitmap Display">
            <a:extLst>
              <a:ext uri="{FF2B5EF4-FFF2-40B4-BE49-F238E27FC236}">
                <a16:creationId xmlns:a16="http://schemas.microsoft.com/office/drawing/2014/main" id="{B20B761B-1731-7AE9-2439-0BFE77B72690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046" y="6267207"/>
            <a:ext cx="1913905" cy="178286"/>
          </a:xfrm>
          <a:prstGeom prst="rect">
            <a:avLst/>
          </a:prstGeom>
        </p:spPr>
      </p:pic>
      <p:pic>
        <p:nvPicPr>
          <p:cNvPr id="50" name="Picture 49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\Leftrightarrow A_{\text{ineq}} \, \Delta U \leq b_{\text{ineq}}&#10;\end{equation*}&#10;&#10;&#10;\end{document}" title="IguanaTex Bitmap Display">
            <a:extLst>
              <a:ext uri="{FF2B5EF4-FFF2-40B4-BE49-F238E27FC236}">
                <a16:creationId xmlns:a16="http://schemas.microsoft.com/office/drawing/2014/main" id="{C5AE6267-9E24-08CE-0970-84747EA18240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531" y="6226049"/>
            <a:ext cx="1930972" cy="2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91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8CE1024-0134-CD59-07D5-C314A68A7B87}"/>
              </a:ext>
            </a:extLst>
          </p:cNvPr>
          <p:cNvSpPr/>
          <p:nvPr/>
        </p:nvSpPr>
        <p:spPr>
          <a:xfrm>
            <a:off x="361402" y="2246810"/>
            <a:ext cx="11403878" cy="34834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F97A4-52F3-F3D3-262D-3A9D6044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7A5E-A621-4310-80D4-FB7CF2171507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6" name="직선 연결선 2">
            <a:extLst>
              <a:ext uri="{FF2B5EF4-FFF2-40B4-BE49-F238E27FC236}">
                <a16:creationId xmlns:a16="http://schemas.microsoft.com/office/drawing/2014/main" id="{7803E2E5-FC50-4FFC-5C59-BF7758FC58CE}"/>
              </a:ext>
            </a:extLst>
          </p:cNvPr>
          <p:cNvCxnSpPr>
            <a:cxnSpLocks/>
          </p:cNvCxnSpPr>
          <p:nvPr/>
        </p:nvCxnSpPr>
        <p:spPr>
          <a:xfrm>
            <a:off x="383177" y="721197"/>
            <a:ext cx="1138210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4211CBB-2D99-E8EE-2EFF-090B3B686B4D}"/>
              </a:ext>
            </a:extLst>
          </p:cNvPr>
          <p:cNvSpPr txBox="1"/>
          <p:nvPr/>
        </p:nvSpPr>
        <p:spPr>
          <a:xfrm>
            <a:off x="383177" y="71195"/>
            <a:ext cx="114183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/>
                <a:ea typeface="나눔스퀘어 ExtraBold"/>
              </a:defRPr>
            </a:lvl1pPr>
          </a:lstStyle>
          <a:p>
            <a:pPr lvl="0">
              <a:defRPr/>
            </a:pP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Tutorial: Disturbance Model based Offset-free Tracking MPC</a:t>
            </a:r>
          </a:p>
        </p:txBody>
      </p:sp>
      <p:sp>
        <p:nvSpPr>
          <p:cNvPr id="20" name="직사각형 12 1 1 1 1 2 1 1 1 2 3 2 2 1">
            <a:extLst>
              <a:ext uri="{FF2B5EF4-FFF2-40B4-BE49-F238E27FC236}">
                <a16:creationId xmlns:a16="http://schemas.microsoft.com/office/drawing/2014/main" id="{8E8C957C-DDE3-979C-A42E-B99DBE5E9DD4}"/>
              </a:ext>
            </a:extLst>
          </p:cNvPr>
          <p:cNvSpPr/>
          <p:nvPr/>
        </p:nvSpPr>
        <p:spPr>
          <a:xfrm>
            <a:off x="383175" y="786425"/>
            <a:ext cx="3794081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buSzPct val="100000"/>
            </a:pPr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3.2: Deriving the state-control relation</a:t>
            </a:r>
          </a:p>
        </p:txBody>
      </p:sp>
      <p:sp>
        <p:nvSpPr>
          <p:cNvPr id="2" name="직사각형 12 1 1 1 1 2 1 1 1 2 3 2 2 2">
            <a:extLst>
              <a:ext uri="{FF2B5EF4-FFF2-40B4-BE49-F238E27FC236}">
                <a16:creationId xmlns:a16="http://schemas.microsoft.com/office/drawing/2014/main" id="{3C9BA00F-5341-7EFB-1010-53D815E4C557}"/>
              </a:ext>
            </a:extLst>
          </p:cNvPr>
          <p:cNvSpPr/>
          <p:nvPr/>
        </p:nvSpPr>
        <p:spPr>
          <a:xfrm>
            <a:off x="383175" y="1822050"/>
            <a:ext cx="463650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buSzPct val="100000"/>
            </a:pPr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3.4: Transforming objective function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EF6893-D787-03F0-2A03-F9E14BF17D37}"/>
              </a:ext>
            </a:extLst>
          </p:cNvPr>
          <p:cNvSpPr/>
          <p:nvPr/>
        </p:nvSpPr>
        <p:spPr>
          <a:xfrm>
            <a:off x="383175" y="1210173"/>
            <a:ext cx="5712825" cy="5249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Z^{\text{ext}} = \bar{B}\, \Delta U + \bar{A} \, z_{0}^{\text{ext}}&#10;\end{equation*}&#10;&#10;&#10;\end{document}" title="IguanaTex Bitmap Display">
            <a:extLst>
              <a:ext uri="{FF2B5EF4-FFF2-40B4-BE49-F238E27FC236}">
                <a16:creationId xmlns:a16="http://schemas.microsoft.com/office/drawing/2014/main" id="{F319F5BC-3580-5959-CB75-396B8B9FE7B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92" y="1361610"/>
            <a:ext cx="2154514" cy="252343"/>
          </a:xfrm>
          <a:prstGeom prst="rect">
            <a:avLst/>
          </a:prstGeom>
        </p:spPr>
      </p:pic>
      <p:pic>
        <p:nvPicPr>
          <p:cNvPr id="29" name="Picture 28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State-control relation:&#10;&#10;&#10;\end{document}" title="IguanaTex Bitmap Display">
            <a:extLst>
              <a:ext uri="{FF2B5EF4-FFF2-40B4-BE49-F238E27FC236}">
                <a16:creationId xmlns:a16="http://schemas.microsoft.com/office/drawing/2014/main" id="{97F6D1FC-D6E9-971F-5A2D-B68D74FD8FF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69" y="1337925"/>
            <a:ext cx="2390857" cy="184381"/>
          </a:xfrm>
          <a:prstGeom prst="rect">
            <a:avLst/>
          </a:prstGeom>
        </p:spPr>
      </p:pic>
      <p:pic>
        <p:nvPicPr>
          <p:cNvPr id="27" name="Picture 26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\bar{Q} = \begin{bmatrix} Q_{z} &amp; &amp; \\ &amp; \ddots &amp; \\ &amp; &amp; Q_{z} \end{bmatrix}; \qquad \bar{R} = \begin{bmatrix} R &amp; &amp; \\ &amp; \ddots &amp; \\ &amp; &amp; R \end{bmatrix}&#10;\end{equation*}&#10;&#10;&#10;\end{document}" title="IguanaTex Bitmap Display">
            <a:extLst>
              <a:ext uri="{FF2B5EF4-FFF2-40B4-BE49-F238E27FC236}">
                <a16:creationId xmlns:a16="http://schemas.microsoft.com/office/drawing/2014/main" id="{461BF543-3F46-B3C8-6167-2E1CA0593CF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062" y="1023157"/>
            <a:ext cx="4439313" cy="957257"/>
          </a:xfrm>
          <a:prstGeom prst="rect">
            <a:avLst/>
          </a:prstGeom>
        </p:spPr>
      </p:pic>
      <p:pic>
        <p:nvPicPr>
          <p:cNvPr id="33" name="Picture 32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J_{N} &amp; = \sum_{k=0}^{N-1} \left(z_{k}^{\text{ext}}\right)^{T} Q_{z} z_{k}^{\text{ext}} + \delta u_{k}^{T} R \delta u_{k} + \left(z_{N}^{\text{ext}}\right)^{T} Q_{z} z_{N}^{\text{ext}} \\&#10;&amp; = \left( Z^{\text{ext}} \right)^{T} \bar{Q} Z^{\text{ext}} + \left( \Delta U \right)^{T} \bar{R}  \Delta U + \left( z_{0}^{\text{ext}} \right)^{T} Q_{z} z_{0}^{\text{ext}} \\&#10;&amp; = \left( \bar{B} \Delta U + \bar{A} z_{0}^{\text{ext}} \right)^{T} \bar{Q} \left( \bar{B} \Delta U + \bar{A} z_{0}^{\text{ext}} \right) + \left( \Delta U \right)^{T} \bar{R}  \Delta U + \left( z_{0}^{\text{ext}} \right)^{T} Q_{z} z_{0}^{\text{ext}} \\&#10;&amp; = \left( \Delta U \right)^{T} \left( \bar{B}^{T}\bar{Q} \bar{B} + \bar{R} \right) \Delta U + 2 \left( z_{0}^{\text{ext}} \right)^{T} \bar{A}^{T} \bar{Q} \bar{B}\, \Delta U + \left( z_{0}^{\text{ext}} \right)^{T} \bar{A}^{T} \bar{Q} \bar{A} z_{0}^{\text{ext}} + \left( z_{0}^{\text{ext}} \right)^{T} Q_{z} z_{0}^{\text{ext}} \\&#10;&amp; = \left( \Delta U \right)^{T} \, H \, \Delta U + 2 q^{T} \Delta U + c&#10;\end{align*}&#10;&#10;&#10;\end{document}" title="IguanaTex Bitmap Display">
            <a:extLst>
              <a:ext uri="{FF2B5EF4-FFF2-40B4-BE49-F238E27FC236}">
                <a16:creationId xmlns:a16="http://schemas.microsoft.com/office/drawing/2014/main" id="{6540BF67-9EE4-9F0D-965E-8D9158E4010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69" y="2526674"/>
            <a:ext cx="9122740" cy="2319083"/>
          </a:xfrm>
          <a:prstGeom prst="rect">
            <a:avLst/>
          </a:prstGeom>
        </p:spPr>
      </p:pic>
      <p:pic>
        <p:nvPicPr>
          <p:cNvPr id="36" name="Picture 35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H = \bar{B}^{T} \bar{Q} \bar{B} +\bar{R}; \qquad q = \bar{B}^{T} \bar{Q} \bar{A} \, z_{0}^{\text{ext}}; \qquad c = \left( z_{0}^{\text{ext}} \right)^{T} \left( \bar{A}^{T} \bar{Q} \bar{A} + Q_{z} \right) z_{0}^{\text{ext}}&#10;\end{equation*}&#10;&#10;&#10;\end{document}" title="IguanaTex Bitmap Display">
            <a:extLst>
              <a:ext uri="{FF2B5EF4-FFF2-40B4-BE49-F238E27FC236}">
                <a16:creationId xmlns:a16="http://schemas.microsoft.com/office/drawing/2014/main" id="{0ED5F302-4A15-96D6-7507-A20C00FC57C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40" y="5314446"/>
            <a:ext cx="7258971" cy="325029"/>
          </a:xfrm>
          <a:prstGeom prst="rect">
            <a:avLst/>
          </a:prstGeom>
        </p:spPr>
      </p:pic>
      <p:pic>
        <p:nvPicPr>
          <p:cNvPr id="38" name="Picture 37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where&#10;&#10;&#10;\end{document}" title="IguanaTex Bitmap Display">
            <a:extLst>
              <a:ext uri="{FF2B5EF4-FFF2-40B4-BE49-F238E27FC236}">
                <a16:creationId xmlns:a16="http://schemas.microsoft.com/office/drawing/2014/main" id="{D05BA193-A4FC-73E3-EFDC-AE936BF7367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95" y="5379108"/>
            <a:ext cx="636952" cy="1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F97A4-52F3-F3D3-262D-3A9D6044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7A5E-A621-4310-80D4-FB7CF2171507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6" name="직선 연결선 2">
            <a:extLst>
              <a:ext uri="{FF2B5EF4-FFF2-40B4-BE49-F238E27FC236}">
                <a16:creationId xmlns:a16="http://schemas.microsoft.com/office/drawing/2014/main" id="{7803E2E5-FC50-4FFC-5C59-BF7758FC58CE}"/>
              </a:ext>
            </a:extLst>
          </p:cNvPr>
          <p:cNvCxnSpPr>
            <a:cxnSpLocks/>
          </p:cNvCxnSpPr>
          <p:nvPr/>
        </p:nvCxnSpPr>
        <p:spPr>
          <a:xfrm>
            <a:off x="383177" y="721197"/>
            <a:ext cx="1138210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4211CBB-2D99-E8EE-2EFF-090B3B686B4D}"/>
              </a:ext>
            </a:extLst>
          </p:cNvPr>
          <p:cNvSpPr txBox="1"/>
          <p:nvPr/>
        </p:nvSpPr>
        <p:spPr>
          <a:xfrm>
            <a:off x="383177" y="71195"/>
            <a:ext cx="114183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/>
                <a:ea typeface="나눔스퀘어 ExtraBold"/>
              </a:defRPr>
            </a:lvl1pPr>
          </a:lstStyle>
          <a:p>
            <a:pPr lvl="0">
              <a:defRPr/>
            </a:pP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Tutorial: Disturbance Model based Offset-free Tracking MPC</a:t>
            </a:r>
          </a:p>
        </p:txBody>
      </p:sp>
      <p:sp>
        <p:nvSpPr>
          <p:cNvPr id="2" name="직사각형 12 1 1 1 1 2 1 1 1 2 3 2 2 2">
            <a:extLst>
              <a:ext uri="{FF2B5EF4-FFF2-40B4-BE49-F238E27FC236}">
                <a16:creationId xmlns:a16="http://schemas.microsoft.com/office/drawing/2014/main" id="{3C9BA00F-5341-7EFB-1010-53D815E4C557}"/>
              </a:ext>
            </a:extLst>
          </p:cNvPr>
          <p:cNvSpPr/>
          <p:nvPr/>
        </p:nvSpPr>
        <p:spPr>
          <a:xfrm>
            <a:off x="383173" y="3304269"/>
            <a:ext cx="442395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buSzPct val="100000"/>
            </a:pPr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3.5: Calling QP solver at each time step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01DAEF-D50D-E32B-BE76-7C18AE17B3D0}"/>
              </a:ext>
            </a:extLst>
          </p:cNvPr>
          <p:cNvSpPr/>
          <p:nvPr/>
        </p:nvSpPr>
        <p:spPr>
          <a:xfrm>
            <a:off x="383175" y="1229853"/>
            <a:ext cx="4423954" cy="18327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12 1 1 1 1 2 1 1 1 2 3 2 2 4 2">
            <a:extLst>
              <a:ext uri="{FF2B5EF4-FFF2-40B4-BE49-F238E27FC236}">
                <a16:creationId xmlns:a16="http://schemas.microsoft.com/office/drawing/2014/main" id="{6E2AC21F-E447-32A5-63B8-E10137FBC039}"/>
              </a:ext>
            </a:extLst>
          </p:cNvPr>
          <p:cNvSpPr/>
          <p:nvPr/>
        </p:nvSpPr>
        <p:spPr>
          <a:xfrm>
            <a:off x="383175" y="829746"/>
            <a:ext cx="44239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buSzPct val="100000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Programming</a:t>
            </a:r>
          </a:p>
        </p:txBody>
      </p:sp>
      <p:pic>
        <p:nvPicPr>
          <p:cNvPr id="9" name="Picture 8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\minimize_{\Delta U} \quad &amp; J_{N} = \frac{1}{2} \Delta U^{T} \, H \, \Delta U + q^{T} \, \Delta U \\&#10;\text{s.t.} &amp; \\&#10;&amp; A_{\text{ineq}} \, \Delta U \leq b_{\text{ineq}} \\&#10;&amp; A_{\text{eq}} \, \Delta U = b_{\text{eq}}&#10;\end{align*}&#10;&#10;&#10;\end{document}" title="IguanaTex Bitmap Display">
            <a:extLst>
              <a:ext uri="{FF2B5EF4-FFF2-40B4-BE49-F238E27FC236}">
                <a16:creationId xmlns:a16="http://schemas.microsoft.com/office/drawing/2014/main" id="{211870E2-0D94-D2B9-2A84-F303EA2429E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52" y="1341770"/>
            <a:ext cx="4007316" cy="15058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9FB7B2-2A42-0640-DE39-6C70128E2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170" y="869315"/>
            <a:ext cx="5994344" cy="5852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010E88-BC67-459C-27E8-2AFA0A805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73" y="4184252"/>
            <a:ext cx="5303520" cy="1752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6F2C2A-8DB1-B0BC-2706-AEB1DA20EFB0}"/>
              </a:ext>
            </a:extLst>
          </p:cNvPr>
          <p:cNvCxnSpPr/>
          <p:nvPr/>
        </p:nvCxnSpPr>
        <p:spPr>
          <a:xfrm>
            <a:off x="1628503" y="2708366"/>
            <a:ext cx="1715588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438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341A177D-C68C-3425-F566-4E480AC48635}"/>
              </a:ext>
            </a:extLst>
          </p:cNvPr>
          <p:cNvSpPr/>
          <p:nvPr/>
        </p:nvSpPr>
        <p:spPr>
          <a:xfrm>
            <a:off x="383177" y="3999624"/>
            <a:ext cx="5096586" cy="2436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직선 연결선 2">
            <a:extLst>
              <a:ext uri="{FF2B5EF4-FFF2-40B4-BE49-F238E27FC236}">
                <a16:creationId xmlns:a16="http://schemas.microsoft.com/office/drawing/2014/main" id="{7803E2E5-FC50-4FFC-5C59-BF7758FC58CE}"/>
              </a:ext>
            </a:extLst>
          </p:cNvPr>
          <p:cNvCxnSpPr>
            <a:cxnSpLocks/>
          </p:cNvCxnSpPr>
          <p:nvPr/>
        </p:nvCxnSpPr>
        <p:spPr>
          <a:xfrm>
            <a:off x="383177" y="721197"/>
            <a:ext cx="1138210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2 1 1 1 1 2 1 1 1 2 3 2 1 1">
            <a:extLst>
              <a:ext uri="{FF2B5EF4-FFF2-40B4-BE49-F238E27FC236}">
                <a16:creationId xmlns:a16="http://schemas.microsoft.com/office/drawing/2014/main" id="{66E18150-AA17-FF3C-6294-4A81BA1C0094}"/>
              </a:ext>
            </a:extLst>
          </p:cNvPr>
          <p:cNvSpPr/>
          <p:nvPr/>
        </p:nvSpPr>
        <p:spPr>
          <a:xfrm>
            <a:off x="390499" y="837825"/>
            <a:ext cx="5096587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>
              <a:buClr>
                <a:srgbClr val="442BFD"/>
              </a:buClr>
              <a:buSzPct val="130000"/>
            </a:pP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2</a:t>
            </a:r>
          </a:p>
        </p:txBody>
      </p:sp>
      <p:sp>
        <p:nvSpPr>
          <p:cNvPr id="23" name="직사각형 12 1 1 1 1 2 1 1 1 2 3 2 2 2 1 1">
            <a:extLst>
              <a:ext uri="{FF2B5EF4-FFF2-40B4-BE49-F238E27FC236}">
                <a16:creationId xmlns:a16="http://schemas.microsoft.com/office/drawing/2014/main" id="{DEE47938-2E4B-7DD0-D600-D605E0425942}"/>
              </a:ext>
            </a:extLst>
          </p:cNvPr>
          <p:cNvSpPr/>
          <p:nvPr/>
        </p:nvSpPr>
        <p:spPr>
          <a:xfrm>
            <a:off x="390499" y="2147399"/>
            <a:ext cx="5096586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buSzPct val="100000"/>
            </a:pPr>
            <a:r>
              <a:rPr lang="en-US" altLang="ko-KR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learn the customization and flexibility of manual coding</a:t>
            </a:r>
          </a:p>
        </p:txBody>
      </p:sp>
      <p:sp>
        <p:nvSpPr>
          <p:cNvPr id="45" name="직사각형 12 1 1 1 1 2 1 1 1 2 3 2 2 4 1">
            <a:extLst>
              <a:ext uri="{FF2B5EF4-FFF2-40B4-BE49-F238E27FC236}">
                <a16:creationId xmlns:a16="http://schemas.microsoft.com/office/drawing/2014/main" id="{14505173-A161-D336-F486-41275448EFD7}"/>
              </a:ext>
            </a:extLst>
          </p:cNvPr>
          <p:cNvSpPr/>
          <p:nvPr/>
        </p:nvSpPr>
        <p:spPr>
          <a:xfrm>
            <a:off x="390499" y="1282842"/>
            <a:ext cx="509658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buSzPct val="100000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MPC Design using </a:t>
            </a: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 form-based LQMPC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211CBB-2D99-E8EE-2EFF-090B3B686B4D}"/>
              </a:ext>
            </a:extLst>
          </p:cNvPr>
          <p:cNvSpPr txBox="1"/>
          <p:nvPr/>
        </p:nvSpPr>
        <p:spPr>
          <a:xfrm>
            <a:off x="1252648" y="71195"/>
            <a:ext cx="96867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/>
                <a:ea typeface="나눔스퀘어 ExtraBold"/>
              </a:defRPr>
            </a:lvl1pPr>
          </a:lstStyle>
          <a:p>
            <a:pPr lvl="0">
              <a:defRPr/>
            </a:pP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</a:t>
            </a:r>
          </a:p>
        </p:txBody>
      </p:sp>
      <p:sp>
        <p:nvSpPr>
          <p:cNvPr id="2" name="직사각형 12 1 1 1 1 2 1 1 1 2 3 2 2 2 1 2">
            <a:extLst>
              <a:ext uri="{FF2B5EF4-FFF2-40B4-BE49-F238E27FC236}">
                <a16:creationId xmlns:a16="http://schemas.microsoft.com/office/drawing/2014/main" id="{123780AB-F4D9-CF31-BA8B-DCB9C0EE8996}"/>
              </a:ext>
            </a:extLst>
          </p:cNvPr>
          <p:cNvSpPr/>
          <p:nvPr/>
        </p:nvSpPr>
        <p:spPr>
          <a:xfrm>
            <a:off x="383177" y="3999623"/>
            <a:ext cx="509658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buSzPct val="100000"/>
            </a:pPr>
            <a:r>
              <a:rPr lang="en-US" altLang="ko-KR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Based on the given sample code, create a similar file to realize the </a:t>
            </a:r>
            <a:r>
              <a:rPr lang="en-US" altLang="ko-KR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form-based offset-free tracking MPC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 penalty matrix must be included.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disturbance observer is needed. No noise is considered. However, students are encouraged to add process noise (control input noise) to observe its impact on the control system.</a:t>
            </a:r>
          </a:p>
        </p:txBody>
      </p:sp>
      <p:sp>
        <p:nvSpPr>
          <p:cNvPr id="5" name="직사각형 12 1 1 1 1 2 1 1 1 2 3 2 2 2 1 4">
            <a:extLst>
              <a:ext uri="{FF2B5EF4-FFF2-40B4-BE49-F238E27FC236}">
                <a16:creationId xmlns:a16="http://schemas.microsoft.com/office/drawing/2014/main" id="{96013F22-3AAD-C5BA-4E50-E30FC6C74E76}"/>
              </a:ext>
            </a:extLst>
          </p:cNvPr>
          <p:cNvSpPr/>
          <p:nvPr/>
        </p:nvSpPr>
        <p:spPr>
          <a:xfrm>
            <a:off x="390499" y="2950400"/>
            <a:ext cx="5096586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buSzPct val="100000"/>
            </a:pPr>
            <a:r>
              <a:rPr lang="en-US" altLang="ko-KR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sample MATLAB file named “</a:t>
            </a:r>
            <a:r>
              <a:rPr lang="en-US" altLang="ko-KR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SAMPLE_DoubleIntegrator_with_DO_LQMPC.m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that realizes the Disturbance model offset-free tracking MPC.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30B152-4A61-6C62-5379-0B0DF6148BB5}"/>
              </a:ext>
            </a:extLst>
          </p:cNvPr>
          <p:cNvGrpSpPr/>
          <p:nvPr/>
        </p:nvGrpSpPr>
        <p:grpSpPr>
          <a:xfrm>
            <a:off x="5773783" y="1248034"/>
            <a:ext cx="6035040" cy="5473441"/>
            <a:chOff x="5773783" y="1248034"/>
            <a:chExt cx="6035040" cy="547344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B16D22E-4AFB-8F6F-CAB5-1C6678073DBE}"/>
                </a:ext>
              </a:extLst>
            </p:cNvPr>
            <p:cNvSpPr/>
            <p:nvPr/>
          </p:nvSpPr>
          <p:spPr>
            <a:xfrm>
              <a:off x="5773783" y="1248034"/>
              <a:ext cx="6035040" cy="5473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x_{k+1} &amp;= A x_{k} + B u_{k} + B_{w} w_{k} \\&#10;y_{k} &amp;= C x_{k} \\&#10;u_{k} &amp;= \delta u_{k} + u_{k-1}&#10;\end{align*}&#10;&#10;&#10;\end{document}" title="IguanaTex Bitmap Display">
              <a:extLst>
                <a:ext uri="{FF2B5EF4-FFF2-40B4-BE49-F238E27FC236}">
                  <a16:creationId xmlns:a16="http://schemas.microsoft.com/office/drawing/2014/main" id="{757BE5BD-75CF-4970-7969-39FCA2977288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7726" y="2092434"/>
              <a:ext cx="2435656" cy="783847"/>
            </a:xfrm>
            <a:prstGeom prst="rect">
              <a:avLst/>
            </a:prstGeom>
          </p:spPr>
        </p:pic>
        <p:pic>
          <p:nvPicPr>
            <p:cNvPr id="17" name="Picture 16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\begin{bmatrix} -1 \\ -0.2 \end{bmatrix}&#10;&amp; \leq x_{k} \leq&#10;\begin{bmatrix} 1.1 \\ 0.2 \end{bmatrix} \\&#10;-0.1 &amp; \leq u_{k} \leq 0.1 \\&#10;-0.05 &amp; \leq \delta u_{k} \leq 0.05&#10;\end{align*}&#10;&#10;&#10;\end{document}" title="IguanaTex Bitmap Display">
              <a:extLst>
                <a:ext uri="{FF2B5EF4-FFF2-40B4-BE49-F238E27FC236}">
                  <a16:creationId xmlns:a16="http://schemas.microsoft.com/office/drawing/2014/main" id="{9AEB9810-42E4-2D96-3F07-50184202ABAA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2264" y="3009474"/>
              <a:ext cx="1782247" cy="1073981"/>
            </a:xfrm>
            <a:prstGeom prst="rect">
              <a:avLst/>
            </a:prstGeom>
          </p:spPr>
        </p:pic>
        <p:pic>
          <p:nvPicPr>
            <p:cNvPr id="13" name="Picture 12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\minimize_{\delta u_{0:N-1}} J(N) = \sum_{k=0}^{N-1} e_{k}^{T} Q_{e} e_{k} + \delta u_{k}^{T} R \delta u_{k}&#10;\end{equation*}&#10;&#10;&#10;\end{document}" title="IguanaTex Bitmap Display">
              <a:extLst>
                <a:ext uri="{FF2B5EF4-FFF2-40B4-BE49-F238E27FC236}">
                  <a16:creationId xmlns:a16="http://schemas.microsoft.com/office/drawing/2014/main" id="{40E73541-D194-BC04-3083-5A513941E0B6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9703" y="1329788"/>
              <a:ext cx="3669333" cy="596114"/>
            </a:xfrm>
            <a:prstGeom prst="rect">
              <a:avLst/>
            </a:prstGeom>
          </p:spPr>
        </p:pic>
      </p:grpSp>
      <p:sp>
        <p:nvSpPr>
          <p:cNvPr id="28" name="직사각형 12 1 1 1 1 2 1 1 1 2 3 2 2 4 2">
            <a:extLst>
              <a:ext uri="{FF2B5EF4-FFF2-40B4-BE49-F238E27FC236}">
                <a16:creationId xmlns:a16="http://schemas.microsoft.com/office/drawing/2014/main" id="{4F39FE41-CEF9-0258-BCD9-E5D94B75C9D9}"/>
              </a:ext>
            </a:extLst>
          </p:cNvPr>
          <p:cNvSpPr/>
          <p:nvPr/>
        </p:nvSpPr>
        <p:spPr>
          <a:xfrm>
            <a:off x="5773783" y="837825"/>
            <a:ext cx="60277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buSzPct val="100000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Control Problem</a:t>
            </a:r>
          </a:p>
        </p:txBody>
      </p:sp>
      <p:pic>
        <p:nvPicPr>
          <p:cNvPr id="30" name="Picture 29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\begin{bmatrix} \delta x_{k+1} \\ e_{k+1} \\ x_{k} \\ u_{k} \end{bmatrix} =&#10;\begin{bmatrix} \mathbf{A} &amp; \mathbf{0} &amp; \mathbf{0} &amp; \mathbf{0} \\&#10;\mathbf{C}\,\mathbf{A} &amp; \mathbf{I} &amp; \mathbf{0} &amp; \mathbf{0} \\&#10;\mathbf{I} &amp; \mathbf{0} &amp; \mathbf{I} &amp; \mathbf{0} \\&#10;\mathbf{0} &amp; \mathbf{0} &amp; \mathbf{0} &amp; \mathbf{I} \end{bmatrix}&#10;\begin{bmatrix} \delta x_{k} \\ e_{k} \\ x_{k-1} \\ u_{k-1} \end{bmatrix}&#10;+ \begin{bmatrix}&#10;\mathbf{B} \\ \mathbf{C}\,\mathbf{B} \\ \mathbf{0} \\ \mathbf{I}&#10;\end{bmatrix} \delta u_{k}&#10;\end{equation*}&#10;&#10;&#10;\end{document}" title="IguanaTex Bitmap Display">
            <a:extLst>
              <a:ext uri="{FF2B5EF4-FFF2-40B4-BE49-F238E27FC236}">
                <a16:creationId xmlns:a16="http://schemas.microsoft.com/office/drawing/2014/main" id="{67688D43-A7A8-43F9-943F-8D4CA9FD089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239" y="5393831"/>
            <a:ext cx="4533637" cy="9715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F97A4-52F3-F3D3-262D-3A9D6044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7A5E-A621-4310-80D4-FB7CF2171507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34" name="Picture 33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\delta x_{k} &amp;= x_{k} - x_{k-1} \\&#10;\delta u_{k} &amp;= u_{k} - u_{k-1} \\&#10;e_{k} &amp;= C x_{k} - r&#10;\end{align*}&#10;&#10;&#10;\end{document}" title="IguanaTex Bitmap Display">
            <a:extLst>
              <a:ext uri="{FF2B5EF4-FFF2-40B4-BE49-F238E27FC236}">
                <a16:creationId xmlns:a16="http://schemas.microsoft.com/office/drawing/2014/main" id="{D3A79698-7BD2-7DEF-BD94-7BA6EBBDADD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44" y="4410452"/>
            <a:ext cx="1437257" cy="782629"/>
          </a:xfrm>
          <a:prstGeom prst="rect">
            <a:avLst/>
          </a:prstGeom>
        </p:spPr>
      </p:pic>
      <p:pic>
        <p:nvPicPr>
          <p:cNvPr id="40" name="Picture 39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x_{k+1} &amp;= A x_{k} + B \left( u_{k} + n_{k} \right) + B_{w} w_{k} \\&#10;n_{k} &amp; \sim N \left( 0, 0.0001 \right)&#10;\end{align*}&#10;&#10;&#10;\end{document}" title="IguanaTex Bitmap Display">
            <a:extLst>
              <a:ext uri="{FF2B5EF4-FFF2-40B4-BE49-F238E27FC236}">
                <a16:creationId xmlns:a16="http://schemas.microsoft.com/office/drawing/2014/main" id="{FDE10F00-6929-2389-4974-21DBD06F516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65" y="5734918"/>
            <a:ext cx="3482057" cy="57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57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F97A4-52F3-F3D3-262D-3A9D6044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7A5E-A621-4310-80D4-FB7CF2171507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6" name="직선 연결선 2">
            <a:extLst>
              <a:ext uri="{FF2B5EF4-FFF2-40B4-BE49-F238E27FC236}">
                <a16:creationId xmlns:a16="http://schemas.microsoft.com/office/drawing/2014/main" id="{7803E2E5-FC50-4FFC-5C59-BF7758FC58CE}"/>
              </a:ext>
            </a:extLst>
          </p:cNvPr>
          <p:cNvCxnSpPr>
            <a:cxnSpLocks/>
          </p:cNvCxnSpPr>
          <p:nvPr/>
        </p:nvCxnSpPr>
        <p:spPr>
          <a:xfrm>
            <a:off x="383177" y="721197"/>
            <a:ext cx="1138210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4211CBB-2D99-E8EE-2EFF-090B3B686B4D}"/>
              </a:ext>
            </a:extLst>
          </p:cNvPr>
          <p:cNvSpPr txBox="1"/>
          <p:nvPr/>
        </p:nvSpPr>
        <p:spPr>
          <a:xfrm>
            <a:off x="383177" y="71195"/>
            <a:ext cx="114183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/>
                <a:ea typeface="나눔스퀘어 ExtraBold"/>
              </a:defRPr>
            </a:lvl1pPr>
          </a:lstStyle>
          <a:p>
            <a:pPr lvl="0">
              <a:defRPr/>
            </a:pP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Tutorial: Velocity form-based Offset-free Tracking MPC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B998B-0A53-C93C-4273-910D3B95EFA8}"/>
              </a:ext>
            </a:extLst>
          </p:cNvPr>
          <p:cNvSpPr/>
          <p:nvPr/>
        </p:nvSpPr>
        <p:spPr>
          <a:xfrm>
            <a:off x="383175" y="1229854"/>
            <a:ext cx="5033556" cy="14921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12 1 1 1 1 2 1 1 1 2 3 2 2 4 2 1">
            <a:extLst>
              <a:ext uri="{FF2B5EF4-FFF2-40B4-BE49-F238E27FC236}">
                <a16:creationId xmlns:a16="http://schemas.microsoft.com/office/drawing/2014/main" id="{3E22BCFF-261C-E52A-9CA2-9BF578401E44}"/>
              </a:ext>
            </a:extLst>
          </p:cNvPr>
          <p:cNvSpPr/>
          <p:nvPr/>
        </p:nvSpPr>
        <p:spPr>
          <a:xfrm>
            <a:off x="383174" y="829746"/>
            <a:ext cx="503355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buSzPct val="100000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(rate-based) model</a:t>
            </a:r>
          </a:p>
        </p:txBody>
      </p:sp>
      <p:pic>
        <p:nvPicPr>
          <p:cNvPr id="14" name="Picture 13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\delta x_{k} &amp; = x_{k} - x_{k-1} \\&#10;\delta u_{k} &amp; = u_{k} - u_{k-1}&#10;\end{align*}&#10;&#10;&#10;\end{document}" title="IguanaTex Bitmap Display">
            <a:extLst>
              <a:ext uri="{FF2B5EF4-FFF2-40B4-BE49-F238E27FC236}">
                <a16:creationId xmlns:a16="http://schemas.microsoft.com/office/drawing/2014/main" id="{05D83FC7-3897-7905-467A-A218785B38F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870" y="1392509"/>
            <a:ext cx="1616914" cy="538971"/>
          </a:xfrm>
          <a:prstGeom prst="rect">
            <a:avLst/>
          </a:prstGeom>
        </p:spPr>
      </p:pic>
      <p:pic>
        <p:nvPicPr>
          <p:cNvPr id="21" name="Picture 20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\delta x_{k+1} &amp; = A \delta x_{k} + B \delta u_{k} \\&#10;e_{k+1} &amp; = C A \, \delta x_{k} + C B \, \delta u_{k} + e_{k} &#10;\end{align*}&#10;&#10;&#10;\end{document}" title="IguanaTex Bitmap Display">
            <a:extLst>
              <a:ext uri="{FF2B5EF4-FFF2-40B4-BE49-F238E27FC236}">
                <a16:creationId xmlns:a16="http://schemas.microsoft.com/office/drawing/2014/main" id="{B75727E4-7D9F-8AF3-21B5-BDF19C9EFDD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738" y="2093964"/>
            <a:ext cx="3122744" cy="558171"/>
          </a:xfrm>
          <a:prstGeom prst="rect">
            <a:avLst/>
          </a:prstGeom>
        </p:spPr>
      </p:pic>
      <p:pic>
        <p:nvPicPr>
          <p:cNvPr id="16" name="Picture 15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Define rates:&#10;&#10;&#10;\end{document}" title="IguanaTex Bitmap Display">
            <a:extLst>
              <a:ext uri="{FF2B5EF4-FFF2-40B4-BE49-F238E27FC236}">
                <a16:creationId xmlns:a16="http://schemas.microsoft.com/office/drawing/2014/main" id="{B33B5EBE-735D-4E26-E609-EC230E347D7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08" y="1580394"/>
            <a:ext cx="1224686" cy="163200"/>
          </a:xfrm>
          <a:prstGeom prst="rect">
            <a:avLst/>
          </a:prstGeom>
        </p:spPr>
      </p:pic>
      <p:pic>
        <p:nvPicPr>
          <p:cNvPr id="18" name="Picture 17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Then:&#10;&#10;&#10;\end{document}" title="IguanaTex Bitmap Display">
            <a:extLst>
              <a:ext uri="{FF2B5EF4-FFF2-40B4-BE49-F238E27FC236}">
                <a16:creationId xmlns:a16="http://schemas.microsoft.com/office/drawing/2014/main" id="{42CD5876-0058-DF03-82CE-5815286D6EE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08" y="2292819"/>
            <a:ext cx="555429" cy="16045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E7B0169-A62C-1E1D-D338-67595E5E04C3}"/>
              </a:ext>
            </a:extLst>
          </p:cNvPr>
          <p:cNvSpPr/>
          <p:nvPr/>
        </p:nvSpPr>
        <p:spPr>
          <a:xfrm>
            <a:off x="383175" y="3230700"/>
            <a:ext cx="5033556" cy="17340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직사각형 12 1 1 1 1 2 1 1 1 2 3 2 2 4 2 2">
            <a:extLst>
              <a:ext uri="{FF2B5EF4-FFF2-40B4-BE49-F238E27FC236}">
                <a16:creationId xmlns:a16="http://schemas.microsoft.com/office/drawing/2014/main" id="{DE3551FD-DA22-CAB3-95B0-8DF09788B074}"/>
              </a:ext>
            </a:extLst>
          </p:cNvPr>
          <p:cNvSpPr/>
          <p:nvPr/>
        </p:nvSpPr>
        <p:spPr>
          <a:xfrm>
            <a:off x="383174" y="2830592"/>
            <a:ext cx="503355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buSzPct val="100000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Dynamics</a:t>
            </a:r>
          </a:p>
        </p:txBody>
      </p:sp>
      <p:pic>
        <p:nvPicPr>
          <p:cNvPr id="26" name="Picture 25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x_{k}^{\text{ext}} = \begin{bmatrix} \delta x_{k}^{T}, &amp; e_{k}^{T}, &amp; x_{k-1}^{T}, &amp; u_{k-1}^{T}  \end{bmatrix}^{T}&#10;\end{equation*}&#10;&#10;&#10;\end{document}" title="IguanaTex Bitmap Display">
            <a:extLst>
              <a:ext uri="{FF2B5EF4-FFF2-40B4-BE49-F238E27FC236}">
                <a16:creationId xmlns:a16="http://schemas.microsoft.com/office/drawing/2014/main" id="{D8691737-D3C0-93F2-CD9D-9F6FECEC7A1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7" y="3292009"/>
            <a:ext cx="3458743" cy="326400"/>
          </a:xfrm>
          <a:prstGeom prst="rect">
            <a:avLst/>
          </a:prstGeom>
        </p:spPr>
      </p:pic>
      <p:pic>
        <p:nvPicPr>
          <p:cNvPr id="30" name="Picture 29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x_{k+1}^{\text{ext}} = \begin{bmatrix} A &amp; 0 &amp; 0 &amp; 0 \\ C A &amp; I_{n_{e}} &amp; 0 &amp; 0 \\ I_{n_{x}} &amp; 0 &amp; I_{n_{x}} &amp; 0 \\ 0 &amp; 0 &amp; 0 &amp; I_{n_{u}} \end{bmatrix} x_{k}^{\text{ext}} + \begin{bmatrix} B \\ C B \\ 0 \\ I_{n_{u}} \end{bmatrix} \delta u_{k}&#10;\end{equation*}&#10;&#10;&#10;\end{document}" title="IguanaTex Bitmap Display">
            <a:extLst>
              <a:ext uri="{FF2B5EF4-FFF2-40B4-BE49-F238E27FC236}">
                <a16:creationId xmlns:a16="http://schemas.microsoft.com/office/drawing/2014/main" id="{13BEFCC6-51C6-F646-AB52-43AD2D8EC02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08" y="3737187"/>
            <a:ext cx="4816457" cy="109302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A1C8F0B-09DE-E124-BAE0-A4F4D895D712}"/>
              </a:ext>
            </a:extLst>
          </p:cNvPr>
          <p:cNvSpPr/>
          <p:nvPr/>
        </p:nvSpPr>
        <p:spPr>
          <a:xfrm>
            <a:off x="383175" y="5483673"/>
            <a:ext cx="5033556" cy="1303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직사각형 12 1 1 1 1 2 1 1 1 2 3 2 2 4 2 3">
            <a:extLst>
              <a:ext uri="{FF2B5EF4-FFF2-40B4-BE49-F238E27FC236}">
                <a16:creationId xmlns:a16="http://schemas.microsoft.com/office/drawing/2014/main" id="{34E0C90D-0524-7CD5-A70E-CA7DE5BAF713}"/>
              </a:ext>
            </a:extLst>
          </p:cNvPr>
          <p:cNvSpPr/>
          <p:nvPr/>
        </p:nvSpPr>
        <p:spPr>
          <a:xfrm>
            <a:off x="383174" y="5083564"/>
            <a:ext cx="503355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buSzPct val="100000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Penalty Matrices</a:t>
            </a:r>
          </a:p>
        </p:txBody>
      </p:sp>
      <p:pic>
        <p:nvPicPr>
          <p:cNvPr id="35" name="Picture 34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Q^{\text{ext}} = \begin{bmatrix} 0 &amp; 0 &amp; 0 &amp; 0 \\ 0 &amp; Q_{e} &amp; 0 &amp; 0 \\ 0 &amp; 0 &amp; 0 &amp; 0 \\ 0 &amp; 0 &amp; 0 &amp; 0 \end{bmatrix}; \qquad R^{\text{ext}} = R&#10;\end{equation*}&#10;&#10;&#10;\end{document}" title="IguanaTex Bitmap Display">
            <a:extLst>
              <a:ext uri="{FF2B5EF4-FFF2-40B4-BE49-F238E27FC236}">
                <a16:creationId xmlns:a16="http://schemas.microsoft.com/office/drawing/2014/main" id="{F73966B0-023A-1686-FD0B-99131A06634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08" y="5620827"/>
            <a:ext cx="3842743" cy="1093028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9933A6F6-E857-1571-908B-FA61AF4BAD8E}"/>
              </a:ext>
            </a:extLst>
          </p:cNvPr>
          <p:cNvGrpSpPr/>
          <p:nvPr/>
        </p:nvGrpSpPr>
        <p:grpSpPr>
          <a:xfrm>
            <a:off x="5773783" y="1248035"/>
            <a:ext cx="6035040" cy="3144394"/>
            <a:chOff x="5773783" y="1248035"/>
            <a:chExt cx="6035040" cy="314439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51371C3-9858-3682-58BF-2D7AA867A5A7}"/>
                </a:ext>
              </a:extLst>
            </p:cNvPr>
            <p:cNvSpPr/>
            <p:nvPr/>
          </p:nvSpPr>
          <p:spPr>
            <a:xfrm>
              <a:off x="5773783" y="1248035"/>
              <a:ext cx="6035040" cy="314439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\begin{bmatrix} -1 \\ -0.2 \end{bmatrix}&#10;&amp; \leq x_{k} \leq&#10;\begin{bmatrix} 1.1 \\ 0.2 \end{bmatrix} \\&#10;-0.1 &amp; \leq u_{k} \leq 0.1 \\&#10;-0.05 &amp; \leq \delta u_{k} \leq 0.05&#10;\end{align*}&#10;&#10;&#10;\end{document}" title="IguanaTex Bitmap Display">
              <a:extLst>
                <a:ext uri="{FF2B5EF4-FFF2-40B4-BE49-F238E27FC236}">
                  <a16:creationId xmlns:a16="http://schemas.microsoft.com/office/drawing/2014/main" id="{FD7DF2A9-24DF-EE66-6D4E-7DCA8B823FB1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5481" y="3229087"/>
              <a:ext cx="1782247" cy="1073981"/>
            </a:xfrm>
            <a:prstGeom prst="rect">
              <a:avLst/>
            </a:prstGeom>
          </p:spPr>
        </p:pic>
        <p:pic>
          <p:nvPicPr>
            <p:cNvPr id="46" name="Picture 45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\minimize_{\delta u_{0:N-1}} J(N) = \sum_{k=0}^{N-1} \left( x_{k}^{\text{ext}} \right)^{T} Q^{\text{ext}} x_{k}^{\text{ext}} + \delta u_{k}^{T} R^{\text{ext}} \delta u_{k}&#10;\end{equation*}&#10;&#10;&#10;\end{document}" title="IguanaTex Bitmap Display">
              <a:extLst>
                <a:ext uri="{FF2B5EF4-FFF2-40B4-BE49-F238E27FC236}">
                  <a16:creationId xmlns:a16="http://schemas.microsoft.com/office/drawing/2014/main" id="{BEA79EE3-6626-5E45-06F3-442ED4F0C17B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4385" y="1329788"/>
              <a:ext cx="4666513" cy="596114"/>
            </a:xfrm>
            <a:prstGeom prst="rect">
              <a:avLst/>
            </a:prstGeom>
          </p:spPr>
        </p:pic>
      </p:grpSp>
      <p:sp>
        <p:nvSpPr>
          <p:cNvPr id="43" name="직사각형 12 1 1 1 1 2 1 1 1 2 3 2 2 4 2 4">
            <a:extLst>
              <a:ext uri="{FF2B5EF4-FFF2-40B4-BE49-F238E27FC236}">
                <a16:creationId xmlns:a16="http://schemas.microsoft.com/office/drawing/2014/main" id="{EB0F3994-D76D-2F68-3789-BF1D2071C80F}"/>
              </a:ext>
            </a:extLst>
          </p:cNvPr>
          <p:cNvSpPr/>
          <p:nvPr/>
        </p:nvSpPr>
        <p:spPr>
          <a:xfrm>
            <a:off x="5773783" y="837825"/>
            <a:ext cx="60277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buSzPct val="100000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Control Problem</a:t>
            </a:r>
          </a:p>
        </p:txBody>
      </p:sp>
      <p:pic>
        <p:nvPicPr>
          <p:cNvPr id="49" name="Picture 48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s.t.&#10;&#10;&#10;\end{document}" title="IguanaTex Bitmap Display">
            <a:extLst>
              <a:ext uri="{FF2B5EF4-FFF2-40B4-BE49-F238E27FC236}">
                <a16:creationId xmlns:a16="http://schemas.microsoft.com/office/drawing/2014/main" id="{DC0AC747-1F22-9637-C36F-9549C9715F2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894" y="1925301"/>
            <a:ext cx="278400" cy="144000"/>
          </a:xfrm>
          <a:prstGeom prst="rect">
            <a:avLst/>
          </a:prstGeom>
        </p:spPr>
      </p:pic>
      <p:pic>
        <p:nvPicPr>
          <p:cNvPr id="50" name="Picture 49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x_{k+1}^{\text{ext}} = \begin{bmatrix} A &amp; 0 &amp; 0 &amp; 0 \\ C A &amp; I_{n_{e}} &amp; 0 &amp; 0 \\ I_{n_{x}} &amp; 0 &amp; I_{n_{x}} &amp; 0 \\ 0 &amp; 0 &amp; 0 &amp; I_{n_{u}} \end{bmatrix} x_{k}^{\text{ext}} + \begin{bmatrix} B \\ C B \\ 0 \\ I_{n_{u}} \end{bmatrix} \delta u_{k}&#10;\end{equation*}&#10;&#10;&#10;\end{document}" title="IguanaTex Bitmap Display">
            <a:extLst>
              <a:ext uri="{FF2B5EF4-FFF2-40B4-BE49-F238E27FC236}">
                <a16:creationId xmlns:a16="http://schemas.microsoft.com/office/drawing/2014/main" id="{8143AC6B-DAF9-2207-72EE-E66DF4C298A1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578" y="2078051"/>
            <a:ext cx="4816457" cy="1093028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401322F2-6EA8-C12A-FC43-3CE92463BC9D}"/>
              </a:ext>
            </a:extLst>
          </p:cNvPr>
          <p:cNvSpPr/>
          <p:nvPr/>
        </p:nvSpPr>
        <p:spPr>
          <a:xfrm>
            <a:off x="5773783" y="4924543"/>
            <a:ext cx="6027717" cy="1862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직사각형 12 1 1 1 1 2 1 1 1 2 3 2 2 4 2 3">
            <a:extLst>
              <a:ext uri="{FF2B5EF4-FFF2-40B4-BE49-F238E27FC236}">
                <a16:creationId xmlns:a16="http://schemas.microsoft.com/office/drawing/2014/main" id="{6868DAC9-AC7A-B620-51EC-65E41E113378}"/>
              </a:ext>
            </a:extLst>
          </p:cNvPr>
          <p:cNvSpPr/>
          <p:nvPr/>
        </p:nvSpPr>
        <p:spPr>
          <a:xfrm>
            <a:off x="5773782" y="4524434"/>
            <a:ext cx="60277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buSzPct val="100000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Penalty 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pic>
        <p:nvPicPr>
          <p:cNvPr id="55" name="Picture 54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noindent Solution to the discrete-time \\ Algebraic Riccati Equation with LQR matrices:&#10;&#10;&#10;\end{document}" title="IguanaTex Bitmap Display">
            <a:extLst>
              <a:ext uri="{FF2B5EF4-FFF2-40B4-BE49-F238E27FC236}">
                <a16:creationId xmlns:a16="http://schemas.microsoft.com/office/drawing/2014/main" id="{1087E79C-69AF-6BA8-D60A-12916498E151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784" y="5030500"/>
            <a:ext cx="4205714" cy="426667"/>
          </a:xfrm>
          <a:prstGeom prst="rect">
            <a:avLst/>
          </a:prstGeom>
        </p:spPr>
      </p:pic>
      <p:pic>
        <p:nvPicPr>
          <p:cNvPr id="57" name="Picture 56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A_{P} &amp;= \begin{bmatrix} A &amp; 0 \\ C A &amp; I_{n_{e}} \end{bmatrix}; \quad B_{P} \begin{bmatrix} B \\ C B \end{bmatrix} \\&#10;Q_{P} &amp;= \begin{bmatrix} 0 &amp; 0 \\ 0 &amp; Q_{e} \end{bmatrix}; \quad R_{P} = R&#10;\end{align*}&#10;&#10;&#10;\end{document}" title="IguanaTex Bitmap Display">
            <a:extLst>
              <a:ext uri="{FF2B5EF4-FFF2-40B4-BE49-F238E27FC236}">
                <a16:creationId xmlns:a16="http://schemas.microsoft.com/office/drawing/2014/main" id="{1DF60ABD-1D61-789D-D756-382B7607EDA8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784" y="5552238"/>
            <a:ext cx="3030857" cy="118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38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F97A4-52F3-F3D3-262D-3A9D6044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7A5E-A621-4310-80D4-FB7CF2171507}" type="slidenum">
              <a:rPr lang="ko-KR" altLang="en-US" smtClean="0"/>
              <a:t>15</a:t>
            </a:fld>
            <a:endParaRPr lang="ko-KR" altLang="en-US"/>
          </a:p>
        </p:txBody>
      </p:sp>
      <p:cxnSp>
        <p:nvCxnSpPr>
          <p:cNvPr id="6" name="직선 연결선 2">
            <a:extLst>
              <a:ext uri="{FF2B5EF4-FFF2-40B4-BE49-F238E27FC236}">
                <a16:creationId xmlns:a16="http://schemas.microsoft.com/office/drawing/2014/main" id="{7803E2E5-FC50-4FFC-5C59-BF7758FC58CE}"/>
              </a:ext>
            </a:extLst>
          </p:cNvPr>
          <p:cNvCxnSpPr>
            <a:cxnSpLocks/>
          </p:cNvCxnSpPr>
          <p:nvPr/>
        </p:nvCxnSpPr>
        <p:spPr>
          <a:xfrm>
            <a:off x="383177" y="721197"/>
            <a:ext cx="1138210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4211CBB-2D99-E8EE-2EFF-090B3B686B4D}"/>
              </a:ext>
            </a:extLst>
          </p:cNvPr>
          <p:cNvSpPr txBox="1"/>
          <p:nvPr/>
        </p:nvSpPr>
        <p:spPr>
          <a:xfrm>
            <a:off x="383177" y="71195"/>
            <a:ext cx="114183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/>
                <a:ea typeface="나눔스퀘어 ExtraBold"/>
              </a:defRPr>
            </a:lvl1pPr>
          </a:lstStyle>
          <a:p>
            <a:pPr lvl="0">
              <a:defRPr/>
            </a:pP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Tutorial: Velocity form-based Offset-free Tracking MPC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54AE4FB-8E8B-80A2-E1A6-CFD36C5CBEB0}"/>
              </a:ext>
            </a:extLst>
          </p:cNvPr>
          <p:cNvGrpSpPr/>
          <p:nvPr/>
        </p:nvGrpSpPr>
        <p:grpSpPr>
          <a:xfrm>
            <a:off x="2534193" y="1742262"/>
            <a:ext cx="7285433" cy="4003234"/>
            <a:chOff x="2534193" y="1742262"/>
            <a:chExt cx="7285433" cy="400323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51371C3-9858-3682-58BF-2D7AA867A5A7}"/>
                </a:ext>
              </a:extLst>
            </p:cNvPr>
            <p:cNvSpPr/>
            <p:nvPr/>
          </p:nvSpPr>
          <p:spPr>
            <a:xfrm>
              <a:off x="2534193" y="1742262"/>
              <a:ext cx="7285433" cy="40032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\begin{bmatrix} -1 \\ -0.2 \end{bmatrix}&#10;&amp; \leq x_{k} \leq&#10;\begin{bmatrix} 1.1 \\ 0.2 \end{bmatrix} \\&#10;-0.1 &amp; \leq u_{k} \leq 0.1 \\&#10;-0.05 &amp; \leq \delta u_{k} \leq 0.05&#10;\end{align*}&#10;&#10;&#10;\end{document}" title="IguanaTex Bitmap Display">
              <a:extLst>
                <a:ext uri="{FF2B5EF4-FFF2-40B4-BE49-F238E27FC236}">
                  <a16:creationId xmlns:a16="http://schemas.microsoft.com/office/drawing/2014/main" id="{FD7DF2A9-24DF-EE66-6D4E-7DCA8B823FB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5892" y="3906193"/>
              <a:ext cx="1782247" cy="1073981"/>
            </a:xfrm>
            <a:prstGeom prst="rect">
              <a:avLst/>
            </a:prstGeom>
          </p:spPr>
        </p:pic>
        <p:pic>
          <p:nvPicPr>
            <p:cNvPr id="5" name="Picture 4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\minimize_{\delta u_{0:N-1}} J(N) = \sum_{k=0}^{N-1} \left( x_{k}^{\text{ext}} \right)^{T} Q^{\text{ext}} x_{k}^{\text{ext}} + \delta u_{k}^{T} R^{\text{ext}} \delta u_{k} + \left( x_{N}^{\text{ext}} \right)^{T} P_{N} x_{N}^{\text{ext}}&#10;\end{equation*}&#10;&#10;&#10;\end{document}" title="IguanaTex Bitmap Display">
              <a:extLst>
                <a:ext uri="{FF2B5EF4-FFF2-40B4-BE49-F238E27FC236}">
                  <a16:creationId xmlns:a16="http://schemas.microsoft.com/office/drawing/2014/main" id="{79DB6205-FD1A-A8CD-47DC-368F05AD00F4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4796" y="1824015"/>
              <a:ext cx="6235427" cy="596114"/>
            </a:xfrm>
            <a:prstGeom prst="rect">
              <a:avLst/>
            </a:prstGeom>
          </p:spPr>
        </p:pic>
      </p:grpSp>
      <p:sp>
        <p:nvSpPr>
          <p:cNvPr id="43" name="직사각형 12 1 1 1 1 2 1 1 1 2 3 2 2 4 2 4">
            <a:extLst>
              <a:ext uri="{FF2B5EF4-FFF2-40B4-BE49-F238E27FC236}">
                <a16:creationId xmlns:a16="http://schemas.microsoft.com/office/drawing/2014/main" id="{EB0F3994-D76D-2F68-3789-BF1D2071C80F}"/>
              </a:ext>
            </a:extLst>
          </p:cNvPr>
          <p:cNvSpPr/>
          <p:nvPr/>
        </p:nvSpPr>
        <p:spPr>
          <a:xfrm>
            <a:off x="2534194" y="1332052"/>
            <a:ext cx="728543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buSzPct val="100000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Control Problem</a:t>
            </a:r>
          </a:p>
        </p:txBody>
      </p:sp>
      <p:pic>
        <p:nvPicPr>
          <p:cNvPr id="49" name="Picture 48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s.t.&#10;&#10;&#10;\end{document}" title="IguanaTex Bitmap Display">
            <a:extLst>
              <a:ext uri="{FF2B5EF4-FFF2-40B4-BE49-F238E27FC236}">
                <a16:creationId xmlns:a16="http://schemas.microsoft.com/office/drawing/2014/main" id="{DC0AC747-1F22-9637-C36F-9549C9715F2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789" y="2525479"/>
            <a:ext cx="278400" cy="144000"/>
          </a:xfrm>
          <a:prstGeom prst="rect">
            <a:avLst/>
          </a:prstGeom>
        </p:spPr>
      </p:pic>
      <p:pic>
        <p:nvPicPr>
          <p:cNvPr id="50" name="Picture 49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x_{k+1}^{\text{ext}} = \begin{bmatrix} A &amp; 0 &amp; 0 &amp; 0 \\ C A &amp; I_{n_{e}} &amp; 0 &amp; 0 \\ I_{n_{x}} &amp; 0 &amp; I_{n_{x}} &amp; 0 \\ 0 &amp; 0 &amp; 0 &amp; I_{n_{u}} \end{bmatrix} x_{k}^{\text{ext}} + \begin{bmatrix} B \\ C B \\ 0 \\ I_{n_{u}} \end{bmatrix} \delta u_{k}&#10;\end{equation*}&#10;&#10;&#10;\end{document}" title="IguanaTex Bitmap Display">
            <a:extLst>
              <a:ext uri="{FF2B5EF4-FFF2-40B4-BE49-F238E27FC236}">
                <a16:creationId xmlns:a16="http://schemas.microsoft.com/office/drawing/2014/main" id="{8143AC6B-DAF9-2207-72EE-E66DF4C298A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892" y="2669479"/>
            <a:ext cx="4816457" cy="1093028"/>
          </a:xfrm>
          <a:prstGeom prst="rect">
            <a:avLst/>
          </a:prstGeom>
        </p:spPr>
      </p:pic>
      <p:pic>
        <p:nvPicPr>
          <p:cNvPr id="11" name="Picture 10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P_{N} = \begin{bmatrix} P &amp; 0 \\ 0 &amp; 0 \end{bmatrix}&#10;\end{equation*}&#10;&#10;&#10;\end{document}" title="IguanaTex Bitmap Display">
            <a:extLst>
              <a:ext uri="{FF2B5EF4-FFF2-40B4-BE49-F238E27FC236}">
                <a16:creationId xmlns:a16="http://schemas.microsoft.com/office/drawing/2014/main" id="{F4129D82-EA28-43EF-3879-4C76942788A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892" y="5123860"/>
            <a:ext cx="1316571" cy="547200"/>
          </a:xfrm>
          <a:prstGeom prst="rect">
            <a:avLst/>
          </a:prstGeom>
        </p:spPr>
      </p:pic>
      <p:sp>
        <p:nvSpPr>
          <p:cNvPr id="12" name="직사각형 12 1 1 1 1 2 1 1 1 2 3 2 2 2">
            <a:extLst>
              <a:ext uri="{FF2B5EF4-FFF2-40B4-BE49-F238E27FC236}">
                <a16:creationId xmlns:a16="http://schemas.microsoft.com/office/drawing/2014/main" id="{414B18F8-A636-2FFB-62A8-8FC83D95BBB2}"/>
              </a:ext>
            </a:extLst>
          </p:cNvPr>
          <p:cNvSpPr/>
          <p:nvPr/>
        </p:nvSpPr>
        <p:spPr>
          <a:xfrm>
            <a:off x="2534192" y="5850846"/>
            <a:ext cx="7285431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buSzPct val="100000"/>
            </a:pPr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derive the OCP-QP transformation again!</a:t>
            </a:r>
          </a:p>
        </p:txBody>
      </p:sp>
    </p:spTree>
    <p:extLst>
      <p:ext uri="{BB962C8B-B14F-4D97-AF65-F5344CB8AC3E}">
        <p14:creationId xmlns:p14="http://schemas.microsoft.com/office/powerpoint/2010/main" val="867103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2">
            <a:extLst>
              <a:ext uri="{FF2B5EF4-FFF2-40B4-BE49-F238E27FC236}">
                <a16:creationId xmlns:a16="http://schemas.microsoft.com/office/drawing/2014/main" id="{7803E2E5-FC50-4FFC-5C59-BF7758FC58CE}"/>
              </a:ext>
            </a:extLst>
          </p:cNvPr>
          <p:cNvCxnSpPr>
            <a:cxnSpLocks/>
          </p:cNvCxnSpPr>
          <p:nvPr/>
        </p:nvCxnSpPr>
        <p:spPr>
          <a:xfrm>
            <a:off x="383177" y="721197"/>
            <a:ext cx="1138210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2 1 1 1 1 2 1 1 1 2 3 2 1 1">
            <a:extLst>
              <a:ext uri="{FF2B5EF4-FFF2-40B4-BE49-F238E27FC236}">
                <a16:creationId xmlns:a16="http://schemas.microsoft.com/office/drawing/2014/main" id="{66E18150-AA17-FF3C-6294-4A81BA1C0094}"/>
              </a:ext>
            </a:extLst>
          </p:cNvPr>
          <p:cNvSpPr/>
          <p:nvPr/>
        </p:nvSpPr>
        <p:spPr>
          <a:xfrm>
            <a:off x="390499" y="837825"/>
            <a:ext cx="5096587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>
              <a:buClr>
                <a:srgbClr val="442BFD"/>
              </a:buClr>
              <a:buSzPct val="130000"/>
            </a:pP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3</a:t>
            </a:r>
          </a:p>
        </p:txBody>
      </p:sp>
      <p:sp>
        <p:nvSpPr>
          <p:cNvPr id="23" name="직사각형 12 1 1 1 1 2 1 1 1 2 3 2 2 2 1 1">
            <a:extLst>
              <a:ext uri="{FF2B5EF4-FFF2-40B4-BE49-F238E27FC236}">
                <a16:creationId xmlns:a16="http://schemas.microsoft.com/office/drawing/2014/main" id="{DEE47938-2E4B-7DD0-D600-D605E0425942}"/>
              </a:ext>
            </a:extLst>
          </p:cNvPr>
          <p:cNvSpPr/>
          <p:nvPr/>
        </p:nvSpPr>
        <p:spPr>
          <a:xfrm>
            <a:off x="390499" y="2147399"/>
            <a:ext cx="5096586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buSzPct val="100000"/>
            </a:pPr>
            <a:r>
              <a:rPr lang="en-US" altLang="ko-KR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learn the customization and flexibility of manual coding</a:t>
            </a:r>
          </a:p>
        </p:txBody>
      </p:sp>
      <p:sp>
        <p:nvSpPr>
          <p:cNvPr id="45" name="직사각형 12 1 1 1 1 2 1 1 1 2 3 2 2 4 1">
            <a:extLst>
              <a:ext uri="{FF2B5EF4-FFF2-40B4-BE49-F238E27FC236}">
                <a16:creationId xmlns:a16="http://schemas.microsoft.com/office/drawing/2014/main" id="{14505173-A161-D336-F486-41275448EFD7}"/>
              </a:ext>
            </a:extLst>
          </p:cNvPr>
          <p:cNvSpPr/>
          <p:nvPr/>
        </p:nvSpPr>
        <p:spPr>
          <a:xfrm>
            <a:off x="390499" y="1282842"/>
            <a:ext cx="509658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buSzPct val="100000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MPC Design using </a:t>
            </a: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 form-based LQMPC 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soft constraints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211CBB-2D99-E8EE-2EFF-090B3B686B4D}"/>
              </a:ext>
            </a:extLst>
          </p:cNvPr>
          <p:cNvSpPr txBox="1"/>
          <p:nvPr/>
        </p:nvSpPr>
        <p:spPr>
          <a:xfrm>
            <a:off x="1252648" y="71195"/>
            <a:ext cx="96867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/>
                <a:ea typeface="나눔스퀘어 ExtraBold"/>
              </a:defRPr>
            </a:lvl1pPr>
          </a:lstStyle>
          <a:p>
            <a:pPr lvl="0">
              <a:defRPr/>
            </a:pP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</a:t>
            </a:r>
          </a:p>
        </p:txBody>
      </p:sp>
      <p:sp>
        <p:nvSpPr>
          <p:cNvPr id="2" name="직사각형 12 1 1 1 1 2 1 1 1 2 3 2 2 2 1 2">
            <a:extLst>
              <a:ext uri="{FF2B5EF4-FFF2-40B4-BE49-F238E27FC236}">
                <a16:creationId xmlns:a16="http://schemas.microsoft.com/office/drawing/2014/main" id="{123780AB-F4D9-CF31-BA8B-DCB9C0EE8996}"/>
              </a:ext>
            </a:extLst>
          </p:cNvPr>
          <p:cNvSpPr/>
          <p:nvPr/>
        </p:nvSpPr>
        <p:spPr>
          <a:xfrm>
            <a:off x="383177" y="3999623"/>
            <a:ext cx="5096586" cy="1231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buSzPct val="100000"/>
            </a:pPr>
            <a:r>
              <a:rPr lang="en-US" altLang="ko-KR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Modify the Velocity form-based offset-free tracking MPC </a:t>
            </a:r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include soft constraints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system states.</a:t>
            </a:r>
          </a:p>
          <a:p>
            <a:pPr algn="just">
              <a:spcBef>
                <a:spcPts val="1200"/>
              </a:spcBef>
              <a:buSzPct val="100000"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add process noise and compare results of Ex. 3 and Ex.4, draw out possible conclusion.</a:t>
            </a:r>
          </a:p>
        </p:txBody>
      </p:sp>
      <p:sp>
        <p:nvSpPr>
          <p:cNvPr id="5" name="직사각형 12 1 1 1 1 2 1 1 1 2 3 2 2 2 1 4">
            <a:extLst>
              <a:ext uri="{FF2B5EF4-FFF2-40B4-BE49-F238E27FC236}">
                <a16:creationId xmlns:a16="http://schemas.microsoft.com/office/drawing/2014/main" id="{96013F22-3AAD-C5BA-4E50-E30FC6C74E76}"/>
              </a:ext>
            </a:extLst>
          </p:cNvPr>
          <p:cNvSpPr/>
          <p:nvPr/>
        </p:nvSpPr>
        <p:spPr>
          <a:xfrm>
            <a:off x="390499" y="2950400"/>
            <a:ext cx="5096586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buSzPct val="100000"/>
            </a:pPr>
            <a:r>
              <a:rPr lang="en-US" altLang="ko-KR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sample MATLAB file named “</a:t>
            </a:r>
            <a:r>
              <a:rPr lang="en-US" altLang="ko-KR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SAMPLE_DoubleIntegrator_with_DO_LQMPC.m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that realizes the Disturbance model offset-free tracking MPC.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224F819-CEDE-901B-44CC-D23C785D7F10}"/>
              </a:ext>
            </a:extLst>
          </p:cNvPr>
          <p:cNvGrpSpPr/>
          <p:nvPr/>
        </p:nvGrpSpPr>
        <p:grpSpPr>
          <a:xfrm>
            <a:off x="5773783" y="1248034"/>
            <a:ext cx="6035040" cy="5473441"/>
            <a:chOff x="5773783" y="1248034"/>
            <a:chExt cx="6035040" cy="547344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B16D22E-4AFB-8F6F-CAB5-1C6678073DBE}"/>
                </a:ext>
              </a:extLst>
            </p:cNvPr>
            <p:cNvSpPr/>
            <p:nvPr/>
          </p:nvSpPr>
          <p:spPr>
            <a:xfrm>
              <a:off x="5773783" y="1248034"/>
              <a:ext cx="6035040" cy="5473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x_{k+1} &amp;= A x_{k} + B u_{k} + B_{w} w_{k} \\&#10;y_{k} &amp;= C x_{k} \\&#10;u_{k} &amp;= \delta u_{k} + u_{k-1}&#10;\end{align*}&#10;&#10;&#10;\end{document}" title="IguanaTex Bitmap Display">
              <a:extLst>
                <a:ext uri="{FF2B5EF4-FFF2-40B4-BE49-F238E27FC236}">
                  <a16:creationId xmlns:a16="http://schemas.microsoft.com/office/drawing/2014/main" id="{757BE5BD-75CF-4970-7969-39FCA2977288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7726" y="2092434"/>
              <a:ext cx="2435656" cy="783847"/>
            </a:xfrm>
            <a:prstGeom prst="rect">
              <a:avLst/>
            </a:prstGeom>
          </p:spPr>
        </p:pic>
        <p:pic>
          <p:nvPicPr>
            <p:cNvPr id="8" name="Picture 7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- \epsilon_{k} + \begin{bmatrix} -1 \\ -0.2 \end{bmatrix}&#10;&amp; \leq x_{k} \leq&#10;\begin{bmatrix} 1.1 \\ 0.2 \end{bmatrix} + \epsilon_{k} \\&#10;-0.1 &amp; \leq u_{k} \leq 0.1 \\&#10;-0.05 &amp; \leq \delta u_{k} \leq 0.05&#10;\end{align*}&#10;&#10;&#10;\end{document}" title="IguanaTex Bitmap Display">
              <a:extLst>
                <a:ext uri="{FF2B5EF4-FFF2-40B4-BE49-F238E27FC236}">
                  <a16:creationId xmlns:a16="http://schemas.microsoft.com/office/drawing/2014/main" id="{8E5C8834-5987-C10D-FA99-5BF1BA4F12D0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2664" y="3009475"/>
              <a:ext cx="2836723" cy="1073981"/>
            </a:xfrm>
            <a:prstGeom prst="rect">
              <a:avLst/>
            </a:prstGeom>
          </p:spPr>
        </p:pic>
        <p:pic>
          <p:nvPicPr>
            <p:cNvPr id="19" name="Picture 18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\minimize_{\Delta U} J(N) = \sum_{k=0}^{N-1} \lVert y_{k} - r_{k} \rVert_{Q}^{2} + \lVert \delta u_{k} \rVert_{R}^{2} + \lVert \epsilon \rVert_{\mu}^{2}&#10;\end{equation*}&#10;&#10;&#10;\end{document}" title="IguanaTex Bitmap Display">
              <a:extLst>
                <a:ext uri="{FF2B5EF4-FFF2-40B4-BE49-F238E27FC236}">
                  <a16:creationId xmlns:a16="http://schemas.microsoft.com/office/drawing/2014/main" id="{F9401E63-DE22-01FF-DD00-61D9C1C749B0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9701" y="1329788"/>
              <a:ext cx="4432457" cy="596114"/>
            </a:xfrm>
            <a:prstGeom prst="rect">
              <a:avLst/>
            </a:prstGeom>
          </p:spPr>
        </p:pic>
      </p:grpSp>
      <p:sp>
        <p:nvSpPr>
          <p:cNvPr id="28" name="직사각형 12 1 1 1 1 2 1 1 1 2 3 2 2 4 2">
            <a:extLst>
              <a:ext uri="{FF2B5EF4-FFF2-40B4-BE49-F238E27FC236}">
                <a16:creationId xmlns:a16="http://schemas.microsoft.com/office/drawing/2014/main" id="{4F39FE41-CEF9-0258-BCD9-E5D94B75C9D9}"/>
              </a:ext>
            </a:extLst>
          </p:cNvPr>
          <p:cNvSpPr/>
          <p:nvPr/>
        </p:nvSpPr>
        <p:spPr>
          <a:xfrm>
            <a:off x="5773783" y="837825"/>
            <a:ext cx="60277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buSzPct val="100000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Control Problem</a:t>
            </a:r>
          </a:p>
        </p:txBody>
      </p:sp>
      <p:pic>
        <p:nvPicPr>
          <p:cNvPr id="30" name="Picture 29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\begin{bmatrix} \delta x_{k+1} \\ e_{k+1} \\ x_{k} \\ u_{k} \end{bmatrix} =&#10;\begin{bmatrix} \mathbf{A} &amp; \mathbf{0} &amp; \mathbf{0} &amp; \mathbf{0} \\&#10;\mathbf{C}\,\mathbf{A} &amp; \mathbf{I} &amp; \mathbf{0} &amp; \mathbf{0} \\&#10;\mathbf{I} &amp; \mathbf{0} &amp; \mathbf{I} &amp; \mathbf{0} \\&#10;\mathbf{0} &amp; \mathbf{0} &amp; \mathbf{0} &amp; \mathbf{I} \end{bmatrix}&#10;\begin{bmatrix} \delta x_{k} \\ e_{k} \\ x_{k-1} \\ u_{k-1} \end{bmatrix}&#10;+ \begin{bmatrix}&#10;\mathbf{B} \\ \mathbf{C}\,\mathbf{B} \\ \mathbf{0} \\ \mathbf{I}&#10;\end{bmatrix} \delta u_{k}&#10;\end{equation*}&#10;&#10;&#10;\end{document}" title="IguanaTex Bitmap Display">
            <a:extLst>
              <a:ext uri="{FF2B5EF4-FFF2-40B4-BE49-F238E27FC236}">
                <a16:creationId xmlns:a16="http://schemas.microsoft.com/office/drawing/2014/main" id="{67688D43-A7A8-43F9-943F-8D4CA9FD089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239" y="5393831"/>
            <a:ext cx="4533637" cy="9715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F97A4-52F3-F3D3-262D-3A9D6044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7A5E-A621-4310-80D4-FB7CF2171507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34" name="Picture 33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\delta x_{k} &amp;= x_{k} - x_{k-1} \\&#10;\delta u_{k} &amp;= u_{k} - u_{k-1} \\&#10;e_{k} &amp;= C x_{k} - r&#10;\end{align*}&#10;&#10;&#10;\end{document}" title="IguanaTex Bitmap Display">
            <a:extLst>
              <a:ext uri="{FF2B5EF4-FFF2-40B4-BE49-F238E27FC236}">
                <a16:creationId xmlns:a16="http://schemas.microsoft.com/office/drawing/2014/main" id="{D3A79698-7BD2-7DEF-BD94-7BA6EBBDADD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44" y="4410452"/>
            <a:ext cx="1437257" cy="782629"/>
          </a:xfrm>
          <a:prstGeom prst="rect">
            <a:avLst/>
          </a:prstGeom>
        </p:spPr>
      </p:pic>
      <p:pic>
        <p:nvPicPr>
          <p:cNvPr id="14" name="Picture 13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\Delta U = &#10;\begin{bmatrix} \delta u_{0} \\ \delta u_{1} \\ \vdots \\ \delta u_{N-1} \\ \epsilon \end{bmatrix}&#10;\end{equation*}&#10;&#10;&#10;\end{document}" title="IguanaTex Bitmap Display">
            <a:extLst>
              <a:ext uri="{FF2B5EF4-FFF2-40B4-BE49-F238E27FC236}">
                <a16:creationId xmlns:a16="http://schemas.microsoft.com/office/drawing/2014/main" id="{AD3F9449-B312-E838-BC74-3FF85CB8B23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609" y="3803366"/>
            <a:ext cx="1368990" cy="133607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34D1380-847E-0B44-888A-6EFDEE3D8CD4}"/>
              </a:ext>
            </a:extLst>
          </p:cNvPr>
          <p:cNvSpPr/>
          <p:nvPr/>
        </p:nvSpPr>
        <p:spPr>
          <a:xfrm>
            <a:off x="10838080" y="1369815"/>
            <a:ext cx="655519" cy="556935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A87FBD-0F65-A3D3-C983-2DE12CF17BA9}"/>
              </a:ext>
            </a:extLst>
          </p:cNvPr>
          <p:cNvSpPr/>
          <p:nvPr/>
        </p:nvSpPr>
        <p:spPr>
          <a:xfrm>
            <a:off x="10096084" y="3724707"/>
            <a:ext cx="1669195" cy="1468374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3E0239-CE94-3D9B-8DBE-49D6A0A852C7}"/>
              </a:ext>
            </a:extLst>
          </p:cNvPr>
          <p:cNvSpPr/>
          <p:nvPr/>
        </p:nvSpPr>
        <p:spPr>
          <a:xfrm>
            <a:off x="10249989" y="2950400"/>
            <a:ext cx="1558834" cy="596114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\Leftrightarrow F_{x} x_{k} \leq f_{x} + \epsilon_{k}&#10;\end{equation*}&#10;&#10;&#10;\end{document}" title="IguanaTex Bitmap Display">
            <a:extLst>
              <a:ext uri="{FF2B5EF4-FFF2-40B4-BE49-F238E27FC236}">
                <a16:creationId xmlns:a16="http://schemas.microsoft.com/office/drawing/2014/main" id="{648D1FAA-CBB5-780E-B2FE-9499099C7A2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026" y="3166032"/>
            <a:ext cx="1777371" cy="20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46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2BF278A-3F3C-D83B-9B93-47E0E141BD63}"/>
              </a:ext>
            </a:extLst>
          </p:cNvPr>
          <p:cNvSpPr/>
          <p:nvPr/>
        </p:nvSpPr>
        <p:spPr>
          <a:xfrm>
            <a:off x="383177" y="4089491"/>
            <a:ext cx="5096586" cy="20205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B0388F-0980-E85B-287F-2E0B21A5AE1F}"/>
              </a:ext>
            </a:extLst>
          </p:cNvPr>
          <p:cNvSpPr/>
          <p:nvPr/>
        </p:nvSpPr>
        <p:spPr>
          <a:xfrm>
            <a:off x="5773783" y="1337901"/>
            <a:ext cx="6035040" cy="53182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직선 연결선 2">
            <a:extLst>
              <a:ext uri="{FF2B5EF4-FFF2-40B4-BE49-F238E27FC236}">
                <a16:creationId xmlns:a16="http://schemas.microsoft.com/office/drawing/2014/main" id="{7803E2E5-FC50-4FFC-5C59-BF7758FC58CE}"/>
              </a:ext>
            </a:extLst>
          </p:cNvPr>
          <p:cNvCxnSpPr>
            <a:cxnSpLocks/>
          </p:cNvCxnSpPr>
          <p:nvPr/>
        </p:nvCxnSpPr>
        <p:spPr>
          <a:xfrm>
            <a:off x="383177" y="721197"/>
            <a:ext cx="1138210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2 1 1 1 1 2 1 1 1 2 3 2 1 1">
            <a:extLst>
              <a:ext uri="{FF2B5EF4-FFF2-40B4-BE49-F238E27FC236}">
                <a16:creationId xmlns:a16="http://schemas.microsoft.com/office/drawing/2014/main" id="{66E18150-AA17-FF3C-6294-4A81BA1C0094}"/>
              </a:ext>
            </a:extLst>
          </p:cNvPr>
          <p:cNvSpPr/>
          <p:nvPr/>
        </p:nvSpPr>
        <p:spPr>
          <a:xfrm>
            <a:off x="390499" y="927693"/>
            <a:ext cx="5096587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>
              <a:buClr>
                <a:srgbClr val="442BFD"/>
              </a:buClr>
              <a:buSzPct val="130000"/>
            </a:pP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4</a:t>
            </a:r>
          </a:p>
        </p:txBody>
      </p:sp>
      <p:sp>
        <p:nvSpPr>
          <p:cNvPr id="23" name="직사각형 12 1 1 1 1 2 1 1 1 2 3 2 2 2 1 1">
            <a:extLst>
              <a:ext uri="{FF2B5EF4-FFF2-40B4-BE49-F238E27FC236}">
                <a16:creationId xmlns:a16="http://schemas.microsoft.com/office/drawing/2014/main" id="{DEE47938-2E4B-7DD0-D600-D605E0425942}"/>
              </a:ext>
            </a:extLst>
          </p:cNvPr>
          <p:cNvSpPr/>
          <p:nvPr/>
        </p:nvSpPr>
        <p:spPr>
          <a:xfrm>
            <a:off x="390499" y="2237267"/>
            <a:ext cx="5096586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buSzPct val="100000"/>
            </a:pPr>
            <a:r>
              <a:rPr lang="en-US" altLang="ko-KR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understand the basics of Tube MPC and to learn how to customize it to include additional information.</a:t>
            </a:r>
          </a:p>
        </p:txBody>
      </p:sp>
      <p:sp>
        <p:nvSpPr>
          <p:cNvPr id="45" name="직사각형 12 1 1 1 1 2 1 1 1 2 3 2 2 4 1">
            <a:extLst>
              <a:ext uri="{FF2B5EF4-FFF2-40B4-BE49-F238E27FC236}">
                <a16:creationId xmlns:a16="http://schemas.microsoft.com/office/drawing/2014/main" id="{14505173-A161-D336-F486-41275448EFD7}"/>
              </a:ext>
            </a:extLst>
          </p:cNvPr>
          <p:cNvSpPr/>
          <p:nvPr/>
        </p:nvSpPr>
        <p:spPr>
          <a:xfrm>
            <a:off x="390499" y="1372710"/>
            <a:ext cx="509658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buSzPct val="100000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Tube MPC Design </a:t>
            </a: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Measured Disturbance</a:t>
            </a:r>
            <a:endParaRPr lang="en-US" altLang="ko-K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211CBB-2D99-E8EE-2EFF-090B3B686B4D}"/>
              </a:ext>
            </a:extLst>
          </p:cNvPr>
          <p:cNvSpPr txBox="1"/>
          <p:nvPr/>
        </p:nvSpPr>
        <p:spPr>
          <a:xfrm>
            <a:off x="1252648" y="71195"/>
            <a:ext cx="96867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/>
                <a:ea typeface="나눔스퀘어 ExtraBold"/>
              </a:defRPr>
            </a:lvl1pPr>
          </a:lstStyle>
          <a:p>
            <a:pPr lvl="0">
              <a:defRPr/>
            </a:pP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</a:t>
            </a:r>
          </a:p>
        </p:txBody>
      </p:sp>
      <p:sp>
        <p:nvSpPr>
          <p:cNvPr id="2" name="직사각형 12 1 1 1 1 2 1 1 1 2 3 2 2 2 1 2">
            <a:extLst>
              <a:ext uri="{FF2B5EF4-FFF2-40B4-BE49-F238E27FC236}">
                <a16:creationId xmlns:a16="http://schemas.microsoft.com/office/drawing/2014/main" id="{123780AB-F4D9-CF31-BA8B-DCB9C0EE8996}"/>
              </a:ext>
            </a:extLst>
          </p:cNvPr>
          <p:cNvSpPr/>
          <p:nvPr/>
        </p:nvSpPr>
        <p:spPr>
          <a:xfrm>
            <a:off x="383177" y="4089491"/>
            <a:ext cx="5096586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buSzPct val="100000"/>
            </a:pPr>
            <a:r>
              <a:rPr lang="en-US" altLang="ko-KR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disturbance observer or noise is required. Given a constant, always available disturbance constantly affects control input, modify the formulation and the given MATLAB file to include this measured disturbance. </a:t>
            </a:r>
          </a:p>
        </p:txBody>
      </p:sp>
      <p:sp>
        <p:nvSpPr>
          <p:cNvPr id="5" name="직사각형 12 1 1 1 1 2 1 1 1 2 3 2 2 2 1 4">
            <a:extLst>
              <a:ext uri="{FF2B5EF4-FFF2-40B4-BE49-F238E27FC236}">
                <a16:creationId xmlns:a16="http://schemas.microsoft.com/office/drawing/2014/main" id="{96013F22-3AAD-C5BA-4E50-E30FC6C74E76}"/>
              </a:ext>
            </a:extLst>
          </p:cNvPr>
          <p:cNvSpPr/>
          <p:nvPr/>
        </p:nvSpPr>
        <p:spPr>
          <a:xfrm>
            <a:off x="390499" y="3040268"/>
            <a:ext cx="5096586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buSzPct val="100000"/>
            </a:pPr>
            <a:r>
              <a:rPr lang="en-US" altLang="ko-KR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sample MATLAB file named “</a:t>
            </a:r>
            <a:r>
              <a:rPr lang="en-US" altLang="ko-KR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SAMPLE_Tube_MPC.m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that realizes the Robust Tube MPC.</a:t>
            </a:r>
          </a:p>
        </p:txBody>
      </p:sp>
      <p:sp>
        <p:nvSpPr>
          <p:cNvPr id="28" name="직사각형 12 1 1 1 1 2 1 1 1 2 3 2 2 4 2">
            <a:extLst>
              <a:ext uri="{FF2B5EF4-FFF2-40B4-BE49-F238E27FC236}">
                <a16:creationId xmlns:a16="http://schemas.microsoft.com/office/drawing/2014/main" id="{4F39FE41-CEF9-0258-BCD9-E5D94B75C9D9}"/>
              </a:ext>
            </a:extLst>
          </p:cNvPr>
          <p:cNvSpPr/>
          <p:nvPr/>
        </p:nvSpPr>
        <p:spPr>
          <a:xfrm>
            <a:off x="5773783" y="927693"/>
            <a:ext cx="60277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buSzPct val="100000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Tube MPC Formulation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F97A4-52F3-F3D3-262D-3A9D6044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7A5E-A621-4310-80D4-FB7CF2171507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25" name="Picture 24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\minimize_{u_{0:N-1}} \quad &amp; J(N) = \sum_{k=0}^{N-1} \lVert \bar{x}_{k} \rVert_{Q}^{2} + \lVert \bar{u}_{k} \rVert_{R}^{2} + \lVert \bar{x}_{N} \rVert_{P}^{2} \\&#10;\text{s.t.} \quad &amp; x_{k+1} = A x_{k} + B u_{k} + w_{k} \\&#10;&amp; \bar{x}_{k+1} = A \bar{x}_{k} + B \bar{u}_{k} \\&#10;&amp; \\&#10;&amp; u_{k} = \bar{u}_{k} - K \left( x_{k} - \bar{x}_{k} \right) \\&#10;&amp; \\&#10;&amp; x_{k} \in \mathbb{X} = \left\{ x: F_{x} x \leq f_{x} \right\} \\&#10;&amp; u_{k} \in \mathbb{U} = \left\{ u: F_{u} u \leq f_{u} \right\} \\&#10;&amp; \\&#10;&amp; \bar{x}_{k} \in \mathbb{\bar{X}} \triangleq \mathbb{X} \ominus \mathbb{\tilde{X}} \\&#10;&amp; \bar{u}_{k} \in \mathbb{\bar{U}} \triangleq \mathbb{U} \ominus ( - K \circ \mathbb{\tilde{X}} ) \\&#10;&amp; \\&#10;&amp; w_{k} \in \mathbb{W} = \left\{ w: F_{w} w \leq f_{w}, 0 \in \mathbb{W} \right\} \\&#10;&amp; \mathbb{\tilde{X}} \triangleq \bigoplus_{t=0}^{\infty} \left( A - B\,K \right)^{t} \mathbb{W}&#10;\end{align*}&#10;&#10;&#10;\end{document}" title="IguanaTex Bitmap Display">
            <a:extLst>
              <a:ext uri="{FF2B5EF4-FFF2-40B4-BE49-F238E27FC236}">
                <a16:creationId xmlns:a16="http://schemas.microsoft.com/office/drawing/2014/main" id="{72C79EE8-75A8-9A37-EE7B-9C4BC3BC3EA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806" y="1513947"/>
            <a:ext cx="4293485" cy="5005410"/>
          </a:xfrm>
          <a:prstGeom prst="rect">
            <a:avLst/>
          </a:prstGeom>
        </p:spPr>
      </p:pic>
      <p:pic>
        <p:nvPicPr>
          <p:cNvPr id="40" name="Picture 39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x_{k+1} &amp;= A x_{k} + B \left( u_{k} + d_{k} \right) + w_{k} \\&#10;d_{k} &amp;= 0.5, \quad k = 0,1,2,...&#10;\end{align*}&#10;&#10;&#10;\end{document}" title="IguanaTex Bitmap Display">
            <a:extLst>
              <a:ext uri="{FF2B5EF4-FFF2-40B4-BE49-F238E27FC236}">
                <a16:creationId xmlns:a16="http://schemas.microsoft.com/office/drawing/2014/main" id="{F10E8D00-F9D6-C9D0-CD87-657A78204BE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48" y="5384935"/>
            <a:ext cx="3143315" cy="556801"/>
          </a:xfrm>
          <a:prstGeom prst="rect">
            <a:avLst/>
          </a:prstGeom>
        </p:spPr>
      </p:pic>
      <p:sp>
        <p:nvSpPr>
          <p:cNvPr id="42" name="직사각형 12 1 1 1 1 2 1 1 1 2 3 2 2 1">
            <a:extLst>
              <a:ext uri="{FF2B5EF4-FFF2-40B4-BE49-F238E27FC236}">
                <a16:creationId xmlns:a16="http://schemas.microsoft.com/office/drawing/2014/main" id="{3ABB97E4-FB9C-B6A0-BBD2-5C74ACDFD65B}"/>
              </a:ext>
            </a:extLst>
          </p:cNvPr>
          <p:cNvSpPr/>
          <p:nvPr/>
        </p:nvSpPr>
        <p:spPr>
          <a:xfrm>
            <a:off x="5849004" y="3843148"/>
            <a:ext cx="180583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SzPct val="100000"/>
            </a:pP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constraints</a:t>
            </a:r>
          </a:p>
        </p:txBody>
      </p:sp>
      <p:sp>
        <p:nvSpPr>
          <p:cNvPr id="46" name="직사각형 12 1 1 1 1 2 1 1 1 2 3 2 2 2">
            <a:extLst>
              <a:ext uri="{FF2B5EF4-FFF2-40B4-BE49-F238E27FC236}">
                <a16:creationId xmlns:a16="http://schemas.microsoft.com/office/drawing/2014/main" id="{3053B5B8-380D-D276-C7DC-4A97386D55EB}"/>
              </a:ext>
            </a:extLst>
          </p:cNvPr>
          <p:cNvSpPr/>
          <p:nvPr/>
        </p:nvSpPr>
        <p:spPr>
          <a:xfrm>
            <a:off x="5849005" y="4837004"/>
            <a:ext cx="180582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SzPct val="100000"/>
            </a:pP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Tightened constraints</a:t>
            </a:r>
          </a:p>
        </p:txBody>
      </p:sp>
      <p:sp>
        <p:nvSpPr>
          <p:cNvPr id="47" name="직사각형 12 1 1 1 1 2 1 1 1 2 3 2 2 3">
            <a:extLst>
              <a:ext uri="{FF2B5EF4-FFF2-40B4-BE49-F238E27FC236}">
                <a16:creationId xmlns:a16="http://schemas.microsoft.com/office/drawing/2014/main" id="{F4D7C730-FACE-B7BD-594F-C36BB00CBF65}"/>
              </a:ext>
            </a:extLst>
          </p:cNvPr>
          <p:cNvSpPr/>
          <p:nvPr/>
        </p:nvSpPr>
        <p:spPr>
          <a:xfrm>
            <a:off x="5849004" y="2199395"/>
            <a:ext cx="180582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SzPct val="100000"/>
            </a:pP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 dynamics</a:t>
            </a:r>
          </a:p>
        </p:txBody>
      </p:sp>
      <p:sp>
        <p:nvSpPr>
          <p:cNvPr id="48" name="직사각형 12 1 1 1 1 2 1 1 1 2 3 2 2 4">
            <a:extLst>
              <a:ext uri="{FF2B5EF4-FFF2-40B4-BE49-F238E27FC236}">
                <a16:creationId xmlns:a16="http://schemas.microsoft.com/office/drawing/2014/main" id="{99F5E7C2-FAB1-1C58-4940-64A5B5F8EE64}"/>
              </a:ext>
            </a:extLst>
          </p:cNvPr>
          <p:cNvSpPr/>
          <p:nvPr/>
        </p:nvSpPr>
        <p:spPr>
          <a:xfrm>
            <a:off x="5849003" y="2514265"/>
            <a:ext cx="1805828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SzPct val="100000"/>
            </a:pP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Nominal dynamics</a:t>
            </a:r>
          </a:p>
        </p:txBody>
      </p:sp>
      <p:sp>
        <p:nvSpPr>
          <p:cNvPr id="49" name="직사각형 12 1 1 1 1 2 1 1 1 2 3 2 2 5">
            <a:extLst>
              <a:ext uri="{FF2B5EF4-FFF2-40B4-BE49-F238E27FC236}">
                <a16:creationId xmlns:a16="http://schemas.microsoft.com/office/drawing/2014/main" id="{4A7DF3B7-6AED-894F-F34C-D4E867726882}"/>
              </a:ext>
            </a:extLst>
          </p:cNvPr>
          <p:cNvSpPr/>
          <p:nvPr/>
        </p:nvSpPr>
        <p:spPr>
          <a:xfrm>
            <a:off x="5849002" y="3061988"/>
            <a:ext cx="180582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SzPct val="100000"/>
            </a:pP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policy</a:t>
            </a:r>
          </a:p>
        </p:txBody>
      </p:sp>
      <p:sp>
        <p:nvSpPr>
          <p:cNvPr id="50" name="직사각형 12 1 1 1 1 2 1 1 1 2 3 2 2 6">
            <a:extLst>
              <a:ext uri="{FF2B5EF4-FFF2-40B4-BE49-F238E27FC236}">
                <a16:creationId xmlns:a16="http://schemas.microsoft.com/office/drawing/2014/main" id="{1B6B70FE-167F-02FA-C97B-97BDD4DA16F3}"/>
              </a:ext>
            </a:extLst>
          </p:cNvPr>
          <p:cNvSpPr/>
          <p:nvPr/>
        </p:nvSpPr>
        <p:spPr>
          <a:xfrm>
            <a:off x="5849002" y="5746589"/>
            <a:ext cx="206708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SzPct val="100000"/>
            </a:pP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Disturbance invariant set</a:t>
            </a:r>
          </a:p>
        </p:txBody>
      </p:sp>
    </p:spTree>
    <p:extLst>
      <p:ext uri="{BB962C8B-B14F-4D97-AF65-F5344CB8AC3E}">
        <p14:creationId xmlns:p14="http://schemas.microsoft.com/office/powerpoint/2010/main" val="3139125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46601E-8C9E-AC6A-5111-B2DD288E8174}"/>
              </a:ext>
            </a:extLst>
          </p:cNvPr>
          <p:cNvSpPr/>
          <p:nvPr/>
        </p:nvSpPr>
        <p:spPr>
          <a:xfrm>
            <a:off x="6413926" y="5615389"/>
            <a:ext cx="5617410" cy="999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5B96AA4-BBC0-6D92-0141-56AB2B4281E1}"/>
              </a:ext>
            </a:extLst>
          </p:cNvPr>
          <p:cNvSpPr/>
          <p:nvPr/>
        </p:nvSpPr>
        <p:spPr>
          <a:xfrm>
            <a:off x="6409510" y="1064854"/>
            <a:ext cx="5617410" cy="32434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F97A4-52F3-F3D3-262D-3A9D6044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7A5E-A621-4310-80D4-FB7CF2171507}" type="slidenum">
              <a:rPr lang="ko-KR" altLang="en-US" smtClean="0"/>
              <a:t>18</a:t>
            </a:fld>
            <a:endParaRPr lang="ko-KR" altLang="en-US"/>
          </a:p>
        </p:txBody>
      </p:sp>
      <p:cxnSp>
        <p:nvCxnSpPr>
          <p:cNvPr id="6" name="직선 연결선 2">
            <a:extLst>
              <a:ext uri="{FF2B5EF4-FFF2-40B4-BE49-F238E27FC236}">
                <a16:creationId xmlns:a16="http://schemas.microsoft.com/office/drawing/2014/main" id="{7803E2E5-FC50-4FFC-5C59-BF7758FC58CE}"/>
              </a:ext>
            </a:extLst>
          </p:cNvPr>
          <p:cNvCxnSpPr>
            <a:cxnSpLocks/>
          </p:cNvCxnSpPr>
          <p:nvPr/>
        </p:nvCxnSpPr>
        <p:spPr>
          <a:xfrm>
            <a:off x="65857" y="529859"/>
            <a:ext cx="1196106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2 1 1 1 1 2 1 1 1 2 3 2 2 2 1">
            <a:extLst>
              <a:ext uri="{FF2B5EF4-FFF2-40B4-BE49-F238E27FC236}">
                <a16:creationId xmlns:a16="http://schemas.microsoft.com/office/drawing/2014/main" id="{A1BF239F-DFF9-D0FE-A839-29F24757F691}"/>
              </a:ext>
            </a:extLst>
          </p:cNvPr>
          <p:cNvSpPr/>
          <p:nvPr/>
        </p:nvSpPr>
        <p:spPr>
          <a:xfrm>
            <a:off x="65858" y="635152"/>
            <a:ext cx="5716634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SzPct val="100000"/>
            </a:pPr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From what is given…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C249D5-D7D2-E419-8075-52C1461C1CEC}"/>
              </a:ext>
            </a:extLst>
          </p:cNvPr>
          <p:cNvSpPr txBox="1"/>
          <p:nvPr/>
        </p:nvSpPr>
        <p:spPr>
          <a:xfrm>
            <a:off x="383177" y="-455"/>
            <a:ext cx="113821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/>
                <a:ea typeface="나눔스퀘어 ExtraBold"/>
              </a:defRPr>
            </a:lvl1pPr>
          </a:lstStyle>
          <a:p>
            <a:pPr lvl="0">
              <a:defRPr/>
            </a:pP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Tutorial: Robust Tube MPC Formulation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B882D2-17C3-284E-0E05-ED6F7949F512}"/>
              </a:ext>
            </a:extLst>
          </p:cNvPr>
          <p:cNvGrpSpPr/>
          <p:nvPr/>
        </p:nvGrpSpPr>
        <p:grpSpPr>
          <a:xfrm>
            <a:off x="65858" y="1064854"/>
            <a:ext cx="5716634" cy="2169011"/>
            <a:chOff x="65858" y="1064854"/>
            <a:chExt cx="5716634" cy="216901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3FE1C1B-CF7C-E8E8-597F-50BA2CDC01AB}"/>
                </a:ext>
              </a:extLst>
            </p:cNvPr>
            <p:cNvSpPr/>
            <p:nvPr/>
          </p:nvSpPr>
          <p:spPr>
            <a:xfrm>
              <a:off x="65858" y="1064854"/>
              <a:ext cx="5716634" cy="216901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 descr="\documentclass{article}&#10;\usepackage{amsmath}&#10;\DeclareMathOperator*{\argmax}{arg\,max}&#10;\DeclareMathOperator*{\argmin}{arg\,min}&#10;\usepackage{amssymb}&#10;\usepackage{amsfonts}&#10;\usepackage{xcolor}&#10;\DeclareMathOperator*{\minimize}{Minimize}&#10;\pagestyle{empty}&#10;\begin{document}&#10;&#10;\begin{align*}&#10;\text{(Actual dynamics)} &amp; \qquad \mathbf{x}_{k+1} = \mathbf{A} \mathbf{x}_{k} + \mathbf{B}_{u} \mathbf{u}_{k} + \mathbf{B}_{w} \mathbf{w}_{k} \\&#10;\text{(Nominal dynamics)} &amp; \qquad \mathbf{\bar{x}}_{k+1} = \mathbf{A} \mathbf{\bar{x}}_{k} + \mathbf{B}_{u} \mathbf{\bar{u}}_{k} \\&#10;\text{(Control policy)} &amp; \qquad \mathbf{u}_{k} = -\mathbf{K} \left( \mathbf{x}_{k} - \mathbf{\bar{x}}_{k} \right) + \mathbf{\bar{u}}_{k} \\&#10;&amp; \\&#10;\text{(Error defining)} &amp; \qquad \mathbf{\tilde{x}}_{k} = \mathbf{x}_{k} - \mathbf{\bar{x}}_{k} \\&#10;\text{(Error dynamics)} &amp; \qquad \mathbf{\tilde{x}}_{k+1} = \left( \mathbf{A}-\mathbf{B}_{u} \mathbf{K} \right) \mathbf{\tilde{x}}_{k} + \mathbf{B}_{w} \mathbf{w}_{k}&#10;\end{align*}&#10;&#10;&#10;\end{document}" title="IguanaTex Bitmap Display">
              <a:extLst>
                <a:ext uri="{FF2B5EF4-FFF2-40B4-BE49-F238E27FC236}">
                  <a16:creationId xmlns:a16="http://schemas.microsoft.com/office/drawing/2014/main" id="{90313A9A-7932-DAAB-75D6-034027AB664F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372" y="1181131"/>
              <a:ext cx="4965179" cy="1721292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EA86CA1-1F57-A2B9-5702-9D1AF69BCFAF}"/>
              </a:ext>
            </a:extLst>
          </p:cNvPr>
          <p:cNvGrpSpPr/>
          <p:nvPr/>
        </p:nvGrpSpPr>
        <p:grpSpPr>
          <a:xfrm>
            <a:off x="65857" y="3233864"/>
            <a:ext cx="5716635" cy="494872"/>
            <a:chOff x="65857" y="3406568"/>
            <a:chExt cx="5716635" cy="49487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530045C-4260-3713-7ADC-3C1C325DED02}"/>
                </a:ext>
              </a:extLst>
            </p:cNvPr>
            <p:cNvSpPr/>
            <p:nvPr/>
          </p:nvSpPr>
          <p:spPr>
            <a:xfrm>
              <a:off x="65857" y="3406568"/>
              <a:ext cx="5716635" cy="4948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 descr="\documentclass{article}&#10;\usepackage{amsmath}&#10;\DeclareMathOperator*{\argmax}{arg\,max}&#10;\DeclareMathOperator*{\argmin}{arg\,min}&#10;\usepackage{amssymb}&#10;\usepackage{amsfonts}&#10;\usepackage{xcolor}&#10;\DeclareMathOperator*{\minimize}{Minimize}&#10;\pagestyle{empty}&#10;\begin{document}&#10;&#10;\begin{equation*}&#10;\text{Feedback gain matrix}\; \mathbf{K} \; \text{is selected to stabilize} \; \mathbf{\bar{A}} = \mathbf{A} - \mathbf{B}_{u} \mathbf{K}&#10;\end{equation*}&#10;&#10;&#10;\end{document}" title="IguanaTex Bitmap Display">
              <a:extLst>
                <a:ext uri="{FF2B5EF4-FFF2-40B4-BE49-F238E27FC236}">
                  <a16:creationId xmlns:a16="http://schemas.microsoft.com/office/drawing/2014/main" id="{E0F705FF-C71C-F7A4-6D97-6723174379DB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09" y="3531636"/>
              <a:ext cx="5493028" cy="213333"/>
            </a:xfrm>
            <a:prstGeom prst="rect">
              <a:avLst/>
            </a:prstGeom>
          </p:spPr>
        </p:pic>
      </p:grpSp>
      <p:pic>
        <p:nvPicPr>
          <p:cNvPr id="61" name="Picture 60" descr="\documentclass{article}&#10;\usepackage{amsmath}&#10;\DeclareMathOperator*{\argmax}{arg\,max}&#10;\DeclareMathOperator*{\argmin}{arg\,min}&#10;\usepackage{amssymb}&#10;\usepackage{amsfonts}&#10;\usepackage{xcolor}&#10;\DeclareMathOperator*{\minimize}{Minimize}&#10;\pagestyle{empty}&#10;\begin{document}&#10;&#10;\begin{align*}&#10;\mathbf{\tilde{x}}_{k+1} &amp;= \mathbf{\bar{A}} \mathbf{\tilde{x}}_{k} + \mathbf{B}_{w} \mathbf{w}_{k} \\&#10;&amp; \\&#10;\mathbf{\tilde{x}}_{0} &amp;= \mathbf{0} \\&#10;\mathbf{\tilde{x}}_{1} &amp; \in \mathbb{\tilde{X}}_{1} = \mathbf{B}_{w} \mathbb{W} \\&#10;\mathbf{\tilde{x}}_{2} &amp; \in \mathbb{\tilde{X}}_{2} = \mathbf{\bar{A}} \mathbb{\tilde{X}}_{1} \oplus \mathbf{B}_{w} \mathbb{W} = \mathbf{\bar{A}} \mathbf{B}_{w} \mathbb{W} \oplus \mathbf{B}_{w} \mathbb{W} \\&#10;\mathbf{\tilde{x}}_{3} &amp; \in \mathbb{\tilde{X}}_{3} = \mathbf{\bar{A}} \mathbb{\tilde{X}}_{2} \oplus \mathbf{B}_{w} \mathbb{W} = \mathbf{\bar{A}}^{2} \mathbf{B}_{w} \mathbb{W} \oplus \mathbf{\bar{A}} \mathbf{B}_{w} \mathbb{W} \oplus \mathbf{B}_{w} \mathbb{W}\\&#10;&amp; \vdots \\&#10;\mathbf{\tilde{x}}_{k} &amp; \in \mathbb{\tilde{X}}_{k} = \bigoplus_{t=0}^{k-1} \mathbf{\bar{A}}^{t}\, \mathbf{B}_{w} \mathbb{W}\; \in \; \mathbb{\tilde{X}}_{\infty} = \bigoplus_{t=0}^{\infty} \mathbf{\bar{A}}^{t}\, \mathbf{B}_{w} \mathbb{W}&#10;\end{align*}&#10;&#10;&#10;\end{document}" title="IguanaTex Bitmap Display">
            <a:extLst>
              <a:ext uri="{FF2B5EF4-FFF2-40B4-BE49-F238E27FC236}">
                <a16:creationId xmlns:a16="http://schemas.microsoft.com/office/drawing/2014/main" id="{75A706F2-8044-8F57-9FE2-CDDA876713B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028" y="1181116"/>
            <a:ext cx="5039540" cy="3025677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C182301A-40DD-46E3-F1D9-B7E200F12DBD}"/>
              </a:ext>
            </a:extLst>
          </p:cNvPr>
          <p:cNvSpPr/>
          <p:nvPr/>
        </p:nvSpPr>
        <p:spPr>
          <a:xfrm>
            <a:off x="6409510" y="4323815"/>
            <a:ext cx="5617409" cy="7019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 descr="\documentclass{article}&#10;\usepackage{amsmath}&#10;\DeclareMathOperator*{\argmax}{arg\,max}&#10;\DeclareMathOperator*{\argmin}{arg\,min}&#10;\usepackage{amssymb}&#10;\usepackage{amsfonts}&#10;\usepackage{xcolor}&#10;\DeclareMathOperator*{\minimize}{Minimize}&#10;\pagestyle{empty}&#10;\begin{document}&#10;&#10;\begin{equation*}&#10;\text{When}\, \mathbf{\bar{A}} \, \text{is stable,} \, \exists\, k^{*}\; \text{s.t.}\; \mathbb{\tilde{X}}_{\infty} = \mathbb{\tilde{X}}_{k^{*}} = \bigoplus_{t=0}^{k^{*}} \mathbf{\bar{A}}^{t}\, \mathbf{B}_{w} \mathbb{W} &#10;\end{equation*}&#10;&#10;&#10;\end{document}" title="IguanaTex Bitmap Display">
            <a:extLst>
              <a:ext uri="{FF2B5EF4-FFF2-40B4-BE49-F238E27FC236}">
                <a16:creationId xmlns:a16="http://schemas.microsoft.com/office/drawing/2014/main" id="{47EA92B2-0D91-FD88-0B15-ECC85B7BE9C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565" y="4374910"/>
            <a:ext cx="4615318" cy="599771"/>
          </a:xfrm>
          <a:prstGeom prst="rect">
            <a:avLst/>
          </a:prstGeom>
        </p:spPr>
      </p:pic>
      <p:sp>
        <p:nvSpPr>
          <p:cNvPr id="81" name="직사각형 12 1 1 1 1 2 1 1 1 2 3 2 2 2 2">
            <a:extLst>
              <a:ext uri="{FF2B5EF4-FFF2-40B4-BE49-F238E27FC236}">
                <a16:creationId xmlns:a16="http://schemas.microsoft.com/office/drawing/2014/main" id="{DA0C79BD-D4C2-CE9A-2EA7-A5F1FE19CBC3}"/>
              </a:ext>
            </a:extLst>
          </p:cNvPr>
          <p:cNvSpPr/>
          <p:nvPr/>
        </p:nvSpPr>
        <p:spPr>
          <a:xfrm>
            <a:off x="6409509" y="628883"/>
            <a:ext cx="5617409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SzPct val="100000"/>
            </a:pPr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To the Robust Positively Invariant (RPI) set…</a:t>
            </a:r>
          </a:p>
        </p:txBody>
      </p:sp>
      <p:sp>
        <p:nvSpPr>
          <p:cNvPr id="84" name="직사각형 12 1 1 1 1 2 1 1 1 2 3 2 2 2 3 1">
            <a:extLst>
              <a:ext uri="{FF2B5EF4-FFF2-40B4-BE49-F238E27FC236}">
                <a16:creationId xmlns:a16="http://schemas.microsoft.com/office/drawing/2014/main" id="{DCC31160-E351-D023-A55A-E9DB036848BB}"/>
              </a:ext>
            </a:extLst>
          </p:cNvPr>
          <p:cNvSpPr/>
          <p:nvPr/>
        </p:nvSpPr>
        <p:spPr>
          <a:xfrm>
            <a:off x="65856" y="3861650"/>
            <a:ext cx="5716633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SzPct val="100000"/>
            </a:pPr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To the outer approximation of RPI set…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01DF59E-7619-EAF8-0893-1F8165DE2676}"/>
              </a:ext>
            </a:extLst>
          </p:cNvPr>
          <p:cNvGrpSpPr/>
          <p:nvPr/>
        </p:nvGrpSpPr>
        <p:grpSpPr>
          <a:xfrm>
            <a:off x="65856" y="4290040"/>
            <a:ext cx="5716632" cy="1325349"/>
            <a:chOff x="65856" y="5030994"/>
            <a:chExt cx="5716632" cy="1325349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2DBF7C5-243C-1039-D2B7-D1336BEF440C}"/>
                </a:ext>
              </a:extLst>
            </p:cNvPr>
            <p:cNvSpPr/>
            <p:nvPr/>
          </p:nvSpPr>
          <p:spPr>
            <a:xfrm>
              <a:off x="65856" y="5030994"/>
              <a:ext cx="5716632" cy="13253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87" descr="\documentclass{article}&#10;\usepackage{amsmath}&#10;\DeclareMathOperator*{\argmax}{arg\,max}&#10;\DeclareMathOperator*{\argmin}{arg\,min}&#10;\usepackage{amssymb}&#10;\usepackage{amsfonts}&#10;\usepackage{xcolor}&#10;\DeclareMathOperator*{\minimize}{Minimize}&#10;\pagestyle{empty}&#10;\begin{document}&#10;&#10;\begin{align*}&#10;&amp; \text{Finding}\, s \in \mathbb{N}_{+} \, \text{and} \, \alpha \in \left[ 0,1 \right) \, \text{that satisfies}: \\&#10;&amp; \qquad \mathbf{\bar{A}}^{s} \mathbf{B}_{w} \mathbb{W} \subseteq \alpha \mathbf{B}_{w} \mathbb{W} \\&#10;&amp; \text{Then,} \\&#10;&amp; \qquad \mathbb{\tilde{X}} \left( \alpha, s \right) = \left( 1-\alpha \right)^{-1} \mathbb{\tilde{X}}_{s}&#10;\end{align*}&#10;&#10;&#10;\end{document}" title="IguanaTex Bitmap Display">
              <a:extLst>
                <a:ext uri="{FF2B5EF4-FFF2-40B4-BE49-F238E27FC236}">
                  <a16:creationId xmlns:a16="http://schemas.microsoft.com/office/drawing/2014/main" id="{D3C2F787-233D-9435-A804-8EB2FAAC7AA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081" y="5129732"/>
              <a:ext cx="3810743" cy="1156876"/>
            </a:xfrm>
            <a:prstGeom prst="rect">
              <a:avLst/>
            </a:prstGeom>
          </p:spPr>
        </p:pic>
      </p:grpSp>
      <p:pic>
        <p:nvPicPr>
          <p:cNvPr id="112" name="Picture 111" descr="\documentclass{article}&#10;\usepackage{amsmath}&#10;\DeclareMathOperator*{\argmax}{arg\,max}&#10;\DeclareMathOperator*{\argmin}{arg\,min}&#10;\usepackage{amssymb}&#10;\usepackage{amsfonts}&#10;\usepackage{xcolor}&#10;\DeclareMathOperator*{\minimize}{Minimize}&#10;\pagestyle{empty}&#10;\begin{document}&#10;&#10;\begin{equation*}&#10;\mathbf{w}_{k} \in \mathbb{W} = \left\{ \mathbf{w} | \mathbf{D} \mathbf{w} \leq \mathbf{d},\, \mathbf{0} \in \mathbb{W} \right\}&#10;\end{equation*}&#10;&#10;&#10;\end{document}" title="IguanaTex Bitmap Display">
            <a:extLst>
              <a:ext uri="{FF2B5EF4-FFF2-40B4-BE49-F238E27FC236}">
                <a16:creationId xmlns:a16="http://schemas.microsoft.com/office/drawing/2014/main" id="{38FF690E-9CB6-D3E9-3654-2E5BDCC0D62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361" y="1572011"/>
            <a:ext cx="2836724" cy="203581"/>
          </a:xfrm>
          <a:prstGeom prst="rect">
            <a:avLst/>
          </a:prstGeom>
        </p:spPr>
      </p:pic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70F7285-89FE-A074-0B0A-443DDAE0D6B2}"/>
              </a:ext>
            </a:extLst>
          </p:cNvPr>
          <p:cNvCxnSpPr>
            <a:cxnSpLocks/>
            <a:stCxn id="62" idx="1"/>
            <a:endCxn id="84" idx="3"/>
          </p:cNvCxnSpPr>
          <p:nvPr/>
        </p:nvCxnSpPr>
        <p:spPr>
          <a:xfrm flipH="1">
            <a:off x="5782489" y="2686578"/>
            <a:ext cx="627021" cy="135973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32785FA-D387-7714-AF6B-55BAD4FD37E2}"/>
              </a:ext>
            </a:extLst>
          </p:cNvPr>
          <p:cNvCxnSpPr>
            <a:cxnSpLocks/>
            <a:stCxn id="15" idx="3"/>
            <a:endCxn id="81" idx="1"/>
          </p:cNvCxnSpPr>
          <p:nvPr/>
        </p:nvCxnSpPr>
        <p:spPr>
          <a:xfrm flipV="1">
            <a:off x="5782492" y="813549"/>
            <a:ext cx="627017" cy="626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6A573475-20E3-E345-DA55-8252387DDD51}"/>
              </a:ext>
            </a:extLst>
          </p:cNvPr>
          <p:cNvSpPr txBox="1"/>
          <p:nvPr/>
        </p:nvSpPr>
        <p:spPr>
          <a:xfrm>
            <a:off x="69799" y="5663609"/>
            <a:ext cx="57215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Rakovic</a:t>
            </a:r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S.V. Kerrigan, E.C., </a:t>
            </a:r>
            <a:r>
              <a:rPr lang="en-US" sz="1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Kouramas</a:t>
            </a:r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K.I., and Mayne, D.Q., “Invariant approximations of the minimal robust positively invariant set,” IEEE Transactions on Automatic Control, Vol. 50, No. 3, pp. 406-410, 2005.</a:t>
            </a:r>
          </a:p>
        </p:txBody>
      </p:sp>
      <p:sp>
        <p:nvSpPr>
          <p:cNvPr id="2" name="직사각형 12 1 1 1 1 2 1 1 1 2 3 2 2 2 3 2">
            <a:extLst>
              <a:ext uri="{FF2B5EF4-FFF2-40B4-BE49-F238E27FC236}">
                <a16:creationId xmlns:a16="http://schemas.microsoft.com/office/drawing/2014/main" id="{764F0335-4663-AD29-8B69-5E1A9E552BD1}"/>
              </a:ext>
            </a:extLst>
          </p:cNvPr>
          <p:cNvSpPr/>
          <p:nvPr/>
        </p:nvSpPr>
        <p:spPr>
          <a:xfrm>
            <a:off x="6418344" y="5175360"/>
            <a:ext cx="5608574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SzPct val="100000"/>
            </a:pPr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To the tightened state, control sets</a:t>
            </a:r>
          </a:p>
        </p:txBody>
      </p:sp>
      <p:pic>
        <p:nvPicPr>
          <p:cNvPr id="31" name="Picture 30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\mathbf{\bar{x}}_{k} &amp; \in \mathbb{\bar{X}} \triangleq \mathbb{X} \ominus \mathbb{\tilde{X}} \\&#10;\mathbf{\bar{u}}_{k} &amp; \in \mathbb{\bar{U}} \triangleq \mathbb{U} \ominus ( -\mathbf{K} \circ \mathbb{\tilde{X}} )&#10;\end{align*}&#10;&#10;&#10;\end{document}" title="IguanaTex Bitmap Display">
            <a:extLst>
              <a:ext uri="{FF2B5EF4-FFF2-40B4-BE49-F238E27FC236}">
                <a16:creationId xmlns:a16="http://schemas.microsoft.com/office/drawing/2014/main" id="{B01B6CB1-AEFB-BB78-E6F6-A6E41EBFC63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566" y="5793146"/>
            <a:ext cx="2353369" cy="6528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C4FAF3-D32F-6E31-C9DF-6DCB235BA038}"/>
              </a:ext>
            </a:extLst>
          </p:cNvPr>
          <p:cNvCxnSpPr>
            <a:cxnSpLocks/>
            <a:stCxn id="89" idx="3"/>
            <a:endCxn id="2" idx="1"/>
          </p:cNvCxnSpPr>
          <p:nvPr/>
        </p:nvCxnSpPr>
        <p:spPr>
          <a:xfrm>
            <a:off x="5782488" y="4952715"/>
            <a:ext cx="635856" cy="40731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5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">
            <a:extLst>
              <a:ext uri="{FF2B5EF4-FFF2-40B4-BE49-F238E27FC236}">
                <a16:creationId xmlns:a16="http://schemas.microsoft.com/office/drawing/2014/main" id="{EDEE9512-B5D9-E150-9714-8EAB2EC62577}"/>
              </a:ext>
            </a:extLst>
          </p:cNvPr>
          <p:cNvGrpSpPr/>
          <p:nvPr/>
        </p:nvGrpSpPr>
        <p:grpSpPr>
          <a:xfrm>
            <a:off x="5899152" y="3516725"/>
            <a:ext cx="5873517" cy="495300"/>
            <a:chOff x="5899150" y="1894319"/>
            <a:chExt cx="4997450" cy="495300"/>
          </a:xfrm>
        </p:grpSpPr>
        <p:sp>
          <p:nvSpPr>
            <p:cNvPr id="3" name="사각형: 둥근 모서리 3">
              <a:extLst>
                <a:ext uri="{FF2B5EF4-FFF2-40B4-BE49-F238E27FC236}">
                  <a16:creationId xmlns:a16="http://schemas.microsoft.com/office/drawing/2014/main" id="{5BE62197-8C53-3940-3CFD-969953AE0036}"/>
                </a:ext>
              </a:extLst>
            </p:cNvPr>
            <p:cNvSpPr/>
            <p:nvPr/>
          </p:nvSpPr>
          <p:spPr>
            <a:xfrm>
              <a:off x="5899150" y="1894319"/>
              <a:ext cx="4914900" cy="4953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B78F2BD-6F9B-385F-567A-0CD9B48B6CA0}"/>
                </a:ext>
              </a:extLst>
            </p:cNvPr>
            <p:cNvSpPr txBox="1"/>
            <p:nvPr/>
          </p:nvSpPr>
          <p:spPr>
            <a:xfrm>
              <a:off x="6096000" y="1941914"/>
              <a:ext cx="48006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나눔스퀘어"/>
                  <a:cs typeface="Times New Roman" panose="02020603050405020304" pitchFamily="18" charset="0"/>
                </a:rPr>
                <a:t>3. Velocity form based LQ MPC &amp; Ex. 3</a:t>
              </a:r>
              <a:endParaRPr lang="en-US" altLang="ko-K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평행 사변형 57">
            <a:extLst>
              <a:ext uri="{FF2B5EF4-FFF2-40B4-BE49-F238E27FC236}">
                <a16:creationId xmlns:a16="http://schemas.microsoft.com/office/drawing/2014/main" id="{F7F706B8-6054-3FD0-866D-6E6945025DA5}"/>
              </a:ext>
            </a:extLst>
          </p:cNvPr>
          <p:cNvSpPr/>
          <p:nvPr/>
        </p:nvSpPr>
        <p:spPr>
          <a:xfrm>
            <a:off x="3251200" y="0"/>
            <a:ext cx="2647952" cy="6858000"/>
          </a:xfrm>
          <a:prstGeom prst="parallelogram">
            <a:avLst>
              <a:gd name="adj" fmla="val 66390"/>
            </a:avLst>
          </a:prstGeom>
          <a:solidFill>
            <a:srgbClr val="2A49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자유형: 도형 53">
            <a:extLst>
              <a:ext uri="{FF2B5EF4-FFF2-40B4-BE49-F238E27FC236}">
                <a16:creationId xmlns:a16="http://schemas.microsoft.com/office/drawing/2014/main" id="{054C2C52-C7EC-1AF7-23CE-6F34BCBC307C}"/>
              </a:ext>
            </a:extLst>
          </p:cNvPr>
          <p:cNvSpPr/>
          <p:nvPr/>
        </p:nvSpPr>
        <p:spPr>
          <a:xfrm>
            <a:off x="-17462" y="0"/>
            <a:ext cx="5573712" cy="6858000"/>
          </a:xfrm>
          <a:custGeom>
            <a:avLst/>
            <a:gdLst>
              <a:gd name="connsiteX0" fmla="*/ 0 w 5337175"/>
              <a:gd name="connsiteY0" fmla="*/ 0 h 6858000"/>
              <a:gd name="connsiteX1" fmla="*/ 5337175 w 5337175"/>
              <a:gd name="connsiteY1" fmla="*/ 0 h 6858000"/>
              <a:gd name="connsiteX2" fmla="*/ 3622675 w 5337175"/>
              <a:gd name="connsiteY2" fmla="*/ 6858000 h 6858000"/>
              <a:gd name="connsiteX3" fmla="*/ 0 w 53371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7175" h="6858000">
                <a:moveTo>
                  <a:pt x="0" y="0"/>
                </a:moveTo>
                <a:lnTo>
                  <a:pt x="5337175" y="0"/>
                </a:lnTo>
                <a:lnTo>
                  <a:pt x="3622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63800B-B708-FA63-18B6-F60616BBCAAC}"/>
              </a:ext>
            </a:extLst>
          </p:cNvPr>
          <p:cNvSpPr txBox="1"/>
          <p:nvPr/>
        </p:nvSpPr>
        <p:spPr>
          <a:xfrm>
            <a:off x="217805" y="3013502"/>
            <a:ext cx="4279900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solidFill>
                  <a:schemeClr val="bg1"/>
                </a:solidFill>
                <a:latin typeface="Arial"/>
                <a:ea typeface="나눔스퀘어 ExtraBold"/>
                <a:cs typeface="Arial"/>
              </a:rPr>
              <a:t>CONTENTS</a:t>
            </a:r>
            <a:endParaRPr lang="ko-KR" altLang="en-US" sz="4800" b="1">
              <a:solidFill>
                <a:schemeClr val="bg1"/>
              </a:solidFill>
              <a:latin typeface="Arial"/>
              <a:ea typeface="나눔스퀘어 ExtraBold"/>
              <a:cs typeface="Arial"/>
            </a:endParaRPr>
          </a:p>
        </p:txBody>
      </p:sp>
      <p:sp>
        <p:nvSpPr>
          <p:cNvPr id="20" name="TextBox 43">
            <a:extLst>
              <a:ext uri="{FF2B5EF4-FFF2-40B4-BE49-F238E27FC236}">
                <a16:creationId xmlns:a16="http://schemas.microsoft.com/office/drawing/2014/main" id="{917D5C7F-5114-899E-EA7C-6C462D94E23A}"/>
              </a:ext>
            </a:extLst>
          </p:cNvPr>
          <p:cNvSpPr txBox="1"/>
          <p:nvPr/>
        </p:nvSpPr>
        <p:spPr>
          <a:xfrm>
            <a:off x="6563479" y="2215807"/>
            <a:ext cx="4800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  <a:latin typeface="+mj-lt"/>
                <a:ea typeface="나눔스퀘어"/>
                <a:cs typeface="+mn-cs"/>
              </a:rPr>
              <a:t>이 곳에 네번째 소제목을 적어주세요</a:t>
            </a:r>
          </a:p>
        </p:txBody>
      </p:sp>
      <p:sp>
        <p:nvSpPr>
          <p:cNvPr id="21" name="사각형: 둥근 모서리 42">
            <a:extLst>
              <a:ext uri="{FF2B5EF4-FFF2-40B4-BE49-F238E27FC236}">
                <a16:creationId xmlns:a16="http://schemas.microsoft.com/office/drawing/2014/main" id="{3AF9FBFD-B7F0-9C68-9EF7-986AFC5D3817}"/>
              </a:ext>
            </a:extLst>
          </p:cNvPr>
          <p:cNvSpPr/>
          <p:nvPr/>
        </p:nvSpPr>
        <p:spPr>
          <a:xfrm>
            <a:off x="5899152" y="2168212"/>
            <a:ext cx="5761773" cy="468657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lt"/>
            </a:endParaRPr>
          </a:p>
        </p:txBody>
      </p:sp>
      <p:sp>
        <p:nvSpPr>
          <p:cNvPr id="22" name="TextBox 44">
            <a:extLst>
              <a:ext uri="{FF2B5EF4-FFF2-40B4-BE49-F238E27FC236}">
                <a16:creationId xmlns:a16="http://schemas.microsoft.com/office/drawing/2014/main" id="{7D83CD21-1AE4-190C-7C12-4E97ABD5D39D}"/>
              </a:ext>
            </a:extLst>
          </p:cNvPr>
          <p:cNvSpPr txBox="1"/>
          <p:nvPr/>
        </p:nvSpPr>
        <p:spPr>
          <a:xfrm>
            <a:off x="6130510" y="2215807"/>
            <a:ext cx="52637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Times New Roman" panose="02020603050405020304" pitchFamily="18" charset="0"/>
                <a:ea typeface="나눔스퀘어"/>
                <a:cs typeface="Times New Roman" panose="02020603050405020304" pitchFamily="18" charset="0"/>
              </a:rPr>
              <a:t>1. MPT3 Toolbox &amp; Ex. 1</a:t>
            </a:r>
            <a:endParaRPr lang="en-US" altLang="ko-KR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그룹 4">
            <a:extLst>
              <a:ext uri="{FF2B5EF4-FFF2-40B4-BE49-F238E27FC236}">
                <a16:creationId xmlns:a16="http://schemas.microsoft.com/office/drawing/2014/main" id="{B44F2810-FCE2-818A-32F8-911DEC04A730}"/>
              </a:ext>
            </a:extLst>
          </p:cNvPr>
          <p:cNvGrpSpPr/>
          <p:nvPr/>
        </p:nvGrpSpPr>
        <p:grpSpPr>
          <a:xfrm>
            <a:off x="5899152" y="2829147"/>
            <a:ext cx="5873517" cy="495300"/>
            <a:chOff x="5899150" y="1894319"/>
            <a:chExt cx="4991830" cy="495300"/>
          </a:xfrm>
          <a:solidFill>
            <a:schemeClr val="accent1">
              <a:lumMod val="50000"/>
            </a:schemeClr>
          </a:solidFill>
        </p:grpSpPr>
        <p:sp>
          <p:nvSpPr>
            <p:cNvPr id="24" name="사각형: 둥근 모서리 3">
              <a:extLst>
                <a:ext uri="{FF2B5EF4-FFF2-40B4-BE49-F238E27FC236}">
                  <a16:creationId xmlns:a16="http://schemas.microsoft.com/office/drawing/2014/main" id="{C5CEF476-FA09-4E29-8423-C80459B9B91D}"/>
                </a:ext>
              </a:extLst>
            </p:cNvPr>
            <p:cNvSpPr/>
            <p:nvPr/>
          </p:nvSpPr>
          <p:spPr>
            <a:xfrm>
              <a:off x="5899150" y="1894319"/>
              <a:ext cx="4914900" cy="4953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D4EAB4F-7769-8365-0913-DEB78072DBAA}"/>
                </a:ext>
              </a:extLst>
            </p:cNvPr>
            <p:cNvSpPr txBox="1"/>
            <p:nvPr/>
          </p:nvSpPr>
          <p:spPr>
            <a:xfrm>
              <a:off x="6096000" y="1941914"/>
              <a:ext cx="479498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나눔스퀘어"/>
                  <a:cs typeface="Times New Roman" panose="02020603050405020304" pitchFamily="18" charset="0"/>
                </a:rPr>
                <a:t>2. Disturbance model based LQ MPC &amp; Ex. 2</a:t>
              </a:r>
            </a:p>
          </p:txBody>
        </p:sp>
      </p:grpSp>
      <p:grpSp>
        <p:nvGrpSpPr>
          <p:cNvPr id="29" name="그룹 4">
            <a:extLst>
              <a:ext uri="{FF2B5EF4-FFF2-40B4-BE49-F238E27FC236}">
                <a16:creationId xmlns:a16="http://schemas.microsoft.com/office/drawing/2014/main" id="{B0A01CF0-710C-9721-1768-424DDB879EB0}"/>
              </a:ext>
            </a:extLst>
          </p:cNvPr>
          <p:cNvGrpSpPr/>
          <p:nvPr/>
        </p:nvGrpSpPr>
        <p:grpSpPr>
          <a:xfrm>
            <a:off x="5899152" y="4204303"/>
            <a:ext cx="5782997" cy="495300"/>
            <a:chOff x="5899150" y="1894319"/>
            <a:chExt cx="4914900" cy="495300"/>
          </a:xfrm>
          <a:solidFill>
            <a:schemeClr val="accent1">
              <a:lumMod val="50000"/>
            </a:schemeClr>
          </a:solidFill>
        </p:grpSpPr>
        <p:sp>
          <p:nvSpPr>
            <p:cNvPr id="30" name="사각형: 둥근 모서리 3">
              <a:extLst>
                <a:ext uri="{FF2B5EF4-FFF2-40B4-BE49-F238E27FC236}">
                  <a16:creationId xmlns:a16="http://schemas.microsoft.com/office/drawing/2014/main" id="{00397BE5-B937-B5B4-DA55-0147491C4D24}"/>
                </a:ext>
              </a:extLst>
            </p:cNvPr>
            <p:cNvSpPr/>
            <p:nvPr/>
          </p:nvSpPr>
          <p:spPr>
            <a:xfrm>
              <a:off x="5899150" y="1894319"/>
              <a:ext cx="4914900" cy="4953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lt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E3BAF8-2118-1BF5-EA9E-3FF83FE4FE00}"/>
                </a:ext>
              </a:extLst>
            </p:cNvPr>
            <p:cNvSpPr txBox="1"/>
            <p:nvPr/>
          </p:nvSpPr>
          <p:spPr>
            <a:xfrm>
              <a:off x="6096000" y="1941914"/>
              <a:ext cx="4583729" cy="40011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나눔스퀘어"/>
                  <a:cs typeface="Times New Roman" panose="02020603050405020304" pitchFamily="18" charset="0"/>
                </a:rPr>
                <a:t>4. Robust Tube MPC &amp; Ex.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008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F97A4-52F3-F3D3-262D-3A9D6044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7A5E-A621-4310-80D4-FB7CF2171507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6" name="직선 연결선 2">
            <a:extLst>
              <a:ext uri="{FF2B5EF4-FFF2-40B4-BE49-F238E27FC236}">
                <a16:creationId xmlns:a16="http://schemas.microsoft.com/office/drawing/2014/main" id="{7803E2E5-FC50-4FFC-5C59-BF7758FC58CE}"/>
              </a:ext>
            </a:extLst>
          </p:cNvPr>
          <p:cNvCxnSpPr>
            <a:cxnSpLocks/>
          </p:cNvCxnSpPr>
          <p:nvPr/>
        </p:nvCxnSpPr>
        <p:spPr>
          <a:xfrm>
            <a:off x="383177" y="721197"/>
            <a:ext cx="1138210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4211CBB-2D99-E8EE-2EFF-090B3B686B4D}"/>
              </a:ext>
            </a:extLst>
          </p:cNvPr>
          <p:cNvSpPr txBox="1"/>
          <p:nvPr/>
        </p:nvSpPr>
        <p:spPr>
          <a:xfrm>
            <a:off x="1252648" y="71195"/>
            <a:ext cx="96867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/>
                <a:ea typeface="나눔스퀘어 ExtraBold"/>
              </a:defRPr>
            </a:lvl1pPr>
          </a:lstStyle>
          <a:p>
            <a:pPr lvl="0">
              <a:defRPr/>
            </a:pP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MPC Toolbox vs. Manual Coding</a:t>
            </a:r>
          </a:p>
        </p:txBody>
      </p:sp>
      <p:pic>
        <p:nvPicPr>
          <p:cNvPr id="3" name="Picture 2" descr="\documentclass{article}&#10;\usepackage{amsmath}&#10;\DeclareMathOperator*{\argmax}{arg\,max}&#10;\DeclareMathOperator*{\argmin}{arg\,min}&#10;\usepackage{amssymb}&#10;\usepackage{amsfonts}&#10;\usepackage{xcolor}&#10;\DeclareMathOperator*{\minimize}{Minimize}&#10;\pagestyle{empty}&#10;\begin{document}&#10;&#10;\begin{equation*}&#10;\bigoplus&#10;\end{equation*}&#10;&#10;&#10;\end{document}" title="IguanaTex Bitmap Display">
            <a:extLst>
              <a:ext uri="{FF2B5EF4-FFF2-40B4-BE49-F238E27FC236}">
                <a16:creationId xmlns:a16="http://schemas.microsoft.com/office/drawing/2014/main" id="{0F58DC75-D8E0-81FF-99C3-CC4879AB2D3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522" y="2505168"/>
            <a:ext cx="390552" cy="390552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22299C69-F042-5C4A-C7FB-80C3AED8126E}"/>
              </a:ext>
            </a:extLst>
          </p:cNvPr>
          <p:cNvGrpSpPr/>
          <p:nvPr/>
        </p:nvGrpSpPr>
        <p:grpSpPr>
          <a:xfrm>
            <a:off x="2757765" y="2383173"/>
            <a:ext cx="1813381" cy="625244"/>
            <a:chOff x="2583094" y="1913495"/>
            <a:chExt cx="1813381" cy="625244"/>
          </a:xfrm>
          <a:solidFill>
            <a:srgbClr val="92D05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6B88C7-632C-D612-1589-3E100688B203}"/>
                </a:ext>
              </a:extLst>
            </p:cNvPr>
            <p:cNvSpPr/>
            <p:nvPr/>
          </p:nvSpPr>
          <p:spPr>
            <a:xfrm>
              <a:off x="2583094" y="1913495"/>
              <a:ext cx="1813381" cy="625244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61" descr="\documentclass{article}&#10;\usepackage{amsmath}&#10;\DeclareMathOperator*{\argmax}{arg\,max}&#10;\DeclareMathOperator*{\argmin}{arg\,min}&#10;\usepackage{amssymb}&#10;\usepackage{amsfonts}&#10;\usepackage{xcolor}&#10;\DeclareMathOperator*{\minimize}{Minimize}&#10;\pagestyle{empty}&#10;\begin{document}&#10;&#10;\begin{equation*}&#10;\text{Controller Object}&#10;\end{equation*}&#10;&#10;&#10;\end{document}" title="IguanaTex Bitmap Display">
              <a:extLst>
                <a:ext uri="{FF2B5EF4-FFF2-40B4-BE49-F238E27FC236}">
                  <a16:creationId xmlns:a16="http://schemas.microsoft.com/office/drawing/2014/main" id="{6350DF2C-2837-C4BF-73F7-4A1BC96F9AE3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6519" y="2124327"/>
              <a:ext cx="1543314" cy="184076"/>
            </a:xfrm>
            <a:prstGeom prst="rect">
              <a:avLst/>
            </a:prstGeom>
            <a:grpFill/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3678530-A35D-C8C0-FFE4-23E15B2AAF77}"/>
              </a:ext>
            </a:extLst>
          </p:cNvPr>
          <p:cNvGrpSpPr/>
          <p:nvPr/>
        </p:nvGrpSpPr>
        <p:grpSpPr>
          <a:xfrm>
            <a:off x="383177" y="2403441"/>
            <a:ext cx="1236713" cy="625244"/>
            <a:chOff x="1123602" y="1933763"/>
            <a:chExt cx="1236713" cy="62524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545E49F-E2E8-E452-FA3A-13DF099ED240}"/>
                </a:ext>
              </a:extLst>
            </p:cNvPr>
            <p:cNvSpPr/>
            <p:nvPr/>
          </p:nvSpPr>
          <p:spPr>
            <a:xfrm>
              <a:off x="1123602" y="1933763"/>
              <a:ext cx="1236713" cy="6252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 descr="\documentclass{article}&#10;\usepackage{amsmath}&#10;\DeclareMathOperator*{\argmax}{arg\,max}&#10;\DeclareMathOperator*{\argmin}{arg\,min}&#10;\usepackage{amssymb}&#10;\usepackage{amsfonts}&#10;\usepackage{xcolor}&#10;\DeclareMathOperator*{\minimize}{Minimize}&#10;\pagestyle{empty}&#10;\begin{document}&#10;&#10;\begin{equation*}&#10;\begin{array}{c}&#10;\text{Reference}&#10;\end{array}&#10;\end{equation*}&#10;&#10;&#10;\end{document}" title="IguanaTex Bitmap Display">
              <a:extLst>
                <a:ext uri="{FF2B5EF4-FFF2-40B4-BE49-F238E27FC236}">
                  <a16:creationId xmlns:a16="http://schemas.microsoft.com/office/drawing/2014/main" id="{ECE3FD6E-BB88-AB78-E207-5D41DB21D246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878" y="2172632"/>
              <a:ext cx="841143" cy="147505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D5D2C2D-BFF1-AAB9-46B8-5E87740337DE}"/>
              </a:ext>
            </a:extLst>
          </p:cNvPr>
          <p:cNvGrpSpPr/>
          <p:nvPr/>
        </p:nvGrpSpPr>
        <p:grpSpPr>
          <a:xfrm>
            <a:off x="4962188" y="2383173"/>
            <a:ext cx="919450" cy="625244"/>
            <a:chOff x="6876077" y="1913495"/>
            <a:chExt cx="919450" cy="62524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2F8953D-7807-F734-0C7C-FC0442A6698C}"/>
                </a:ext>
              </a:extLst>
            </p:cNvPr>
            <p:cNvSpPr/>
            <p:nvPr/>
          </p:nvSpPr>
          <p:spPr>
            <a:xfrm>
              <a:off x="6876077" y="1913495"/>
              <a:ext cx="919450" cy="6252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7" descr="\documentclass{article}&#10;\usepackage{amsmath}&#10;\DeclareMathOperator*{\argmax}{arg\,max}&#10;\DeclareMathOperator*{\argmin}{arg\,min}&#10;\usepackage{amssymb}&#10;\usepackage{amsfonts}&#10;\usepackage{xcolor}&#10;\DeclareMathOperator*{\minimize}{Minimize}&#10;\pagestyle{empty}&#10;\begin{document}&#10;&#10;\begin{equation*}&#10;\begin{array}{c}&#10;\text{Plant}&#10;\end{array}&#10;\end{equation*}&#10;&#10;&#10;\end{document}" title="IguanaTex Bitmap Display">
              <a:extLst>
                <a:ext uri="{FF2B5EF4-FFF2-40B4-BE49-F238E27FC236}">
                  <a16:creationId xmlns:a16="http://schemas.microsoft.com/office/drawing/2014/main" id="{E703D12B-BF6E-B682-DDF4-32571A714173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0631" y="2145051"/>
              <a:ext cx="463238" cy="142628"/>
            </a:xfrm>
            <a:prstGeom prst="rect">
              <a:avLst/>
            </a:prstGeom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EA8D64-262A-334D-1339-12A5A39A43CA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1619890" y="2700444"/>
            <a:ext cx="372632" cy="1561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823086-EEC1-648C-3D13-68E99AF68866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2383074" y="2695795"/>
            <a:ext cx="374691" cy="464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5A7A774-0BD6-0B17-FBC2-3FE06757104E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>
            <a:off x="4571146" y="2695795"/>
            <a:ext cx="3910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AF75837-8485-D76E-34F1-0E1B4B6FE55E}"/>
              </a:ext>
            </a:extLst>
          </p:cNvPr>
          <p:cNvCxnSpPr>
            <a:cxnSpLocks/>
            <a:stCxn id="22" idx="3"/>
            <a:endCxn id="3" idx="2"/>
          </p:cNvCxnSpPr>
          <p:nvPr/>
        </p:nvCxnSpPr>
        <p:spPr>
          <a:xfrm flipH="1">
            <a:off x="2187798" y="2695795"/>
            <a:ext cx="3693840" cy="199925"/>
          </a:xfrm>
          <a:prstGeom prst="bentConnector4">
            <a:avLst>
              <a:gd name="adj1" fmla="val -6189"/>
              <a:gd name="adj2" fmla="val 253289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38D3B61-4960-5137-8B59-E9DB2219BFF2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5881638" y="2695794"/>
            <a:ext cx="502244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 descr="\documentclass{article}&#10;\usepackage{amsmath}&#10;\DeclareMathOperator*{\argmax}{arg\,max}&#10;\DeclareMathOperator*{\argmin}{arg\,min}&#10;\usepackage{amssymb}&#10;\usepackage{amsfonts}&#10;\usepackage{xcolor}&#10;\DeclareMathOperator*{\minimize}{Minimize}&#10;\pagestyle{empty}&#10;\begin{document}&#10;&#10;\begin{equation*}&#10;\bigoplus&#10;\end{equation*}&#10;&#10;&#10;\end{document}" title="IguanaTex Bitmap Display">
            <a:extLst>
              <a:ext uri="{FF2B5EF4-FFF2-40B4-BE49-F238E27FC236}">
                <a16:creationId xmlns:a16="http://schemas.microsoft.com/office/drawing/2014/main" id="{39DA9684-32AC-7E33-4F54-894A93A9B4F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522" y="5549399"/>
            <a:ext cx="390552" cy="390552"/>
          </a:xfrm>
          <a:prstGeom prst="rect">
            <a:avLst/>
          </a:prstGeom>
        </p:spPr>
      </p:pic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FCBD6BF-6B4E-33C8-26CA-3DDB7EA7BE93}"/>
              </a:ext>
            </a:extLst>
          </p:cNvPr>
          <p:cNvGrpSpPr/>
          <p:nvPr/>
        </p:nvGrpSpPr>
        <p:grpSpPr>
          <a:xfrm>
            <a:off x="2752114" y="5427404"/>
            <a:ext cx="1813381" cy="625244"/>
            <a:chOff x="4781866" y="5427404"/>
            <a:chExt cx="1813381" cy="625244"/>
          </a:xfrm>
          <a:solidFill>
            <a:srgbClr val="D6EB83"/>
          </a:solidFill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26A6F1E-D505-D119-9C90-5A34485596B2}"/>
                </a:ext>
              </a:extLst>
            </p:cNvPr>
            <p:cNvSpPr/>
            <p:nvPr/>
          </p:nvSpPr>
          <p:spPr>
            <a:xfrm>
              <a:off x="4781866" y="5427404"/>
              <a:ext cx="1813381" cy="625244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4" name="Picture 143" descr="\documentclass{article}&#10;\usepackage{amsmath}&#10;\DeclareMathOperator*{\argmax}{arg\,max}&#10;\DeclareMathOperator*{\argmin}{arg\,min}&#10;\usepackage{amssymb}&#10;\usepackage{amsfonts}&#10;\usepackage{xcolor}&#10;\DeclareMathOperator*{\minimize}{Minimize}&#10;\pagestyle{empty}&#10;\begin{document}&#10;&#10;\begin{equation*}&#10;\text{QP Solver}&#10;\end{equation*}&#10;&#10;&#10;\end{document}" title="IguanaTex Bitmap Display">
              <a:extLst>
                <a:ext uri="{FF2B5EF4-FFF2-40B4-BE49-F238E27FC236}">
                  <a16:creationId xmlns:a16="http://schemas.microsoft.com/office/drawing/2014/main" id="{3D4807F0-6C59-64DC-E5CB-BDE93990359D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4822" y="5638236"/>
              <a:ext cx="887467" cy="181638"/>
            </a:xfrm>
            <a:prstGeom prst="rect">
              <a:avLst/>
            </a:prstGeom>
            <a:grpFill/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9EF32D3-612D-EFEC-2DD0-89E9AE99D124}"/>
              </a:ext>
            </a:extLst>
          </p:cNvPr>
          <p:cNvGrpSpPr/>
          <p:nvPr/>
        </p:nvGrpSpPr>
        <p:grpSpPr>
          <a:xfrm>
            <a:off x="383177" y="5447672"/>
            <a:ext cx="1236713" cy="625244"/>
            <a:chOff x="1123602" y="1933763"/>
            <a:chExt cx="1236713" cy="625244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CAD1AF8-FC70-1406-A346-9C50BE6F037A}"/>
                </a:ext>
              </a:extLst>
            </p:cNvPr>
            <p:cNvSpPr/>
            <p:nvPr/>
          </p:nvSpPr>
          <p:spPr>
            <a:xfrm>
              <a:off x="1123602" y="1933763"/>
              <a:ext cx="1236713" cy="6252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 descr="\documentclass{article}&#10;\usepackage{amsmath}&#10;\DeclareMathOperator*{\argmax}{arg\,max}&#10;\DeclareMathOperator*{\argmin}{arg\,min}&#10;\usepackage{amssymb}&#10;\usepackage{amsfonts}&#10;\usepackage{xcolor}&#10;\DeclareMathOperator*{\minimize}{Minimize}&#10;\pagestyle{empty}&#10;\begin{document}&#10;&#10;\begin{equation*}&#10;\begin{array}{c}&#10;\text{Reference}&#10;\end{array}&#10;\end{equation*}&#10;&#10;&#10;\end{document}" title="IguanaTex Bitmap Display">
              <a:extLst>
                <a:ext uri="{FF2B5EF4-FFF2-40B4-BE49-F238E27FC236}">
                  <a16:creationId xmlns:a16="http://schemas.microsoft.com/office/drawing/2014/main" id="{4B5D23A9-87B1-FEFC-15D2-6420B3FC3912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878" y="2172632"/>
              <a:ext cx="841143" cy="147505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601BE85-4B13-592F-0E76-707890C33423}"/>
              </a:ext>
            </a:extLst>
          </p:cNvPr>
          <p:cNvGrpSpPr/>
          <p:nvPr/>
        </p:nvGrpSpPr>
        <p:grpSpPr>
          <a:xfrm>
            <a:off x="4962188" y="5427404"/>
            <a:ext cx="919450" cy="625244"/>
            <a:chOff x="6876077" y="1913495"/>
            <a:chExt cx="919450" cy="625244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27F295A-DC55-671A-7952-B0B156DC864F}"/>
                </a:ext>
              </a:extLst>
            </p:cNvPr>
            <p:cNvSpPr/>
            <p:nvPr/>
          </p:nvSpPr>
          <p:spPr>
            <a:xfrm>
              <a:off x="6876077" y="1913495"/>
              <a:ext cx="919450" cy="6252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87" descr="\documentclass{article}&#10;\usepackage{amsmath}&#10;\DeclareMathOperator*{\argmax}{arg\,max}&#10;\DeclareMathOperator*{\argmin}{arg\,min}&#10;\usepackage{amssymb}&#10;\usepackage{amsfonts}&#10;\usepackage{xcolor}&#10;\DeclareMathOperator*{\minimize}{Minimize}&#10;\pagestyle{empty}&#10;\begin{document}&#10;&#10;\begin{equation*}&#10;\begin{array}{c}&#10;\text{Plant}&#10;\end{array}&#10;\end{equation*}&#10;&#10;&#10;\end{document}" title="IguanaTex Bitmap Display">
              <a:extLst>
                <a:ext uri="{FF2B5EF4-FFF2-40B4-BE49-F238E27FC236}">
                  <a16:creationId xmlns:a16="http://schemas.microsoft.com/office/drawing/2014/main" id="{253A215C-D8F6-DCD6-3BF4-4C394165F936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0631" y="2145051"/>
              <a:ext cx="463238" cy="142628"/>
            </a:xfrm>
            <a:prstGeom prst="rect">
              <a:avLst/>
            </a:prstGeom>
          </p:spPr>
        </p:pic>
      </p:grp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CB1112F-B53D-A63C-4156-3174552A8F5E}"/>
              </a:ext>
            </a:extLst>
          </p:cNvPr>
          <p:cNvCxnSpPr>
            <a:cxnSpLocks/>
            <a:stCxn id="84" idx="3"/>
            <a:endCxn id="79" idx="1"/>
          </p:cNvCxnSpPr>
          <p:nvPr/>
        </p:nvCxnSpPr>
        <p:spPr>
          <a:xfrm flipV="1">
            <a:off x="1619890" y="5744675"/>
            <a:ext cx="372632" cy="1561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036B70F-526B-85D1-6735-5DF044D215DF}"/>
              </a:ext>
            </a:extLst>
          </p:cNvPr>
          <p:cNvCxnSpPr>
            <a:cxnSpLocks/>
            <a:stCxn id="79" idx="3"/>
            <a:endCxn id="81" idx="1"/>
          </p:cNvCxnSpPr>
          <p:nvPr/>
        </p:nvCxnSpPr>
        <p:spPr>
          <a:xfrm flipV="1">
            <a:off x="2383074" y="5740026"/>
            <a:ext cx="369040" cy="464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CE9660C-212F-2A2A-135D-688AC7BB3218}"/>
              </a:ext>
            </a:extLst>
          </p:cNvPr>
          <p:cNvCxnSpPr>
            <a:cxnSpLocks/>
            <a:stCxn id="81" idx="3"/>
            <a:endCxn id="87" idx="1"/>
          </p:cNvCxnSpPr>
          <p:nvPr/>
        </p:nvCxnSpPr>
        <p:spPr>
          <a:xfrm>
            <a:off x="4565495" y="5740026"/>
            <a:ext cx="3966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5FBBC484-CB5F-98E8-CE32-3DE8DB0E9BEB}"/>
              </a:ext>
            </a:extLst>
          </p:cNvPr>
          <p:cNvCxnSpPr>
            <a:cxnSpLocks/>
            <a:stCxn id="87" idx="3"/>
            <a:endCxn id="79" idx="2"/>
          </p:cNvCxnSpPr>
          <p:nvPr/>
        </p:nvCxnSpPr>
        <p:spPr>
          <a:xfrm flipH="1">
            <a:off x="2187798" y="5740026"/>
            <a:ext cx="3693840" cy="199925"/>
          </a:xfrm>
          <a:prstGeom prst="bentConnector4">
            <a:avLst>
              <a:gd name="adj1" fmla="val -6189"/>
              <a:gd name="adj2" fmla="val 431882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3509768-F8C3-800B-A49C-80CD6773D4AF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5881638" y="5740025"/>
            <a:ext cx="502244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41E48C5-3E38-1319-3094-9DAE6C0D24F8}"/>
              </a:ext>
            </a:extLst>
          </p:cNvPr>
          <p:cNvGrpSpPr/>
          <p:nvPr/>
        </p:nvGrpSpPr>
        <p:grpSpPr>
          <a:xfrm>
            <a:off x="2757765" y="1701625"/>
            <a:ext cx="1813381" cy="425449"/>
            <a:chOff x="4787517" y="1454330"/>
            <a:chExt cx="1813381" cy="425449"/>
          </a:xfrm>
          <a:solidFill>
            <a:srgbClr val="92D050"/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E7DA123-9815-3252-183F-AE2C9DD4D3BE}"/>
                </a:ext>
              </a:extLst>
            </p:cNvPr>
            <p:cNvSpPr/>
            <p:nvPr/>
          </p:nvSpPr>
          <p:spPr>
            <a:xfrm>
              <a:off x="4787517" y="1454330"/>
              <a:ext cx="1813381" cy="425449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" name="Picture 103" descr="\documentclass{article}&#10;\usepackage{amsmath}&#10;\DeclareMathOperator*{\argmax}{arg\,max}&#10;\DeclareMathOperator*{\argmin}{arg\,min}&#10;\usepackage{amssymb}&#10;\usepackage{amsfonts}&#10;\usepackage{xcolor}&#10;\DeclareMathOperator*{\minimize}{Minimize}&#10;\pagestyle{empty}&#10;\begin{document}&#10;&#10;\begin{equation*}&#10;\text{MPC Toolbox}&#10;\end{equation*}&#10;&#10;&#10;\end{document}" title="IguanaTex Bitmap Display">
              <a:extLst>
                <a:ext uri="{FF2B5EF4-FFF2-40B4-BE49-F238E27FC236}">
                  <a16:creationId xmlns:a16="http://schemas.microsoft.com/office/drawing/2014/main" id="{647C8003-4EB8-F07A-2CC3-088526B36E7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2104" y="1586389"/>
              <a:ext cx="1240990" cy="147505"/>
            </a:xfrm>
            <a:prstGeom prst="rect">
              <a:avLst/>
            </a:prstGeom>
            <a:grpFill/>
          </p:spPr>
        </p:pic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4C861F8-2E3B-EE79-1DB4-64BA77088002}"/>
              </a:ext>
            </a:extLst>
          </p:cNvPr>
          <p:cNvCxnSpPr>
            <a:cxnSpLocks/>
            <a:stCxn id="96" idx="2"/>
            <a:endCxn id="8" idx="0"/>
          </p:cNvCxnSpPr>
          <p:nvPr/>
        </p:nvCxnSpPr>
        <p:spPr>
          <a:xfrm>
            <a:off x="3664456" y="2127074"/>
            <a:ext cx="0" cy="256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0056C7-12DF-71E0-75A6-4CEE60D66761}"/>
              </a:ext>
            </a:extLst>
          </p:cNvPr>
          <p:cNvGrpSpPr/>
          <p:nvPr/>
        </p:nvGrpSpPr>
        <p:grpSpPr>
          <a:xfrm>
            <a:off x="1845648" y="1020076"/>
            <a:ext cx="3637615" cy="425449"/>
            <a:chOff x="4173973" y="842800"/>
            <a:chExt cx="3637615" cy="425449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8E879D9-E9E7-16C2-A63E-7431FDCD3593}"/>
                </a:ext>
              </a:extLst>
            </p:cNvPr>
            <p:cNvSpPr/>
            <p:nvPr/>
          </p:nvSpPr>
          <p:spPr>
            <a:xfrm>
              <a:off x="4173973" y="842800"/>
              <a:ext cx="3637615" cy="4254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110" descr="\documentclass{article}&#10;\usepackage{amsmath}&#10;\DeclareMathOperator*{\argmax}{arg\,max}&#10;\DeclareMathOperator*{\argmin}{arg\,min}&#10;\usepackage{amssymb}&#10;\usepackage{amsfonts}&#10;\usepackage{xcolor}&#10;\DeclareMathOperator*{\minimize}{Minimize}&#10;\pagestyle{empty}&#10;\begin{document}&#10;&#10;\begin{equation*}&#10;\text{Dynamics, constraints, objectives,...}&#10;\end{equation*}&#10;&#10;&#10;\end{document}" title="IguanaTex Bitmap Display">
              <a:extLst>
                <a:ext uri="{FF2B5EF4-FFF2-40B4-BE49-F238E27FC236}">
                  <a16:creationId xmlns:a16="http://schemas.microsoft.com/office/drawing/2014/main" id="{E87EED1E-FDF1-9F43-5C17-12CEBECB491C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8561" y="974858"/>
              <a:ext cx="3154895" cy="181638"/>
            </a:xfrm>
            <a:prstGeom prst="rect">
              <a:avLst/>
            </a:prstGeom>
          </p:spPr>
        </p:pic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7CD58F4-AB2E-41FB-26F3-8D49B33737A2}"/>
              </a:ext>
            </a:extLst>
          </p:cNvPr>
          <p:cNvCxnSpPr>
            <a:cxnSpLocks/>
            <a:stCxn id="107" idx="2"/>
            <a:endCxn id="96" idx="0"/>
          </p:cNvCxnSpPr>
          <p:nvPr/>
        </p:nvCxnSpPr>
        <p:spPr>
          <a:xfrm>
            <a:off x="3664456" y="1445525"/>
            <a:ext cx="0" cy="256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13CAF25-3D97-BCD9-510B-84A6C186503F}"/>
              </a:ext>
            </a:extLst>
          </p:cNvPr>
          <p:cNvGrpSpPr/>
          <p:nvPr/>
        </p:nvGrpSpPr>
        <p:grpSpPr>
          <a:xfrm>
            <a:off x="1839997" y="3871281"/>
            <a:ext cx="3637615" cy="425449"/>
            <a:chOff x="4173973" y="842800"/>
            <a:chExt cx="3637615" cy="425449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DFB8BE9-57F2-1381-1B18-6FC068A37237}"/>
                </a:ext>
              </a:extLst>
            </p:cNvPr>
            <p:cNvSpPr/>
            <p:nvPr/>
          </p:nvSpPr>
          <p:spPr>
            <a:xfrm>
              <a:off x="4173973" y="842800"/>
              <a:ext cx="3637615" cy="4254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8" name="Picture 117" descr="\documentclass{article}&#10;\usepackage{amsmath}&#10;\DeclareMathOperator*{\argmax}{arg\,max}&#10;\DeclareMathOperator*{\argmin}{arg\,min}&#10;\usepackage{amssymb}&#10;\usepackage{amsfonts}&#10;\usepackage{xcolor}&#10;\DeclareMathOperator*{\minimize}{Minimize}&#10;\pagestyle{empty}&#10;\begin{document}&#10;&#10;\begin{equation*}&#10;\text{Dynamics, constraints, objectives,...}&#10;\end{equation*}&#10;&#10;&#10;\end{document}" title="IguanaTex Bitmap Display">
              <a:extLst>
                <a:ext uri="{FF2B5EF4-FFF2-40B4-BE49-F238E27FC236}">
                  <a16:creationId xmlns:a16="http://schemas.microsoft.com/office/drawing/2014/main" id="{381A0876-52F1-B3C3-57B6-A3EE002C524B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8561" y="974858"/>
              <a:ext cx="3154895" cy="181638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9478A9A-7C8B-45DF-5686-0B2605026E7B}"/>
              </a:ext>
            </a:extLst>
          </p:cNvPr>
          <p:cNvGrpSpPr/>
          <p:nvPr/>
        </p:nvGrpSpPr>
        <p:grpSpPr>
          <a:xfrm>
            <a:off x="2274141" y="4590588"/>
            <a:ext cx="2769326" cy="542959"/>
            <a:chOff x="4297935" y="4529310"/>
            <a:chExt cx="2769326" cy="542959"/>
          </a:xfrm>
          <a:solidFill>
            <a:srgbClr val="D6EB83"/>
          </a:solidFill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71A3421-1C4B-A009-1354-296A615116EF}"/>
                </a:ext>
              </a:extLst>
            </p:cNvPr>
            <p:cNvSpPr/>
            <p:nvPr/>
          </p:nvSpPr>
          <p:spPr>
            <a:xfrm>
              <a:off x="4297935" y="4529310"/>
              <a:ext cx="2769326" cy="542959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7" name="Picture 126" descr="\documentclass{article}&#10;\usepackage{amsmath}&#10;\DeclareMathOperator*{\argmax}{arg\,max}&#10;\DeclareMathOperator*{\argmin}{arg\,min}&#10;\usepackage{amssymb}&#10;\usepackage{amsfonts}&#10;\usepackage{xcolor}&#10;\DeclareMathOperator*{\minimize}{Minimize}&#10;\pagestyle{empty}&#10;\begin{document}&#10;&#10;\begin{equation*}&#10;\text{OCP-to-QP Transformation}&#10;\end{equation*}&#10;&#10;&#10;\end{document}" title="IguanaTex Bitmap Display">
              <a:extLst>
                <a:ext uri="{FF2B5EF4-FFF2-40B4-BE49-F238E27FC236}">
                  <a16:creationId xmlns:a16="http://schemas.microsoft.com/office/drawing/2014/main" id="{66EACD42-7CFC-D7FB-FE9E-46412D5676DA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9532" y="4709247"/>
              <a:ext cx="2466133" cy="181638"/>
            </a:xfrm>
            <a:prstGeom prst="rect">
              <a:avLst/>
            </a:prstGeom>
            <a:grpFill/>
          </p:spPr>
        </p:pic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D5B8DE8-A681-D29E-F253-F4B51704C4B3}"/>
              </a:ext>
            </a:extLst>
          </p:cNvPr>
          <p:cNvCxnSpPr>
            <a:cxnSpLocks/>
            <a:stCxn id="120" idx="2"/>
            <a:endCxn id="81" idx="0"/>
          </p:cNvCxnSpPr>
          <p:nvPr/>
        </p:nvCxnSpPr>
        <p:spPr>
          <a:xfrm>
            <a:off x="3658804" y="5133547"/>
            <a:ext cx="1" cy="29385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E3A71F5-DF1A-2C4D-6145-F7E75D3BF343}"/>
              </a:ext>
            </a:extLst>
          </p:cNvPr>
          <p:cNvCxnSpPr>
            <a:cxnSpLocks/>
            <a:stCxn id="117" idx="2"/>
            <a:endCxn id="120" idx="0"/>
          </p:cNvCxnSpPr>
          <p:nvPr/>
        </p:nvCxnSpPr>
        <p:spPr>
          <a:xfrm flipH="1">
            <a:off x="3658804" y="4296730"/>
            <a:ext cx="1" cy="293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4D3C6D59-8A99-B444-5D76-06AF7A7889E1}"/>
              </a:ext>
            </a:extLst>
          </p:cNvPr>
          <p:cNvGrpSpPr/>
          <p:nvPr/>
        </p:nvGrpSpPr>
        <p:grpSpPr>
          <a:xfrm>
            <a:off x="6932698" y="1445525"/>
            <a:ext cx="5003074" cy="1092266"/>
            <a:chOff x="6932698" y="1445525"/>
            <a:chExt cx="5003074" cy="1092266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8DCC2E8-C9A1-7F54-4584-7AAF660785DE}"/>
                </a:ext>
              </a:extLst>
            </p:cNvPr>
            <p:cNvSpPr/>
            <p:nvPr/>
          </p:nvSpPr>
          <p:spPr>
            <a:xfrm>
              <a:off x="6932698" y="1445525"/>
              <a:ext cx="5003074" cy="10922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6" name="Picture 165" descr="\documentclass{article}&#10;\usepackage{amsmath}&#10;\DeclareMathOperator*{\argmax}{arg\,max}&#10;\DeclareMathOperator*{\argmin}{arg\,min}&#10;\usepackage{amssymb}&#10;\usepackage{amsfonts}&#10;\usepackage{xcolor}&#10;\DeclareMathOperator*{\minimize}{Minimize}&#10;\pagestyle{empty}&#10;\begin{document}&#10;&#10;\noindent \textbf{Pros \&amp; Cons:}&#10;\begin{itemize}&#10;\item Fast, neat (compact) code, reliable, effective, ... &#10;\item Black-box like&#10;\end{itemize}&#10;&#10;\end{document}" title="IguanaTex Bitmap Display">
              <a:extLst>
                <a:ext uri="{FF2B5EF4-FFF2-40B4-BE49-F238E27FC236}">
                  <a16:creationId xmlns:a16="http://schemas.microsoft.com/office/drawing/2014/main" id="{01EA533B-7B80-4745-35DB-B80AFBF39F7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578" y="1495627"/>
              <a:ext cx="4690894" cy="954514"/>
            </a:xfrm>
            <a:prstGeom prst="rect">
              <a:avLst/>
            </a:prstGeom>
          </p:spPr>
        </p:pic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BA524C17-15C1-1B05-CCDA-DA2AEE4C0D92}"/>
              </a:ext>
            </a:extLst>
          </p:cNvPr>
          <p:cNvGrpSpPr/>
          <p:nvPr/>
        </p:nvGrpSpPr>
        <p:grpSpPr>
          <a:xfrm>
            <a:off x="6932698" y="4313216"/>
            <a:ext cx="5003074" cy="1092266"/>
            <a:chOff x="6932698" y="4313216"/>
            <a:chExt cx="5003074" cy="1092266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8FDFFED2-A14D-1985-C5E5-4FF57A47A181}"/>
                </a:ext>
              </a:extLst>
            </p:cNvPr>
            <p:cNvSpPr/>
            <p:nvPr/>
          </p:nvSpPr>
          <p:spPr>
            <a:xfrm>
              <a:off x="6932698" y="4313216"/>
              <a:ext cx="5003074" cy="10922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0" name="Picture 169" descr="\documentclass{article}&#10;\usepackage{amsmath}&#10;\DeclareMathOperator*{\argmax}{arg\,max}&#10;\DeclareMathOperator*{\argmin}{arg\,min}&#10;\usepackage{amssymb}&#10;\usepackage{amsfonts}&#10;\usepackage{xcolor}&#10;\DeclareMathOperator*{\minimize}{Minimize}&#10;\pagestyle{empty}&#10;\begin{document}&#10;&#10;\noindent \textbf{Pros \&amp; Cons:}&#10;\begin{itemize}&#10;\item Highly customizable and flexible &#10;\item Coding-skill dependent&#10;\end{itemize}&#10;&#10;\end{document}" title="IguanaTex Bitmap Display">
              <a:extLst>
                <a:ext uri="{FF2B5EF4-FFF2-40B4-BE49-F238E27FC236}">
                  <a16:creationId xmlns:a16="http://schemas.microsoft.com/office/drawing/2014/main" id="{A9607AB4-1A5B-D94F-E9D1-128408D1031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579" y="4363318"/>
              <a:ext cx="3367009" cy="993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234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B16D22E-4AFB-8F6F-CAB5-1C6678073DBE}"/>
              </a:ext>
            </a:extLst>
          </p:cNvPr>
          <p:cNvSpPr/>
          <p:nvPr/>
        </p:nvSpPr>
        <p:spPr>
          <a:xfrm>
            <a:off x="4876799" y="1237934"/>
            <a:ext cx="6888480" cy="4010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F97A4-52F3-F3D3-262D-3A9D6044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7A5E-A621-4310-80D4-FB7CF2171507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6" name="직선 연결선 2">
            <a:extLst>
              <a:ext uri="{FF2B5EF4-FFF2-40B4-BE49-F238E27FC236}">
                <a16:creationId xmlns:a16="http://schemas.microsoft.com/office/drawing/2014/main" id="{7803E2E5-FC50-4FFC-5C59-BF7758FC58CE}"/>
              </a:ext>
            </a:extLst>
          </p:cNvPr>
          <p:cNvCxnSpPr>
            <a:cxnSpLocks/>
          </p:cNvCxnSpPr>
          <p:nvPr/>
        </p:nvCxnSpPr>
        <p:spPr>
          <a:xfrm>
            <a:off x="383177" y="721197"/>
            <a:ext cx="1138210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4211CBB-2D99-E8EE-2EFF-090B3B686B4D}"/>
              </a:ext>
            </a:extLst>
          </p:cNvPr>
          <p:cNvSpPr txBox="1"/>
          <p:nvPr/>
        </p:nvSpPr>
        <p:spPr>
          <a:xfrm>
            <a:off x="383177" y="71195"/>
            <a:ext cx="114183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/>
                <a:ea typeface="나눔스퀘어 ExtraBold"/>
              </a:defRPr>
            </a:lvl1pPr>
          </a:lstStyle>
          <a:p>
            <a:pPr lvl="0">
              <a:defRPr/>
            </a:pP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Tutorial: Disturbance Model based Offset-free Tracking MPC</a:t>
            </a:r>
          </a:p>
        </p:txBody>
      </p:sp>
      <p:sp>
        <p:nvSpPr>
          <p:cNvPr id="28" name="직사각형 12 1 1 1 1 2 1 1 1 2 3 2 2 4">
            <a:extLst>
              <a:ext uri="{FF2B5EF4-FFF2-40B4-BE49-F238E27FC236}">
                <a16:creationId xmlns:a16="http://schemas.microsoft.com/office/drawing/2014/main" id="{4F39FE41-CEF9-0258-BCD9-E5D94B75C9D9}"/>
              </a:ext>
            </a:extLst>
          </p:cNvPr>
          <p:cNvSpPr/>
          <p:nvPr/>
        </p:nvSpPr>
        <p:spPr>
          <a:xfrm>
            <a:off x="4876799" y="853214"/>
            <a:ext cx="688848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buSzPct val="100000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Dynamics</a:t>
            </a:r>
          </a:p>
        </p:txBody>
      </p:sp>
      <p:pic>
        <p:nvPicPr>
          <p:cNvPr id="22" name="Picture 21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\begin{array}{ll}&#10;\text{Considered dynamics:} &amp; x_{k+1} = A x_{k} + B u_{k} + B_{d} d_{k} \\&#10;&amp; y_{k} = C x_{k} \\&#10;\\&#10;\text{Disturbance Observer:} &amp; \hat{x}_{k+1} = A \hat{x}_{k} + B u_{k} + B_{d} \hat{d}_{k} + L_{1} \left( y_{k} - C \hat{x}_{k} \right) \\&#10;&amp; \hat{d}_{k+1} = \hat{d}_{k} + L_{2} \left( y_{k} - C \hat{x}_{k} \right) \\&#10;&amp; L = \left[ L_{1}, L_{2} \right]^{T} \text{ can be determined by Kalman} \\&#10;&amp; \qquad \qquad \qquad \text{filter, pole placement, ... }\\&#10;\\&#10;\text{Extended state:} &amp; z_{k} = \begin{bmatrix} x_{k}^{T} &amp; d_{k}^{T} \end{bmatrix}^{T} \\&#10;\\&#10;\text{Extended dynamics:} &amp; z_{k+1} = A_{z} z_{k} + B_{z} u_{k} \\&#10;&amp; y_{k} = C_{z} z_{k} \\&#10;&amp; A_{z} = \begin{bmatrix} A &amp; B_{d} \\ 0 &amp; I_{n_d} \end{bmatrix}; \quad B_{z} = \begin{bmatrix} B \\ 0 \end{bmatrix}; \quad&#10;C_{z} = \begin{bmatrix} C &amp; 0 \end{bmatrix}&#10;\end{array}&#10;\end{equation*}&#10;&#10;&#10;\end{document}" title="IguanaTex Bitmap Display">
            <a:extLst>
              <a:ext uri="{FF2B5EF4-FFF2-40B4-BE49-F238E27FC236}">
                <a16:creationId xmlns:a16="http://schemas.microsoft.com/office/drawing/2014/main" id="{0D138841-7761-0E56-4DD3-5324C0982BF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078" y="1419790"/>
            <a:ext cx="6573334" cy="371732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0C8005-73EC-F47F-7CC8-71834BC48F63}"/>
              </a:ext>
            </a:extLst>
          </p:cNvPr>
          <p:cNvSpPr/>
          <p:nvPr/>
        </p:nvSpPr>
        <p:spPr>
          <a:xfrm>
            <a:off x="383177" y="1237934"/>
            <a:ext cx="4217398" cy="31245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x_{k+1} &amp;= A x_{k} + B u_{k} + B_{d} d_{k} \\&#10;y_{k} &amp;= C x_{k} \\&#10;u_{k} &amp;= \delta u_{k} + u_{k-1}&#10;\end{align*}&#10;&#10;&#10;\end{document}" title="IguanaTex Bitmap Display">
            <a:extLst>
              <a:ext uri="{FF2B5EF4-FFF2-40B4-BE49-F238E27FC236}">
                <a16:creationId xmlns:a16="http://schemas.microsoft.com/office/drawing/2014/main" id="{C9354392-57B5-8FB8-C1F6-C69347F9D51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53" y="2083280"/>
            <a:ext cx="2358856" cy="783847"/>
          </a:xfrm>
          <a:prstGeom prst="rect">
            <a:avLst/>
          </a:prstGeom>
        </p:spPr>
      </p:pic>
      <p:pic>
        <p:nvPicPr>
          <p:cNvPr id="16" name="Picture 15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\begin{bmatrix} -1 \\ -0.2 \end{bmatrix}&#10;&amp; \leq x_{k} \leq&#10;\begin{bmatrix} 1.1 \\ 0.2 \end{bmatrix} \\&#10;-0.1 &amp; \leq u_{k} \leq 0.1 \\&#10;-0.05 &amp; \leq \delta u_{k} \leq 0.05&#10;\end{align*}&#10;&#10;&#10;\end{document}" title="IguanaTex Bitmap Display">
            <a:extLst>
              <a:ext uri="{FF2B5EF4-FFF2-40B4-BE49-F238E27FC236}">
                <a16:creationId xmlns:a16="http://schemas.microsoft.com/office/drawing/2014/main" id="{72304D6B-B52A-7AD8-EC77-5996C8FFEF1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991" y="3000318"/>
            <a:ext cx="1782247" cy="1073981"/>
          </a:xfrm>
          <a:prstGeom prst="rect">
            <a:avLst/>
          </a:prstGeom>
        </p:spPr>
      </p:pic>
      <p:pic>
        <p:nvPicPr>
          <p:cNvPr id="26" name="Picture 25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\minimize_{\Delta U} J(N) = \sum_{k=0}^{N-1} \lVert y_{k} - r_{k} \rVert_{Q_{e}}^{2} + \lVert \delta u_{k} \rVert_{R}^{2}&#10;\end{equation*}&#10;&#10;&#10;\end{document}" title="IguanaTex Bitmap Display">
            <a:extLst>
              <a:ext uri="{FF2B5EF4-FFF2-40B4-BE49-F238E27FC236}">
                <a16:creationId xmlns:a16="http://schemas.microsoft.com/office/drawing/2014/main" id="{C879B0BD-550D-9CD6-2510-E667A85A179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29" y="1320634"/>
            <a:ext cx="3874133" cy="596114"/>
          </a:xfrm>
          <a:prstGeom prst="rect">
            <a:avLst/>
          </a:prstGeom>
        </p:spPr>
      </p:pic>
      <p:sp>
        <p:nvSpPr>
          <p:cNvPr id="18" name="직사각형 12 1 1 1 1 2 1 1 1 2 3 2 2 4 2">
            <a:extLst>
              <a:ext uri="{FF2B5EF4-FFF2-40B4-BE49-F238E27FC236}">
                <a16:creationId xmlns:a16="http://schemas.microsoft.com/office/drawing/2014/main" id="{836EC994-1994-F3B2-0577-257BC1CF8575}"/>
              </a:ext>
            </a:extLst>
          </p:cNvPr>
          <p:cNvSpPr/>
          <p:nvPr/>
        </p:nvSpPr>
        <p:spPr>
          <a:xfrm>
            <a:off x="383177" y="853214"/>
            <a:ext cx="421739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buSzPct val="100000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Control Problem (OCP)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564A8A-9F98-3AC3-9183-AC7132A088F8}"/>
              </a:ext>
            </a:extLst>
          </p:cNvPr>
          <p:cNvSpPr/>
          <p:nvPr/>
        </p:nvSpPr>
        <p:spPr>
          <a:xfrm>
            <a:off x="1400176" y="2008059"/>
            <a:ext cx="2628900" cy="596114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A44FA0-B5AE-A6B0-DAAD-64C69B7320D6}"/>
              </a:ext>
            </a:extLst>
          </p:cNvPr>
          <p:cNvSpPr/>
          <p:nvPr/>
        </p:nvSpPr>
        <p:spPr>
          <a:xfrm>
            <a:off x="4876799" y="3960683"/>
            <a:ext cx="6888480" cy="1287591"/>
          </a:xfrm>
          <a:prstGeom prst="rect">
            <a:avLst/>
          </a:prstGeom>
          <a:solidFill>
            <a:srgbClr val="00B050">
              <a:alpha val="2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7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B16D22E-4AFB-8F6F-CAB5-1C6678073DBE}"/>
              </a:ext>
            </a:extLst>
          </p:cNvPr>
          <p:cNvSpPr/>
          <p:nvPr/>
        </p:nvSpPr>
        <p:spPr>
          <a:xfrm>
            <a:off x="5773783" y="1237934"/>
            <a:ext cx="6035040" cy="2937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F97A4-52F3-F3D3-262D-3A9D6044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7A5E-A621-4310-80D4-FB7CF2171507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6" name="직선 연결선 2">
            <a:extLst>
              <a:ext uri="{FF2B5EF4-FFF2-40B4-BE49-F238E27FC236}">
                <a16:creationId xmlns:a16="http://schemas.microsoft.com/office/drawing/2014/main" id="{7803E2E5-FC50-4FFC-5C59-BF7758FC58CE}"/>
              </a:ext>
            </a:extLst>
          </p:cNvPr>
          <p:cNvCxnSpPr>
            <a:cxnSpLocks/>
          </p:cNvCxnSpPr>
          <p:nvPr/>
        </p:nvCxnSpPr>
        <p:spPr>
          <a:xfrm>
            <a:off x="383177" y="721197"/>
            <a:ext cx="1138210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2 1 1 1 1 2 1 1 1 2 3 2 1 1">
            <a:extLst>
              <a:ext uri="{FF2B5EF4-FFF2-40B4-BE49-F238E27FC236}">
                <a16:creationId xmlns:a16="http://schemas.microsoft.com/office/drawing/2014/main" id="{66E18150-AA17-FF3C-6294-4A81BA1C0094}"/>
              </a:ext>
            </a:extLst>
          </p:cNvPr>
          <p:cNvSpPr/>
          <p:nvPr/>
        </p:nvSpPr>
        <p:spPr>
          <a:xfrm>
            <a:off x="390499" y="837825"/>
            <a:ext cx="5096587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>
              <a:buClr>
                <a:srgbClr val="442BFD"/>
              </a:buClr>
              <a:buSzPct val="130000"/>
            </a:pP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1</a:t>
            </a:r>
          </a:p>
        </p:txBody>
      </p:sp>
      <p:sp>
        <p:nvSpPr>
          <p:cNvPr id="23" name="직사각형 12 1 1 1 1 2 1 1 1 2 3 2 2 2 1 1">
            <a:extLst>
              <a:ext uri="{FF2B5EF4-FFF2-40B4-BE49-F238E27FC236}">
                <a16:creationId xmlns:a16="http://schemas.microsoft.com/office/drawing/2014/main" id="{DEE47938-2E4B-7DD0-D600-D605E0425942}"/>
              </a:ext>
            </a:extLst>
          </p:cNvPr>
          <p:cNvSpPr/>
          <p:nvPr/>
        </p:nvSpPr>
        <p:spPr>
          <a:xfrm>
            <a:off x="390499" y="1839571"/>
            <a:ext cx="5096586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buSzPct val="100000"/>
            </a:pPr>
            <a:r>
              <a:rPr lang="en-US" altLang="ko-KR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be familiar with &amp; effectively apply basic functions of MPT3 toolbox</a:t>
            </a:r>
          </a:p>
        </p:txBody>
      </p:sp>
      <p:sp>
        <p:nvSpPr>
          <p:cNvPr id="45" name="직사각형 12 1 1 1 1 2 1 1 1 2 3 2 2 4 1">
            <a:extLst>
              <a:ext uri="{FF2B5EF4-FFF2-40B4-BE49-F238E27FC236}">
                <a16:creationId xmlns:a16="http://schemas.microsoft.com/office/drawing/2014/main" id="{14505173-A161-D336-F486-41275448EFD7}"/>
              </a:ext>
            </a:extLst>
          </p:cNvPr>
          <p:cNvSpPr/>
          <p:nvPr/>
        </p:nvSpPr>
        <p:spPr>
          <a:xfrm>
            <a:off x="390499" y="1282842"/>
            <a:ext cx="509658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buSzPct val="100000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MPC Design using MPT3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211CBB-2D99-E8EE-2EFF-090B3B686B4D}"/>
              </a:ext>
            </a:extLst>
          </p:cNvPr>
          <p:cNvSpPr txBox="1"/>
          <p:nvPr/>
        </p:nvSpPr>
        <p:spPr>
          <a:xfrm>
            <a:off x="1252648" y="71195"/>
            <a:ext cx="96867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/>
                <a:ea typeface="나눔스퀘어 ExtraBold"/>
              </a:defRPr>
            </a:lvl1pPr>
          </a:lstStyle>
          <a:p>
            <a:pPr lvl="0">
              <a:defRPr/>
            </a:pP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</a:t>
            </a:r>
          </a:p>
        </p:txBody>
      </p:sp>
      <p:sp>
        <p:nvSpPr>
          <p:cNvPr id="2" name="직사각형 12 1 1 1 1 2 1 1 1 2 3 2 2 2 1 2">
            <a:extLst>
              <a:ext uri="{FF2B5EF4-FFF2-40B4-BE49-F238E27FC236}">
                <a16:creationId xmlns:a16="http://schemas.microsoft.com/office/drawing/2014/main" id="{123780AB-F4D9-CF31-BA8B-DCB9C0EE8996}"/>
              </a:ext>
            </a:extLst>
          </p:cNvPr>
          <p:cNvSpPr/>
          <p:nvPr/>
        </p:nvSpPr>
        <p:spPr>
          <a:xfrm>
            <a:off x="383177" y="4518527"/>
            <a:ext cx="5096586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buSzPct val="100000"/>
            </a:pPr>
            <a:r>
              <a:rPr lang="en-US" altLang="ko-KR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an MPC object using MPT3 Toolbox to account for system dynamics, specified constraints, MPC data and cost function.</a:t>
            </a:r>
          </a:p>
        </p:txBody>
      </p:sp>
      <p:sp>
        <p:nvSpPr>
          <p:cNvPr id="3" name="직사각형 12 1 1 1 1 2 1 1 1 2 3 2 2 2 1 3">
            <a:extLst>
              <a:ext uri="{FF2B5EF4-FFF2-40B4-BE49-F238E27FC236}">
                <a16:creationId xmlns:a16="http://schemas.microsoft.com/office/drawing/2014/main" id="{585AF5E9-7D03-DF26-308A-660B92F4FA3B}"/>
              </a:ext>
            </a:extLst>
          </p:cNvPr>
          <p:cNvSpPr/>
          <p:nvPr/>
        </p:nvSpPr>
        <p:spPr>
          <a:xfrm>
            <a:off x="383177" y="5910351"/>
            <a:ext cx="5096586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buSzPct val="100000"/>
            </a:pPr>
            <a:r>
              <a:rPr lang="en-US" altLang="ko-KR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Call the MPC object created in Task 1 to compute the optimal control move at each time step.</a:t>
            </a:r>
          </a:p>
        </p:txBody>
      </p:sp>
      <p:sp>
        <p:nvSpPr>
          <p:cNvPr id="5" name="직사각형 12 1 1 1 1 2 1 1 1 2 3 2 2 2 1 4">
            <a:extLst>
              <a:ext uri="{FF2B5EF4-FFF2-40B4-BE49-F238E27FC236}">
                <a16:creationId xmlns:a16="http://schemas.microsoft.com/office/drawing/2014/main" id="{96013F22-3AAD-C5BA-4E50-E30FC6C74E76}"/>
              </a:ext>
            </a:extLst>
          </p:cNvPr>
          <p:cNvSpPr/>
          <p:nvPr/>
        </p:nvSpPr>
        <p:spPr>
          <a:xfrm>
            <a:off x="390499" y="2611743"/>
            <a:ext cx="5096586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buSzPct val="100000"/>
            </a:pPr>
            <a:r>
              <a:rPr lang="en-US" altLang="ko-KR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MATLAB file named “</a:t>
            </a:r>
            <a:r>
              <a:rPr lang="en-US" altLang="ko-KR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EX1_DoubleIntegrator_with_DO_MPT3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with two part deleted. Fill those parts!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31D05D-F252-8AB6-9E59-BA736EA57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3783" y="5692684"/>
            <a:ext cx="6035040" cy="10201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AAECE0-FE92-5344-5FAD-7802E8F92B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3783" y="4429930"/>
            <a:ext cx="6035040" cy="10081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" name="Picture 29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x_{k+1} &amp;= A x_{k} + B u_{k} + B_{d} d_{k} \\&#10;y_{k} &amp;= C x_{k} \\&#10;u_{k} &amp;= \delta u_{k} + u_{k-1}&#10;\end{align*}&#10;&#10;&#10;\end{document}" title="IguanaTex Bitmap Display">
            <a:extLst>
              <a:ext uri="{FF2B5EF4-FFF2-40B4-BE49-F238E27FC236}">
                <a16:creationId xmlns:a16="http://schemas.microsoft.com/office/drawing/2014/main" id="{F8A61569-63B4-1BC0-F647-28A89C148A6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726" y="2083280"/>
            <a:ext cx="2358856" cy="783847"/>
          </a:xfrm>
          <a:prstGeom prst="rect">
            <a:avLst/>
          </a:prstGeom>
        </p:spPr>
      </p:pic>
      <p:pic>
        <p:nvPicPr>
          <p:cNvPr id="19" name="Picture 18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\begin{bmatrix} -1 \\ -0.2 \end{bmatrix}&#10;&amp; \leq x_{k} \leq&#10;\begin{bmatrix} 1.1 \\ 0.2 \end{bmatrix} \\&#10;-0.1 &amp; \leq u_{k} \leq 0.1 \\&#10;-0.05 &amp; \leq \delta u_{k} \leq 0.05&#10;\end{align*}&#10;&#10;&#10;\end{document}" title="IguanaTex Bitmap Display">
            <a:extLst>
              <a:ext uri="{FF2B5EF4-FFF2-40B4-BE49-F238E27FC236}">
                <a16:creationId xmlns:a16="http://schemas.microsoft.com/office/drawing/2014/main" id="{1169A1AE-EE04-94E3-D403-092073810BD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264" y="3000318"/>
            <a:ext cx="1782247" cy="1073981"/>
          </a:xfrm>
          <a:prstGeom prst="rect">
            <a:avLst/>
          </a:prstGeom>
        </p:spPr>
      </p:pic>
      <p:pic>
        <p:nvPicPr>
          <p:cNvPr id="32" name="Picture 31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\minimize_{\Delta U} J(N) = \sum_{k=0}^{N-1} \lVert y_{k} - r_{k} \rVert_{Q_{e}}^{2} + \lVert \delta u_{k} \rVert_{R}^{2}&#10;\end{equation*}&#10;&#10;&#10;\end{document}" title="IguanaTex Bitmap Display">
            <a:extLst>
              <a:ext uri="{FF2B5EF4-FFF2-40B4-BE49-F238E27FC236}">
                <a16:creationId xmlns:a16="http://schemas.microsoft.com/office/drawing/2014/main" id="{639EB6AE-FB8E-F8B9-1FCC-C2BF17C99AF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702" y="1320634"/>
            <a:ext cx="3874133" cy="596114"/>
          </a:xfrm>
          <a:prstGeom prst="rect">
            <a:avLst/>
          </a:prstGeom>
        </p:spPr>
      </p:pic>
      <p:sp>
        <p:nvSpPr>
          <p:cNvPr id="28" name="직사각형 12 1 1 1 1 2 1 1 1 2 3 2 2 4 2">
            <a:extLst>
              <a:ext uri="{FF2B5EF4-FFF2-40B4-BE49-F238E27FC236}">
                <a16:creationId xmlns:a16="http://schemas.microsoft.com/office/drawing/2014/main" id="{4F39FE41-CEF9-0258-BCD9-E5D94B75C9D9}"/>
              </a:ext>
            </a:extLst>
          </p:cNvPr>
          <p:cNvSpPr/>
          <p:nvPr/>
        </p:nvSpPr>
        <p:spPr>
          <a:xfrm>
            <a:off x="5773783" y="853214"/>
            <a:ext cx="60277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buSzPct val="100000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MPC Formulation</a:t>
            </a:r>
          </a:p>
        </p:txBody>
      </p:sp>
    </p:spTree>
    <p:extLst>
      <p:ext uri="{BB962C8B-B14F-4D97-AF65-F5344CB8AC3E}">
        <p14:creationId xmlns:p14="http://schemas.microsoft.com/office/powerpoint/2010/main" val="265993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B16D22E-4AFB-8F6F-CAB5-1C6678073DBE}"/>
              </a:ext>
            </a:extLst>
          </p:cNvPr>
          <p:cNvSpPr/>
          <p:nvPr/>
        </p:nvSpPr>
        <p:spPr>
          <a:xfrm>
            <a:off x="426720" y="1237933"/>
            <a:ext cx="11382103" cy="54835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F97A4-52F3-F3D3-262D-3A9D6044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7A5E-A621-4310-80D4-FB7CF2171507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6" name="직선 연결선 2">
            <a:extLst>
              <a:ext uri="{FF2B5EF4-FFF2-40B4-BE49-F238E27FC236}">
                <a16:creationId xmlns:a16="http://schemas.microsoft.com/office/drawing/2014/main" id="{7803E2E5-FC50-4FFC-5C59-BF7758FC58CE}"/>
              </a:ext>
            </a:extLst>
          </p:cNvPr>
          <p:cNvCxnSpPr>
            <a:cxnSpLocks/>
          </p:cNvCxnSpPr>
          <p:nvPr/>
        </p:nvCxnSpPr>
        <p:spPr>
          <a:xfrm>
            <a:off x="383177" y="721197"/>
            <a:ext cx="1138210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4211CBB-2D99-E8EE-2EFF-090B3B686B4D}"/>
              </a:ext>
            </a:extLst>
          </p:cNvPr>
          <p:cNvSpPr txBox="1"/>
          <p:nvPr/>
        </p:nvSpPr>
        <p:spPr>
          <a:xfrm>
            <a:off x="383177" y="71195"/>
            <a:ext cx="114183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/>
                <a:ea typeface="나눔스퀘어 ExtraBold"/>
              </a:defRPr>
            </a:lvl1pPr>
          </a:lstStyle>
          <a:p>
            <a:pPr lvl="0">
              <a:defRPr/>
            </a:pP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Tutorial: Disturbance Model based Offset-free Tracking MPC</a:t>
            </a:r>
          </a:p>
        </p:txBody>
      </p:sp>
      <p:sp>
        <p:nvSpPr>
          <p:cNvPr id="28" name="직사각형 12 1 1 1 1 2 1 1 1 2 3 2 2 4">
            <a:extLst>
              <a:ext uri="{FF2B5EF4-FFF2-40B4-BE49-F238E27FC236}">
                <a16:creationId xmlns:a16="http://schemas.microsoft.com/office/drawing/2014/main" id="{4F39FE41-CEF9-0258-BCD9-E5D94B75C9D9}"/>
              </a:ext>
            </a:extLst>
          </p:cNvPr>
          <p:cNvSpPr/>
          <p:nvPr/>
        </p:nvSpPr>
        <p:spPr>
          <a:xfrm>
            <a:off x="426720" y="853214"/>
            <a:ext cx="1137478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buSzPct val="100000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Dynamics</a:t>
            </a:r>
          </a:p>
        </p:txBody>
      </p:sp>
      <p:pic>
        <p:nvPicPr>
          <p:cNvPr id="41" name="Picture 40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\begin{array}{ll}&#10;\text{Considered dynamics:} &amp; x_{k+1} = A x_{k} + B u_{k} + B_{d} d_{k} \\&#10;&amp; y_{k} = C x_{k} \\&#10;\\&#10;\text{Disturbance Observer:} &amp; \hat{x}_{k+1} = A \hat{x}_{k} + B u_{k} + B_{d} \hat{d}_{k} + L_{1} \left( y_{k} - C \hat{x}_{k} \right) \\&#10;&amp; \hat{d}_{k+1} = \hat{d}_{k} + L_{2} \left( y_{k} - C \hat{x}_{k} \right) \\&#10;&amp; L = \left[ L_{1}, L_{2} \right]^{T} \text{ can be determined by Kalman filter, pole placement, ... }\\&#10;\\&#10;\text{Extended state:} &amp; z_{k}^{\text{ext}} = \begin{bmatrix} x_{k}^{T}, &amp; d_{k}^{T}, &amp; u_{k-1}^{T}, &amp; r_{k}^{T} \end{bmatrix}^{T} \\&#10;\\&#10;\text{Extended dynamics:} &amp; z_{k+1}^{\text{ext}} = A_{z}^{\text{ext}} \, z_{k}^{\text{ext}} + B_{z}^{\text{ext}} \, \delta u_{k} \\&#10;&amp; e_{k} = y_{k} - r_{k} = E \, z_{k}^{\text{ext}} \\&#10;\\&#10;&amp; A_{z}^{\text{ext}} = \begin{bmatrix} A &amp; B_{d} &amp; B &amp; 0 \\ 0 &amp; I_{n_d} &amp; 0 &amp; 0 \\ 0 &amp; 0 &amp; I_{n_u} &amp; 0 \\ 0 &amp; 0 &amp; 0 &amp; I_{n_r} \end{bmatrix}; \quad &#10;B_{z}^{\text{ext}} = \begin{bmatrix} B \\ 0 \\ I_{n_u} \\ 0 \end{bmatrix}; \quad&#10;E = \begin{bmatrix} C &amp; 0 &amp; 0 &amp; -I_{n_r} \end{bmatrix} \\&#10;\\&#10;\text{Cost function transformation:} &amp; e_{k}^{T} Q_{e} e_{k} = \left( E z_{k}^{\text{ext}} \right)^{T} Q_{e} \left( E z_{k}^{\text{ext}} \right) = \left( z_{k}^{\text{ext}} \right)^{T} E^{T} Q_{e} E z_{k}^{\text{ext}} = \left( z_{k}^{\text{ext}} \right)^{T} Q_{z} z_{k}^{\text{ext}} \\&#10;&amp; Q_{z} = E^{T} Q_{e} E&#10;\end{array}&#10;\end{equation*}&#10;&#10;&#10;\end{document}" title="IguanaTex Bitmap Display">
            <a:extLst>
              <a:ext uri="{FF2B5EF4-FFF2-40B4-BE49-F238E27FC236}">
                <a16:creationId xmlns:a16="http://schemas.microsoft.com/office/drawing/2014/main" id="{A3648E2A-077C-1D7A-6FC5-B94B3C6FA31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1" y="1324616"/>
            <a:ext cx="10369375" cy="5310174"/>
          </a:xfrm>
          <a:prstGeom prst="rect">
            <a:avLst/>
          </a:prstGeom>
        </p:spPr>
      </p:pic>
      <p:sp>
        <p:nvSpPr>
          <p:cNvPr id="42" name="직사각형 12 1 1 1 1 2 1 1 1 2 3 2 2 1">
            <a:extLst>
              <a:ext uri="{FF2B5EF4-FFF2-40B4-BE49-F238E27FC236}">
                <a16:creationId xmlns:a16="http://schemas.microsoft.com/office/drawing/2014/main" id="{4467557D-5C39-5FAA-8936-BE75D762B317}"/>
              </a:ext>
            </a:extLst>
          </p:cNvPr>
          <p:cNvSpPr/>
          <p:nvPr/>
        </p:nvSpPr>
        <p:spPr>
          <a:xfrm>
            <a:off x="635001" y="5002159"/>
            <a:ext cx="2579348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buSzPct val="100000"/>
            </a:pPr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Extending dynamics</a:t>
            </a:r>
          </a:p>
        </p:txBody>
      </p:sp>
    </p:spTree>
    <p:extLst>
      <p:ext uri="{BB962C8B-B14F-4D97-AF65-F5344CB8AC3E}">
        <p14:creationId xmlns:p14="http://schemas.microsoft.com/office/powerpoint/2010/main" val="681938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4878A2F1-4E94-1507-42C5-80E1FE0762D0}"/>
              </a:ext>
            </a:extLst>
          </p:cNvPr>
          <p:cNvSpPr/>
          <p:nvPr/>
        </p:nvSpPr>
        <p:spPr>
          <a:xfrm>
            <a:off x="383178" y="5894066"/>
            <a:ext cx="1718594" cy="556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0D854A-720A-3167-C12A-85F12298E80A}"/>
              </a:ext>
            </a:extLst>
          </p:cNvPr>
          <p:cNvSpPr/>
          <p:nvPr/>
        </p:nvSpPr>
        <p:spPr>
          <a:xfrm>
            <a:off x="7957197" y="5017498"/>
            <a:ext cx="3808081" cy="14327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137664-5E63-1F93-5426-CCE8A34C630E}"/>
              </a:ext>
            </a:extLst>
          </p:cNvPr>
          <p:cNvSpPr/>
          <p:nvPr/>
        </p:nvSpPr>
        <p:spPr>
          <a:xfrm>
            <a:off x="7957197" y="3370346"/>
            <a:ext cx="3808081" cy="1432730"/>
          </a:xfrm>
          <a:prstGeom prst="rect">
            <a:avLst/>
          </a:prstGeom>
          <a:solidFill>
            <a:srgbClr val="D6EB83"/>
          </a:solidFill>
          <a:ln>
            <a:solidFill>
              <a:srgbClr val="10C3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CE1024-0134-CD59-07D5-C314A68A7B87}"/>
              </a:ext>
            </a:extLst>
          </p:cNvPr>
          <p:cNvSpPr/>
          <p:nvPr/>
        </p:nvSpPr>
        <p:spPr>
          <a:xfrm>
            <a:off x="7957198" y="1253321"/>
            <a:ext cx="3808081" cy="14327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16D22E-4AFB-8F6F-CAB5-1C6678073DBE}"/>
              </a:ext>
            </a:extLst>
          </p:cNvPr>
          <p:cNvSpPr/>
          <p:nvPr/>
        </p:nvSpPr>
        <p:spPr>
          <a:xfrm>
            <a:off x="383177" y="1237933"/>
            <a:ext cx="6824311" cy="37795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F97A4-52F3-F3D3-262D-3A9D6044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7A5E-A621-4310-80D4-FB7CF2171507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6" name="직선 연결선 2">
            <a:extLst>
              <a:ext uri="{FF2B5EF4-FFF2-40B4-BE49-F238E27FC236}">
                <a16:creationId xmlns:a16="http://schemas.microsoft.com/office/drawing/2014/main" id="{7803E2E5-FC50-4FFC-5C59-BF7758FC58CE}"/>
              </a:ext>
            </a:extLst>
          </p:cNvPr>
          <p:cNvCxnSpPr>
            <a:cxnSpLocks/>
          </p:cNvCxnSpPr>
          <p:nvPr/>
        </p:nvCxnSpPr>
        <p:spPr>
          <a:xfrm>
            <a:off x="383177" y="721197"/>
            <a:ext cx="1138210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4211CBB-2D99-E8EE-2EFF-090B3B686B4D}"/>
              </a:ext>
            </a:extLst>
          </p:cNvPr>
          <p:cNvSpPr txBox="1"/>
          <p:nvPr/>
        </p:nvSpPr>
        <p:spPr>
          <a:xfrm>
            <a:off x="383177" y="71195"/>
            <a:ext cx="114183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/>
                <a:ea typeface="나눔스퀘어 ExtraBold"/>
              </a:defRPr>
            </a:lvl1pPr>
          </a:lstStyle>
          <a:p>
            <a:pPr lvl="0">
              <a:defRPr/>
            </a:pP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Tutorial: Disturbance Model based Offset-free Tracking MPC</a:t>
            </a:r>
          </a:p>
        </p:txBody>
      </p:sp>
      <p:sp>
        <p:nvSpPr>
          <p:cNvPr id="28" name="직사각형 12 1 1 1 1 2 1 1 1 2 3 2 2 4 1">
            <a:extLst>
              <a:ext uri="{FF2B5EF4-FFF2-40B4-BE49-F238E27FC236}">
                <a16:creationId xmlns:a16="http://schemas.microsoft.com/office/drawing/2014/main" id="{4F39FE41-CEF9-0258-BCD9-E5D94B75C9D9}"/>
              </a:ext>
            </a:extLst>
          </p:cNvPr>
          <p:cNvSpPr/>
          <p:nvPr/>
        </p:nvSpPr>
        <p:spPr>
          <a:xfrm>
            <a:off x="383177" y="853214"/>
            <a:ext cx="682431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buSzPct val="100000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Control Problem</a:t>
            </a:r>
          </a:p>
        </p:txBody>
      </p:sp>
      <p:pic>
        <p:nvPicPr>
          <p:cNvPr id="7" name="Picture 6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\minimize_{\delta u_{0:N-1}} \quad &amp; J_{N} = \sum_{k=0}^{N-1} \left(z_{k}^{\text{ext}}\right)^{T} Q_{z} z_{k}^{\text{ext}} + \delta u_{k}^{T} R \delta u_{k} + \left(z_{N}^{\text{ext}}\right)^{T} Q_{z} z_{N}^{\text{ext}} \\ &#10;\text{s.t.} \quad &amp; \\&#10;&amp; z_{k+1}^{\text{ext}} = A_{z}^{\text{ext}} z_{k}^{\text{ext}} + B_{z}^{\text{ext}} \delta u_{k} \\&#10;&amp; e_{k} = E z_{k}^{\text{ext}} \\&#10;&amp; z_{0}^{\text{ext}} = \begin{bmatrix} x_{0}^{T}, &amp; \hat{d}_{0}^{T}, &amp; u_{-1}^{T}, &amp; r_{0}^{T} \end{bmatrix}^{T} \\&#10;&amp; x_{0} = \text{current state}, \quad u_{-1} = \text{previous control} \\&#10;&amp; x_{\text{min}} \leq x_{k} \leq x_{\text{max}} \\&#10;&amp; u_{\text{min}} \leq u_{k} \leq u_{\text{max}} \\&#10;&amp; \delta u_{\text{min}} \leq \delta u_{k} \leq \delta u_{\text{max}}&#10;\end{align*}&#10;&#10;&#10;\end{document}" title="IguanaTex Bitmap Display">
            <a:extLst>
              <a:ext uri="{FF2B5EF4-FFF2-40B4-BE49-F238E27FC236}">
                <a16:creationId xmlns:a16="http://schemas.microsoft.com/office/drawing/2014/main" id="{8DAE612B-25A5-DB45-D811-7F6060E3704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81" y="1303164"/>
            <a:ext cx="6466286" cy="3569829"/>
          </a:xfrm>
          <a:prstGeom prst="rect">
            <a:avLst/>
          </a:prstGeom>
        </p:spPr>
      </p:pic>
      <p:pic>
        <p:nvPicPr>
          <p:cNvPr id="13" name="Picture 12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F_{x} x_{k} &amp; \leq f_{x} \\&#10;x_{\text{min}} &amp; \leq x_{k} \leq x_{\text{max}} \\&#10;\begin{bmatrix} 1 \\ -1 \end{bmatrix} x_{k} &amp; \leq \begin{bmatrix} x_{\text{max}} \\ -x_{\text{min}} \end{bmatrix}&#10;\end{align*}&#10;&#10;&#10;\end{document}" title="IguanaTex Bitmap Display">
            <a:extLst>
              <a:ext uri="{FF2B5EF4-FFF2-40B4-BE49-F238E27FC236}">
                <a16:creationId xmlns:a16="http://schemas.microsoft.com/office/drawing/2014/main" id="{A14023D5-3F20-5391-4FE1-2AC89BB471C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828" y="1347021"/>
            <a:ext cx="2066743" cy="1220571"/>
          </a:xfrm>
          <a:prstGeom prst="rect">
            <a:avLst/>
          </a:prstGeom>
        </p:spPr>
      </p:pic>
      <p:pic>
        <p:nvPicPr>
          <p:cNvPr id="21" name="Picture 20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F_{x} \left( \begin{bmatrix} 1 &amp; 0 &amp; 0 &amp; 0 \end{bmatrix} z_{k}^{\text{ext}} \right) &amp; \leq f_{x} \\&#10;\rightarrow \; F_{z} z_{k}^{\text{ext}} &amp; \leq f_{z} \\&#10;F_{z} = F_{x} \begin{bmatrix} 1 &amp; 0 &amp; 0 &amp; 0 \end{bmatrix}; &amp; \qquad f_{z} = f_{x}&#10;\end{align*}&#10;&#10;&#10;\end{document}" title="IguanaTex Bitmap Display">
            <a:extLst>
              <a:ext uri="{FF2B5EF4-FFF2-40B4-BE49-F238E27FC236}">
                <a16:creationId xmlns:a16="http://schemas.microsoft.com/office/drawing/2014/main" id="{5C278A58-F1AC-A2B2-C130-429C9A581AF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885" y="3621876"/>
            <a:ext cx="3454627" cy="1003886"/>
          </a:xfrm>
          <a:prstGeom prst="rect">
            <a:avLst/>
          </a:prstGeom>
        </p:spPr>
      </p:pic>
      <p:pic>
        <p:nvPicPr>
          <p:cNvPr id="23" name="Picture 22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G_{u} \left( \begin{bmatrix} 0 &amp; 0 &amp; 1 &amp; 0 \end{bmatrix} z_{k}^{\text{ext}} \right) &amp; \leq g_{u} \\&#10;\rightarrow \; G_{z} z_{k}^{\text{ext}} &amp; \leq g_{z} \\&#10;G_{z} = G_{u} \begin{bmatrix} 0 &amp; 0 &amp; 1 &amp; 0 \end{bmatrix}; &amp; \qquad g_{z} = g_{u}&#10;\end{align*}&#10;&#10;&#10;\end{document}" title="IguanaTex Bitmap Display">
            <a:extLst>
              <a:ext uri="{FF2B5EF4-FFF2-40B4-BE49-F238E27FC236}">
                <a16:creationId xmlns:a16="http://schemas.microsoft.com/office/drawing/2014/main" id="{23828ABF-87C5-4E80-678D-AF2A7717469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312" y="5231920"/>
            <a:ext cx="3523200" cy="1003886"/>
          </a:xfrm>
          <a:prstGeom prst="rect">
            <a:avLst/>
          </a:prstGeom>
        </p:spPr>
      </p:pic>
      <p:sp>
        <p:nvSpPr>
          <p:cNvPr id="24" name="직사각형 12 1 1 1 1 2 1 1 1 2 3 2 2 4 2">
            <a:extLst>
              <a:ext uri="{FF2B5EF4-FFF2-40B4-BE49-F238E27FC236}">
                <a16:creationId xmlns:a16="http://schemas.microsoft.com/office/drawing/2014/main" id="{DE09BB0C-076A-3BBD-C7E9-A4410FF8F3B7}"/>
              </a:ext>
            </a:extLst>
          </p:cNvPr>
          <p:cNvSpPr/>
          <p:nvPr/>
        </p:nvSpPr>
        <p:spPr>
          <a:xfrm>
            <a:off x="7957197" y="853213"/>
            <a:ext cx="380808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buSzPct val="100000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H-representation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8D3DAB-1A3B-28D9-10F8-53B3E313106B}"/>
              </a:ext>
            </a:extLst>
          </p:cNvPr>
          <p:cNvSpPr/>
          <p:nvPr/>
        </p:nvSpPr>
        <p:spPr>
          <a:xfrm>
            <a:off x="1475701" y="3938671"/>
            <a:ext cx="2381924" cy="296080"/>
          </a:xfrm>
          <a:prstGeom prst="rect">
            <a:avLst/>
          </a:prstGeom>
          <a:noFill/>
          <a:ln>
            <a:solidFill>
              <a:srgbClr val="10C3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4422F6-911E-ED6D-9436-CB27B035DE3D}"/>
              </a:ext>
            </a:extLst>
          </p:cNvPr>
          <p:cNvSpPr/>
          <p:nvPr/>
        </p:nvSpPr>
        <p:spPr>
          <a:xfrm>
            <a:off x="1475701" y="4291096"/>
            <a:ext cx="2381924" cy="296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52E1F76-F54A-CEF2-6E6D-3F8E81FD9F55}"/>
              </a:ext>
            </a:extLst>
          </p:cNvPr>
          <p:cNvCxnSpPr>
            <a:cxnSpLocks/>
            <a:stCxn id="31" idx="3"/>
            <a:endCxn id="29" idx="1"/>
          </p:cNvCxnSpPr>
          <p:nvPr/>
        </p:nvCxnSpPr>
        <p:spPr>
          <a:xfrm>
            <a:off x="3857625" y="4439136"/>
            <a:ext cx="4099572" cy="1294727"/>
          </a:xfrm>
          <a:prstGeom prst="bentConnector3">
            <a:avLst>
              <a:gd name="adj1" fmla="val 7718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D39E1A-8042-B783-D5DD-148BC1A6ACD8}"/>
              </a:ext>
            </a:extLst>
          </p:cNvPr>
          <p:cNvCxnSpPr>
            <a:cxnSpLocks/>
            <a:stCxn id="30" idx="3"/>
            <a:endCxn id="26" idx="1"/>
          </p:cNvCxnSpPr>
          <p:nvPr/>
        </p:nvCxnSpPr>
        <p:spPr>
          <a:xfrm>
            <a:off x="3857625" y="4086711"/>
            <a:ext cx="4099572" cy="0"/>
          </a:xfrm>
          <a:prstGeom prst="straightConnector1">
            <a:avLst/>
          </a:prstGeom>
          <a:ln w="19050">
            <a:solidFill>
              <a:srgbClr val="10C3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12 1 1 1 1 2 1 1 1 2 3 2 2 2">
            <a:extLst>
              <a:ext uri="{FF2B5EF4-FFF2-40B4-BE49-F238E27FC236}">
                <a16:creationId xmlns:a16="http://schemas.microsoft.com/office/drawing/2014/main" id="{EE48CFFC-4A61-EE82-7A09-A6297D9E94B1}"/>
              </a:ext>
            </a:extLst>
          </p:cNvPr>
          <p:cNvSpPr/>
          <p:nvPr/>
        </p:nvSpPr>
        <p:spPr>
          <a:xfrm>
            <a:off x="3739810" y="5561933"/>
            <a:ext cx="2579348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buSzPct val="100000"/>
            </a:pPr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Expressing state, control constraints in terms of extended state</a:t>
            </a:r>
          </a:p>
        </p:txBody>
      </p:sp>
      <p:pic>
        <p:nvPicPr>
          <p:cNvPr id="45" name="Picture 44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K_{u} \delta u_{k} \leq k_{u}&#10;\end{equation*}&#10;&#10;&#10;\end{document}" title="IguanaTex Bitmap Display">
            <a:extLst>
              <a:ext uri="{FF2B5EF4-FFF2-40B4-BE49-F238E27FC236}">
                <a16:creationId xmlns:a16="http://schemas.microsoft.com/office/drawing/2014/main" id="{3188588A-FB38-91FB-DE45-0273E4FAEB5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6" y="6073403"/>
            <a:ext cx="1178057" cy="197486"/>
          </a:xfrm>
          <a:prstGeom prst="rect">
            <a:avLst/>
          </a:prstGeom>
        </p:spPr>
      </p:pic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B680291-8472-2A08-0889-264DC13EB792}"/>
              </a:ext>
            </a:extLst>
          </p:cNvPr>
          <p:cNvCxnSpPr>
            <a:cxnSpLocks/>
            <a:stCxn id="48" idx="1"/>
            <a:endCxn id="46" idx="0"/>
          </p:cNvCxnSpPr>
          <p:nvPr/>
        </p:nvCxnSpPr>
        <p:spPr>
          <a:xfrm rot="10800000" flipV="1">
            <a:off x="1242475" y="4778154"/>
            <a:ext cx="233226" cy="111591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2F7BAC0-3196-F887-B389-6C1997F610A3}"/>
              </a:ext>
            </a:extLst>
          </p:cNvPr>
          <p:cNvSpPr/>
          <p:nvPr/>
        </p:nvSpPr>
        <p:spPr>
          <a:xfrm>
            <a:off x="1475701" y="4630115"/>
            <a:ext cx="2381924" cy="2960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5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8CE1024-0134-CD59-07D5-C314A68A7B87}"/>
              </a:ext>
            </a:extLst>
          </p:cNvPr>
          <p:cNvSpPr/>
          <p:nvPr/>
        </p:nvSpPr>
        <p:spPr>
          <a:xfrm>
            <a:off x="7341326" y="1253320"/>
            <a:ext cx="4423954" cy="18327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16D22E-4AFB-8F6F-CAB5-1C6678073DBE}"/>
              </a:ext>
            </a:extLst>
          </p:cNvPr>
          <p:cNvSpPr/>
          <p:nvPr/>
        </p:nvSpPr>
        <p:spPr>
          <a:xfrm>
            <a:off x="383178" y="1237933"/>
            <a:ext cx="6688182" cy="3857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F97A4-52F3-F3D3-262D-3A9D6044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7A5E-A621-4310-80D4-FB7CF2171507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6" name="직선 연결선 2">
            <a:extLst>
              <a:ext uri="{FF2B5EF4-FFF2-40B4-BE49-F238E27FC236}">
                <a16:creationId xmlns:a16="http://schemas.microsoft.com/office/drawing/2014/main" id="{7803E2E5-FC50-4FFC-5C59-BF7758FC58CE}"/>
              </a:ext>
            </a:extLst>
          </p:cNvPr>
          <p:cNvCxnSpPr>
            <a:cxnSpLocks/>
          </p:cNvCxnSpPr>
          <p:nvPr/>
        </p:nvCxnSpPr>
        <p:spPr>
          <a:xfrm>
            <a:off x="383177" y="721197"/>
            <a:ext cx="1138210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4211CBB-2D99-E8EE-2EFF-090B3B686B4D}"/>
              </a:ext>
            </a:extLst>
          </p:cNvPr>
          <p:cNvSpPr txBox="1"/>
          <p:nvPr/>
        </p:nvSpPr>
        <p:spPr>
          <a:xfrm>
            <a:off x="383177" y="71195"/>
            <a:ext cx="114183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/>
                <a:ea typeface="나눔스퀘어 ExtraBold"/>
              </a:defRPr>
            </a:lvl1pPr>
          </a:lstStyle>
          <a:p>
            <a:pPr lvl="0">
              <a:defRPr/>
            </a:pP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Tutorial: Disturbance Model based Offset-free Tracking MPC</a:t>
            </a:r>
          </a:p>
        </p:txBody>
      </p:sp>
      <p:sp>
        <p:nvSpPr>
          <p:cNvPr id="28" name="직사각형 12 1 1 1 1 2 1 1 1 2 3 2 2 4 1">
            <a:extLst>
              <a:ext uri="{FF2B5EF4-FFF2-40B4-BE49-F238E27FC236}">
                <a16:creationId xmlns:a16="http://schemas.microsoft.com/office/drawing/2014/main" id="{4F39FE41-CEF9-0258-BCD9-E5D94B75C9D9}"/>
              </a:ext>
            </a:extLst>
          </p:cNvPr>
          <p:cNvSpPr/>
          <p:nvPr/>
        </p:nvSpPr>
        <p:spPr>
          <a:xfrm>
            <a:off x="383177" y="853214"/>
            <a:ext cx="668818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buSzPct val="100000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Control Problem</a:t>
            </a:r>
          </a:p>
        </p:txBody>
      </p:sp>
      <p:pic>
        <p:nvPicPr>
          <p:cNvPr id="3" name="Picture 2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\minimize_{\delta u_{0:N-1}} \quad &amp; J_{N} = \sum_{k=0}^{N-1} \left(z_{k}^{\text{ext}}\right)^{T} Q_{z} z_{k}^{\text{ext}} + \delta u_{k}^{T} R \delta u_{k} + \left(z_{N}^{\text{ext}}\right)^{T} Q_{z} z_{N}^{\text{ext}} \\ &#10;\text{s.t.} \quad &amp; \\&#10;&amp; z_{k+1}^{\text{ext}} = A_{z}^{\text{ext}} z_{k}^{\text{ext}} + B_{z}^{\text{ext}} \delta u_{k} \\&#10;&amp; e_{k} = E z_{k}^{\text{ext}} \\&#10;&amp; z_{0}^{\text{ext}} = \begin{bmatrix} x_{0}^{T}, &amp; \hat{d}_{0}^{T}, &amp; u_{-1}^{T}, &amp; r_{0}^{T} \end{bmatrix}^{T} \\&#10;&amp; x_{0} = \text{current state}, \quad u_{-1} = \text{previous control} \\&#10;&amp; F_{z} z_{k}^{\text{ext}} \leq f_{z} \\&#10;&amp; G_{z} z_{k}^{\text{ext}} \leq g_{z} \\&#10;&amp; K_{u} \delta u_{k} \leq k_{u} &#10;\end{align*}&#10;&#10;&#10;\end{document}" title="IguanaTex Bitmap Display">
            <a:extLst>
              <a:ext uri="{FF2B5EF4-FFF2-40B4-BE49-F238E27FC236}">
                <a16:creationId xmlns:a16="http://schemas.microsoft.com/office/drawing/2014/main" id="{AD856973-BADF-B350-1E87-ACF9D499A56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81" y="1303161"/>
            <a:ext cx="6466286" cy="3617827"/>
          </a:xfrm>
          <a:prstGeom prst="rect">
            <a:avLst/>
          </a:prstGeom>
        </p:spPr>
      </p:pic>
      <p:sp>
        <p:nvSpPr>
          <p:cNvPr id="24" name="직사각형 12 1 1 1 1 2 1 1 1 2 3 2 2 4 2">
            <a:extLst>
              <a:ext uri="{FF2B5EF4-FFF2-40B4-BE49-F238E27FC236}">
                <a16:creationId xmlns:a16="http://schemas.microsoft.com/office/drawing/2014/main" id="{DE09BB0C-076A-3BBD-C7E9-A4410FF8F3B7}"/>
              </a:ext>
            </a:extLst>
          </p:cNvPr>
          <p:cNvSpPr/>
          <p:nvPr/>
        </p:nvSpPr>
        <p:spPr>
          <a:xfrm>
            <a:off x="7341326" y="853213"/>
            <a:ext cx="44239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buSzPct val="100000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Programming</a:t>
            </a:r>
          </a:p>
        </p:txBody>
      </p:sp>
      <p:sp>
        <p:nvSpPr>
          <p:cNvPr id="40" name="직사각형 12 1 1 1 1 2 1 1 1 2 3 2 2">
            <a:extLst>
              <a:ext uri="{FF2B5EF4-FFF2-40B4-BE49-F238E27FC236}">
                <a16:creationId xmlns:a16="http://schemas.microsoft.com/office/drawing/2014/main" id="{EE48CFFC-4A61-EE82-7A09-A6297D9E94B1}"/>
              </a:ext>
            </a:extLst>
          </p:cNvPr>
          <p:cNvSpPr/>
          <p:nvPr/>
        </p:nvSpPr>
        <p:spPr>
          <a:xfrm>
            <a:off x="7790047" y="3771908"/>
            <a:ext cx="2726587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buSzPct val="100000"/>
            </a:pPr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 Transforming Optimal Control Problem into Quadratic Programming</a:t>
            </a:r>
          </a:p>
        </p:txBody>
      </p:sp>
      <p:pic>
        <p:nvPicPr>
          <p:cNvPr id="15" name="Picture 14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\minimize_{\Delta U} \quad &amp; J_{N} = \frac{1}{2} \Delta U^{T} \, H \, \Delta U + q^{T} \, \Delta U \\&#10;\text{s.t.} &amp; \\&#10;&amp; A_{\text{ineq}} \, \Delta U \leq b_{\text{ineq}} \\&#10;&amp; A_{\text{eq}} \, \Delta U = b_{\text{eq}}&#10;\end{align*}&#10;&#10;&#10;\end{document}" title="IguanaTex Bitmap Display">
            <a:extLst>
              <a:ext uri="{FF2B5EF4-FFF2-40B4-BE49-F238E27FC236}">
                <a16:creationId xmlns:a16="http://schemas.microsoft.com/office/drawing/2014/main" id="{5D9F11E4-41BE-F5C3-FC51-C5E6B267CD9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03" y="1365237"/>
            <a:ext cx="4007316" cy="150582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4F80DC1C-D582-2627-5B8E-AF84E07C8290}"/>
              </a:ext>
            </a:extLst>
          </p:cNvPr>
          <p:cNvSpPr/>
          <p:nvPr/>
        </p:nvSpPr>
        <p:spPr>
          <a:xfrm>
            <a:off x="6753928" y="873767"/>
            <a:ext cx="904875" cy="314325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61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8CE1024-0134-CD59-07D5-C314A68A7B87}"/>
              </a:ext>
            </a:extLst>
          </p:cNvPr>
          <p:cNvSpPr/>
          <p:nvPr/>
        </p:nvSpPr>
        <p:spPr>
          <a:xfrm>
            <a:off x="7010400" y="1233328"/>
            <a:ext cx="4754880" cy="1527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16D22E-4AFB-8F6F-CAB5-1C6678073DBE}"/>
              </a:ext>
            </a:extLst>
          </p:cNvPr>
          <p:cNvSpPr/>
          <p:nvPr/>
        </p:nvSpPr>
        <p:spPr>
          <a:xfrm>
            <a:off x="383178" y="1237933"/>
            <a:ext cx="5179422" cy="552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F97A4-52F3-F3D3-262D-3A9D6044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7A5E-A621-4310-80D4-FB7CF2171507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6" name="직선 연결선 2">
            <a:extLst>
              <a:ext uri="{FF2B5EF4-FFF2-40B4-BE49-F238E27FC236}">
                <a16:creationId xmlns:a16="http://schemas.microsoft.com/office/drawing/2014/main" id="{7803E2E5-FC50-4FFC-5C59-BF7758FC58CE}"/>
              </a:ext>
            </a:extLst>
          </p:cNvPr>
          <p:cNvCxnSpPr>
            <a:cxnSpLocks/>
          </p:cNvCxnSpPr>
          <p:nvPr/>
        </p:nvCxnSpPr>
        <p:spPr>
          <a:xfrm>
            <a:off x="383177" y="721197"/>
            <a:ext cx="1138210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4211CBB-2D99-E8EE-2EFF-090B3B686B4D}"/>
              </a:ext>
            </a:extLst>
          </p:cNvPr>
          <p:cNvSpPr txBox="1"/>
          <p:nvPr/>
        </p:nvSpPr>
        <p:spPr>
          <a:xfrm>
            <a:off x="383177" y="71195"/>
            <a:ext cx="114183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/>
                <a:ea typeface="나눔스퀘어 ExtraBold"/>
              </a:defRPr>
            </a:lvl1pPr>
          </a:lstStyle>
          <a:p>
            <a:pPr lvl="0">
              <a:defRPr/>
            </a:pP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Tutorial: Disturbance Model based Offset-free Tracking MPC</a:t>
            </a:r>
          </a:p>
        </p:txBody>
      </p:sp>
      <p:sp>
        <p:nvSpPr>
          <p:cNvPr id="28" name="직사각형 12 1 1 1 1 2 1 1 1 2 3 2 2 4 1">
            <a:extLst>
              <a:ext uri="{FF2B5EF4-FFF2-40B4-BE49-F238E27FC236}">
                <a16:creationId xmlns:a16="http://schemas.microsoft.com/office/drawing/2014/main" id="{4F39FE41-CEF9-0258-BCD9-E5D94B75C9D9}"/>
              </a:ext>
            </a:extLst>
          </p:cNvPr>
          <p:cNvSpPr/>
          <p:nvPr/>
        </p:nvSpPr>
        <p:spPr>
          <a:xfrm>
            <a:off x="383178" y="853214"/>
            <a:ext cx="51794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buSzPct val="100000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State Dynamics</a:t>
            </a:r>
          </a:p>
        </p:txBody>
      </p:sp>
      <p:pic>
        <p:nvPicPr>
          <p:cNvPr id="21" name="Picture 20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z_{k+1}^{\text{ext}} = A_{z}^{\text{ext}} z_{k}^{\text{ext}} + B_{z}^{\text{ext}} \delta u_{k}; \quad k = 0,1,2,...,N-1&#10;\end{equation*}&#10;&#10;&#10;\end{document}" title="IguanaTex Bitmap Display">
            <a:extLst>
              <a:ext uri="{FF2B5EF4-FFF2-40B4-BE49-F238E27FC236}">
                <a16:creationId xmlns:a16="http://schemas.microsoft.com/office/drawing/2014/main" id="{E58A4D71-A395-57E7-CE7C-F371A7E0514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31" y="1379916"/>
            <a:ext cx="4897372" cy="268800"/>
          </a:xfrm>
          <a:prstGeom prst="rect">
            <a:avLst/>
          </a:prstGeom>
        </p:spPr>
      </p:pic>
      <p:sp>
        <p:nvSpPr>
          <p:cNvPr id="20" name="직사각형 12 1 1 1 1 2 1 1 1 2 3 2 2 1">
            <a:extLst>
              <a:ext uri="{FF2B5EF4-FFF2-40B4-BE49-F238E27FC236}">
                <a16:creationId xmlns:a16="http://schemas.microsoft.com/office/drawing/2014/main" id="{8E8C957C-DDE3-979C-A42E-B99DBE5E9DD4}"/>
              </a:ext>
            </a:extLst>
          </p:cNvPr>
          <p:cNvSpPr/>
          <p:nvPr/>
        </p:nvSpPr>
        <p:spPr>
          <a:xfrm>
            <a:off x="383175" y="3144147"/>
            <a:ext cx="3794081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buSzPct val="100000"/>
            </a:pPr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3.2: Deriving the state-control relation</a:t>
            </a:r>
          </a:p>
        </p:txBody>
      </p:sp>
      <p:pic>
        <p:nvPicPr>
          <p:cNvPr id="32" name="Picture 31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Z^{\text{ext}} = \begin{bmatrix} z_{1}^{\text{ext}} \\ z_{2}^{\text{ext}} \\ \vdots \\ z_{N}^{\text{ext}} \end{bmatrix}; \qquad \Delta U = \begin{bmatrix} \delta u_{0} \\ \delta u_{1} \\ \vdots \\ \delta u_{N-1}&#10;\end{bmatrix}&#10;\end{equation*}&#10;&#10;&#10;\end{document}" title="IguanaTex Bitmap Display">
            <a:extLst>
              <a:ext uri="{FF2B5EF4-FFF2-40B4-BE49-F238E27FC236}">
                <a16:creationId xmlns:a16="http://schemas.microsoft.com/office/drawing/2014/main" id="{EBB98AFD-2779-B7FC-C15D-C665F37F62E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954" y="1379916"/>
            <a:ext cx="3543771" cy="1230171"/>
          </a:xfrm>
          <a:prstGeom prst="rect">
            <a:avLst/>
          </a:prstGeom>
        </p:spPr>
      </p:pic>
      <p:sp>
        <p:nvSpPr>
          <p:cNvPr id="2" name="직사각형 12 1 1 1 1 2 1 1 1 2 3 2 2 2">
            <a:extLst>
              <a:ext uri="{FF2B5EF4-FFF2-40B4-BE49-F238E27FC236}">
                <a16:creationId xmlns:a16="http://schemas.microsoft.com/office/drawing/2014/main" id="{3C9BA00F-5341-7EFB-1010-53D815E4C557}"/>
              </a:ext>
            </a:extLst>
          </p:cNvPr>
          <p:cNvSpPr/>
          <p:nvPr/>
        </p:nvSpPr>
        <p:spPr>
          <a:xfrm>
            <a:off x="7830276" y="853214"/>
            <a:ext cx="3115126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buSzPct val="100000"/>
            </a:pPr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3.1: Stacking states controls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EF6893-D787-03F0-2A03-F9E14BF17D37}"/>
              </a:ext>
            </a:extLst>
          </p:cNvPr>
          <p:cNvSpPr/>
          <p:nvPr/>
        </p:nvSpPr>
        <p:spPr>
          <a:xfrm>
            <a:off x="383175" y="3567894"/>
            <a:ext cx="11382103" cy="27884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z_{k}^{\text{ext}} = \left( A_{z}^{\text{ext}} \right)^{k} z_{0}^{\text{ext}} + \sum_{i=0}^{k-1} \left( A_{z}^{\text{ext}} \right)^{k-1-i} B_{z}^{\text{ext}} \delta u_{i}&#10;\end{equation*}&#10;&#10;&#10;\end{document}" title="IguanaTex Bitmap Display">
            <a:extLst>
              <a:ext uri="{FF2B5EF4-FFF2-40B4-BE49-F238E27FC236}">
                <a16:creationId xmlns:a16="http://schemas.microsoft.com/office/drawing/2014/main" id="{B729CD91-484C-8230-548F-8BA9EC13041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91" y="3682431"/>
            <a:ext cx="4448915" cy="666514"/>
          </a:xfrm>
          <a:prstGeom prst="rect">
            <a:avLst/>
          </a:prstGeom>
        </p:spPr>
      </p:pic>
      <p:pic>
        <p:nvPicPr>
          <p:cNvPr id="34" name="Picture 33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Z^{\text{ext}} &amp; = \bar{B}\, \Delta U + \bar{A} \, z_{0}^{\text{ext}} \\&#10;\bar{B} &amp;= \begin{bmatrix} B_{z}^{\text{ext}} &amp; 0 &amp; \cdots &amp; 0 \\ A_{z}^{\text{ext}}\, B_{z}^{\text{ext}} &amp; B_{z}^{\text{ext}} &amp; \vdots &amp; 0 \\ \vdots &amp; \vdots &amp; \vdots &amp; \vdots \\&#10;\left( A_{z}^{\text{ext}} \right)^{N-1} \, B_{z}^{\text{ext}} &amp; \left( A_{z}^{\text{ext}} \right)^{N-2} \, B_{z}^{\text{ext}} &amp; \cdots &amp;  B_{z}^{\text{ext}} \end{bmatrix}; \qquad \bar{A} = \begin{bmatrix} A_{z}^{\text{ext}} \\ \left( A_{z}^{\text{ext}} \right)^{2} \\ \vdots \\ \left( A_{z}^{\text{ext}} \right)^{N} \end{bmatrix}&#10;\end{align*}&#10;&#10;&#10;\end{document}" title="IguanaTex Bitmap Display">
            <a:extLst>
              <a:ext uri="{FF2B5EF4-FFF2-40B4-BE49-F238E27FC236}">
                <a16:creationId xmlns:a16="http://schemas.microsoft.com/office/drawing/2014/main" id="{1A274C6E-9267-47AE-D3C0-B912096F6DC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92" y="4495412"/>
            <a:ext cx="7596341" cy="1780114"/>
          </a:xfrm>
          <a:prstGeom prst="rect">
            <a:avLst/>
          </a:prstGeom>
        </p:spPr>
      </p:pic>
      <p:pic>
        <p:nvPicPr>
          <p:cNvPr id="23" name="Picture 22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State transition formula:&#10;&#10;&#10;\end{document}" title="IguanaTex Bitmap Display">
            <a:extLst>
              <a:ext uri="{FF2B5EF4-FFF2-40B4-BE49-F238E27FC236}">
                <a16:creationId xmlns:a16="http://schemas.microsoft.com/office/drawing/2014/main" id="{6CD520F5-A7BC-1CB8-4935-F81D470A3CC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31" y="3923497"/>
            <a:ext cx="2694095" cy="184381"/>
          </a:xfrm>
          <a:prstGeom prst="rect">
            <a:avLst/>
          </a:prstGeom>
        </p:spPr>
      </p:pic>
      <p:pic>
        <p:nvPicPr>
          <p:cNvPr id="29" name="Picture 28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State-control relation:&#10;&#10;&#10;\end{document}" title="IguanaTex Bitmap Display">
            <a:extLst>
              <a:ext uri="{FF2B5EF4-FFF2-40B4-BE49-F238E27FC236}">
                <a16:creationId xmlns:a16="http://schemas.microsoft.com/office/drawing/2014/main" id="{97F6D1FC-D6E9-971F-5A2D-B68D74FD8FF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69" y="4471727"/>
            <a:ext cx="2390857" cy="184381"/>
          </a:xfrm>
          <a:prstGeom prst="rect">
            <a:avLst/>
          </a:prstGeom>
        </p:spPr>
      </p:pic>
      <p:pic>
        <p:nvPicPr>
          <p:cNvPr id="31" name="Picture 30" descr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where&#10;&#10;&#10;\end{document}" title="IguanaTex Bitmap Display">
            <a:extLst>
              <a:ext uri="{FF2B5EF4-FFF2-40B4-BE49-F238E27FC236}">
                <a16:creationId xmlns:a16="http://schemas.microsoft.com/office/drawing/2014/main" id="{CA21FB99-EC25-EA0E-053F-8A43ECAFC5F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674" y="5441781"/>
            <a:ext cx="636952" cy="1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68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.7282"/>
  <p:tag name="ORIGINALWIDTH" val="174.7282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pagestyle{empty}&#10;\begin{document}&#10;&#10;\begin{equation*}&#10;\bigoplus&#10;\end{equation*}&#10;&#10;&#10;\end{document}"/>
  <p:tag name="IGUANATEXSIZE" val="22"/>
  <p:tag name="IGUANATEXCURSOR" val="29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517.4354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pagestyle{empty}&#10;\begin{document}&#10;&#10;\begin{equation*}&#10;\begin{array}{c}&#10;\text{Reference}&#10;\end{array}&#10;\end{equation*}&#10;&#10;&#10;\end{document}"/>
  <p:tag name="IGUANATEXSIZE" val="16"/>
  <p:tag name="IGUANATEXCURSOR" val="30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45.9318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pagestyle{empty}&#10;\begin{document}&#10;&#10;\begin{equation*}&#10;\text{QP Solver}&#10;\end{equation*}&#10;&#10;&#10;\end{document}"/>
  <p:tag name="IGUANATEXSIZE" val="16"/>
  <p:tag name="IGUANATEXCURSOR" val="30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84.9644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pagestyle{empty}&#10;\begin{document}&#10;&#10;\begin{equation*}&#10;\begin{array}{c}&#10;\text{Plant}&#10;\end{array}&#10;\end{equation*}&#10;&#10;&#10;\end{document}"/>
  <p:tag name="IGUANATEXSIZE" val="16"/>
  <p:tag name="IGUANATEXCURSOR" val="31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517.4354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pagestyle{empty}&#10;\begin{document}&#10;&#10;\begin{equation*}&#10;\begin{array}{c}&#10;\text{Reference}&#10;\end{array}&#10;\end{equation*}&#10;&#10;&#10;\end{document}"/>
  <p:tag name="IGUANATEXSIZE" val="16"/>
  <p:tag name="IGUANATEXCURSOR" val="30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949.3813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pagestyle{empty}&#10;\begin{document}&#10;&#10;\begin{equation*}&#10;\text{Controller Object}&#10;\end{equation*}&#10;&#10;&#10;\end{document}"/>
  <p:tag name="IGUANATEXSIZE" val="16"/>
  <p:tag name="IGUANATEXCURSOR" val="31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52.231"/>
  <p:tag name="ORIGINALWIDTH" val="3805.774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\begin{array}{ll}&#10;\text{Considered dynamics:} &amp; x_{k+1} = A x_{k} + B u_{k} + B_{d} d_{k} \\&#10;&amp; y_{k} = C x_{k} \\&#10;\\&#10;\text{Disturbance Observer:} &amp; \hat{x}_{k+1} = A \hat{x}_{k} + B u_{k} + B_{d} \hat{d}_{k} + L_{1} \left( y_{k} - C \hat{x}_{k} \right) \\&#10;&amp; \hat{d}_{k+1} = \hat{d}_{k} + L_{2} \left( y_{k} - C \hat{x}_{k} \right) \\&#10;&amp; L = \left[ L_{1}, L_{2} \right]^{T} \text{ can be determined by Kalman} \\&#10;&amp; \qquad \qquad \qquad \text{filter, pole placement, ... }\\&#10;\\&#10;\text{Extended state:} &amp; z_{k} = \begin{bmatrix} x_{k}^{T} &amp; d_{k}^{T} \end{bmatrix}^{T} \\&#10;\\&#10;\text{Extended dynamics:} &amp; z_{k+1} = A_{z} z_{k} + B_{z} u_{k} \\&#10;&amp; y_{k} = C_{z} z_{k} \\&#10;&amp; A_{z} = \begin{bmatrix} A &amp; B_{d} \\ 0 &amp; I_{n_d} \end{bmatrix}; \quad B_{z} = \begin{bmatrix} B \\ 0 \end{bmatrix}; \quad&#10;C_{z} = \begin{bmatrix} C &amp; 0 \end{bmatrix}&#10;\end{array}&#10;\end{equation*}&#10;&#10;&#10;\end{document}"/>
  <p:tag name="IGUANATEXSIZE" val="17"/>
  <p:tag name="IGUANATEXCURSOR" val="90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82.1897"/>
  <p:tag name="ORIGINALWIDTH" val="1451.069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x_{k+1} &amp;= A x_{k} + B u_{k} + B_{d} d_{k} \\&#10;y_{k} &amp;= C x_{k} \\&#10;u_{k} &amp;= \delta u_{k} + u_{k-1}&#10;\end{align*}&#10;&#10;&#10;\end{document}"/>
  <p:tag name="IGUANATEXSIZE" val="16"/>
  <p:tag name="IGUANATEXCURSOR" val="34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60.6674"/>
  <p:tag name="ORIGINALWIDTH" val="1096.363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\begin{bmatrix} -1 \\ -0.2 \end{bmatrix}&#10;&amp; \leq x_{k} \leq&#10;\begin{bmatrix} 1.1 \\ 0.2 \end{bmatrix} \\&#10;-0.1 &amp; \leq u_{k} \leq 0.1 \\&#10;-0.05 &amp; \leq \delta u_{k} \leq 0.05&#10;\end{align*}&#10;&#10;&#10;\end{document}"/>
  <p:tag name="IGUANATEXSIZE" val="16"/>
  <p:tag name="IGUANATEXCURSOR" val="44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6.7042"/>
  <p:tag name="ORIGINALWIDTH" val="2383.202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\minimize_{\Delta U} J(N) = \sum_{k=0}^{N-1} \lVert y_{k} - r_{k} \rVert_{Q_{e}}^{2} + \lVert \delta u_{k} \rVert_{R}^{2}&#10;\end{equation*}&#10;&#10;&#10;\end{document}"/>
  <p:tag name="IGUANATEXSIZE" val="16"/>
  <p:tag name="IGUANATEXCURSOR" val="38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82.1897"/>
  <p:tag name="ORIGINALWIDTH" val="1451.069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x_{k+1} &amp;= A x_{k} + B u_{k} + B_{d} d_{k} \\&#10;y_{k} &amp;= C x_{k} \\&#10;u_{k} &amp;= \delta u_{k} + u_{k-1}&#10;\end{align*}&#10;&#10;&#10;\end{document}"/>
  <p:tag name="IGUANATEXSIZE" val="16"/>
  <p:tag name="IGUANATEXCURSOR" val="34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.7282"/>
  <p:tag name="ORIGINALWIDTH" val="174.7282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pagestyle{empty}&#10;\begin{document}&#10;&#10;\begin{equation*}&#10;\bigoplus&#10;\end{equation*}&#10;&#10;&#10;\end{document}"/>
  <p:tag name="IGUANATEXSIZE" val="22"/>
  <p:tag name="IGUANATEXCURSOR" val="29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60.6674"/>
  <p:tag name="ORIGINALWIDTH" val="1096.363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\begin{bmatrix} -1 \\ -0.2 \end{bmatrix}&#10;&amp; \leq x_{k} \leq&#10;\begin{bmatrix} 1.1 \\ 0.2 \end{bmatrix} \\&#10;-0.1 &amp; \leq u_{k} \leq 0.1 \\&#10;-0.05 &amp; \leq \delta u_{k} \leq 0.05&#10;\end{align*}&#10;&#10;&#10;\end{document}"/>
  <p:tag name="IGUANATEXSIZE" val="16"/>
  <p:tag name="IGUANATEXCURSOR" val="44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6.7042"/>
  <p:tag name="ORIGINALWIDTH" val="2383.202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\minimize_{\Delta U} J(N) = \sum_{k=0}^{N-1} \lVert y_{k} - r_{k} \rVert_{Q_{e}}^{2} + \lVert \delta u_{k} \rVert_{R}^{2}&#10;\end{equation*}&#10;&#10;&#10;\end{document}"/>
  <p:tag name="IGUANATEXSIZE" val="16"/>
  <p:tag name="IGUANATEXCURSOR" val="38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03.637"/>
  <p:tag name="ORIGINALWIDTH" val="5670.041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\begin{array}{ll}&#10;\text{Considered dynamics:} &amp; x_{k+1} = A x_{k} + B u_{k} + B_{d} d_{k} \\&#10;&amp; y_{k} = C x_{k} \\&#10;\\&#10;\text{Disturbance Observer:} &amp; \hat{x}_{k+1} = A \hat{x}_{k} + B u_{k} + B_{d} \hat{d}_{k} + L_{1} \left( y_{k} - C \hat{x}_{k} \right) \\&#10;&amp; \hat{d}_{k+1} = \hat{d}_{k} + L_{2} \left( y_{k} - C \hat{x}_{k} \right) \\&#10;&amp; L = \left[ L_{1}, L_{2} \right]^{T} \text{ can be determined by Kalman filter, pole placement, ... }\\&#10;\\&#10;\text{Extended state:} &amp; z_{k}^{\text{ext}} = \begin{bmatrix} x_{k}^{T}, &amp; d_{k}^{T}, &amp; u_{k-1}^{T}, &amp; r_{k}^{T} \end{bmatrix}^{T} \\&#10;\\&#10;\text{Extended dynamics:} &amp; z_{k+1}^{\text{ext}} = A_{z}^{\text{ext}} \, z_{k}^{\text{ext}} + B_{z}^{\text{ext}} \, \delta u_{k} \\&#10;&amp; e_{k} = y_{k} - r_{k} = E \, z_{k}^{\text{ext}} \\&#10;\\&#10;&amp; A_{z}^{\text{ext}} = \begin{bmatrix} A &amp; B_{d} &amp; B &amp; 0 \\ 0 &amp; I_{n_d} &amp; 0 &amp; 0 \\ 0 &amp; 0 &amp; I_{n_u} &amp; 0 \\ 0 &amp; 0 &amp; 0 &amp; I_{n_r} \end{bmatrix}; \quad &#10;B_{z}^{\text{ext}} = \begin{bmatrix} B \\ 0 \\ I_{n_u} \\ 0 \end{bmatrix}; \quad&#10;E = \begin{bmatrix} C &amp; 0 &amp; 0 &amp; -I_{n_r} \end{bmatrix} \\&#10;\\&#10;\text{Cost function transformation:} &amp; e_{k}^{T} Q_{e} e_{k} = \left( E z_{k}^{\text{ext}} \right)^{T} Q_{e} \left( E z_{k}^{\text{ext}} \right) = \left( z_{k}^{\text{ext}} \right)^{T} E^{T} Q_{e} E z_{k}^{\text{ext}} = \left( z_{k}^{\text{ext}} \right)^{T} Q_{z} z_{k}^{\text{ext}} \\&#10;&amp; Q_{z} = E^{T} Q_{e} E&#10;\end{array}&#10;\end{equation*}&#10;&#10;&#10;\end{document}"/>
  <p:tag name="IGUANATEXSIZE" val="18"/>
  <p:tag name="IGUANATEXCURSOR" val="140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52.006"/>
  <p:tag name="ORIGINALWIDTH" val="3535.808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\minimize_{\delta u_{0:N-1}} \quad &amp; J_{N} = \sum_{k=0}^{N-1} \left(z_{k}^{\text{ext}}\right)^{T} Q_{z} z_{k}^{\text{ext}} + \delta u_{k}^{T} R \delta u_{k} + \left(z_{N}^{\text{ext}}\right)^{T} Q_{z} z_{N}^{\text{ext}} \\ &#10;\text{s.t.} \quad &amp; \\&#10;&amp; z_{k+1}^{\text{ext}} = A_{z}^{\text{ext}} z_{k}^{\text{ext}} + B_{z}^{\text{ext}} \delta u_{k} \\&#10;&amp; e_{k} = E z_{k}^{\text{ext}} \\&#10;&amp; z_{0}^{\text{ext}} = \begin{bmatrix} x_{0}^{T}, &amp; \hat{d}_{0}^{T}, &amp; u_{-1}^{T}, &amp; r_{0}^{T} \end{bmatrix}^{T} \\&#10;&amp; x_{0} = \text{current state}, \quad u_{-1} = \text{previous control} \\&#10;&amp; x_{\text{min}} \leq x_{k} \leq x_{\text{max}} \\&#10;&amp; u_{\text{min}} \leq u_{k} \leq u_{\text{max}} \\&#10;&amp; \delta u_{\text{min}} \leq \delta u_{k} \leq \delta u_{\text{max}}&#10;\end{align*}&#10;&#10;&#10;\end{document}"/>
  <p:tag name="IGUANATEXSIZE" val="18"/>
  <p:tag name="IGUANATEXCURSOR" val="50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67.4166"/>
  <p:tag name="ORIGINALWIDTH" val="1130.109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F_{x} x_{k} &amp; \leq f_{x} \\&#10;x_{\text{min}} &amp; \leq x_{k} \leq x_{\text{max}} \\&#10;\begin{bmatrix} 1 \\ -1 \end{bmatrix} x_{k} &amp; \leq \begin{bmatrix} x_{\text{max}} \\ -x_{\text{min}} \end{bmatrix}&#10;\end{align*}&#10;&#10;&#10;\end{document}"/>
  <p:tag name="IGUANATEXSIZE" val="18"/>
  <p:tag name="IGUANATEXCURSOR" val="43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8.9313"/>
  <p:tag name="ORIGINALWIDTH" val="1889.014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F_{x} \left( \begin{bmatrix} 1 &amp; 0 &amp; 0 &amp; 0 \end{bmatrix} z_{k}^{\text{ext}} \right) &amp; \leq f_{x} \\&#10;\rightarrow \; F_{z} z_{k}^{\text{ext}} &amp; \leq f_{z} \\&#10;F_{z} = F_{x} \begin{bmatrix} 1 &amp; 0 &amp; 0 &amp; 0 \end{bmatrix}; &amp; \qquad f_{z} = f_{x}&#10;\end{align*}&#10;&#10;&#10;\end{document}"/>
  <p:tag name="IGUANATEXSIZE" val="18"/>
  <p:tag name="IGUANATEXCURSOR" val="52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8.9313"/>
  <p:tag name="ORIGINALWIDTH" val="1926.509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G_{u} \left( \begin{bmatrix} 0 &amp; 0 &amp; 1 &amp; 0 \end{bmatrix} z_{k}^{\text{ext}} \right) &amp; \leq g_{u} \\&#10;\rightarrow \; G_{z} z_{k}^{\text{ext}} &amp; \leq g_{z} \\&#10;G_{z} = G_{u} \begin{bmatrix} 0 &amp; 0 &amp; 1 &amp; 0 \end{bmatrix}; &amp; \qquad g_{z} = g_{u}&#10;\end{align*}&#10;&#10;&#10;\end{document}"/>
  <p:tag name="IGUANATEXSIZE" val="18"/>
  <p:tag name="IGUANATEXCURSOR" val="54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644.1694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K_{u} \delta u_{k} \leq k_{u}&#10;\end{equation*}&#10;&#10;&#10;\end{document}"/>
  <p:tag name="IGUANATEXSIZE" val="18"/>
  <p:tag name="IGUANATEXCURSOR" val="33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78.253"/>
  <p:tag name="ORIGINALWIDTH" val="3535.808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\minimize_{\delta u_{0:N-1}} \quad &amp; J_{N} = \sum_{k=0}^{N-1} \left(z_{k}^{\text{ext}}\right)^{T} Q_{z} z_{k}^{\text{ext}} + \delta u_{k}^{T} R \delta u_{k} + \left(z_{N}^{\text{ext}}\right)^{T} Q_{z} z_{N}^{\text{ext}} \\ &#10;\text{s.t.} \quad &amp; \\&#10;&amp; z_{k+1}^{\text{ext}} = A_{z}^{\text{ext}} z_{k}^{\text{ext}} + B_{z}^{\text{ext}} \delta u_{k} \\&#10;&amp; e_{k} = E z_{k}^{\text{ext}} \\&#10;&amp; z_{0}^{\text{ext}} = \begin{bmatrix} x_{0}^{T}, &amp; \hat{d}_{0}^{T}, &amp; u_{-1}^{T}, &amp; r_{0}^{T} \end{bmatrix}^{T} \\&#10;&amp; x_{0} = \text{current state}, \quad u_{-1} = \text{previous control} \\&#10;&amp; F_{z} z_{k}^{\text{ext}} \leq f_{z} \\&#10;&amp; G_{z} z_{k}^{\text{ext}} \leq g_{z} \\&#10;&amp; K_{u} \delta u_{k} \leq k_{u} &#10;\end{align*}&#10;&#10;&#10;\end{document}"/>
  <p:tag name="IGUANATEXSIZE" val="18"/>
  <p:tag name="IGUANATEXCURSOR" val="52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3.3971"/>
  <p:tag name="ORIGINALWIDTH" val="2191.226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\minimize_{\Delta U} \quad &amp; J_{N} = \frac{1}{2} \Delta U^{T} \, H \, \Delta U + q^{T} \, \Delta U \\&#10;\text{s.t.} &amp; \\&#10;&amp; A_{\text{ineq}} \, \Delta U \leq b_{\text{ineq}} \\&#10;&amp; A_{\text{eq}} \, \Delta U = b_{\text{eq}}&#10;\end{align*}&#10;&#10;&#10;\end{document}"/>
  <p:tag name="IGUANATEXSIZE" val="18"/>
  <p:tag name="IGUANATEXCURSOR" val="39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11.1736"/>
  <p:tag name="ORIGINALWIDTH" val="2071.241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pagestyle{empty}&#10;\begin{document}&#10;&#10;\noindent \textbf{Pros \&amp; Cons:}&#10;\begin{itemize}&#10;\item Highly customizable and flexible &#10;\item Coding-skill dependent&#10;\end{itemize}&#10;&#10;\end{document}"/>
  <p:tag name="IGUANATEXSIZE" val="16"/>
  <p:tag name="IGUANATEXCURSOR" val="34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9817"/>
  <p:tag name="ORIGINALWIDTH" val="2677.915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z_{k+1}^{\text{ext}} = A_{z}^{\text{ext}} z_{k}^{\text{ext}} + B_{z}^{\text{ext}} \delta u_{k}; \quad k = 0,1,2,...,N-1&#10;\end{equation*}&#10;&#10;&#10;\end{document}"/>
  <p:tag name="IGUANATEXSIZE" val="18"/>
  <p:tag name="IGUANATEXCURSOR" val="42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2.6659"/>
  <p:tag name="ORIGINALWIDTH" val="1937.758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Z^{\text{ext}} = \begin{bmatrix} z_{1}^{\text{ext}} \\ z_{2}^{\text{ext}} \\ \vdots \\ z_{N}^{\text{ext}} \end{bmatrix}; \qquad \Delta U = \begin{bmatrix} \delta u_{0} \\ \delta u_{1} \\ \vdots \\ \delta u_{N-1}&#10;\end{bmatrix}&#10;\end{equation*}&#10;&#10;&#10;\end{document}"/>
  <p:tag name="IGUANATEXSIZE" val="18"/>
  <p:tag name="IGUANATEXCURSOR" val="438"/>
  <p:tag name="TRANSPARENCY" val="True"/>
  <p:tag name="LATEXENGINEID" val="0"/>
  <p:tag name="TEMPFOLDER" val="c:\temp\"/>
  <p:tag name="LATEXFORMHEIGHT" val="421.5"/>
  <p:tag name="LATEXFORMWIDTH" val="385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2432.696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z_{k}^{\text{ext}} = \left( A_{z}^{\text{ext}} \right)^{k} z_{0}^{\text{ext}} + \sum_{i=0}^{k-1} \left( A_{z}^{\text{ext}} \right)^{k-1-i} B_{z}^{\text{ext}} \delta u_{i}&#10;\end{equation*}&#10;&#10;&#10;\end{document}"/>
  <p:tag name="IGUANATEXSIZE" val="18"/>
  <p:tag name="IGUANATEXCURSOR" val="36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3.3784"/>
  <p:tag name="ORIGINALWIDTH" val="4153.73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Z^{\text{ext}} &amp; = \bar{B}\, \Delta U + \bar{A} \, z_{0}^{\text{ext}} \\&#10;\bar{B} &amp;= \begin{bmatrix} B_{z}^{\text{ext}} &amp; 0 &amp; \cdots &amp; 0 \\ A_{z}^{\text{ext}}\, B_{z}^{\text{ext}} &amp; B_{z}^{\text{ext}} &amp; \vdots &amp; 0 \\ \vdots &amp; \vdots &amp; \vdots &amp; \vdots \\&#10;\left( A_{z}^{\text{ext}} \right)^{N-1} \, B_{z}^{\text{ext}} &amp; \left( A_{z}^{\text{ext}} \right)^{N-2} \, B_{z}^{\text{ext}} &amp; \cdots &amp;  B_{z}^{\text{ext}} \end{bmatrix}; \qquad \bar{A} = \begin{bmatrix} A_{z}^{\text{ext}} \\ \left( A_{z}^{\text{ext}} \right)^{2} \\ \vdots \\ \left( A_{z}^{\text{ext}} \right)^{N} \end{bmatrix}&#10;\end{align*}&#10;&#10;&#10;\end{document}"/>
  <p:tag name="IGUANATEXSIZE" val="18"/>
  <p:tag name="IGUANATEXCURSOR" val="73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325.834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State transition formula:&#10;&#10;&#10;\end{document}"/>
  <p:tag name="IGUANATEXSIZE" val="20"/>
  <p:tag name="IGUANATEXCURSOR" val="31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176.603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State-control relation:&#10;&#10;&#10;\end{document}"/>
  <p:tag name="IGUANATEXSIZE" val="20"/>
  <p:tag name="IGUANATEXCURSOR" val="31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13.4608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where&#10;&#10;&#10;\end{document}"/>
  <p:tag name="IGUANATEXSIZE" val="20"/>
  <p:tag name="IGUANATEXCURSOR" val="29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178.103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Z^{\text{ext}} = \bar{B}\, \Delta U + \bar{A} \, z_{0}^{\text{ext}}&#10;\end{equation*}&#10;&#10;&#10;\end{document}"/>
  <p:tag name="IGUANATEXSIZE" val="18"/>
  <p:tag name="IGUANATEXCURSOR" val="32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176.603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State-control relation:&#10;&#10;&#10;\end{document}"/>
  <p:tag name="IGUANATEXSIZE" val="20"/>
  <p:tag name="IGUANATEXCURSOR" val="31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610.4237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F_{z} z_{k}^{\text{ext}} \leq f_{z}&#10;\end{equation*}&#10;&#10;&#10;\end{document}"/>
  <p:tag name="IGUANATEXSIZE" val="18"/>
  <p:tag name="IGUANATEXCURSOR" val="33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87.1766"/>
  <p:tag name="ORIGINALWIDTH" val="2885.639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pagestyle{empty}&#10;\begin{document}&#10;&#10;\noindent \textbf{Pros \&amp; Cons:}&#10;\begin{itemize}&#10;\item Fast, neat (compact) code, reliable, effective, ... &#10;\item Black-box like&#10;\end{itemize}&#10;&#10;\end{document}"/>
  <p:tag name="IGUANATEXSIZE" val="16"/>
  <p:tag name="IGUANATEXCURSOR" val="38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232.846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Single state constraint:&#10;&#10;&#10;\end{document}"/>
  <p:tag name="IGUANATEXSIZE" val="20"/>
  <p:tag name="IGUANATEXCURSOR" val="29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4.361"/>
  <p:tag name="ORIGINALWIDTH" val="1899.512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&amp; \begin{bmatrix} F_{z} &amp; &amp; \\ &amp; \ddots &amp; \\ &amp; &amp; F_{z} \end{bmatrix} \begin{bmatrix} z_{1}^{\text{ext}} \\ \vdots \\ z_{N}^{\text{ext}} \end{bmatrix} \leq \begin{bmatrix} f_{z} \\ \vdots \\ f_{z} \end{bmatrix} \\ \Rightarrow \quad &amp; \bar{F}_{z} Z^{\text{ext}} \leq \bar{f}_{z} \\&#10;\Rightarrow \quad &amp; \bar{F}_{z} \left( \bar{B}\, \Delta U + \bar{A} \, z_{0}^{\text{ext}} \right) \leq \bar{f}_{z} \\&#10;\Rightarrow \quad &amp; \bar{F}_{z} \, \bar{B}\, \Delta U \leq \bar{f}_{z} - \bar{F}_{z} \, \bar{A} \, z_{0}^{\text{ext}}&#10;\end{align*}&#10;&#10;&#10;\end{document}"/>
  <p:tag name="IGUANATEXSIZE" val="18"/>
  <p:tag name="IGUANATEXCURSOR" val="72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311.586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Over prediction horizon:&#10;&#10;&#10;\end{document}"/>
  <p:tag name="IGUANATEXSIZE" val="20"/>
  <p:tag name="IGUANATEXCURSOR" val="31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7.4578"/>
  <p:tag name="ORIGINALWIDTH" val="1660.292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&amp; G_{z} z_{k}^{\text{ext}} \leq g_{z} \\&#10;\Rightarrow \quad &amp; \bar{G}_{z} \, \bar{B}\, \Delta U \leq \bar{g}_{z} - \bar{G}_{z} \, \bar{A} \, z_{0}^{\text{ext}}&#10;\end{align*}&#10;&#10;&#10;\end{document}"/>
  <p:tag name="IGUANATEXSIZE" val="18"/>
  <p:tag name="IGUANATEXCURSOR" val="43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063.367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Control constraints:&#10;&#10;&#10;\end{document}"/>
  <p:tag name="IGUANATEXSIZE" val="20"/>
  <p:tag name="IGUANATEXCURSOR" val="31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319.835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Control rate constraints:&#10;&#10;&#10;\end{document}"/>
  <p:tag name="IGUANATEXSIZE" val="20"/>
  <p:tag name="IGUANATEXCURSOR" val="31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7.889"/>
  <p:tag name="ORIGINALWIDTH" val="2125.984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&amp; K_{u} \delta u_{k} \leq k_{u} \\&#10;\Rightarrow \quad &amp; \begin{bmatrix} K_{u} &amp; &amp; \\ &amp; \ddots &amp; \\ &amp; &amp; K_{u} \end{bmatrix} \begin{bmatrix} \delta u_{0} \\ \vdots \\ \delta u_{N-1} \end{bmatrix} \leq \begin{bmatrix} k_{u} \\ \vdots \\ k_{u} \end{bmatrix} \\ \Rightarrow \quad &amp; \bar{K}_{u} \Delta U \leq \bar{k}_{u}&#10;\end{align*}&#10;&#10;&#10;\end{document}"/>
  <p:tag name="IGUANATEXSIZE" val="18"/>
  <p:tag name="IGUANATEXCURSOR" val="62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2.6659"/>
  <p:tag name="ORIGINALWIDTH" val="1937.758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Z^{\text{ext}} = \begin{bmatrix} z_{1}^{\text{ext}} \\ z_{2}^{\text{ext}} \\ \vdots \\ z_{N}^{\text{ext}} \end{bmatrix}; \qquad \Delta U = \begin{bmatrix} \delta u_{0} \\ \delta u_{1} \\ \vdots \\ \delta u_{N-1}&#10;\end{bmatrix}&#10;\end{equation*}&#10;&#10;&#10;\end{document}"/>
  <p:tag name="IGUANATEXSIZE" val="18"/>
  <p:tag name="IGUANATEXCURSOR" val="438"/>
  <p:tag name="TRANSPARENCY" val="True"/>
  <p:tag name="LATEXENGINEID" val="0"/>
  <p:tag name="TEMPFOLDER" val="c:\temp\"/>
  <p:tag name="LATEXFORMHEIGHT" val="421.5"/>
  <p:tag name="LATEXFORMWIDTH" val="385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9.9438"/>
  <p:tag name="ORIGINALWIDTH" val="1909.261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\begin{bmatrix} \bar{F}_{z} \, \bar{B} \\ \bar{G}_{z} \, \bar{B} \\ \bar{K}_{u} \end{bmatrix} \, \Delta U \leq \begin{bmatrix} \bar{f}_{z} \\ \bar{g}_{z} \\ \bar{k}_{u} \end{bmatrix} - \begin{bmatrix} \bar{F}_{z} \, \bar{A} \\ \bar{G}_{z} \, \bar{A} \\ 0 \end{bmatrix} z_{0}^{\text{ext}}&#10;\end{equation*}&#10;&#10;&#10;\end{document}"/>
  <p:tag name="IGUANATEXSIZE" val="18"/>
  <p:tag name="IGUANATEXCURSOR" val="30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41.8823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Total constraints:&#10;&#10;&#10;\end{document}"/>
  <p:tag name="IGUANATEXSIZE" val="20"/>
  <p:tag name="IGUANATEXCURSOR" val="31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517.06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pagestyle{empty}&#10;\begin{document}&#10;&#10;\begin{equation*}&#10;\text{OCP-to-QP Transformation}&#10;\end{equation*}&#10;&#10;&#10;\end{document}"/>
  <p:tag name="IGUANATEXSIZE" val="16"/>
  <p:tag name="IGUANATEXCURSOR" val="30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55.868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\Leftrightarrow A_{\text{ineq}} \, \Delta U \leq b_{\text{ineq}}&#10;\end{equation*}&#10;&#10;&#10;\end{document}"/>
  <p:tag name="IGUANATEXSIZE" val="18"/>
  <p:tag name="IGUANATEXCURSOR" val="31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178.103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Z^{\text{ext}} = \bar{B}\, \Delta U + \bar{A} \, z_{0}^{\text{ext}}&#10;\end{equation*}&#10;&#10;&#10;\end{document}"/>
  <p:tag name="IGUANATEXSIZE" val="18"/>
  <p:tag name="IGUANATEXCURSOR" val="32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176.603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State-control relation:&#10;&#10;&#10;\end{document}"/>
  <p:tag name="IGUANATEXSIZE" val="20"/>
  <p:tag name="IGUANATEXCURSOR" val="31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3.4346"/>
  <p:tag name="ORIGINALWIDTH" val="2427.447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\bar{Q} = \begin{bmatrix} Q_{z} &amp; &amp; \\ &amp; \ddots &amp; \\ &amp; &amp; Q_{z} \end{bmatrix}; \qquad \bar{R} = \begin{bmatrix} R &amp; &amp; \\ &amp; \ddots &amp; \\ &amp; &amp; R \end{bmatrix}&#10;\end{equation*}&#10;&#10;&#10;\end{document}"/>
  <p:tag name="IGUANATEXSIZE" val="18"/>
  <p:tag name="IGUANATEXCURSOR" val="37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8.092"/>
  <p:tag name="ORIGINALWIDTH" val="4988.376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J_{N} &amp; = \sum_{k=0}^{N-1} \left(z_{k}^{\text{ext}}\right)^{T} Q_{z} z_{k}^{\text{ext}} + \delta u_{k}^{T} R \delta u_{k} + \left(z_{N}^{\text{ext}}\right)^{T} Q_{z} z_{N}^{\text{ext}} \\&#10;&amp; = \left( Z^{\text{ext}} \right)^{T} \bar{Q} Z^{\text{ext}} + \left( \Delta U \right)^{T} \bar{R}  \Delta U + \left( z_{0}^{\text{ext}} \right)^{T} Q_{z} z_{0}^{\text{ext}} \\&#10;&amp; = \left( \bar{B} \Delta U + \bar{A} z_{0}^{\text{ext}} \right)^{T} \bar{Q} \left( \bar{B} \Delta U + \bar{A} z_{0}^{\text{ext}} \right) + \left( \Delta U \right)^{T} \bar{R}  \Delta U + \left( z_{0}^{\text{ext}} \right)^{T} Q_{z} z_{0}^{\text{ext}} \\&#10;&amp; = \left( \Delta U \right)^{T} \left( \bar{B}^{T}\bar{Q} \bar{B} + \bar{R} \right) \Delta U + 2 \left( z_{0}^{\text{ext}} \right)^{T} \bar{A}^{T} \bar{Q} \bar{B}\, \Delta U + \left( z_{0}^{\text{ext}} \right)^{T} \bar{A}^{T} \bar{Q} \bar{A} z_{0}^{\text{ext}} + \left( z_{0}^{\text{ext}} \right)^{T} Q_{z} z_{0}^{\text{ext}} \\&#10;&amp; = \left( \Delta U \right)^{T} \, H \, \Delta U + 2 q^{T} \Delta U + c&#10;\end{align*}&#10;&#10;&#10;\end{document}"/>
  <p:tag name="IGUANATEXSIZE" val="18"/>
  <p:tag name="IGUANATEXCURSOR" val="1232"/>
  <p:tag name="TRANSPARENCY" val="True"/>
  <p:tag name="LATEXENGINEID" val="0"/>
  <p:tag name="TEMPFOLDER" val="c:\temp\"/>
  <p:tag name="LATEXFORMHEIGHT" val="387.75"/>
  <p:tag name="LATEXFORMWIDTH" val="385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7.7278"/>
  <p:tag name="ORIGINALWIDTH" val="3969.254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H = \bar{B}^{T} \bar{Q} \bar{B} +\bar{R}; \qquad q = \bar{B}^{T} \bar{Q} \bar{A} \, z_{0}^{\text{ext}}; \qquad c = \left( z_{0}^{\text{ext}} \right)^{T} \left( \bar{A}^{T} \bar{Q} \bar{A} + Q_{z} \right) z_{0}^{\text{ext}}&#10;\end{equation*}&#10;&#10;&#10;\end{document}"/>
  <p:tag name="IGUANATEXSIZE" val="18"/>
  <p:tag name="IGUANATEXCURSOR" val="53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13.4608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where&#10;&#10;&#10;\end{document}"/>
  <p:tag name="IGUANATEXSIZE" val="20"/>
  <p:tag name="IGUANATEXCURSOR" val="29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3.3971"/>
  <p:tag name="ORIGINALWIDTH" val="2191.226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\minimize_{\Delta U} \quad &amp; J_{N} = \frac{1}{2} \Delta U^{T} \, H \, \Delta U + q^{T} \, \Delta U \\&#10;\text{s.t.} &amp; \\&#10;&amp; A_{\text{ineq}} \, \Delta U \leq b_{\text{ineq}} \\&#10;&amp; A_{\text{eq}} \, \Delta U = b_{\text{eq}}&#10;\end{align*}&#10;&#10;&#10;\end{document}"/>
  <p:tag name="IGUANATEXSIZE" val="18"/>
  <p:tag name="IGUANATEXCURSOR" val="39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7.6753"/>
  <p:tag name="ORIGINALWIDTH" val="2788.901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\begin{bmatrix} \delta x_{k+1} \\ e_{k+1} \\ x_{k} \\ u_{k} \end{bmatrix} =&#10;\begin{bmatrix} \mathbf{A} &amp; \mathbf{0} &amp; \mathbf{0} &amp; \mathbf{0} \\&#10;\mathbf{C}\,\mathbf{A} &amp; \mathbf{I} &amp; \mathbf{0} &amp; \mathbf{0} \\&#10;\mathbf{I} &amp; \mathbf{0} &amp; \mathbf{I} &amp; \mathbf{0} \\&#10;\mathbf{0} &amp; \mathbf{0} &amp; \mathbf{0} &amp; \mathbf{I} \end{bmatrix}&#10;\begin{bmatrix} \delta x_{k} \\ e_{k} \\ x_{k-1} \\ u_{k-1} \end{bmatrix}&#10;+ \begin{bmatrix}&#10;\mathbf{B} \\ \mathbf{C}\,\mathbf{B} \\ \mathbf{0} \\ \mathbf{I}&#10;\end{bmatrix} \delta u_{k}&#10;\end{equation*}&#10;&#10;&#10;\end{document}"/>
  <p:tag name="IGUANATEXSIZE" val="16"/>
  <p:tag name="IGUANATEXCURSOR" val="76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81.4398"/>
  <p:tag name="ORIGINALWIDTH" val="884.1395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\delta x_{k} &amp;= x_{k} - x_{k-1} \\&#10;\delta u_{k} &amp;= u_{k} - u_{k-1} \\&#10;e_{k} &amp;= C x_{k} - r&#10;\end{align*}&#10;&#10;&#10;\end{document}"/>
  <p:tag name="IGUANATEXSIZE" val="16"/>
  <p:tag name="IGUANATEXCURSOR" val="39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940.757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pagestyle{empty}&#10;\begin{document}&#10;&#10;\begin{equation*}&#10;\text{Dynamics, constraints, objectives,...}&#10;\end{equation*}&#10;&#10;&#10;\end{document}"/>
  <p:tag name="IGUANATEXSIZE" val="16"/>
  <p:tag name="IGUANATEXCURSOR" val="33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1.961"/>
  <p:tag name="ORIGINALWIDTH" val="1904.012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x_{k+1} &amp;= A x_{k} + B \left( u_{k} + n_{k} \right) + B_{w} w_{k} \\&#10;n_{k} &amp; \sim N \left( 0, 0.0001 \right)&#10;\end{align*}&#10;&#10;&#10;\end{document}"/>
  <p:tag name="IGUANATEXSIZE" val="18"/>
  <p:tag name="IGUANATEXCURSOR" val="38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82.1897"/>
  <p:tag name="ORIGINALWIDTH" val="1498.313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x_{k+1} &amp;= A x_{k} + B u_{k} + B_{w} w_{k} \\&#10;y_{k} &amp;= C x_{k} \\&#10;u_{k} &amp;= \delta u_{k} + u_{k-1}&#10;\end{align*}&#10;&#10;&#10;\end{document}"/>
  <p:tag name="IGUANATEXSIZE" val="16"/>
  <p:tag name="IGUANATEXCURSOR" val="40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60.6674"/>
  <p:tag name="ORIGINALWIDTH" val="1096.363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\begin{bmatrix} -1 \\ -0.2 \end{bmatrix}&#10;&amp; \leq x_{k} \leq&#10;\begin{bmatrix} 1.1 \\ 0.2 \end{bmatrix} \\&#10;-0.1 &amp; \leq u_{k} \leq 0.1 \\&#10;-0.05 &amp; \leq \delta u_{k} \leq 0.05&#10;\end{align*}&#10;&#10;&#10;\end{document}"/>
  <p:tag name="IGUANATEXSIZE" val="16"/>
  <p:tag name="IGUANATEXCURSOR" val="47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6.7042"/>
  <p:tag name="ORIGINALWIDTH" val="2257.218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\minimize_{\delta u_{0:N-1}} J(N) = \sum_{k=0}^{N-1} e_{k}^{T} Q_{e} e_{k} + \delta u_{k}^{T} R \delta u_{k}&#10;\end{equation*}&#10;&#10;&#10;\end{document}"/>
  <p:tag name="IGUANATEXSIZE" val="16"/>
  <p:tag name="IGUANATEXCURSOR" val="32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884.1395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\delta x_{k} &amp; = x_{k} - x_{k-1} \\&#10;\delta u_{k} &amp; = u_{k} - u_{k-1}&#10;\end{align*}&#10;&#10;&#10;\end{document}"/>
  <p:tag name="IGUANATEXSIZE" val="18"/>
  <p:tag name="IGUANATEXCURSOR" val="38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2118"/>
  <p:tag name="ORIGINALWIDTH" val="1707.536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\delta x_{k+1} &amp; = A \delta x_{k} + B \delta u_{k} \\&#10;e_{k+1} &amp; = C A \, \delta x_{k} + C B \, \delta u_{k} + e_{k} &#10;\end{align*}&#10;&#10;&#10;\end{document}"/>
  <p:tag name="IGUANATEXSIZE" val="18"/>
  <p:tag name="IGUANATEXCURSOR" val="39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669.6663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Define rates:&#10;&#10;&#10;\end{document}"/>
  <p:tag name="IGUANATEXSIZE" val="18"/>
  <p:tag name="IGUANATEXCURSOR" val="30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03.712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Then:&#10;&#10;&#10;\end{document}"/>
  <p:tag name="IGUANATEXSIZE" val="18"/>
  <p:tag name="IGUANATEXCURSOR" val="29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8.4777"/>
  <p:tag name="ORIGINALWIDTH" val="1891.264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x_{k}^{\text{ext}} = \begin{bmatrix} \delta x_{k}^{T}, &amp; e_{k}^{T}, &amp; x_{k-1}^{T}, &amp; u_{k-1}^{T}  \end{bmatrix}^{T}&#10;\end{equation*}&#10;&#10;&#10;\end{document}"/>
  <p:tag name="IGUANATEXSIZE" val="18"/>
  <p:tag name="IGUANATEXCURSOR" val="42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7.6753"/>
  <p:tag name="ORIGINALWIDTH" val="2633.671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x_{k+1}^{\text{ext}} = \begin{bmatrix} A &amp; 0 &amp; 0 &amp; 0 \\ C A &amp; I_{n_{e}} &amp; 0 &amp; 0 \\ I_{n_{x}} &amp; 0 &amp; I_{n_{x}} &amp; 0 \\ 0 &amp; 0 &amp; 0 &amp; I_{n_{u}} \end{bmatrix} x_{k}^{\text{ext}} + \begin{bmatrix} B \\ C B \\ 0 \\ I_{n_{u}} \end{bmatrix} \delta u_{k}&#10;\end{equation*}&#10;&#10;&#10;\end{document}"/>
  <p:tag name="IGUANATEXSIZE" val="18"/>
  <p:tag name="IGUANATEXCURSOR" val="55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940.757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pagestyle{empty}&#10;\begin{document}&#10;&#10;\begin{equation*}&#10;\text{Dynamics, constraints, objectives,...}&#10;\end{equation*}&#10;&#10;&#10;\end{document}"/>
  <p:tag name="IGUANATEXSIZE" val="16"/>
  <p:tag name="IGUANATEXCURSOR" val="33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7.6753"/>
  <p:tag name="ORIGINALWIDTH" val="2101.237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Q^{\text{ext}} = \begin{bmatrix} 0 &amp; 0 &amp; 0 &amp; 0 \\ 0 &amp; Q_{e} &amp; 0 &amp; 0 \\ 0 &amp; 0 &amp; 0 &amp; 0 \\ 0 &amp; 0 &amp; 0 &amp; 0 \end{bmatrix}; \qquad R^{\text{ext}} = R&#10;\end{equation*}&#10;&#10;&#10;\end{document}"/>
  <p:tag name="IGUANATEXSIZE" val="18"/>
  <p:tag name="IGUANATEXCURSOR" val="45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152.2309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s.t.&#10;&#10;&#10;\end{document}"/>
  <p:tag name="IGUANATEXSIZE" val="18"/>
  <p:tag name="IGUANATEXCURSOR" val="29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7.6753"/>
  <p:tag name="ORIGINALWIDTH" val="2633.671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x_{k+1}^{\text{ext}} = \begin{bmatrix} A &amp; 0 &amp; 0 &amp; 0 \\ C A &amp; I_{n_{e}} &amp; 0 &amp; 0 \\ I_{n_{x}} &amp; 0 &amp; I_{n_{x}} &amp; 0 \\ 0 &amp; 0 &amp; 0 &amp; I_{n_{u}} \end{bmatrix} x_{k}^{\text{ext}} + \begin{bmatrix} B \\ C B \\ 0 \\ I_{n_{u}} \end{bmatrix} \delta u_{k}&#10;\end{equation*}&#10;&#10;&#10;\end{document}"/>
  <p:tag name="IGUANATEXSIZE" val="18"/>
  <p:tag name="IGUANATEXCURSOR" val="55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2587.177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noindent Solution to the discrete-time \\ Algebraic Riccati Equation with LQR matrices:&#10;&#10;&#10;\end{document}"/>
  <p:tag name="IGUANATEXSIZE" val="16"/>
  <p:tag name="IGUANATEXCURSOR" val="30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47.919"/>
  <p:tag name="ORIGINALWIDTH" val="1657.293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A_{P} &amp;= \begin{bmatrix} A &amp; 0 \\ C A &amp; I_{n_{e}} \end{bmatrix}; \quad B_{P} \begin{bmatrix} B \\ C B \end{bmatrix} \\&#10;Q_{P} &amp;= \begin{bmatrix} 0 &amp; 0 \\ 0 &amp; Q_{e} \end{bmatrix}; \quad R_{P} = R&#10;\end{align*}&#10;&#10;&#10;\end{document}"/>
  <p:tag name="IGUANATEXSIZE" val="18"/>
  <p:tag name="IGUANATEXCURSOR" val="31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60.6674"/>
  <p:tag name="ORIGINALWIDTH" val="1096.363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\begin{bmatrix} -1 \\ -0.2 \end{bmatrix}&#10;&amp; \leq x_{k} \leq&#10;\begin{bmatrix} 1.1 \\ 0.2 \end{bmatrix} \\&#10;-0.1 &amp; \leq u_{k} \leq 0.1 \\&#10;-0.05 &amp; \leq \delta u_{k} \leq 0.05&#10;\end{align*}&#10;&#10;&#10;\end{document}"/>
  <p:tag name="IGUANATEXSIZE" val="16"/>
  <p:tag name="IGUANATEXCURSOR" val="47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6.7042"/>
  <p:tag name="ORIGINALWIDTH" val="2870.641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\minimize_{\delta u_{0:N-1}} J(N) = \sum_{k=0}^{N-1} \left( x_{k}^{\text{ext}} \right)^{T} Q^{\text{ext}} x_{k}^{\text{ext}} + \delta u_{k}^{T} R^{\text{ext}} \delta u_{k}&#10;\end{equation*}&#10;&#10;&#10;\end{document}"/>
  <p:tag name="IGUANATEXSIZE" val="16"/>
  <p:tag name="IGUANATEXCURSOR" val="46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152.2309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s.t.&#10;&#10;&#10;\end{document}"/>
  <p:tag name="IGUANATEXSIZE" val="18"/>
  <p:tag name="IGUANATEXCURSOR" val="29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7.6753"/>
  <p:tag name="ORIGINALWIDTH" val="2633.671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x_{k+1}^{\text{ext}} = \begin{bmatrix} A &amp; 0 &amp; 0 &amp; 0 \\ C A &amp; I_{n_{e}} &amp; 0 &amp; 0 \\ I_{n_{x}} &amp; 0 &amp; I_{n_{x}} &amp; 0 \\ 0 &amp; 0 &amp; 0 &amp; I_{n_{u}} \end{bmatrix} x_{k}^{\text{ext}} + \begin{bmatrix} B \\ C B \\ 0 \\ I_{n_{u}} \end{bmatrix} \delta u_{k}&#10;\end{equation*}&#10;&#10;&#10;\end{document}"/>
  <p:tag name="IGUANATEXSIZE" val="18"/>
  <p:tag name="IGUANATEXCURSOR" val="55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719.91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P_{N} = \begin{bmatrix} P &amp; 0 \\ 0 &amp; 0 \end{bmatrix}&#10;\end{equation*}&#10;&#10;&#10;\end{document}"/>
  <p:tag name="IGUANATEXSIZE" val="18"/>
  <p:tag name="IGUANATEXCURSOR" val="37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763.4045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pagestyle{empty}&#10;\begin{document}&#10;&#10;\begin{equation*}&#10;\text{MPC Toolbox}&#10;\end{equation*}&#10;&#10;&#10;\end{document}"/>
  <p:tag name="IGUANATEXSIZE" val="16"/>
  <p:tag name="IGUANATEXCURSOR" val="29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60.6674"/>
  <p:tag name="ORIGINALWIDTH" val="1096.363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\begin{bmatrix} -1 \\ -0.2 \end{bmatrix}&#10;&amp; \leq x_{k} \leq&#10;\begin{bmatrix} 1.1 \\ 0.2 \end{bmatrix} \\&#10;-0.1 &amp; \leq u_{k} \leq 0.1 \\&#10;-0.05 &amp; \leq \delta u_{k} \leq 0.05&#10;\end{align*}&#10;&#10;&#10;\end{document}"/>
  <p:tag name="IGUANATEXSIZE" val="16"/>
  <p:tag name="IGUANATEXCURSOR" val="47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6.7042"/>
  <p:tag name="ORIGINALWIDTH" val="3835.771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\minimize_{\delta u_{0:N-1}} J(N) = \sum_{k=0}^{N-1} \left( x_{k}^{\text{ext}} \right)^{T} Q^{\text{ext}} x_{k}^{\text{ext}} + \delta u_{k}^{T} R^{\text{ext}} \delta u_{k} + \left( x_{N}^{\text{ext}} \right)^{T} P_{N} x_{N}^{\text{ext}}&#10;\end{equation*}&#10;&#10;&#10;\end{document}"/>
  <p:tag name="IGUANATEXSIZE" val="16"/>
  <p:tag name="IGUANATEXCURSOR" val="49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7.6753"/>
  <p:tag name="ORIGINALWIDTH" val="2788.901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\begin{bmatrix} \delta x_{k+1} \\ e_{k+1} \\ x_{k} \\ u_{k} \end{bmatrix} =&#10;\begin{bmatrix} \mathbf{A} &amp; \mathbf{0} &amp; \mathbf{0} &amp; \mathbf{0} \\&#10;\mathbf{C}\,\mathbf{A} &amp; \mathbf{I} &amp; \mathbf{0} &amp; \mathbf{0} \\&#10;\mathbf{I} &amp; \mathbf{0} &amp; \mathbf{I} &amp; \mathbf{0} \\&#10;\mathbf{0} &amp; \mathbf{0} &amp; \mathbf{0} &amp; \mathbf{I} \end{bmatrix}&#10;\begin{bmatrix} \delta x_{k} \\ e_{k} \\ x_{k-1} \\ u_{k-1} \end{bmatrix}&#10;+ \begin{bmatrix}&#10;\mathbf{B} \\ \mathbf{C}\,\mathbf{B} \\ \mathbf{0} \\ \mathbf{I}&#10;\end{bmatrix} \delta u_{k}&#10;\end{equation*}&#10;&#10;&#10;\end{document}"/>
  <p:tag name="IGUANATEXSIZE" val="16"/>
  <p:tag name="IGUANATEXCURSOR" val="76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81.4398"/>
  <p:tag name="ORIGINALWIDTH" val="884.1395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\delta x_{k} &amp;= x_{k} - x_{k-1} \\&#10;\delta u_{k} &amp;= u_{k} - u_{k-1} \\&#10;e_{k} &amp;= C x_{k} - r&#10;\end{align*}&#10;&#10;&#10;\end{document}"/>
  <p:tag name="IGUANATEXSIZE" val="16"/>
  <p:tag name="IGUANATEXCURSOR" val="39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1.8972"/>
  <p:tag name="ORIGINALWIDTH" val="842.1447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\Delta U = &#10;\begin{bmatrix} \delta u_{0} \\ \delta u_{1} \\ \vdots \\ \delta u_{N-1} \\ \epsilon \end{bmatrix}&#10;\end{equation*}&#10;&#10;&#10;\end{document}"/>
  <p:tag name="IGUANATEXSIZE" val="16"/>
  <p:tag name="IGUANATEXCURSOR" val="37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971.8785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\Leftrightarrow F_{x} x_{k} \leq f_{x} + \epsilon_{k}&#10;\end{equation*}&#10;&#10;&#10;\end{document}"/>
  <p:tag name="IGUANATEXSIZE" val="18"/>
  <p:tag name="IGUANATEXCURSOR" val="32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82.1897"/>
  <p:tag name="ORIGINALWIDTH" val="1498.313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x_{k+1} &amp;= A x_{k} + B u_{k} + B_{w} w_{k} \\&#10;y_{k} &amp;= C x_{k} \\&#10;u_{k} &amp;= \delta u_{k} + u_{k-1}&#10;\end{align*}&#10;&#10;&#10;\end{document}"/>
  <p:tag name="IGUANATEXSIZE" val="16"/>
  <p:tag name="IGUANATEXCURSOR" val="40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60.6674"/>
  <p:tag name="ORIGINALWIDTH" val="1745.032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- \epsilon_{k} + \begin{bmatrix} -1 \\ -0.2 \end{bmatrix}&#10;&amp; \leq x_{k} \leq&#10;\begin{bmatrix} 1.1 \\ 0.2 \end{bmatrix} + \epsilon_{k} \\&#10;-0.1 &amp; \leq u_{k} \leq 0.1 \\&#10;-0.05 &amp; \leq \delta u_{k} \leq 0.05&#10;\end{align*}&#10;&#10;&#10;\end{document}"/>
  <p:tag name="IGUANATEXSIZE" val="16"/>
  <p:tag name="IGUANATEXCURSOR" val="42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6.7042"/>
  <p:tag name="ORIGINALWIDTH" val="2726.659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equation*}&#10;\minimize_{\Delta U} J(N) = \sum_{k=0}^{N-1} \lVert y_{k} - r_{k} \rVert_{Q}^{2} + \lVert \delta u_{k} \rVert_{R}^{2} + \lVert \epsilon \rVert_{\mu}^{2}&#10;\end{equation*}&#10;&#10;&#10;\end{document}"/>
  <p:tag name="IGUANATEXSIZE" val="16"/>
  <p:tag name="IGUANATEXCURSOR" val="45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79.115"/>
  <p:tag name="ORIGINALWIDTH" val="2641.17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\minimize_{u_{0:N-1}} \quad &amp; J(N) = \sum_{k=0}^{N-1} \lVert \bar{x}_{k} \rVert_{Q}^{2} + \lVert \bar{u}_{k} \rVert_{R}^{2} + \lVert \bar{x}_{N} \rVert_{P}^{2} \\&#10;\text{s.t.} \quad &amp; x_{k+1} = A x_{k} + B u_{k} + w_{k} \\&#10;&amp; \bar{x}_{k+1} = A \bar{x}_{k} + B \bar{u}_{k} \\&#10;&amp; \\&#10;&amp; u_{k} = \bar{u}_{k} - K \left( x_{k} - \bar{x}_{k} \right) \\&#10;&amp; \\&#10;&amp; x_{k} \in \mathbb{X} = \left\{ x: F_{x} x \leq f_{x} \right\} \\&#10;&amp; u_{k} \in \mathbb{U} = \left\{ u: F_{u} u \leq f_{u} \right\} \\&#10;&amp; \\&#10;&amp; \bar{x}_{k} \in \mathbb{\bar{X}} \triangleq \mathbb{X} \ominus \mathbb{\tilde{X}} \\&#10;&amp; \bar{u}_{k} \in \mathbb{\bar{U}} \triangleq \mathbb{U} \ominus ( - K \circ \mathbb{\tilde{X}} ) \\&#10;&amp; \\&#10;&amp; w_{k} \in \mathbb{W} = \left\{ w: F_{w} w \leq f_{w}, 0 \in \mathbb{W} \right\} \\&#10;&amp; \mathbb{\tilde{X}} \triangleq \bigoplus_{t=0}^{\infty} \left( A - B\,K \right)^{t} \mathbb{W}&#10;\end{align*}&#10;&#10;&#10;\end{document}"/>
  <p:tag name="IGUANATEXSIZE" val="16"/>
  <p:tag name="IGUANATEXCURSOR" val="976"/>
  <p:tag name="TRANSPARENCY" val="True"/>
  <p:tag name="LATEXENGINEID" val="0"/>
  <p:tag name="TEMPFOLDER" val="c:\temp\"/>
  <p:tag name="LATEXFORMHEIGHT" val="520.5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84.9644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pagestyle{empty}&#10;\begin{document}&#10;&#10;\begin{equation*}&#10;\begin{array}{c}&#10;\text{Plant}&#10;\end{array}&#10;\end{equation*}&#10;&#10;&#10;\end{document}"/>
  <p:tag name="IGUANATEXSIZE" val="16"/>
  <p:tag name="IGUANATEXCURSOR" val="31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4.462"/>
  <p:tag name="ORIGINALWIDTH" val="1718.785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x_{k+1} &amp;= A x_{k} + B \left( u_{k} + d_{k} \right) + w_{k} \\&#10;d_{k} &amp;= 0.5, \quad k = 0,1,2,...&#10;\end{align*}&#10;&#10;&#10;\end{document}"/>
  <p:tag name="IGUANATEXSIZE" val="18"/>
  <p:tag name="IGUANATEXCURSOR" val="39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61.267"/>
  <p:tag name="ORIGINALWIDTH" val="3100.113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pagestyle{empty}&#10;\begin{document}&#10;&#10;\begin{align*}&#10;\mathbf{\tilde{x}}_{k+1} &amp;= \mathbf{\bar{A}} \mathbf{\tilde{x}}_{k} + \mathbf{B}_{w} \mathbf{w}_{k} \\&#10;&amp; \\&#10;\mathbf{\tilde{x}}_{0} &amp;= \mathbf{0} \\&#10;\mathbf{\tilde{x}}_{1} &amp; \in \mathbb{\tilde{X}}_{1} = \mathbf{B}_{w} \mathbb{W} \\&#10;\mathbf{\tilde{x}}_{2} &amp; \in \mathbb{\tilde{X}}_{2} = \mathbf{\bar{A}} \mathbb{\tilde{X}}_{1} \oplus \mathbf{B}_{w} \mathbb{W} = \mathbf{\bar{A}} \mathbf{B}_{w} \mathbb{W} \oplus \mathbf{B}_{w} \mathbb{W} \\&#10;\mathbf{\tilde{x}}_{3} &amp; \in \mathbb{\tilde{X}}_{3} = \mathbf{\bar{A}} \mathbb{\tilde{X}}_{2} \oplus \mathbf{B}_{w} \mathbb{W} = \mathbf{\bar{A}}^{2} \mathbf{B}_{w} \mathbb{W} \oplus \mathbf{\bar{A}} \mathbf{B}_{w} \mathbb{W} \oplus \mathbf{B}_{w} \mathbb{W}\\&#10;&amp; \vdots \\&#10;\mathbf{\tilde{x}}_{k} &amp; \in \mathbb{\tilde{X}}_{k} = \bigoplus_{t=0}^{k-1} \mathbf{\bar{A}}^{t}\, \mathbf{B}_{w} \mathbb{W}\; \in \; \mathbb{\tilde{X}}_{\infty} = \bigoplus_{t=0}^{\infty} \mathbf{\bar{A}}^{t}\, \mathbf{B}_{w} \mathbb{W}&#10;\end{align*}&#10;&#10;&#10;\end{document}"/>
  <p:tag name="IGUANATEXSIZE" val="16"/>
  <p:tag name="IGUANATEXCURSOR" val="115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8.9539"/>
  <p:tag name="ORIGINALWIDTH" val="2839.145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pagestyle{empty}&#10;\begin{document}&#10;&#10;\begin{equation*}&#10;\text{When}\, \mathbf{\bar{A}} \, \text{is stable,} \, \exists\, k^{*}\; \text{s.t.}\; \mathbb{\tilde{X}}_{\infty} = \mathbb{\tilde{X}}_{k^{*}} = \bigoplus_{t=0}^{k^{*}} \mathbf{\bar{A}}^{t}\, \mathbf{B}_{w} \mathbb{W} &#10;\end{equation*}&#10;&#10;&#10;\end{document}"/>
  <p:tag name="IGUANATEXSIZE" val="16"/>
  <p:tag name="IGUANATEXCURSOR" val="37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45.032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pagestyle{empty}&#10;\begin{document}&#10;&#10;\begin{equation*}&#10;\mathbf{w}_{k} \in \mathbb{W} = \left\{ \mathbf{w} | \mathbf{D} \mathbf{w} \leq \mathbf{d},\, \mathbf{0} \in \mathbb{W} \right\}&#10;\end{equation*}&#10;&#10;&#10;\end{document}"/>
  <p:tag name="IGUANATEXSIZE" val="16"/>
  <p:tag name="IGUANATEXCURSOR" val="40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6.9554"/>
  <p:tag name="ORIGINALWIDTH" val="1286.839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usepackage{mathtools}&#10;\pagestyle{empty}&#10;\begin{document}&#10;&#10;\begin{align*}&#10;\mathbf{\bar{x}}_{k} &amp; \in \mathbb{\bar{X}} \triangleq \mathbb{X} \ominus \mathbb{\tilde{X}} \\&#10;\mathbf{\bar{u}}_{k} &amp; \in \mathbb{\bar{U}} \triangleq \mathbb{U} \ominus ( -\mathbf{K} \circ \mathbb{\tilde{X}} )&#10;\end{align*}&#10;&#10;&#10;\end{document}"/>
  <p:tag name="IGUANATEXSIZE" val="18"/>
  <p:tag name="IGUANATEXCURSOR" val="49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11.661"/>
  <p:tag name="ORIGINALWIDTH" val="2344.207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pagestyle{empty}&#10;\begin{document}&#10;&#10;\begin{align*}&#10;&amp; \text{Finding}\, s \in \mathbb{N}_{+} \, \text{and} \, \alpha \in \left[ 0,1 \right) \, \text{that satisfies}: \\&#10;&amp; \qquad \mathbf{\bar{A}}^{s} \mathbf{B}_{w} \mathbb{W} \subseteq \alpha \mathbf{B}_{w} \mathbb{W} \\&#10;&amp; \text{Then,} \\&#10;&amp; \qquad \mathbb{\tilde{X}} \left( \alpha, s \right) = \left( 1-\alpha \right)^{-1} \mathbb{\tilde{X}}_{s}&#10;\end{align*}&#10;&#10;&#10;\end{document}"/>
  <p:tag name="IGUANATEXSIZE" val="16"/>
  <p:tag name="IGUANATEXCURSOR" val="50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3379.077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pagestyle{empty}&#10;\begin{document}&#10;&#10;\begin{equation*}&#10;\text{Feedback gain matrix}\; \mathbf{K} \; \text{is selected to stabilize} \; \mathbf{\bar{A}} = \mathbf{A} - \mathbf{B}_{u} \mathbf{K}&#10;\end{equation*}&#10;&#10;&#10;\end{document}"/>
  <p:tag name="IGUANATEXSIZE" val="16"/>
  <p:tag name="IGUANATEXCURSOR" val="36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8.868"/>
  <p:tag name="ORIGINALWIDTH" val="3054.368"/>
  <p:tag name="OUTPUTTYPE" val="PNG"/>
  <p:tag name="IGUANATEXVERSION" val="160"/>
  <p:tag name="LATEXADDIN" val="\documentclass{article}&#10;\usepackage{amsmath}&#10;\DeclareMathOperator*{\argmax}{arg\,max}&#10;\DeclareMathOperator*{\argmin}{arg\,min}&#10;\usepackage{amssymb}&#10;\usepackage{amsfonts}&#10;\usepackage{xcolor}&#10;\DeclareMathOperator*{\minimize}{Minimize}&#10;\pagestyle{empty}&#10;\begin{document}&#10;&#10;\begin{align*}&#10;\text{(Actual dynamics)} &amp; \qquad \mathbf{x}_{k+1} = \mathbf{A} \mathbf{x}_{k} + \mathbf{B}_{u} \mathbf{u}_{k} + \mathbf{B}_{w} \mathbf{w}_{k} \\&#10;\text{(Nominal dynamics)} &amp; \qquad \mathbf{\bar{x}}_{k+1} = \mathbf{A} \mathbf{\bar{x}}_{k} + \mathbf{B}_{u} \mathbf{\bar{u}}_{k} \\&#10;\text{(Control policy)} &amp; \qquad \mathbf{u}_{k} = -\mathbf{K} \left( \mathbf{x}_{k} - \mathbf{\bar{x}}_{k} \right) + \mathbf{\bar{u}}_{k} \\&#10;&amp; \\&#10;\text{(Error defining)} &amp; \qquad \mathbf{\tilde{x}}_{k} = \mathbf{x}_{k} - \mathbf{\bar{x}}_{k} \\&#10;\text{(Error dynamics)} &amp; \qquad \mathbf{\tilde{x}}_{k+1} = \left( \mathbf{A}-\mathbf{B}_{u} \mathbf{K} \right) \mathbf{\tilde{x}}_{k} + \mathbf{B}_{w} \mathbf{w}_{k}&#10;\end{align*}&#10;&#10;&#10;\end{document}"/>
  <p:tag name="IGUANATEXSIZE" val="16"/>
  <p:tag name="IGUANATEXCURSOR" val="610"/>
  <p:tag name="TRANSPARENCY" val="True"/>
  <p:tag name="LATEXENGINEID" val="0"/>
  <p:tag name="TEMPFOLDER" val="c:\temp\"/>
  <p:tag name="LATEXFORMHEIGHT" val="486.75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8EFD0E890091246B7C9FBF10AA69A0A" ma:contentTypeVersion="2" ma:contentTypeDescription="새 문서를 만듭니다." ma:contentTypeScope="" ma:versionID="7b95266b16b3e1a04b2df122ea208d93">
  <xsd:schema xmlns:xsd="http://www.w3.org/2001/XMLSchema" xmlns:xs="http://www.w3.org/2001/XMLSchema" xmlns:p="http://schemas.microsoft.com/office/2006/metadata/properties" xmlns:ns3="70d1b854-2bfd-44ac-bb2a-b99cb65eb5b2" targetNamespace="http://schemas.microsoft.com/office/2006/metadata/properties" ma:root="true" ma:fieldsID="c87b5f1a0c2ba142a2d774104456d295" ns3:_="">
    <xsd:import namespace="70d1b854-2bfd-44ac-bb2a-b99cb65eb5b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d1b854-2bfd-44ac-bb2a-b99cb65eb5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9E0E2F-1CC5-4975-81C0-90E7D673DEB6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0d1b854-2bfd-44ac-bb2a-b99cb65eb5b2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5E7E159-E61A-4AE1-84D3-6FCCA546F7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d1b854-2bfd-44ac-bb2a-b99cb65eb5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E4EA8F-131C-4C91-9CEA-C483A9B033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35451</TotalTime>
  <Words>804</Words>
  <Application>Microsoft Office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suyongpark626@gmail.com</dc:creator>
  <cp:lastModifiedBy>NGUYEN DUC GIAP</cp:lastModifiedBy>
  <cp:revision>494</cp:revision>
  <cp:lastPrinted>2023-08-04T00:17:55Z</cp:lastPrinted>
  <dcterms:created xsi:type="dcterms:W3CDTF">2023-05-03T07:32:54Z</dcterms:created>
  <dcterms:modified xsi:type="dcterms:W3CDTF">2023-10-18T13:55:44Z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0x010100E8EFD0E890091246B7C9FBF10AA69A0A</vt:lpwstr>
  </property>
</Properties>
</file>