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7" r:id="rId5"/>
    <p:sldId id="286" r:id="rId6"/>
    <p:sldId id="288" r:id="rId7"/>
    <p:sldId id="290" r:id="rId8"/>
    <p:sldId id="29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455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Độ chính xác (%)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Neural Network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92</c:v>
                </c:pt>
                <c:pt idx="1">
                  <c:v>89</c:v>
                </c:pt>
                <c:pt idx="2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068027336"/>
        <c:crosses val="autoZero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bcc80b4-6827-4f8f-97d3-9c737b54a4ad}"/>
      </c:ext>
    </c:extLst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7BB0E-5BEC-4B19-A3D4-0884DDD81C1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E99A3-28FC-4137-BF5E-BE0A467255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592CD-568C-4365-8302-CCB55C4A78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E99A3-28FC-4137-BF5E-BE0A467255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Như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­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vậy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,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rừng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là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đồ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thị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mà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mọi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thành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phần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liên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thông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của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nó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đều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là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một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cây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.VnTim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50630-C773-0B4B-B9FC-EF8CA6AED7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50630-C773-0B4B-B9FC-EF8CA6AED7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Như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­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vậy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,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rừng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là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đồ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thị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mà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mọi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thành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phần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liên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thông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của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nó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đều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là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một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 </a:t>
            </a:r>
            <a:r>
              <a:rPr lang="en-GB" altLang="en-US" dirty="0" err="1">
                <a:solidFill>
                  <a:schemeClr val="tx1"/>
                </a:solidFill>
                <a:latin typeface=".VnTime" pitchFamily="34" charset="0"/>
              </a:rPr>
              <a:t>cây</a:t>
            </a:r>
            <a:r>
              <a:rPr lang="en-GB" altLang="en-US" dirty="0">
                <a:solidFill>
                  <a:schemeClr val="tx1"/>
                </a:solidFill>
                <a:latin typeface=".VnTime" pitchFamily="34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.VnTim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50630-C773-0B4B-B9FC-EF8CA6AED7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50630-C773-0B4B-B9FC-EF8CA6AED7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00F6-6E23-4711-9848-E9351E61A2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6F0F-0D3C-4197-88EF-C3A45C35534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99"/>
            <a:ext cx="12172265" cy="68580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13" y="6355690"/>
            <a:ext cx="10972637" cy="520416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" y="1"/>
            <a:ext cx="3573181" cy="68580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" y="240806"/>
            <a:ext cx="3144351" cy="6298115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31" y="40999"/>
            <a:ext cx="1794389" cy="16284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5995" y="2057201"/>
            <a:ext cx="9433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9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Cảm biến gia tốc trong hệ thống nhận diện cử chỉ tay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fontAlgn="auto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endParaRPr lang="en-US" altLang="zh-CN" sz="4000" b="1" dirty="0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3608" y="4645027"/>
            <a:ext cx="5581632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vi-VN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vi-VN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Trung Hiếu</a:t>
            </a:r>
            <a:endParaRPr lang="en-US" sz="24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buFont typeface="Arial" panose="020B0604020202020204" pitchFamily="34" charset="0"/>
              <a:buNone/>
              <a:defRPr/>
            </a:pPr>
            <a:endParaRPr lang="en-US" sz="24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0439" y="6459179"/>
            <a:ext cx="1824707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6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Slide: </a:t>
            </a:r>
            <a:r>
              <a:rPr lang="en-US" sz="116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số</a:t>
            </a:r>
            <a:r>
              <a:rPr lang="en-US" sz="116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1</a:t>
            </a:r>
            <a:endParaRPr lang="en-US" sz="116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12451" y="321680"/>
            <a:ext cx="184225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5" b="1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NỘI DUNG</a:t>
            </a:r>
            <a:endParaRPr lang="en-US" sz="2575" b="1" dirty="0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58" y="893711"/>
            <a:ext cx="5792885" cy="17259"/>
          </a:xfrm>
          <a:prstGeom prst="rect">
            <a:avLst/>
          </a:prstGeom>
        </p:spPr>
      </p:pic>
      <p:pic>
        <p:nvPicPr>
          <p:cNvPr id="6" name="Picture 5" descr="Dai Nam [PPT] Template 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64184"/>
            <a:ext cx="1327164" cy="120357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" y="6347088"/>
            <a:ext cx="12191993" cy="520416"/>
            <a:chOff x="7" y="6327424"/>
            <a:chExt cx="12191993" cy="520416"/>
          </a:xfrm>
        </p:grpSpPr>
        <p:pic>
          <p:nvPicPr>
            <p:cNvPr id="8" name="Picture 7" descr="Dai Nam [PPT] Template 05.png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Flowchart: Alternate Process 1"/>
          <p:cNvSpPr/>
          <p:nvPr/>
        </p:nvSpPr>
        <p:spPr>
          <a:xfrm>
            <a:off x="2089785" y="1788795"/>
            <a:ext cx="3215005" cy="101854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/>
              <a:t>1. Đặt vấn đề</a:t>
            </a:r>
            <a:endParaRPr lang="en-US" sz="3000"/>
          </a:p>
        </p:txBody>
      </p:sp>
      <p:sp>
        <p:nvSpPr>
          <p:cNvPr id="4" name="Flowchart: Alternate Process 3"/>
          <p:cNvSpPr/>
          <p:nvPr/>
        </p:nvSpPr>
        <p:spPr>
          <a:xfrm>
            <a:off x="6166485" y="1788795"/>
            <a:ext cx="3215005" cy="101854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/>
              <a:t>2. Mục tiêu </a:t>
            </a:r>
            <a:endParaRPr lang="en-US" sz="3000"/>
          </a:p>
        </p:txBody>
      </p:sp>
      <p:sp>
        <p:nvSpPr>
          <p:cNvPr id="5" name="Flowchart: Alternate Process 4"/>
          <p:cNvSpPr/>
          <p:nvPr/>
        </p:nvSpPr>
        <p:spPr>
          <a:xfrm>
            <a:off x="406400" y="4207510"/>
            <a:ext cx="3215005" cy="101854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/>
              <a:t>3. Phương pháp</a:t>
            </a:r>
            <a:endParaRPr lang="en-US" sz="3000"/>
          </a:p>
        </p:txBody>
      </p:sp>
      <p:sp>
        <p:nvSpPr>
          <p:cNvPr id="12" name="Flowchart: Alternate Process 11"/>
          <p:cNvSpPr/>
          <p:nvPr/>
        </p:nvSpPr>
        <p:spPr>
          <a:xfrm>
            <a:off x="4372610" y="4207510"/>
            <a:ext cx="3215005" cy="101854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/>
              <a:t>4. Thuật toán </a:t>
            </a:r>
            <a:endParaRPr lang="en-US" sz="3000"/>
          </a:p>
        </p:txBody>
      </p:sp>
      <p:sp>
        <p:nvSpPr>
          <p:cNvPr id="13" name="Flowchart: Alternate Process 12"/>
          <p:cNvSpPr/>
          <p:nvPr/>
        </p:nvSpPr>
        <p:spPr>
          <a:xfrm>
            <a:off x="8627110" y="4207510"/>
            <a:ext cx="3215005" cy="101854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/>
              <a:t>5. Đánh giá 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2" y="1472618"/>
            <a:ext cx="11175917" cy="319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>
                <a:sym typeface="+mn-ea"/>
              </a:rPr>
              <a:t>- Cử chỉ tay là phương thức giao tiếp quan trọng trong quân đội</a:t>
            </a:r>
            <a:endParaRPr sz="3600">
              <a:sym typeface="+mn-ea"/>
            </a:endParaRPr>
          </a:p>
          <a:p>
            <a:pPr>
              <a:lnSpc>
                <a:spcPct val="130000"/>
              </a:lnSpc>
            </a:pPr>
            <a:r>
              <a:rPr sz="3600">
                <a:sym typeface="+mn-ea"/>
              </a:rPr>
              <a:t>- Cần hệ thống tự động nhận diện để tăng hiệu quả</a:t>
            </a:r>
            <a:endParaRPr sz="3600">
              <a:sym typeface="+mn-ea"/>
            </a:endParaRPr>
          </a:p>
          <a:p>
            <a:pPr>
              <a:lnSpc>
                <a:spcPct val="130000"/>
              </a:lnSpc>
            </a:pPr>
            <a:r>
              <a:rPr sz="3600">
                <a:sym typeface="+mn-ea"/>
              </a:rPr>
              <a:t>- Arduino &amp; cảm biến flex giúp thu thập dữ liệu cử chỉ tay</a:t>
            </a:r>
            <a:endParaRPr lang="en-US" sz="3600" b="1" dirty="0" smtClean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 smtClean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57" y="594548"/>
            <a:ext cx="5792885" cy="17259"/>
          </a:xfrm>
          <a:prstGeom prst="rect">
            <a:avLst/>
          </a:prstGeom>
        </p:spPr>
      </p:pic>
      <p:pic>
        <p:nvPicPr>
          <p:cNvPr id="6" name="Picture 5" descr="Dai Nam [PPT] Template 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64184"/>
            <a:ext cx="1327164" cy="120357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" y="6347088"/>
            <a:ext cx="12191993" cy="520416"/>
            <a:chOff x="7" y="6327424"/>
            <a:chExt cx="12191993" cy="520416"/>
          </a:xfrm>
        </p:grpSpPr>
        <p:pic>
          <p:nvPicPr>
            <p:cNvPr id="8" name="Picture 7" descr="Dai Nam [PPT] Template 05.png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321175" y="5842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 b="1" dirty="0" smtClean="0">
                <a:solidFill>
                  <a:srgbClr val="FF6600"/>
                </a:solidFill>
                <a:latin typeface="Arial" panose="020B0604020202020204"/>
                <a:cs typeface="Arial" panose="020B0604020202020204"/>
                <a:sym typeface="+mn-ea"/>
              </a:rPr>
              <a:t> 1. Đặt vấn đề </a:t>
            </a:r>
            <a:endParaRPr lang="en-US" sz="3000" b="1" dirty="0" smtClean="0">
              <a:solidFill>
                <a:srgbClr val="FF660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74875" y="272131"/>
            <a:ext cx="2937159" cy="52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80" b="1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MỤC TIÊU</a:t>
            </a:r>
            <a:endParaRPr lang="en-US" sz="2780" b="1" dirty="0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58" y="893711"/>
            <a:ext cx="5792885" cy="17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400" y="1515712"/>
            <a:ext cx="10518273" cy="488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20000"/>
              </a:lnSpc>
            </a:pPr>
            <a:r>
              <a:rPr sz="3000">
                <a:sym typeface="+mn-ea"/>
              </a:rPr>
              <a:t>- Xây dựng hệ thống nhận diện cử chỉ tay</a:t>
            </a:r>
            <a:endParaRPr sz="3000">
              <a:sym typeface="+mn-ea"/>
            </a:endParaRPr>
          </a:p>
          <a:p>
            <a:pPr algn="l">
              <a:lnSpc>
                <a:spcPct val="220000"/>
              </a:lnSpc>
            </a:pPr>
            <a:r>
              <a:rPr sz="3000">
                <a:sym typeface="+mn-ea"/>
              </a:rPr>
              <a:t>- Sử dụng cảm biến flex để thu thập tín hiệu</a:t>
            </a:r>
            <a:endParaRPr sz="3000">
              <a:sym typeface="+mn-ea"/>
            </a:endParaRPr>
          </a:p>
          <a:p>
            <a:pPr algn="l">
              <a:lnSpc>
                <a:spcPct val="220000"/>
              </a:lnSpc>
            </a:pPr>
            <a:r>
              <a:rPr sz="3000">
                <a:sym typeface="+mn-ea"/>
              </a:rPr>
              <a:t>- Ứng dụng AI để phân loại cử chỉ tay</a:t>
            </a:r>
            <a:endParaRPr sz="3000">
              <a:sym typeface="+mn-ea"/>
            </a:endParaRPr>
          </a:p>
          <a:p>
            <a:pPr algn="l">
              <a:lnSpc>
                <a:spcPct val="220000"/>
              </a:lnSpc>
            </a:pPr>
            <a:endParaRPr lang="en-US" altLang="en-US" sz="2575" dirty="0">
              <a:solidFill>
                <a:schemeClr val="accent2"/>
              </a:solidFill>
              <a:latin typeface="+mj-ea"/>
              <a:ea typeface="+mj-ea"/>
              <a:cs typeface="MuseoModerno Black" pitchFamily="2" charset="0"/>
              <a:sym typeface="Manrope SemiBold" charset="0"/>
            </a:endParaRPr>
          </a:p>
          <a:p>
            <a:pPr algn="just">
              <a:lnSpc>
                <a:spcPct val="220000"/>
              </a:lnSpc>
              <a:spcAft>
                <a:spcPts val="410"/>
              </a:spcAft>
            </a:pPr>
            <a:endParaRPr lang="en-US" sz="2575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ai Nam [PPT] Template 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64184"/>
            <a:ext cx="1327164" cy="120357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" y="6551695"/>
            <a:ext cx="12191993" cy="306283"/>
            <a:chOff x="7" y="6327424"/>
            <a:chExt cx="12191993" cy="520416"/>
          </a:xfrm>
        </p:grpSpPr>
        <p:pic>
          <p:nvPicPr>
            <p:cNvPr id="11" name="Picture 10" descr="Dai Nam [PPT] Template 05.png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 l="43113" t="19648" r="33797" b="9592"/>
          <a:stretch>
            <a:fillRect/>
          </a:stretch>
        </p:blipFill>
        <p:spPr>
          <a:xfrm>
            <a:off x="7777480" y="1012190"/>
            <a:ext cx="3893820" cy="5066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53224" y="334067"/>
            <a:ext cx="4638525" cy="48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5" b="1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3. Phương pháp</a:t>
            </a:r>
            <a:endParaRPr lang="en-US" sz="2575" b="1" dirty="0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58" y="893711"/>
            <a:ext cx="5792885" cy="172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2341" y="1314185"/>
            <a:ext cx="8321860" cy="2217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sz="2470">
                <a:sym typeface="+mn-ea"/>
              </a:rPr>
              <a:t>- Kết nối cảm biến flex với Arduino</a:t>
            </a:r>
            <a:r>
              <a:rPr lang="en-US" sz="2470">
                <a:sym typeface="+mn-ea"/>
              </a:rPr>
              <a:t>             </a:t>
            </a:r>
            <a:r>
              <a:rPr sz="2470">
                <a:sym typeface="+mn-ea"/>
              </a:rPr>
              <a:t>- Tiền xử lý và chuẩn hóa dữ liệu</a:t>
            </a:r>
            <a:endParaRPr sz="2470"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sz="2470">
                <a:sym typeface="+mn-ea"/>
              </a:rPr>
              <a:t>- Đọc dữ liệu từ ngón tay khi uốn cong</a:t>
            </a:r>
            <a:r>
              <a:rPr lang="en-US" sz="2470">
                <a:sym typeface="+mn-ea"/>
              </a:rPr>
              <a:t>      </a:t>
            </a:r>
            <a:r>
              <a:rPr sz="2470">
                <a:sym typeface="+mn-ea"/>
              </a:rPr>
              <a:t>- Sử dụng mô hình AI để nhận diện</a:t>
            </a:r>
            <a:endParaRPr lang="en-US" sz="247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ai Nam [PPT] Template 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64184"/>
            <a:ext cx="1327164" cy="120357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" y="6347088"/>
            <a:ext cx="12191993" cy="520416"/>
            <a:chOff x="7" y="6327424"/>
            <a:chExt cx="12191993" cy="520416"/>
          </a:xfrm>
        </p:grpSpPr>
        <p:pic>
          <p:nvPicPr>
            <p:cNvPr id="9" name="Picture 8" descr="Dai Nam [PPT] Template 05.png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l="21897" t="29776" r="2904" b="15918"/>
          <a:stretch>
            <a:fillRect/>
          </a:stretch>
        </p:blipFill>
        <p:spPr>
          <a:xfrm>
            <a:off x="406400" y="3378200"/>
            <a:ext cx="1113980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58" y="893711"/>
            <a:ext cx="5792885" cy="172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1866" y="3392433"/>
            <a:ext cx="9640682" cy="508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ai Nam [PPT] Template 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64184"/>
            <a:ext cx="1327164" cy="120357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" y="6347088"/>
            <a:ext cx="12191993" cy="520416"/>
            <a:chOff x="7" y="6327424"/>
            <a:chExt cx="12191993" cy="520416"/>
          </a:xfrm>
        </p:grpSpPr>
        <p:pic>
          <p:nvPicPr>
            <p:cNvPr id="13" name="Picture 12" descr="Dai Nam [PPT] Template 05.png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657600" y="21336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 b="1" dirty="0" smtClean="0">
                <a:solidFill>
                  <a:srgbClr val="FF6600"/>
                </a:solidFill>
                <a:latin typeface="Arial" panose="020B0604020202020204"/>
                <a:cs typeface="Arial" panose="020B0604020202020204"/>
                <a:sym typeface="+mn-ea"/>
              </a:rPr>
              <a:t>4. Thuật toán </a:t>
            </a:r>
            <a:endParaRPr lang="en-US" sz="3000" b="1" dirty="0" smtClean="0">
              <a:solidFill>
                <a:srgbClr val="FF660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6170" y="1684020"/>
            <a:ext cx="8647430" cy="2284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sz="2500">
                <a:sym typeface="+mn-ea"/>
              </a:rPr>
              <a:t>- Mô hình Machine Learning: SVM, KNN</a:t>
            </a:r>
            <a:r>
              <a:rPr lang="en-US" sz="2500">
                <a:sym typeface="+mn-ea"/>
              </a:rPr>
              <a:t>,</a:t>
            </a:r>
            <a:r>
              <a:rPr sz="2500">
                <a:sym typeface="+mn-ea"/>
              </a:rPr>
              <a:t> Neural Network</a:t>
            </a:r>
            <a:endParaRPr sz="25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90000"/>
              </a:lnSpc>
            </a:pPr>
            <a:r>
              <a:rPr sz="2500">
                <a:sym typeface="+mn-ea"/>
              </a:rPr>
              <a:t>- Huấn luyện mô hình với dữ liệu từ GitHub: Gesture-Recognition</a:t>
            </a:r>
            <a:endParaRPr sz="25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90000"/>
              </a:lnSpc>
            </a:pPr>
            <a:r>
              <a:rPr sz="2500">
                <a:sym typeface="+mn-ea"/>
              </a:rPr>
              <a:t>- Kiểm tra độ chính xác và tối ưu hóa</a:t>
            </a:r>
            <a:endParaRPr lang="en-US" sz="2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58" y="893711"/>
            <a:ext cx="5792885" cy="17259"/>
          </a:xfrm>
          <a:prstGeom prst="rect">
            <a:avLst/>
          </a:prstGeom>
        </p:spPr>
      </p:pic>
      <p:pic>
        <p:nvPicPr>
          <p:cNvPr id="7" name="Picture 6" descr="Dai Nam [PPT] Template 1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64184"/>
            <a:ext cx="1327164" cy="120357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" y="6347088"/>
            <a:ext cx="12191993" cy="520416"/>
            <a:chOff x="7" y="6327424"/>
            <a:chExt cx="12191993" cy="520416"/>
          </a:xfrm>
        </p:grpSpPr>
        <p:pic>
          <p:nvPicPr>
            <p:cNvPr id="9" name="Picture 8" descr="Dai Nam [PPT] Template 05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462020" y="16827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 b="1" dirty="0" smtClean="0">
                <a:solidFill>
                  <a:srgbClr val="FF6600"/>
                </a:solidFill>
                <a:latin typeface="Arial" panose="020B0604020202020204"/>
                <a:cs typeface="Arial" panose="020B0604020202020204"/>
                <a:sym typeface="+mn-ea"/>
              </a:rPr>
              <a:t>5. Đánh giá</a:t>
            </a:r>
            <a:endParaRPr lang="en-US" sz="3000" b="1" dirty="0" smtClean="0">
              <a:solidFill>
                <a:srgbClr val="FF660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701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71500">
                <a:tc>
                  <a:txBody>
                    <a:bodyPr/>
                    <a:p>
                      <a:r>
                        <a:t>Thuật toán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Độ chính xác (%)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Thời gian xử lý (ms)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p>
                      <a: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120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p>
                      <a: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110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p>
                      <a: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t>150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895600" y="3774440"/>
          <a:ext cx="6400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2" y="6347341"/>
            <a:ext cx="10972637" cy="520416"/>
          </a:xfrm>
          <a:prstGeom prst="rect">
            <a:avLst/>
          </a:prstGeom>
        </p:spPr>
      </p:pic>
      <p:pic>
        <p:nvPicPr>
          <p:cNvPr id="7" name="Picture 6" descr="Dai Nam [PPT] Template 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64184"/>
            <a:ext cx="1327164" cy="120357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" y="6347088"/>
            <a:ext cx="12191993" cy="520416"/>
            <a:chOff x="7" y="6327424"/>
            <a:chExt cx="12191993" cy="520416"/>
          </a:xfrm>
        </p:grpSpPr>
        <p:pic>
          <p:nvPicPr>
            <p:cNvPr id="9" name="Picture 8" descr="Dai Nam [PPT] Template 05.png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63" y="6327424"/>
              <a:ext cx="10972637" cy="52041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" y="6327424"/>
              <a:ext cx="1219363" cy="520415"/>
            </a:xfrm>
            <a:prstGeom prst="rect">
              <a:avLst/>
            </a:prstGeom>
            <a:solidFill>
              <a:srgbClr val="F4732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797935" y="2689860"/>
            <a:ext cx="5325110" cy="1427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Presentation</Application>
  <PresentationFormat>Widescreen</PresentationFormat>
  <Paragraphs>75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Arial</vt:lpstr>
      <vt:lpstr>Calibri</vt:lpstr>
      <vt:lpstr>.VnTime</vt:lpstr>
      <vt:lpstr>Segoe Print</vt:lpstr>
      <vt:lpstr>Microsoft YaHei</vt:lpstr>
      <vt:lpstr>Arial Unicode MS</vt:lpstr>
      <vt:lpstr>Calibri Light</vt:lpstr>
      <vt:lpstr>MuseoModerno Black</vt:lpstr>
      <vt:lpstr>Manrope SemiBold</vt:lpstr>
      <vt:lpstr>Arial Black</vt:lpstr>
      <vt:lpstr>Yu Gothic UI Light</vt:lpstr>
      <vt:lpstr>Yu Gothic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Pủa Giàng</cp:lastModifiedBy>
  <cp:revision>65</cp:revision>
  <dcterms:created xsi:type="dcterms:W3CDTF">2024-08-26T01:44:00Z</dcterms:created>
  <dcterms:modified xsi:type="dcterms:W3CDTF">2025-03-20T16:14:20Z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CE78C2B88D6A4969B565E6037863FF23_12</vt:lpwstr>
  </property>
  <property fmtid="{D5CDD505-2E9C-101B-9397-08002B2CF9AE}" pid="3" name="KSOProductBuildVer">
    <vt:lpwstr>1033-12.2.0.20326</vt:lpwstr>
  </property>
</Properties>
</file>