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1" r:id="rId3"/>
    <p:sldId id="262" r:id="rId4"/>
    <p:sldId id="263" r:id="rId5"/>
    <p:sldId id="267" r:id="rId6"/>
    <p:sldId id="259"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Jieting" initials="CJ" lastIdx="1" clrIdx="0">
    <p:extLst>
      <p:ext uri="{19B8F6BF-5375-455C-9EA6-DF929625EA0E}">
        <p15:presenceInfo xmlns:p15="http://schemas.microsoft.com/office/powerpoint/2012/main" userId="S::jieting2@illinois.edu::01bdb6cf-17ec-4169-bfda-65c46104c9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536"/>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29D3B-65B8-AC42-A254-B38E38928308}" type="datetimeFigureOut">
              <a:rPr lang="en-US" smtClean="0"/>
              <a:t>12/13/19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5A5D5-4683-A74C-8A20-FB51B4406F1F}" type="slidenum">
              <a:rPr lang="en-US" smtClean="0"/>
              <a:t>‹#›</a:t>
            </a:fld>
            <a:endParaRPr lang="en-US"/>
          </a:p>
        </p:txBody>
      </p:sp>
    </p:spTree>
    <p:extLst>
      <p:ext uri="{BB962C8B-B14F-4D97-AF65-F5344CB8AC3E}">
        <p14:creationId xmlns:p14="http://schemas.microsoft.com/office/powerpoint/2010/main" val="2423018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5A5D5-4683-A74C-8A20-FB51B4406F1F}" type="slidenum">
              <a:rPr lang="en-US" smtClean="0"/>
              <a:t>4</a:t>
            </a:fld>
            <a:endParaRPr lang="en-US"/>
          </a:p>
        </p:txBody>
      </p:sp>
    </p:spTree>
    <p:extLst>
      <p:ext uri="{BB962C8B-B14F-4D97-AF65-F5344CB8AC3E}">
        <p14:creationId xmlns:p14="http://schemas.microsoft.com/office/powerpoint/2010/main" val="3475847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zh-CN" altLang="en-US" dirty="0"/>
              <a:t> </a:t>
            </a:r>
            <a:r>
              <a:rPr lang="en-US" altLang="zh-CN" dirty="0"/>
              <a:t>have</a:t>
            </a:r>
            <a:r>
              <a:rPr lang="zh-CN" altLang="en-US" dirty="0"/>
              <a:t> </a:t>
            </a:r>
            <a:r>
              <a:rPr lang="en-US" altLang="zh-CN" dirty="0"/>
              <a:t>told</a:t>
            </a:r>
            <a:r>
              <a:rPr lang="zh-CN" altLang="en-US" dirty="0"/>
              <a:t> </a:t>
            </a:r>
            <a:r>
              <a:rPr lang="en-US" altLang="zh-CN" dirty="0"/>
              <a:t>how</a:t>
            </a:r>
            <a:r>
              <a:rPr lang="zh-CN" altLang="en-US" dirty="0"/>
              <a:t> </a:t>
            </a:r>
            <a:r>
              <a:rPr lang="en-US" altLang="zh-CN" dirty="0"/>
              <a:t>we</a:t>
            </a:r>
            <a:r>
              <a:rPr lang="zh-CN" altLang="en-US" dirty="0"/>
              <a:t> </a:t>
            </a:r>
            <a:r>
              <a:rPr lang="en-US" altLang="zh-CN" dirty="0"/>
              <a:t>get</a:t>
            </a:r>
            <a:r>
              <a:rPr lang="zh-CN" altLang="en-US" dirty="0"/>
              <a:t> </a:t>
            </a:r>
            <a:r>
              <a:rPr lang="en-US" altLang="zh-CN" i="1" dirty="0"/>
              <a:t>W</a:t>
            </a:r>
            <a:r>
              <a:rPr lang="zh-CN" altLang="en-US" i="1" dirty="0"/>
              <a:t> </a:t>
            </a:r>
            <a:r>
              <a:rPr lang="en-US" altLang="zh-CN" i="0" dirty="0"/>
              <a:t>before,</a:t>
            </a:r>
            <a:r>
              <a:rPr lang="zh-CN" altLang="en-US" i="0" dirty="0"/>
              <a:t> </a:t>
            </a:r>
            <a:r>
              <a:rPr lang="en-US" altLang="zh-CN" i="0" dirty="0"/>
              <a:t>in</a:t>
            </a:r>
            <a:r>
              <a:rPr lang="zh-CN" altLang="en-US" i="0" dirty="0"/>
              <a:t> </a:t>
            </a:r>
            <a:r>
              <a:rPr lang="en-US" altLang="zh-CN" i="0" dirty="0"/>
              <a:t>more</a:t>
            </a:r>
            <a:r>
              <a:rPr lang="zh-CN" altLang="en-US" i="0" dirty="0"/>
              <a:t> </a:t>
            </a:r>
            <a:r>
              <a:rPr lang="en-US" altLang="zh-CN" i="0" dirty="0"/>
              <a:t>detail…</a:t>
            </a:r>
            <a:endParaRPr lang="en-US" i="1" dirty="0"/>
          </a:p>
        </p:txBody>
      </p:sp>
      <p:sp>
        <p:nvSpPr>
          <p:cNvPr id="4" name="Slide Number Placeholder 3"/>
          <p:cNvSpPr>
            <a:spLocks noGrp="1"/>
          </p:cNvSpPr>
          <p:nvPr>
            <p:ph type="sldNum" sz="quarter" idx="5"/>
          </p:nvPr>
        </p:nvSpPr>
        <p:spPr/>
        <p:txBody>
          <a:bodyPr/>
          <a:lstStyle/>
          <a:p>
            <a:fld id="{1C15A5D5-4683-A74C-8A20-FB51B4406F1F}" type="slidenum">
              <a:rPr lang="en-US" smtClean="0"/>
              <a:t>6</a:t>
            </a:fld>
            <a:endParaRPr lang="en-US"/>
          </a:p>
        </p:txBody>
      </p:sp>
    </p:spTree>
    <p:extLst>
      <p:ext uri="{BB962C8B-B14F-4D97-AF65-F5344CB8AC3E}">
        <p14:creationId xmlns:p14="http://schemas.microsoft.com/office/powerpoint/2010/main" val="182723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Rank Theorem for Noisy Measurements:</a:t>
                </a:r>
              </a:p>
              <a:p>
                <a:r>
                  <a:rPr lang="en-US" sz="1200" kern="1200" dirty="0">
                    <a:solidFill>
                      <a:schemeClr val="tx1"/>
                    </a:solidFill>
                    <a:effectLst/>
                    <a:latin typeface="+mn-lt"/>
                    <a:ea typeface="+mn-ea"/>
                    <a:cs typeface="+mn-cs"/>
                  </a:rPr>
                  <a:t>The best possible shape and rotation estimate is obtained by considering only the three greatest singular values of </a:t>
                </a:r>
                <a14:m>
                  <m:oMath xmlns:m="http://schemas.openxmlformats.org/officeDocument/2006/math">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𝑊</m:t>
                        </m:r>
                      </m:e>
                    </m:acc>
                  </m:oMath>
                </a14:m>
                <a:r>
                  <a:rPr lang="en-US" sz="1200" kern="1200" dirty="0">
                    <a:solidFill>
                      <a:schemeClr val="tx1"/>
                    </a:solidFill>
                    <a:effectLst/>
                    <a:latin typeface="+mn-lt"/>
                    <a:ea typeface="+mn-ea"/>
                    <a:cs typeface="+mn-cs"/>
                  </a:rPr>
                  <a:t>, together with the corresponding left and right </a:t>
                </a:r>
                <a:endParaRPr lang="en-US" dirty="0"/>
              </a:p>
              <a:p>
                <a:r>
                  <a:rPr lang="en-US" sz="1200" kern="1200" dirty="0">
                    <a:solidFill>
                      <a:schemeClr val="tx1"/>
                    </a:solidFill>
                    <a:effectLst/>
                    <a:latin typeface="+mn-lt"/>
                    <a:ea typeface="+mn-ea"/>
                    <a:cs typeface="+mn-cs"/>
                  </a:rPr>
                  <a:t>eigenvectors. </a:t>
                </a:r>
                <a:endParaRPr lang="en-US" dirty="0"/>
              </a:p>
              <a:p>
                <a:endParaRPr lang="en-US" dirty="0"/>
              </a:p>
            </p:txBody>
          </p:sp>
        </mc:Choice>
        <mc:Fallback>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Rank Theorem for Noisy Measurements:</a:t>
                </a:r>
              </a:p>
              <a:p>
                <a:r>
                  <a:rPr lang="en-US" sz="1200" kern="1200" dirty="0">
                    <a:solidFill>
                      <a:schemeClr val="tx1"/>
                    </a:solidFill>
                    <a:effectLst/>
                    <a:latin typeface="+mn-lt"/>
                    <a:ea typeface="+mn-ea"/>
                    <a:cs typeface="+mn-cs"/>
                  </a:rPr>
                  <a:t>The best possible shape and rotation estimate is obtained by considering only the three greatest singular values of </a:t>
                </a:r>
                <a:r>
                  <a:rPr lang="en-US" altLang="zh-CN" i="0">
                    <a:latin typeface="Cambria Math" panose="02040503050406030204" pitchFamily="18" charset="0"/>
                  </a:rPr>
                  <a:t>𝑊</a:t>
                </a:r>
                <a:r>
                  <a:rPr lang="zh-CN" altLang="en-US" i="0">
                    <a:latin typeface="Cambria Math" panose="02040503050406030204" pitchFamily="18" charset="0"/>
                  </a:rPr>
                  <a:t> ̃</a:t>
                </a:r>
                <a:r>
                  <a:rPr lang="en-US" sz="1200" kern="1200" dirty="0">
                    <a:solidFill>
                      <a:schemeClr val="tx1"/>
                    </a:solidFill>
                    <a:effectLst/>
                    <a:latin typeface="+mn-lt"/>
                    <a:ea typeface="+mn-ea"/>
                    <a:cs typeface="+mn-cs"/>
                  </a:rPr>
                  <a:t>, together with the corresponding left and right </a:t>
                </a:r>
                <a:endParaRPr lang="en-US" dirty="0"/>
              </a:p>
              <a:p>
                <a:r>
                  <a:rPr lang="en-US" sz="1200" kern="1200" dirty="0">
                    <a:solidFill>
                      <a:schemeClr val="tx1"/>
                    </a:solidFill>
                    <a:effectLst/>
                    <a:latin typeface="+mn-lt"/>
                    <a:ea typeface="+mn-ea"/>
                    <a:cs typeface="+mn-cs"/>
                  </a:rPr>
                  <a:t>eigenvectors.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1C15A5D5-4683-A74C-8A20-FB51B4406F1F}" type="slidenum">
              <a:rPr lang="en-US" smtClean="0"/>
              <a:t>7</a:t>
            </a:fld>
            <a:endParaRPr lang="en-US"/>
          </a:p>
        </p:txBody>
      </p:sp>
    </p:spTree>
    <p:extLst>
      <p:ext uri="{BB962C8B-B14F-4D97-AF65-F5344CB8AC3E}">
        <p14:creationId xmlns:p14="http://schemas.microsoft.com/office/powerpoint/2010/main" val="3623291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8A61-F0B8-B64C-92EE-A832F6A5D3FA}"/>
              </a:ext>
            </a:extLst>
          </p:cNvPr>
          <p:cNvSpPr>
            <a:spLocks noGrp="1"/>
          </p:cNvSpPr>
          <p:nvPr>
            <p:ph type="ctrTitle"/>
          </p:nvPr>
        </p:nvSpPr>
        <p:spPr>
          <a:xfrm>
            <a:off x="232410" y="308610"/>
            <a:ext cx="11727180" cy="2421464"/>
          </a:xfrm>
        </p:spPr>
        <p:txBody>
          <a:bodyPr>
            <a:normAutofit/>
          </a:bodyPr>
          <a:lstStyle/>
          <a:p>
            <a:pPr algn="ctr"/>
            <a:r>
              <a:rPr lang="en-US" sz="2600" b="1" dirty="0">
                <a:latin typeface="Times New Roman" panose="02020603050405020304" pitchFamily="18" charset="0"/>
                <a:cs typeface="Times New Roman" panose="02020603050405020304" pitchFamily="18" charset="0"/>
              </a:rPr>
              <a:t>Shape and Motion from Image Streams under Orthography: </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 Factorization Method </a:t>
            </a:r>
            <a:br>
              <a:rPr lang="en-US" sz="2600" b="1" dirty="0">
                <a:latin typeface="Times New Roman" panose="02020603050405020304" pitchFamily="18" charset="0"/>
                <a:cs typeface="Times New Roman" panose="02020603050405020304" pitchFamily="18" charset="0"/>
              </a:rPr>
            </a:br>
            <a:br>
              <a:rPr lang="en-US" sz="2600" dirty="0"/>
            </a:br>
            <a:endParaRPr lang="en-US" sz="2600" dirty="0"/>
          </a:p>
        </p:txBody>
      </p:sp>
      <p:sp>
        <p:nvSpPr>
          <p:cNvPr id="6" name="TextBox 5">
            <a:extLst>
              <a:ext uri="{FF2B5EF4-FFF2-40B4-BE49-F238E27FC236}">
                <a16:creationId xmlns:a16="http://schemas.microsoft.com/office/drawing/2014/main" id="{43D9C8F1-2E7A-E445-8591-2DB67A78ED89}"/>
              </a:ext>
            </a:extLst>
          </p:cNvPr>
          <p:cNvSpPr txBox="1"/>
          <p:nvPr/>
        </p:nvSpPr>
        <p:spPr>
          <a:xfrm>
            <a:off x="4626864" y="5401646"/>
            <a:ext cx="7783830" cy="400110"/>
          </a:xfrm>
          <a:prstGeom prst="rect">
            <a:avLst/>
          </a:prstGeom>
          <a:noFill/>
        </p:spPr>
        <p:txBody>
          <a:bodyPr wrap="square" rtlCol="0">
            <a:spAutoFit/>
          </a:bodyPr>
          <a:lstStyle/>
          <a:p>
            <a:r>
              <a:rPr lang="en-US" altLang="zh-CN" sz="2000" dirty="0"/>
              <a:t>——</a:t>
            </a:r>
            <a:r>
              <a:rPr lang="zh-CN" altLang="en-US" sz="2000" dirty="0"/>
              <a:t> </a:t>
            </a:r>
            <a:r>
              <a:rPr lang="en-US" sz="2000" dirty="0"/>
              <a:t>G</a:t>
            </a:r>
            <a:r>
              <a:rPr lang="en-US" altLang="zh-CN" sz="2000" dirty="0"/>
              <a:t>roup</a:t>
            </a:r>
            <a:r>
              <a:rPr lang="zh-CN" altLang="en-US" sz="2000" dirty="0"/>
              <a:t> </a:t>
            </a:r>
            <a:r>
              <a:rPr lang="en-US" altLang="zh-CN" sz="2000" dirty="0"/>
              <a:t>Member</a:t>
            </a:r>
            <a:r>
              <a:rPr lang="en-US" sz="2000" dirty="0"/>
              <a:t>: Jieting Chen, Anbang Ye, Yicheng Sun, Jinbo Ci</a:t>
            </a:r>
          </a:p>
        </p:txBody>
      </p:sp>
      <p:sp>
        <p:nvSpPr>
          <p:cNvPr id="7" name="TextBox 6">
            <a:extLst>
              <a:ext uri="{FF2B5EF4-FFF2-40B4-BE49-F238E27FC236}">
                <a16:creationId xmlns:a16="http://schemas.microsoft.com/office/drawing/2014/main" id="{F7A10888-9AA1-0645-AFAE-6C8219C17E07}"/>
              </a:ext>
            </a:extLst>
          </p:cNvPr>
          <p:cNvSpPr txBox="1"/>
          <p:nvPr/>
        </p:nvSpPr>
        <p:spPr>
          <a:xfrm>
            <a:off x="8012430" y="2083743"/>
            <a:ext cx="488061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Tomasi &amp; Kanade 1991a</a:t>
            </a:r>
            <a:br>
              <a:rPr lang="en-US" dirty="0"/>
            </a:br>
            <a:endParaRPr lang="en-US" dirty="0"/>
          </a:p>
        </p:txBody>
      </p:sp>
    </p:spTree>
    <p:extLst>
      <p:ext uri="{BB962C8B-B14F-4D97-AF65-F5344CB8AC3E}">
        <p14:creationId xmlns:p14="http://schemas.microsoft.com/office/powerpoint/2010/main" val="421630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2D3A-824D-7B44-BF7A-11051DF19E62}"/>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Factorization Method</a:t>
            </a: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6C2CB46-8119-B644-89F0-9719AE4B1318}"/>
                  </a:ext>
                </a:extLst>
              </p:cNvPr>
              <p:cNvSpPr txBox="1"/>
              <p:nvPr/>
            </p:nvSpPr>
            <p:spPr>
              <a:xfrm>
                <a:off x="792480" y="2251846"/>
                <a:ext cx="10607040" cy="707886"/>
              </a:xfrm>
              <a:prstGeom prst="rect">
                <a:avLst/>
              </a:prstGeom>
              <a:noFill/>
            </p:spPr>
            <p:txBody>
              <a:bodyPr wrap="square" rtlCol="0">
                <a:spAutoFit/>
              </a:bodyPr>
              <a:lstStyle/>
              <a:p>
                <a:r>
                  <a:rPr lang="en-US" altLang="zh-CN" sz="2000" dirty="0"/>
                  <a:t>Represent</a:t>
                </a:r>
                <a:r>
                  <a:rPr lang="zh-CN" altLang="en-US" sz="2000" dirty="0"/>
                  <a:t> </a:t>
                </a:r>
                <a:r>
                  <a:rPr lang="en-US" altLang="zh-CN" sz="2000" dirty="0"/>
                  <a:t>an</a:t>
                </a:r>
                <a:r>
                  <a:rPr lang="zh-CN" altLang="en-US" sz="2000" dirty="0"/>
                  <a:t> </a:t>
                </a:r>
                <a:r>
                  <a:rPr lang="en-US" altLang="zh-CN" sz="2000" dirty="0"/>
                  <a:t>image</a:t>
                </a:r>
                <a:r>
                  <a:rPr lang="zh-CN" altLang="en-US" sz="2000" dirty="0"/>
                  <a:t> </a:t>
                </a:r>
                <a:r>
                  <a:rPr lang="en-US" altLang="zh-CN" sz="2000" dirty="0"/>
                  <a:t>sequence</a:t>
                </a:r>
                <a:r>
                  <a:rPr lang="zh-CN" altLang="en-US" sz="2000" dirty="0"/>
                  <a:t> </a:t>
                </a:r>
                <a:r>
                  <a:rPr lang="en-US" altLang="zh-CN" sz="2000" dirty="0"/>
                  <a:t>as</a:t>
                </a:r>
                <a:r>
                  <a:rPr lang="zh-CN" altLang="en-US" sz="2000" dirty="0"/>
                  <a:t> </a:t>
                </a:r>
                <a:r>
                  <a:rPr lang="en-US" altLang="zh-CN" sz="2000" dirty="0"/>
                  <a:t>a</a:t>
                </a:r>
                <a:r>
                  <a:rPr lang="zh-CN" altLang="en-US" sz="2000" dirty="0"/>
                  <a:t> </a:t>
                </a:r>
                <a:r>
                  <a:rPr lang="en-US" altLang="zh-CN" sz="2000" dirty="0"/>
                  <a:t>2</a:t>
                </a:r>
                <a:r>
                  <a:rPr lang="en-US" altLang="zh-CN" sz="2000" i="1" dirty="0"/>
                  <a:t>F</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𝑃</m:t>
                    </m:r>
                  </m:oMath>
                </a14:m>
                <a:r>
                  <a:rPr lang="zh-CN" altLang="en-US" sz="2000" dirty="0"/>
                  <a:t> </a:t>
                </a:r>
                <a:r>
                  <a:rPr lang="en-US" altLang="zh-CN" sz="2000" dirty="0"/>
                  <a:t>measurement</a:t>
                </a:r>
                <a:r>
                  <a:rPr lang="zh-CN" altLang="en-US" sz="2000" dirty="0"/>
                  <a:t> </a:t>
                </a:r>
                <a:r>
                  <a:rPr lang="en-US" altLang="zh-CN" sz="2000" dirty="0"/>
                  <a:t>matrix</a:t>
                </a:r>
                <a:r>
                  <a:rPr lang="zh-CN" altLang="en-US" sz="2000" dirty="0"/>
                  <a:t> </a:t>
                </a:r>
                <a:r>
                  <a:rPr lang="en-US" altLang="zh-CN" sz="2000" i="1" dirty="0"/>
                  <a:t>W</a:t>
                </a:r>
                <a:r>
                  <a:rPr lang="en-US" altLang="zh-CN" sz="2000" dirty="0"/>
                  <a:t>,</a:t>
                </a:r>
                <a:r>
                  <a:rPr lang="zh-CN" altLang="en-US" sz="2000" dirty="0"/>
                  <a:t> </a:t>
                </a:r>
                <a:r>
                  <a:rPr lang="en-US" altLang="zh-CN" sz="2000" dirty="0"/>
                  <a:t>which</a:t>
                </a:r>
                <a:r>
                  <a:rPr lang="zh-CN" altLang="en-US" sz="2000" dirty="0"/>
                  <a:t> </a:t>
                </a:r>
                <a:r>
                  <a:rPr lang="en-US" altLang="zh-CN" sz="2000" dirty="0"/>
                  <a:t>is</a:t>
                </a:r>
                <a:r>
                  <a:rPr lang="zh-CN" altLang="en-US" sz="2000" dirty="0"/>
                  <a:t> </a:t>
                </a:r>
                <a:r>
                  <a:rPr lang="en-US" altLang="zh-CN" sz="2000" dirty="0"/>
                  <a:t>made</a:t>
                </a:r>
                <a:r>
                  <a:rPr lang="zh-CN" altLang="en-US" sz="2000" dirty="0"/>
                  <a:t> </a:t>
                </a:r>
                <a:r>
                  <a:rPr lang="en-US" altLang="zh-CN" sz="2000" dirty="0"/>
                  <a:t>up</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horizontal</a:t>
                </a:r>
                <a:r>
                  <a:rPr lang="zh-CN" altLang="en-US" sz="2000" dirty="0"/>
                  <a:t> </a:t>
                </a:r>
                <a:r>
                  <a:rPr lang="en-US" altLang="zh-CN" sz="2000" dirty="0"/>
                  <a:t>and</a:t>
                </a:r>
                <a:r>
                  <a:rPr lang="zh-CN" altLang="en-US" sz="2000" dirty="0"/>
                  <a:t> </a:t>
                </a:r>
                <a:r>
                  <a:rPr lang="en-US" altLang="zh-CN" sz="2000" dirty="0"/>
                  <a:t>vertical</a:t>
                </a:r>
                <a:r>
                  <a:rPr lang="zh-CN" altLang="en-US" sz="2000" dirty="0"/>
                  <a:t> </a:t>
                </a:r>
                <a:r>
                  <a:rPr lang="en-US" altLang="zh-CN" sz="2000" dirty="0"/>
                  <a:t>coordinates</a:t>
                </a:r>
                <a:r>
                  <a:rPr lang="zh-CN" altLang="en-US" sz="2000" dirty="0"/>
                  <a:t> </a:t>
                </a:r>
                <a:r>
                  <a:rPr lang="en-US" altLang="zh-CN" sz="2000" dirty="0"/>
                  <a:t>of</a:t>
                </a:r>
                <a:r>
                  <a:rPr lang="zh-CN" altLang="en-US" sz="2000" dirty="0"/>
                  <a:t> </a:t>
                </a:r>
                <a:r>
                  <a:rPr lang="en-US" altLang="zh-CN" sz="2000" i="1" dirty="0"/>
                  <a:t>P</a:t>
                </a:r>
                <a:r>
                  <a:rPr lang="zh-CN" altLang="en-US" sz="2000" i="1" dirty="0"/>
                  <a:t> </a:t>
                </a:r>
                <a:r>
                  <a:rPr lang="en-US" altLang="zh-CN" sz="2000" dirty="0"/>
                  <a:t>points</a:t>
                </a:r>
                <a:r>
                  <a:rPr lang="zh-CN" altLang="en-US" sz="2000" dirty="0"/>
                  <a:t> </a:t>
                </a:r>
                <a:r>
                  <a:rPr lang="en-US" altLang="zh-CN" sz="2000" dirty="0"/>
                  <a:t>tracked</a:t>
                </a:r>
                <a:r>
                  <a:rPr lang="zh-CN" altLang="en-US" sz="2000" dirty="0"/>
                  <a:t> </a:t>
                </a:r>
                <a:r>
                  <a:rPr lang="en-US" altLang="zh-CN" sz="2000" dirty="0"/>
                  <a:t>through</a:t>
                </a:r>
                <a:r>
                  <a:rPr lang="zh-CN" altLang="en-US" sz="2000" dirty="0"/>
                  <a:t> </a:t>
                </a:r>
                <a:r>
                  <a:rPr lang="en-US" altLang="zh-CN" sz="2000" i="1" dirty="0"/>
                  <a:t>F</a:t>
                </a:r>
                <a:r>
                  <a:rPr lang="zh-CN" altLang="en-US" sz="2000" dirty="0"/>
                  <a:t> </a:t>
                </a:r>
                <a:r>
                  <a:rPr lang="en-US" altLang="zh-CN" sz="2000" dirty="0"/>
                  <a:t>frames.</a:t>
                </a:r>
                <a:endParaRPr lang="en-US" sz="2000" dirty="0"/>
              </a:p>
            </p:txBody>
          </p:sp>
        </mc:Choice>
        <mc:Fallback>
          <p:sp>
            <p:nvSpPr>
              <p:cNvPr id="4" name="TextBox 3">
                <a:extLst>
                  <a:ext uri="{FF2B5EF4-FFF2-40B4-BE49-F238E27FC236}">
                    <a16:creationId xmlns:a16="http://schemas.microsoft.com/office/drawing/2014/main" id="{96C2CB46-8119-B644-89F0-9719AE4B1318}"/>
                  </a:ext>
                </a:extLst>
              </p:cNvPr>
              <p:cNvSpPr txBox="1">
                <a:spLocks noRot="1" noChangeAspect="1" noMove="1" noResize="1" noEditPoints="1" noAdjustHandles="1" noChangeArrowheads="1" noChangeShapeType="1" noTextEdit="1"/>
              </p:cNvSpPr>
              <p:nvPr/>
            </p:nvSpPr>
            <p:spPr>
              <a:xfrm>
                <a:off x="792480" y="2251846"/>
                <a:ext cx="10607040" cy="707886"/>
              </a:xfrm>
              <a:prstGeom prst="rect">
                <a:avLst/>
              </a:prstGeom>
              <a:blipFill>
                <a:blip r:embed="rId2"/>
                <a:stretch>
                  <a:fillRect l="-478" t="-3509" r="-239" b="-122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231001B-2C4F-8E46-A07F-175D0B1A6160}"/>
                  </a:ext>
                </a:extLst>
              </p:cNvPr>
              <p:cNvSpPr txBox="1"/>
              <p:nvPr/>
            </p:nvSpPr>
            <p:spPr>
              <a:xfrm>
                <a:off x="792480" y="4552482"/>
                <a:ext cx="10397296" cy="923330"/>
              </a:xfrm>
              <a:prstGeom prst="rect">
                <a:avLst/>
              </a:prstGeom>
              <a:noFill/>
            </p:spPr>
            <p:txBody>
              <a:bodyPr wrap="square" rtlCol="0">
                <a:spAutoFit/>
              </a:bodyPr>
              <a:lstStyle/>
              <a:p>
                <a:r>
                  <a:rPr lang="en-US" altLang="zh-CN" dirty="0"/>
                  <a:t>The</a:t>
                </a:r>
                <a:r>
                  <a:rPr lang="zh-CN" altLang="en-US" dirty="0"/>
                  <a:t> </a:t>
                </a:r>
                <a:r>
                  <a:rPr lang="en-US" altLang="zh-CN" dirty="0"/>
                  <a:t>2F</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 </a:t>
                </a:r>
                <a:r>
                  <a:rPr lang="en-US" altLang="zh-CN" dirty="0"/>
                  <a:t>measurement</a:t>
                </a:r>
                <a:r>
                  <a:rPr lang="zh-CN" altLang="en-US" dirty="0"/>
                  <a:t> </a:t>
                </a:r>
                <a:r>
                  <a:rPr lang="en-US" altLang="zh-CN" dirty="0"/>
                  <a:t>matrix</a:t>
                </a:r>
                <a:r>
                  <a:rPr lang="zh-CN" altLang="en-US" dirty="0"/>
                  <a:t> </a:t>
                </a:r>
                <a:r>
                  <a:rPr lang="en-US" altLang="zh-CN" i="1" dirty="0"/>
                  <a:t>W</a:t>
                </a:r>
                <a:r>
                  <a:rPr lang="zh-CN" altLang="en-US" i="1" dirty="0"/>
                  <a:t> </a:t>
                </a:r>
                <a:r>
                  <a:rPr lang="en-US" altLang="zh-CN" dirty="0"/>
                  <a:t>can</a:t>
                </a:r>
                <a:r>
                  <a:rPr lang="zh-CN" altLang="en-US" dirty="0"/>
                  <a:t> </a:t>
                </a:r>
                <a:r>
                  <a:rPr lang="en-US" altLang="zh-CN" dirty="0"/>
                  <a:t>be</a:t>
                </a:r>
                <a:r>
                  <a:rPr lang="zh-CN" altLang="en-US" dirty="0"/>
                  <a:t> </a:t>
                </a:r>
                <a:r>
                  <a:rPr lang="en-US" altLang="zh-CN" dirty="0"/>
                  <a:t>factored</a:t>
                </a:r>
                <a:r>
                  <a:rPr lang="zh-CN" altLang="en-US" dirty="0"/>
                  <a:t> </a:t>
                </a:r>
                <a:r>
                  <a:rPr lang="en-US" altLang="zh-CN" dirty="0"/>
                  <a:t>into</a:t>
                </a:r>
                <a:r>
                  <a:rPr lang="zh-CN" altLang="en-US" dirty="0"/>
                  <a:t> </a:t>
                </a:r>
                <a:r>
                  <a:rPr lang="en-US" altLang="zh-CN" dirty="0"/>
                  <a:t>the</a:t>
                </a:r>
                <a:r>
                  <a:rPr lang="zh-CN" altLang="en-US" dirty="0"/>
                  <a:t> </a:t>
                </a:r>
                <a:r>
                  <a:rPr lang="en-US" altLang="zh-CN" dirty="0"/>
                  <a:t>product</a:t>
                </a:r>
                <a:r>
                  <a:rPr lang="zh-CN" altLang="en-US" dirty="0"/>
                  <a:t> </a:t>
                </a:r>
                <a:r>
                  <a:rPr lang="en-US" altLang="zh-CN" dirty="0"/>
                  <a:t>of</a:t>
                </a:r>
                <a:r>
                  <a:rPr lang="zh-CN" altLang="en-US" dirty="0"/>
                  <a:t> </a:t>
                </a:r>
                <a:r>
                  <a:rPr lang="en-US" altLang="zh-CN" dirty="0"/>
                  <a:t>two</a:t>
                </a:r>
                <a:r>
                  <a:rPr lang="zh-CN" altLang="en-US" dirty="0"/>
                  <a:t> </a:t>
                </a:r>
                <a:r>
                  <a:rPr lang="en-US" altLang="zh-CN" dirty="0"/>
                  <a:t>matrices</a:t>
                </a:r>
                <a:r>
                  <a:rPr lang="zh-CN" altLang="en-US" dirty="0"/>
                  <a:t> </a:t>
                </a:r>
                <a:r>
                  <a:rPr lang="en-US" altLang="zh-CN" i="1" dirty="0"/>
                  <a:t>R</a:t>
                </a:r>
                <a:r>
                  <a:rPr lang="zh-CN" altLang="en-US" dirty="0"/>
                  <a:t> </a:t>
                </a:r>
                <a:r>
                  <a:rPr lang="en-US" altLang="zh-CN" dirty="0"/>
                  <a:t>and</a:t>
                </a:r>
                <a:r>
                  <a:rPr lang="zh-CN" altLang="en-US" dirty="0"/>
                  <a:t> </a:t>
                </a:r>
                <a:r>
                  <a:rPr lang="en-US" altLang="zh-CN" i="1" dirty="0"/>
                  <a:t>S</a:t>
                </a:r>
                <a:r>
                  <a:rPr lang="en-US" altLang="zh-CN" dirty="0"/>
                  <a:t>.</a:t>
                </a:r>
                <a:r>
                  <a:rPr lang="zh-CN" altLang="en-US" dirty="0"/>
                  <a:t> </a:t>
                </a:r>
                <a:endParaRPr lang="en-US" altLang="zh-CN" dirty="0"/>
              </a:p>
              <a:p>
                <a:r>
                  <a:rPr lang="en-US" altLang="zh-CN" i="1" dirty="0"/>
                  <a:t>R</a:t>
                </a:r>
                <a:r>
                  <a:rPr lang="zh-CN" altLang="en-US" dirty="0"/>
                  <a:t> </a:t>
                </a:r>
                <a:r>
                  <a:rPr lang="en-US" altLang="zh-CN" dirty="0"/>
                  <a:t>——</a:t>
                </a:r>
                <a:r>
                  <a:rPr lang="zh-CN" altLang="en-US" dirty="0"/>
                  <a:t> </a:t>
                </a:r>
                <a:r>
                  <a:rPr lang="en-US" altLang="zh-CN" dirty="0"/>
                  <a:t>2</a:t>
                </a:r>
                <a:r>
                  <a:rPr lang="en-US" altLang="zh-CN" i="1" dirty="0"/>
                  <a:t>F</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oMath>
                </a14:m>
                <a:r>
                  <a:rPr lang="zh-CN" altLang="en-US" dirty="0"/>
                  <a:t> </a:t>
                </a:r>
                <a:r>
                  <a:rPr lang="en-US" altLang="zh-CN" dirty="0"/>
                  <a:t>matrix</a:t>
                </a:r>
                <a:r>
                  <a:rPr lang="zh-CN" altLang="en-US" dirty="0"/>
                  <a:t> </a:t>
                </a:r>
                <a:r>
                  <a:rPr lang="en-US" altLang="zh-CN" dirty="0"/>
                  <a:t>that</a:t>
                </a:r>
                <a:r>
                  <a:rPr lang="zh-CN" altLang="en-US" dirty="0"/>
                  <a:t> </a:t>
                </a:r>
                <a:r>
                  <a:rPr lang="en-US" altLang="zh-CN" dirty="0"/>
                  <a:t>represents</a:t>
                </a:r>
                <a:r>
                  <a:rPr lang="zh-CN" altLang="en-US" dirty="0"/>
                  <a:t> </a:t>
                </a:r>
                <a:r>
                  <a:rPr lang="en-US" altLang="zh-CN" dirty="0"/>
                  <a:t>camera</a:t>
                </a:r>
                <a:r>
                  <a:rPr lang="zh-CN" altLang="en-US" dirty="0"/>
                  <a:t> </a:t>
                </a:r>
                <a:r>
                  <a:rPr lang="en-US" altLang="zh-CN" dirty="0"/>
                  <a:t>rotation</a:t>
                </a:r>
              </a:p>
              <a:p>
                <a:r>
                  <a:rPr lang="en-US" altLang="zh-CN" i="1" dirty="0"/>
                  <a:t>S</a:t>
                </a:r>
                <a:r>
                  <a:rPr lang="zh-CN" altLang="en-US" dirty="0"/>
                  <a:t> </a:t>
                </a:r>
                <a:r>
                  <a:rPr lang="en-US" altLang="zh-CN" dirty="0"/>
                  <a:t>—— 3</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oMath>
                </a14:m>
                <a:r>
                  <a:rPr lang="zh-CN" altLang="en-US" dirty="0"/>
                  <a:t> </a:t>
                </a:r>
                <a:r>
                  <a:rPr lang="en-US" altLang="zh-CN" dirty="0"/>
                  <a:t>matrix</a:t>
                </a:r>
                <a:r>
                  <a:rPr lang="zh-CN" altLang="en-US" dirty="0"/>
                  <a:t> </a:t>
                </a:r>
                <a:r>
                  <a:rPr lang="en-US" altLang="zh-CN" dirty="0"/>
                  <a:t>that</a:t>
                </a:r>
                <a:r>
                  <a:rPr lang="zh-CN" altLang="en-US" dirty="0"/>
                  <a:t> </a:t>
                </a:r>
                <a:r>
                  <a:rPr lang="en-US" altLang="zh-CN" dirty="0"/>
                  <a:t>represents</a:t>
                </a:r>
                <a:r>
                  <a:rPr lang="zh-CN" altLang="en-US" dirty="0"/>
                  <a:t> </a:t>
                </a:r>
                <a:r>
                  <a:rPr lang="en-US" altLang="zh-CN" dirty="0"/>
                  <a:t>shape</a:t>
                </a:r>
                <a:r>
                  <a:rPr lang="zh-CN" altLang="en-US" dirty="0"/>
                  <a:t> </a:t>
                </a:r>
                <a:r>
                  <a:rPr lang="en-US" altLang="zh-CN" dirty="0"/>
                  <a:t>in</a:t>
                </a:r>
                <a:r>
                  <a:rPr lang="zh-CN" altLang="en-US" dirty="0"/>
                  <a:t> </a:t>
                </a:r>
                <a:r>
                  <a:rPr lang="en-US" altLang="zh-CN" dirty="0"/>
                  <a:t>a</a:t>
                </a:r>
                <a:r>
                  <a:rPr lang="zh-CN" altLang="en-US" dirty="0"/>
                  <a:t> </a:t>
                </a:r>
                <a:r>
                  <a:rPr lang="en-US" altLang="zh-CN" dirty="0"/>
                  <a:t>coordinate</a:t>
                </a:r>
                <a:r>
                  <a:rPr lang="zh-CN" altLang="en-US" dirty="0"/>
                  <a:t> </a:t>
                </a:r>
                <a:r>
                  <a:rPr lang="en-US" altLang="zh-CN" dirty="0"/>
                  <a:t>system</a:t>
                </a:r>
                <a:r>
                  <a:rPr lang="zh-CN" altLang="en-US" dirty="0"/>
                  <a:t> </a:t>
                </a:r>
                <a:r>
                  <a:rPr lang="en-US" altLang="zh-CN" dirty="0"/>
                  <a:t>attached</a:t>
                </a:r>
                <a:r>
                  <a:rPr lang="zh-CN" altLang="en-US" dirty="0"/>
                  <a:t> </a:t>
                </a:r>
                <a:r>
                  <a:rPr lang="en-US" altLang="zh-CN" dirty="0"/>
                  <a:t>to</a:t>
                </a:r>
                <a:r>
                  <a:rPr lang="zh-CN" altLang="en-US" dirty="0"/>
                  <a:t> </a:t>
                </a:r>
                <a:r>
                  <a:rPr lang="en-US" altLang="zh-CN" dirty="0"/>
                  <a:t>the</a:t>
                </a:r>
                <a:r>
                  <a:rPr lang="zh-CN" altLang="en-US" dirty="0"/>
                  <a:t> </a:t>
                </a:r>
                <a:r>
                  <a:rPr lang="en-US" altLang="zh-CN" dirty="0"/>
                  <a:t>object</a:t>
                </a:r>
                <a:r>
                  <a:rPr lang="zh-CN" altLang="en-US" dirty="0"/>
                  <a:t> </a:t>
                </a:r>
                <a:r>
                  <a:rPr lang="en-US" altLang="zh-CN" dirty="0"/>
                  <a:t>centroid.</a:t>
                </a:r>
                <a:endParaRPr lang="en-US" dirty="0"/>
              </a:p>
            </p:txBody>
          </p:sp>
        </mc:Choice>
        <mc:Fallback>
          <p:sp>
            <p:nvSpPr>
              <p:cNvPr id="5" name="TextBox 4">
                <a:extLst>
                  <a:ext uri="{FF2B5EF4-FFF2-40B4-BE49-F238E27FC236}">
                    <a16:creationId xmlns:a16="http://schemas.microsoft.com/office/drawing/2014/main" id="{4231001B-2C4F-8E46-A07F-175D0B1A6160}"/>
                  </a:ext>
                </a:extLst>
              </p:cNvPr>
              <p:cNvSpPr txBox="1">
                <a:spLocks noRot="1" noChangeAspect="1" noMove="1" noResize="1" noEditPoints="1" noAdjustHandles="1" noChangeArrowheads="1" noChangeShapeType="1" noTextEdit="1"/>
              </p:cNvSpPr>
              <p:nvPr/>
            </p:nvSpPr>
            <p:spPr>
              <a:xfrm>
                <a:off x="792480" y="4552482"/>
                <a:ext cx="10397296" cy="923330"/>
              </a:xfrm>
              <a:prstGeom prst="rect">
                <a:avLst/>
              </a:prstGeom>
              <a:blipFill>
                <a:blip r:embed="rId3"/>
                <a:stretch>
                  <a:fillRect l="-366" t="-1351" b="-94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6842665-7D60-314A-BECB-A5976F87C1CE}"/>
                  </a:ext>
                </a:extLst>
              </p:cNvPr>
              <p:cNvSpPr txBox="1"/>
              <p:nvPr/>
            </p:nvSpPr>
            <p:spPr>
              <a:xfrm>
                <a:off x="792480" y="3347869"/>
                <a:ext cx="2805193" cy="6914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𝑈</m:t>
                          </m:r>
                        </m:num>
                        <m:den>
                          <m:r>
                            <a:rPr lang="en-US" altLang="zh-CN" sz="2400" b="0" i="1" smtClean="0">
                              <a:latin typeface="Cambria Math" panose="02040503050406030204" pitchFamily="18" charset="0"/>
                            </a:rPr>
                            <m:t>𝑉</m:t>
                          </m:r>
                        </m:den>
                      </m:f>
                      <m:r>
                        <a:rPr lang="en-US" altLang="zh-CN" sz="2400" b="0" i="1" smtClean="0">
                          <a:latin typeface="Cambria Math" panose="02040503050406030204" pitchFamily="18" charset="0"/>
                        </a:rPr>
                        <m:t>]</m:t>
                      </m:r>
                    </m:oMath>
                  </m:oMathPara>
                </a14:m>
                <a:endParaRPr lang="en-US" sz="2400" dirty="0"/>
              </a:p>
            </p:txBody>
          </p:sp>
        </mc:Choice>
        <mc:Fallback>
          <p:sp>
            <p:nvSpPr>
              <p:cNvPr id="7" name="TextBox 6">
                <a:extLst>
                  <a:ext uri="{FF2B5EF4-FFF2-40B4-BE49-F238E27FC236}">
                    <a16:creationId xmlns:a16="http://schemas.microsoft.com/office/drawing/2014/main" id="{76842665-7D60-314A-BECB-A5976F87C1CE}"/>
                  </a:ext>
                </a:extLst>
              </p:cNvPr>
              <p:cNvSpPr txBox="1">
                <a:spLocks noRot="1" noChangeAspect="1" noMove="1" noResize="1" noEditPoints="1" noAdjustHandles="1" noChangeArrowheads="1" noChangeShapeType="1" noTextEdit="1"/>
              </p:cNvSpPr>
              <p:nvPr/>
            </p:nvSpPr>
            <p:spPr>
              <a:xfrm>
                <a:off x="792480" y="3347869"/>
                <a:ext cx="2805193" cy="691471"/>
              </a:xfrm>
              <a:prstGeom prst="rect">
                <a:avLst/>
              </a:prstGeom>
              <a:blipFill>
                <a:blip r:embed="rId4"/>
                <a:stretch>
                  <a:fillRect t="-1852" b="-129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675CB23-F263-A844-BA04-F15C4463D9C4}"/>
                  </a:ext>
                </a:extLst>
              </p:cNvPr>
              <p:cNvSpPr txBox="1"/>
              <p:nvPr/>
            </p:nvSpPr>
            <p:spPr>
              <a:xfrm>
                <a:off x="3192651" y="3130658"/>
                <a:ext cx="7624575" cy="1200329"/>
              </a:xfrm>
              <a:prstGeom prst="rect">
                <a:avLst/>
              </a:prstGeom>
              <a:noFill/>
            </p:spPr>
            <p:txBody>
              <a:bodyPr wrap="square" rtlCol="0">
                <a:spAutoFit/>
              </a:bodyPr>
              <a:lstStyle/>
              <a:p>
                <a:r>
                  <a:rPr lang="en-US" altLang="zh-CN" dirty="0"/>
                  <a:t>U</a:t>
                </a:r>
                <a:r>
                  <a:rPr lang="zh-CN" altLang="en-US" dirty="0"/>
                  <a:t> </a:t>
                </a:r>
                <a:r>
                  <a:rPr lang="en-US" altLang="zh-CN" dirty="0"/>
                  <a:t>——</a:t>
                </a:r>
                <a:r>
                  <a:rPr lang="zh-CN" altLang="en-US" dirty="0"/>
                  <a:t> </a:t>
                </a:r>
                <a:r>
                  <a:rPr lang="en-US" altLang="zh-CN" dirty="0"/>
                  <a:t>an</a:t>
                </a:r>
                <a:r>
                  <a:rPr lang="zh-CN" altLang="en-US" dirty="0"/>
                  <a:t> </a:t>
                </a:r>
                <a:r>
                  <a:rPr lang="en-US" altLang="zh-CN" i="1" dirty="0"/>
                  <a:t>F</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i="1" dirty="0"/>
                  <a:t>P</a:t>
                </a:r>
                <a:r>
                  <a:rPr lang="zh-CN" altLang="en-US" i="1" dirty="0"/>
                  <a:t> </a:t>
                </a:r>
                <a:r>
                  <a:rPr lang="en-US" altLang="zh-CN" dirty="0"/>
                  <a:t>matrix</a:t>
                </a:r>
                <a:r>
                  <a:rPr lang="zh-CN" altLang="en-US" dirty="0"/>
                  <a:t> </a:t>
                </a:r>
                <a:r>
                  <a:rPr lang="en-US" altLang="zh-CN" dirty="0"/>
                  <a:t>with</a:t>
                </a:r>
                <a:r>
                  <a:rPr lang="zh-CN" altLang="en-US" dirty="0"/>
                  <a:t> </a:t>
                </a:r>
                <a:r>
                  <a:rPr lang="en-US" altLang="zh-CN" dirty="0"/>
                  <a:t>one</a:t>
                </a:r>
                <a:r>
                  <a:rPr lang="zh-CN" altLang="en-US" dirty="0"/>
                  <a:t> </a:t>
                </a:r>
                <a:r>
                  <a:rPr lang="en-US" altLang="zh-CN" dirty="0"/>
                  <a:t>row</a:t>
                </a:r>
                <a:r>
                  <a:rPr lang="zh-CN" altLang="en-US" dirty="0"/>
                  <a:t> </a:t>
                </a:r>
                <a:r>
                  <a:rPr lang="en-US" altLang="zh-CN" dirty="0"/>
                  <a:t>per</a:t>
                </a:r>
                <a:r>
                  <a:rPr lang="zh-CN" altLang="en-US" dirty="0"/>
                  <a:t> </a:t>
                </a:r>
                <a:r>
                  <a:rPr lang="en-US" altLang="zh-CN" dirty="0"/>
                  <a:t>frame</a:t>
                </a:r>
                <a:r>
                  <a:rPr lang="zh-CN" altLang="en-US" dirty="0"/>
                  <a:t> </a:t>
                </a:r>
                <a:r>
                  <a:rPr lang="en-US" altLang="zh-CN" dirty="0"/>
                  <a:t>and</a:t>
                </a:r>
                <a:r>
                  <a:rPr lang="zh-CN" altLang="en-US" dirty="0"/>
                  <a:t> </a:t>
                </a:r>
                <a:r>
                  <a:rPr lang="en-US" altLang="zh-CN" dirty="0"/>
                  <a:t>one</a:t>
                </a:r>
                <a:r>
                  <a:rPr lang="zh-CN" altLang="en-US" dirty="0"/>
                  <a:t> </a:t>
                </a:r>
                <a:r>
                  <a:rPr lang="en-US" altLang="zh-CN" dirty="0"/>
                  <a:t>column</a:t>
                </a:r>
                <a:r>
                  <a:rPr lang="zh-CN" altLang="en-US" dirty="0"/>
                  <a:t> </a:t>
                </a:r>
                <a:r>
                  <a:rPr lang="en-US" altLang="zh-CN" dirty="0"/>
                  <a:t>per</a:t>
                </a:r>
                <a:r>
                  <a:rPr lang="zh-CN" altLang="en-US" dirty="0"/>
                  <a:t> </a:t>
                </a:r>
                <a:r>
                  <a:rPr lang="en-US" altLang="zh-CN" dirty="0"/>
                  <a:t>feature</a:t>
                </a:r>
                <a:r>
                  <a:rPr lang="zh-CN" altLang="en-US" dirty="0"/>
                  <a:t> </a:t>
                </a:r>
                <a:r>
                  <a:rPr lang="en-US" altLang="zh-CN" dirty="0"/>
                  <a:t>point</a:t>
                </a:r>
              </a:p>
              <a:p>
                <a:r>
                  <a:rPr lang="en-US" dirty="0"/>
                  <a:t>	</a:t>
                </a:r>
                <a:r>
                  <a:rPr lang="zh-CN" altLang="en-US" dirty="0"/>
                  <a:t>    </a:t>
                </a:r>
                <a:r>
                  <a:rPr lang="en-US" altLang="zh-CN" dirty="0"/>
                  <a:t>recording</a:t>
                </a:r>
                <a:r>
                  <a:rPr lang="zh-CN" altLang="en-US" dirty="0"/>
                  <a:t> </a:t>
                </a:r>
                <a:r>
                  <a:rPr lang="en-US" altLang="zh-CN" dirty="0"/>
                  <a:t>the</a:t>
                </a:r>
                <a:r>
                  <a:rPr lang="zh-CN" altLang="en-US" dirty="0"/>
                  <a:t> </a:t>
                </a:r>
                <a:r>
                  <a:rPr lang="en-US" altLang="zh-CN" u="sng" dirty="0"/>
                  <a:t>horizontal</a:t>
                </a:r>
                <a:r>
                  <a:rPr lang="zh-CN" altLang="en-US" dirty="0"/>
                  <a:t> </a:t>
                </a:r>
                <a:r>
                  <a:rPr lang="en-US" altLang="zh-CN" dirty="0"/>
                  <a:t>feature</a:t>
                </a:r>
                <a:r>
                  <a:rPr lang="zh-CN" altLang="en-US" dirty="0"/>
                  <a:t> </a:t>
                </a:r>
                <a:r>
                  <a:rPr lang="en-US" altLang="zh-CN" dirty="0"/>
                  <a:t>coordinates</a:t>
                </a:r>
              </a:p>
              <a:p>
                <a:r>
                  <a:rPr lang="en-US" altLang="zh-CN" dirty="0"/>
                  <a:t>V</a:t>
                </a:r>
                <a:r>
                  <a:rPr lang="zh-CN" altLang="en-US" dirty="0"/>
                  <a:t> </a:t>
                </a:r>
                <a:r>
                  <a:rPr lang="en-US" altLang="zh-CN" dirty="0"/>
                  <a:t>——</a:t>
                </a:r>
                <a:r>
                  <a:rPr lang="zh-CN" altLang="en-US" dirty="0"/>
                  <a:t> </a:t>
                </a:r>
                <a:r>
                  <a:rPr lang="en-US" altLang="zh-CN" dirty="0"/>
                  <a:t>an</a:t>
                </a:r>
                <a:r>
                  <a:rPr lang="zh-CN" altLang="en-US" dirty="0"/>
                  <a:t> </a:t>
                </a:r>
                <a:r>
                  <a:rPr lang="en-US" altLang="zh-CN" i="1" dirty="0"/>
                  <a:t>F</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i="1" dirty="0"/>
                  <a:t>P</a:t>
                </a:r>
                <a:r>
                  <a:rPr lang="zh-CN" altLang="en-US" i="1" dirty="0"/>
                  <a:t> </a:t>
                </a:r>
                <a:r>
                  <a:rPr lang="en-US" altLang="zh-CN" dirty="0"/>
                  <a:t>matrix</a:t>
                </a:r>
                <a:r>
                  <a:rPr lang="zh-CN" altLang="en-US" dirty="0"/>
                  <a:t> </a:t>
                </a:r>
                <a:r>
                  <a:rPr lang="en-US" altLang="zh-CN" dirty="0"/>
                  <a:t>with</a:t>
                </a:r>
                <a:r>
                  <a:rPr lang="zh-CN" altLang="en-US" dirty="0"/>
                  <a:t> </a:t>
                </a:r>
                <a:r>
                  <a:rPr lang="en-US" altLang="zh-CN" dirty="0"/>
                  <a:t>one</a:t>
                </a:r>
                <a:r>
                  <a:rPr lang="zh-CN" altLang="en-US" dirty="0"/>
                  <a:t> </a:t>
                </a:r>
                <a:r>
                  <a:rPr lang="en-US" altLang="zh-CN" dirty="0"/>
                  <a:t>row</a:t>
                </a:r>
                <a:r>
                  <a:rPr lang="zh-CN" altLang="en-US" dirty="0"/>
                  <a:t> </a:t>
                </a:r>
                <a:r>
                  <a:rPr lang="en-US" altLang="zh-CN" dirty="0"/>
                  <a:t>per</a:t>
                </a:r>
                <a:r>
                  <a:rPr lang="zh-CN" altLang="en-US" dirty="0"/>
                  <a:t> </a:t>
                </a:r>
                <a:r>
                  <a:rPr lang="en-US" altLang="zh-CN" dirty="0"/>
                  <a:t>frame</a:t>
                </a:r>
                <a:r>
                  <a:rPr lang="zh-CN" altLang="en-US" dirty="0"/>
                  <a:t> </a:t>
                </a:r>
                <a:r>
                  <a:rPr lang="en-US" altLang="zh-CN" dirty="0"/>
                  <a:t>and</a:t>
                </a:r>
                <a:r>
                  <a:rPr lang="zh-CN" altLang="en-US" dirty="0"/>
                  <a:t> </a:t>
                </a:r>
                <a:r>
                  <a:rPr lang="en-US" altLang="zh-CN" dirty="0"/>
                  <a:t>one</a:t>
                </a:r>
                <a:r>
                  <a:rPr lang="zh-CN" altLang="en-US" dirty="0"/>
                  <a:t> </a:t>
                </a:r>
                <a:r>
                  <a:rPr lang="en-US" altLang="zh-CN" dirty="0"/>
                  <a:t>column</a:t>
                </a:r>
                <a:r>
                  <a:rPr lang="zh-CN" altLang="en-US" dirty="0"/>
                  <a:t> </a:t>
                </a:r>
                <a:r>
                  <a:rPr lang="en-US" altLang="zh-CN" dirty="0"/>
                  <a:t>per</a:t>
                </a:r>
                <a:r>
                  <a:rPr lang="zh-CN" altLang="en-US" dirty="0"/>
                  <a:t> </a:t>
                </a:r>
                <a:r>
                  <a:rPr lang="en-US" altLang="zh-CN" dirty="0"/>
                  <a:t>feature</a:t>
                </a:r>
                <a:r>
                  <a:rPr lang="zh-CN" altLang="en-US" dirty="0"/>
                  <a:t> </a:t>
                </a:r>
                <a:r>
                  <a:rPr lang="en-US" altLang="zh-CN" dirty="0"/>
                  <a:t>point</a:t>
                </a:r>
              </a:p>
              <a:p>
                <a:r>
                  <a:rPr lang="en-US" dirty="0"/>
                  <a:t>	</a:t>
                </a:r>
                <a:r>
                  <a:rPr lang="zh-CN" altLang="en-US" dirty="0"/>
                  <a:t>    </a:t>
                </a:r>
                <a:r>
                  <a:rPr lang="en-US" altLang="zh-CN" dirty="0"/>
                  <a:t>recording</a:t>
                </a:r>
                <a:r>
                  <a:rPr lang="zh-CN" altLang="en-US" dirty="0"/>
                  <a:t> </a:t>
                </a:r>
                <a:r>
                  <a:rPr lang="en-US" altLang="zh-CN" dirty="0"/>
                  <a:t>the</a:t>
                </a:r>
                <a:r>
                  <a:rPr lang="zh-CN" altLang="en-US" dirty="0"/>
                  <a:t> </a:t>
                </a:r>
                <a:r>
                  <a:rPr lang="en-US" altLang="zh-CN" u="sng" dirty="0"/>
                  <a:t>vertical</a:t>
                </a:r>
                <a:r>
                  <a:rPr lang="zh-CN" altLang="en-US" dirty="0"/>
                  <a:t> </a:t>
                </a:r>
                <a:r>
                  <a:rPr lang="en-US" altLang="zh-CN" dirty="0"/>
                  <a:t>feature</a:t>
                </a:r>
                <a:r>
                  <a:rPr lang="zh-CN" altLang="en-US" dirty="0"/>
                  <a:t> </a:t>
                </a:r>
                <a:r>
                  <a:rPr lang="en-US" altLang="zh-CN" dirty="0"/>
                  <a:t>coordinates</a:t>
                </a:r>
              </a:p>
            </p:txBody>
          </p:sp>
        </mc:Choice>
        <mc:Fallback>
          <p:sp>
            <p:nvSpPr>
              <p:cNvPr id="8" name="TextBox 7">
                <a:extLst>
                  <a:ext uri="{FF2B5EF4-FFF2-40B4-BE49-F238E27FC236}">
                    <a16:creationId xmlns:a16="http://schemas.microsoft.com/office/drawing/2014/main" id="{B675CB23-F263-A844-BA04-F15C4463D9C4}"/>
                  </a:ext>
                </a:extLst>
              </p:cNvPr>
              <p:cNvSpPr txBox="1">
                <a:spLocks noRot="1" noChangeAspect="1" noMove="1" noResize="1" noEditPoints="1" noAdjustHandles="1" noChangeArrowheads="1" noChangeShapeType="1" noTextEdit="1"/>
              </p:cNvSpPr>
              <p:nvPr/>
            </p:nvSpPr>
            <p:spPr>
              <a:xfrm>
                <a:off x="3192651" y="3130658"/>
                <a:ext cx="7624575" cy="1200329"/>
              </a:xfrm>
              <a:prstGeom prst="rect">
                <a:avLst/>
              </a:prstGeom>
              <a:blipFill>
                <a:blip r:embed="rId5"/>
                <a:stretch>
                  <a:fillRect l="-498" t="-2105" r="-332" b="-736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E65F6CB-D6BB-C145-8724-98A6733009D5}"/>
              </a:ext>
            </a:extLst>
          </p:cNvPr>
          <p:cNvSpPr txBox="1"/>
          <p:nvPr/>
        </p:nvSpPr>
        <p:spPr>
          <a:xfrm>
            <a:off x="5687878" y="1751308"/>
            <a:ext cx="4881966" cy="369332"/>
          </a:xfrm>
          <a:prstGeom prst="rect">
            <a:avLst/>
          </a:prstGeom>
          <a:noFill/>
        </p:spPr>
        <p:txBody>
          <a:bodyPr wrap="square" rtlCol="0">
            <a:spAutoFit/>
          </a:bodyPr>
          <a:lstStyle/>
          <a:p>
            <a:r>
              <a:rPr lang="en-US" altLang="zh-CN" dirty="0"/>
              <a:t>—</a:t>
            </a:r>
            <a:r>
              <a:rPr lang="zh-CN" altLang="en-US" dirty="0"/>
              <a:t> </a:t>
            </a:r>
            <a:r>
              <a:rPr lang="en-US" altLang="zh-CN" dirty="0"/>
              <a:t>with</a:t>
            </a:r>
            <a:r>
              <a:rPr lang="zh-CN" altLang="en-US" dirty="0"/>
              <a:t> </a:t>
            </a:r>
            <a:r>
              <a:rPr lang="en-US" altLang="zh-CN" dirty="0"/>
              <a:t>the</a:t>
            </a:r>
            <a:r>
              <a:rPr lang="zh-CN" altLang="en-US" dirty="0"/>
              <a:t> </a:t>
            </a:r>
            <a:r>
              <a:rPr lang="en-US" altLang="zh-CN" dirty="0"/>
              <a:t>assumption</a:t>
            </a:r>
            <a:r>
              <a:rPr lang="zh-CN" altLang="en-US" dirty="0"/>
              <a:t> </a:t>
            </a:r>
            <a:r>
              <a:rPr lang="en-US" altLang="zh-CN" dirty="0"/>
              <a:t>of</a:t>
            </a:r>
            <a:r>
              <a:rPr lang="zh-CN" altLang="en-US" dirty="0"/>
              <a:t> </a:t>
            </a:r>
            <a:r>
              <a:rPr lang="en-US" altLang="zh-CN" dirty="0"/>
              <a:t>orthographic</a:t>
            </a:r>
            <a:r>
              <a:rPr lang="zh-CN" altLang="en-US" dirty="0"/>
              <a:t> </a:t>
            </a:r>
            <a:r>
              <a:rPr lang="en-US" altLang="zh-CN" dirty="0"/>
              <a:t>graph</a:t>
            </a:r>
            <a:endParaRPr lang="en-US" dirty="0"/>
          </a:p>
        </p:txBody>
      </p:sp>
    </p:spTree>
    <p:extLst>
      <p:ext uri="{BB962C8B-B14F-4D97-AF65-F5344CB8AC3E}">
        <p14:creationId xmlns:p14="http://schemas.microsoft.com/office/powerpoint/2010/main" val="31197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B03A-EBA0-D640-A85E-7AED69ADD1CB}"/>
              </a:ext>
            </a:extLst>
          </p:cNvPr>
          <p:cNvSpPr>
            <a:spLocks noGrp="1"/>
          </p:cNvSpPr>
          <p:nvPr>
            <p:ph type="title"/>
          </p:nvPr>
        </p:nvSpPr>
        <p:spPr>
          <a:xfrm>
            <a:off x="685802" y="990599"/>
            <a:ext cx="4791336" cy="1075268"/>
          </a:xfrm>
        </p:spPr>
        <p:txBody>
          <a:bodyPr vert="horz" lIns="91440" tIns="45720" rIns="91440" bIns="45720" rtlCol="0" anchor="ctr">
            <a:normAutofit/>
          </a:bodyPr>
          <a:lstStyle/>
          <a:p>
            <a:pPr>
              <a:lnSpc>
                <a:spcPct val="90000"/>
              </a:lnSpc>
            </a:pPr>
            <a:r>
              <a:rPr lang="en-US" altLang="zh-CN" sz="3100"/>
              <a:t>Before Start: Find the corresponding </a:t>
            </a:r>
            <a:r>
              <a:rPr lang="en-US" altLang="zh-CN" sz="3100" i="1"/>
              <a:t>P</a:t>
            </a:r>
            <a:r>
              <a:rPr lang="en-US" altLang="zh-CN" sz="3100"/>
              <a:t> points</a:t>
            </a:r>
            <a:endParaRPr lang="en-US" sz="3100"/>
          </a:p>
        </p:txBody>
      </p:sp>
      <p:sp>
        <p:nvSpPr>
          <p:cNvPr id="4" name="TextBox 3">
            <a:extLst>
              <a:ext uri="{FF2B5EF4-FFF2-40B4-BE49-F238E27FC236}">
                <a16:creationId xmlns:a16="http://schemas.microsoft.com/office/drawing/2014/main" id="{417B8997-E5A1-B140-BB26-473A6FDBE1D1}"/>
              </a:ext>
            </a:extLst>
          </p:cNvPr>
          <p:cNvSpPr txBox="1"/>
          <p:nvPr/>
        </p:nvSpPr>
        <p:spPr>
          <a:xfrm>
            <a:off x="685802" y="2142067"/>
            <a:ext cx="4791336" cy="3649131"/>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altLang="zh-CN"/>
              <a:t>Select any four frames from all input images</a:t>
            </a:r>
          </a:p>
          <a:p>
            <a:pPr marL="285750" indent="-285750">
              <a:spcAft>
                <a:spcPts val="1000"/>
              </a:spcAft>
              <a:buClr>
                <a:schemeClr val="tx1"/>
              </a:buClr>
              <a:buSzPct val="100000"/>
              <a:buFont typeface="Arial"/>
              <a:buChar char="•"/>
            </a:pPr>
            <a:r>
              <a:rPr lang="en-US" altLang="zh-CN"/>
              <a:t>Find the corresponding interesting points between the first frame with the other three frames</a:t>
            </a:r>
          </a:p>
          <a:p>
            <a:pPr marL="285750" indent="-285750">
              <a:spcAft>
                <a:spcPts val="1000"/>
              </a:spcAft>
              <a:buClr>
                <a:schemeClr val="tx1"/>
              </a:buClr>
              <a:buSzPct val="100000"/>
              <a:buFont typeface="Arial"/>
              <a:buChar char="•"/>
            </a:pPr>
            <a:r>
              <a:rPr lang="en-US" altLang="zh-CN"/>
              <a:t>Find the common interesting points existing in all four frames</a:t>
            </a:r>
          </a:p>
          <a:p>
            <a:pPr marL="285750" indent="-285750">
              <a:spcAft>
                <a:spcPts val="1000"/>
              </a:spcAft>
              <a:buClr>
                <a:schemeClr val="tx1"/>
              </a:buClr>
              <a:buSzPct val="100000"/>
              <a:buFont typeface="Arial"/>
              <a:buChar char="•"/>
            </a:pPr>
            <a:r>
              <a:rPr lang="en-US" altLang="zh-CN"/>
              <a:t>Use RANSAC Method to filtrate and get “good” interesting points</a:t>
            </a:r>
            <a:endParaRPr lang="en-US"/>
          </a:p>
        </p:txBody>
      </p:sp>
      <p:sp>
        <p:nvSpPr>
          <p:cNvPr id="14" name="Freeform 16">
            <a:extLst>
              <a:ext uri="{FF2B5EF4-FFF2-40B4-BE49-F238E27FC236}">
                <a16:creationId xmlns:a16="http://schemas.microsoft.com/office/drawing/2014/main" id="{DDFA4E15-05A1-4891-9514-27696DBAC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119" y="990599"/>
            <a:ext cx="4965113" cy="4800599"/>
          </a:xfrm>
          <a:custGeom>
            <a:avLst/>
            <a:gdLst>
              <a:gd name="connsiteX0" fmla="*/ 2557994 w 4965113"/>
              <a:gd name="connsiteY0" fmla="*/ 2479677 h 4800599"/>
              <a:gd name="connsiteX1" fmla="*/ 4965113 w 4965113"/>
              <a:gd name="connsiteY1" fmla="*/ 2479677 h 4800599"/>
              <a:gd name="connsiteX2" fmla="*/ 4965113 w 4965113"/>
              <a:gd name="connsiteY2" fmla="*/ 4545255 h 4800599"/>
              <a:gd name="connsiteX3" fmla="*/ 4709769 w 4965113"/>
              <a:gd name="connsiteY3" fmla="*/ 4800599 h 4800599"/>
              <a:gd name="connsiteX4" fmla="*/ 2557994 w 4965113"/>
              <a:gd name="connsiteY4" fmla="*/ 4800599 h 4800599"/>
              <a:gd name="connsiteX5" fmla="*/ 0 w 4965113"/>
              <a:gd name="connsiteY5" fmla="*/ 2479677 h 4800599"/>
              <a:gd name="connsiteX6" fmla="*/ 2407118 w 4965113"/>
              <a:gd name="connsiteY6" fmla="*/ 2479677 h 4800599"/>
              <a:gd name="connsiteX7" fmla="*/ 2407118 w 4965113"/>
              <a:gd name="connsiteY7" fmla="*/ 4800599 h 4800599"/>
              <a:gd name="connsiteX8" fmla="*/ 255344 w 4965113"/>
              <a:gd name="connsiteY8" fmla="*/ 4800599 h 4800599"/>
              <a:gd name="connsiteX9" fmla="*/ 0 w 4965113"/>
              <a:gd name="connsiteY9" fmla="*/ 4545255 h 4800599"/>
              <a:gd name="connsiteX10" fmla="*/ 2557994 w 4965113"/>
              <a:gd name="connsiteY10" fmla="*/ 0 h 4800599"/>
              <a:gd name="connsiteX11" fmla="*/ 4709769 w 4965113"/>
              <a:gd name="connsiteY11" fmla="*/ 0 h 4800599"/>
              <a:gd name="connsiteX12" fmla="*/ 4965113 w 4965113"/>
              <a:gd name="connsiteY12" fmla="*/ 255344 h 4800599"/>
              <a:gd name="connsiteX13" fmla="*/ 4965113 w 4965113"/>
              <a:gd name="connsiteY13" fmla="*/ 2328801 h 4800599"/>
              <a:gd name="connsiteX14" fmla="*/ 2557994 w 4965113"/>
              <a:gd name="connsiteY14" fmla="*/ 2328801 h 4800599"/>
              <a:gd name="connsiteX15" fmla="*/ 255344 w 4965113"/>
              <a:gd name="connsiteY15" fmla="*/ 0 h 4800599"/>
              <a:gd name="connsiteX16" fmla="*/ 2407118 w 4965113"/>
              <a:gd name="connsiteY16" fmla="*/ 0 h 4800599"/>
              <a:gd name="connsiteX17" fmla="*/ 2407118 w 4965113"/>
              <a:gd name="connsiteY17" fmla="*/ 2328801 h 4800599"/>
              <a:gd name="connsiteX18" fmla="*/ 0 w 4965113"/>
              <a:gd name="connsiteY18" fmla="*/ 2328801 h 4800599"/>
              <a:gd name="connsiteX19" fmla="*/ 0 w 4965113"/>
              <a:gd name="connsiteY19" fmla="*/ 255344 h 4800599"/>
              <a:gd name="connsiteX20" fmla="*/ 255344 w 4965113"/>
              <a:gd name="connsiteY20" fmla="*/ 0 h 480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65113" h="4800599">
                <a:moveTo>
                  <a:pt x="2557994" y="2479677"/>
                </a:moveTo>
                <a:lnTo>
                  <a:pt x="4965113" y="2479677"/>
                </a:lnTo>
                <a:lnTo>
                  <a:pt x="4965113" y="4545255"/>
                </a:lnTo>
                <a:cubicBezTo>
                  <a:pt x="4965113" y="4686278"/>
                  <a:pt x="4850792" y="4800599"/>
                  <a:pt x="4709769" y="4800599"/>
                </a:cubicBezTo>
                <a:lnTo>
                  <a:pt x="2557994" y="4800599"/>
                </a:lnTo>
                <a:close/>
                <a:moveTo>
                  <a:pt x="0" y="2479677"/>
                </a:moveTo>
                <a:lnTo>
                  <a:pt x="2407118" y="2479677"/>
                </a:lnTo>
                <a:lnTo>
                  <a:pt x="2407118" y="4800599"/>
                </a:lnTo>
                <a:lnTo>
                  <a:pt x="255344" y="4800599"/>
                </a:lnTo>
                <a:cubicBezTo>
                  <a:pt x="114321" y="4800599"/>
                  <a:pt x="0" y="4686278"/>
                  <a:pt x="0" y="4545255"/>
                </a:cubicBezTo>
                <a:close/>
                <a:moveTo>
                  <a:pt x="2557994" y="0"/>
                </a:moveTo>
                <a:lnTo>
                  <a:pt x="4709769" y="0"/>
                </a:lnTo>
                <a:cubicBezTo>
                  <a:pt x="4850792" y="0"/>
                  <a:pt x="4965113" y="114321"/>
                  <a:pt x="4965113" y="255344"/>
                </a:cubicBezTo>
                <a:lnTo>
                  <a:pt x="4965113" y="2328801"/>
                </a:lnTo>
                <a:lnTo>
                  <a:pt x="2557994" y="2328801"/>
                </a:lnTo>
                <a:close/>
                <a:moveTo>
                  <a:pt x="255344" y="0"/>
                </a:moveTo>
                <a:lnTo>
                  <a:pt x="2407118" y="0"/>
                </a:lnTo>
                <a:lnTo>
                  <a:pt x="2407118" y="2328801"/>
                </a:lnTo>
                <a:lnTo>
                  <a:pt x="0" y="2328801"/>
                </a:lnTo>
                <a:lnTo>
                  <a:pt x="0" y="255344"/>
                </a:lnTo>
                <a:cubicBezTo>
                  <a:pt x="0" y="114321"/>
                  <a:pt x="114321" y="0"/>
                  <a:pt x="255344" y="0"/>
                </a:cubicBezTo>
                <a:close/>
              </a:path>
            </a:pathLst>
          </a:cu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large room&#10;&#10;Description automatically generated">
            <a:extLst>
              <a:ext uri="{FF2B5EF4-FFF2-40B4-BE49-F238E27FC236}">
                <a16:creationId xmlns:a16="http://schemas.microsoft.com/office/drawing/2014/main" id="{DA92608A-DEB3-F841-AAAD-8BF2AF7F4E77}"/>
              </a:ext>
            </a:extLst>
          </p:cNvPr>
          <p:cNvPicPr>
            <a:picLocks noChangeAspect="1"/>
          </p:cNvPicPr>
          <p:nvPr/>
        </p:nvPicPr>
        <p:blipFill rotWithShape="1">
          <a:blip r:embed="rId3"/>
          <a:srcRect r="22481" b="4"/>
          <a:stretch/>
        </p:blipFill>
        <p:spPr>
          <a:xfrm>
            <a:off x="6089119" y="990600"/>
            <a:ext cx="2407118" cy="2328800"/>
          </a:xfrm>
          <a:custGeom>
            <a:avLst/>
            <a:gdLst>
              <a:gd name="connsiteX0" fmla="*/ 210266 w 2407118"/>
              <a:gd name="connsiteY0" fmla="*/ 0 h 2328800"/>
              <a:gd name="connsiteX1" fmla="*/ 2407118 w 2407118"/>
              <a:gd name="connsiteY1" fmla="*/ 0 h 2328800"/>
              <a:gd name="connsiteX2" fmla="*/ 2407118 w 2407118"/>
              <a:gd name="connsiteY2" fmla="*/ 2328800 h 2328800"/>
              <a:gd name="connsiteX3" fmla="*/ 0 w 2407118"/>
              <a:gd name="connsiteY3" fmla="*/ 2328800 h 2328800"/>
              <a:gd name="connsiteX4" fmla="*/ 0 w 2407118"/>
              <a:gd name="connsiteY4" fmla="*/ 210266 h 2328800"/>
              <a:gd name="connsiteX5" fmla="*/ 210266 w 2407118"/>
              <a:gd name="connsiteY5" fmla="*/ 0 h 23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7118" h="2328800">
                <a:moveTo>
                  <a:pt x="210266" y="0"/>
                </a:moveTo>
                <a:lnTo>
                  <a:pt x="2407118" y="0"/>
                </a:lnTo>
                <a:lnTo>
                  <a:pt x="2407118" y="2328800"/>
                </a:lnTo>
                <a:lnTo>
                  <a:pt x="0" y="2328800"/>
                </a:lnTo>
                <a:lnTo>
                  <a:pt x="0" y="210266"/>
                </a:lnTo>
                <a:cubicBezTo>
                  <a:pt x="0" y="94139"/>
                  <a:pt x="94139" y="0"/>
                  <a:pt x="210266" y="0"/>
                </a:cubicBezTo>
                <a:close/>
              </a:path>
            </a:pathLst>
          </a:custGeom>
          <a:ln w="50800" cap="sq" cmpd="dbl">
            <a:noFill/>
            <a:miter lim="800000"/>
          </a:ln>
          <a:effectLst/>
        </p:spPr>
      </p:pic>
      <p:pic>
        <p:nvPicPr>
          <p:cNvPr id="7" name="Picture 6" descr="A large room&#10;&#10;Description automatically generated">
            <a:extLst>
              <a:ext uri="{FF2B5EF4-FFF2-40B4-BE49-F238E27FC236}">
                <a16:creationId xmlns:a16="http://schemas.microsoft.com/office/drawing/2014/main" id="{1C7112BA-E416-3F48-82FF-9A72DE710316}"/>
              </a:ext>
            </a:extLst>
          </p:cNvPr>
          <p:cNvPicPr>
            <a:picLocks noChangeAspect="1"/>
          </p:cNvPicPr>
          <p:nvPr/>
        </p:nvPicPr>
        <p:blipFill rotWithShape="1">
          <a:blip r:embed="rId4"/>
          <a:srcRect l="562" r="22836" b="4"/>
          <a:stretch/>
        </p:blipFill>
        <p:spPr>
          <a:xfrm>
            <a:off x="8647113" y="990600"/>
            <a:ext cx="2378651" cy="2328800"/>
          </a:xfrm>
          <a:custGeom>
            <a:avLst/>
            <a:gdLst>
              <a:gd name="connsiteX0" fmla="*/ 0 w 2378651"/>
              <a:gd name="connsiteY0" fmla="*/ 0 h 2328800"/>
              <a:gd name="connsiteX1" fmla="*/ 2168385 w 2378651"/>
              <a:gd name="connsiteY1" fmla="*/ 0 h 2328800"/>
              <a:gd name="connsiteX2" fmla="*/ 2378651 w 2378651"/>
              <a:gd name="connsiteY2" fmla="*/ 210266 h 2328800"/>
              <a:gd name="connsiteX3" fmla="*/ 2378651 w 2378651"/>
              <a:gd name="connsiteY3" fmla="*/ 2328800 h 2328800"/>
              <a:gd name="connsiteX4" fmla="*/ 0 w 2378651"/>
              <a:gd name="connsiteY4" fmla="*/ 2328800 h 23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651" h="2328800">
                <a:moveTo>
                  <a:pt x="0" y="0"/>
                </a:moveTo>
                <a:lnTo>
                  <a:pt x="2168385" y="0"/>
                </a:lnTo>
                <a:cubicBezTo>
                  <a:pt x="2284512" y="0"/>
                  <a:pt x="2378651" y="94139"/>
                  <a:pt x="2378651" y="210266"/>
                </a:cubicBezTo>
                <a:lnTo>
                  <a:pt x="2378651" y="2328800"/>
                </a:lnTo>
                <a:lnTo>
                  <a:pt x="0" y="2328800"/>
                </a:lnTo>
                <a:close/>
              </a:path>
            </a:pathLst>
          </a:custGeom>
          <a:ln w="50800" cap="sq" cmpd="dbl">
            <a:noFill/>
            <a:miter lim="800000"/>
          </a:ln>
          <a:effectLst/>
        </p:spPr>
      </p:pic>
      <p:pic>
        <p:nvPicPr>
          <p:cNvPr id="9" name="Picture 8">
            <a:extLst>
              <a:ext uri="{FF2B5EF4-FFF2-40B4-BE49-F238E27FC236}">
                <a16:creationId xmlns:a16="http://schemas.microsoft.com/office/drawing/2014/main" id="{0CD93637-26F4-354E-851F-88F0FA004238}"/>
              </a:ext>
            </a:extLst>
          </p:cNvPr>
          <p:cNvPicPr>
            <a:picLocks noChangeAspect="1"/>
          </p:cNvPicPr>
          <p:nvPr/>
        </p:nvPicPr>
        <p:blipFill rotWithShape="1">
          <a:blip r:embed="rId5"/>
          <a:srcRect r="22211" b="-5"/>
          <a:stretch/>
        </p:blipFill>
        <p:spPr>
          <a:xfrm>
            <a:off x="6089119" y="3470276"/>
            <a:ext cx="2407118" cy="2320923"/>
          </a:xfrm>
          <a:custGeom>
            <a:avLst/>
            <a:gdLst>
              <a:gd name="connsiteX0" fmla="*/ 0 w 2407118"/>
              <a:gd name="connsiteY0" fmla="*/ 0 h 2320923"/>
              <a:gd name="connsiteX1" fmla="*/ 2407118 w 2407118"/>
              <a:gd name="connsiteY1" fmla="*/ 0 h 2320923"/>
              <a:gd name="connsiteX2" fmla="*/ 2407118 w 2407118"/>
              <a:gd name="connsiteY2" fmla="*/ 2320923 h 2320923"/>
              <a:gd name="connsiteX3" fmla="*/ 210266 w 2407118"/>
              <a:gd name="connsiteY3" fmla="*/ 2320923 h 2320923"/>
              <a:gd name="connsiteX4" fmla="*/ 0 w 2407118"/>
              <a:gd name="connsiteY4" fmla="*/ 2110657 h 2320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118" h="2320923">
                <a:moveTo>
                  <a:pt x="0" y="0"/>
                </a:moveTo>
                <a:lnTo>
                  <a:pt x="2407118" y="0"/>
                </a:lnTo>
                <a:lnTo>
                  <a:pt x="2407118" y="2320923"/>
                </a:lnTo>
                <a:lnTo>
                  <a:pt x="210266" y="2320923"/>
                </a:lnTo>
                <a:cubicBezTo>
                  <a:pt x="94139" y="2320923"/>
                  <a:pt x="0" y="2226784"/>
                  <a:pt x="0" y="2110657"/>
                </a:cubicBezTo>
                <a:close/>
              </a:path>
            </a:pathLst>
          </a:custGeom>
          <a:ln w="50800" cap="sq" cmpd="dbl">
            <a:noFill/>
            <a:miter lim="800000"/>
          </a:ln>
          <a:effectLst/>
        </p:spPr>
      </p:pic>
      <p:pic>
        <p:nvPicPr>
          <p:cNvPr id="6" name="Picture 5">
            <a:extLst>
              <a:ext uri="{FF2B5EF4-FFF2-40B4-BE49-F238E27FC236}">
                <a16:creationId xmlns:a16="http://schemas.microsoft.com/office/drawing/2014/main" id="{9ECCBE86-BA45-7547-A623-E6E5E9907D30}"/>
              </a:ext>
            </a:extLst>
          </p:cNvPr>
          <p:cNvPicPr>
            <a:picLocks noChangeAspect="1"/>
          </p:cNvPicPr>
          <p:nvPr/>
        </p:nvPicPr>
        <p:blipFill rotWithShape="1">
          <a:blip r:embed="rId6"/>
          <a:srcRect r="23130" b="-5"/>
          <a:stretch/>
        </p:blipFill>
        <p:spPr>
          <a:xfrm>
            <a:off x="8647113" y="3470276"/>
            <a:ext cx="2378651" cy="2320923"/>
          </a:xfrm>
          <a:custGeom>
            <a:avLst/>
            <a:gdLst>
              <a:gd name="connsiteX0" fmla="*/ 0 w 2378651"/>
              <a:gd name="connsiteY0" fmla="*/ 0 h 2320923"/>
              <a:gd name="connsiteX1" fmla="*/ 2378651 w 2378651"/>
              <a:gd name="connsiteY1" fmla="*/ 0 h 2320923"/>
              <a:gd name="connsiteX2" fmla="*/ 2378651 w 2378651"/>
              <a:gd name="connsiteY2" fmla="*/ 2110657 h 2320923"/>
              <a:gd name="connsiteX3" fmla="*/ 2168385 w 2378651"/>
              <a:gd name="connsiteY3" fmla="*/ 2320923 h 2320923"/>
              <a:gd name="connsiteX4" fmla="*/ 0 w 2378651"/>
              <a:gd name="connsiteY4" fmla="*/ 2320923 h 2320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651" h="2320923">
                <a:moveTo>
                  <a:pt x="0" y="0"/>
                </a:moveTo>
                <a:lnTo>
                  <a:pt x="2378651" y="0"/>
                </a:lnTo>
                <a:lnTo>
                  <a:pt x="2378651" y="2110657"/>
                </a:lnTo>
                <a:cubicBezTo>
                  <a:pt x="2378651" y="2226784"/>
                  <a:pt x="2284512" y="2320923"/>
                  <a:pt x="2168385" y="2320923"/>
                </a:cubicBezTo>
                <a:lnTo>
                  <a:pt x="0" y="2320923"/>
                </a:lnTo>
                <a:close/>
              </a:path>
            </a:pathLst>
          </a:custGeom>
          <a:ln w="50800" cap="sq" cmpd="dbl">
            <a:noFill/>
            <a:miter lim="800000"/>
          </a:ln>
          <a:effectLst/>
        </p:spPr>
      </p:pic>
    </p:spTree>
    <p:extLst>
      <p:ext uri="{BB962C8B-B14F-4D97-AF65-F5344CB8AC3E}">
        <p14:creationId xmlns:p14="http://schemas.microsoft.com/office/powerpoint/2010/main" val="204288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082D-3BEE-0141-93F4-7535995BBE00}"/>
              </a:ext>
            </a:extLst>
          </p:cNvPr>
          <p:cNvSpPr>
            <a:spLocks noGrp="1"/>
          </p:cNvSpPr>
          <p:nvPr>
            <p:ph type="title"/>
          </p:nvPr>
        </p:nvSpPr>
        <p:spPr/>
        <p:txBody>
          <a:bodyPr>
            <a:normAutofit fontScale="90000"/>
          </a:bodyPr>
          <a:lstStyle/>
          <a:p>
            <a:pPr algn="ctr"/>
            <a:r>
              <a:rPr lang="en-US" altLang="zh-CN" dirty="0"/>
              <a:t>the</a:t>
            </a:r>
            <a:r>
              <a:rPr lang="zh-CN" altLang="en-US" dirty="0"/>
              <a:t> </a:t>
            </a:r>
            <a:r>
              <a:rPr lang="en-US" altLang="zh-CN" dirty="0"/>
              <a:t>coordinates</a:t>
            </a:r>
            <a:r>
              <a:rPr lang="zh-CN" altLang="en-US" dirty="0"/>
              <a:t> </a:t>
            </a:r>
            <a:r>
              <a:rPr lang="en-US" altLang="zh-CN" dirty="0"/>
              <a:t>of</a:t>
            </a:r>
            <a:r>
              <a:rPr lang="zh-CN" altLang="en-US" dirty="0"/>
              <a:t> </a:t>
            </a:r>
            <a:r>
              <a:rPr lang="en-US" altLang="zh-CN" dirty="0"/>
              <a:t>feature</a:t>
            </a:r>
            <a:r>
              <a:rPr lang="zh-CN" altLang="en-US" dirty="0"/>
              <a:t> </a:t>
            </a:r>
            <a:r>
              <a:rPr lang="en-US" altLang="zh-CN" dirty="0"/>
              <a:t>points</a:t>
            </a:r>
            <a:r>
              <a:rPr lang="zh-CN" altLang="en-US" dirty="0"/>
              <a:t> </a:t>
            </a:r>
            <a:r>
              <a:rPr lang="en-US" altLang="zh-CN" dirty="0"/>
              <a:t>in</a:t>
            </a:r>
            <a:r>
              <a:rPr lang="zh-CN" altLang="en-US" dirty="0"/>
              <a:t> </a:t>
            </a:r>
            <a:br>
              <a:rPr lang="en-US" altLang="zh-CN" dirty="0"/>
            </a:br>
            <a:r>
              <a:rPr lang="en-US" altLang="zh-CN" dirty="0"/>
              <a:t>world-centered</a:t>
            </a:r>
            <a:r>
              <a:rPr lang="zh-CN" altLang="en-US" dirty="0"/>
              <a:t> </a:t>
            </a:r>
            <a:r>
              <a:rPr lang="en-US" altLang="zh-CN" dirty="0"/>
              <a:t>or</a:t>
            </a:r>
            <a:r>
              <a:rPr lang="zh-CN" altLang="en-US" dirty="0"/>
              <a:t> </a:t>
            </a:r>
            <a:r>
              <a:rPr lang="en-US" altLang="zh-CN" dirty="0"/>
              <a:t>camera-centered</a:t>
            </a:r>
            <a:r>
              <a:rPr lang="zh-CN" altLang="en-US" dirty="0"/>
              <a:t> </a:t>
            </a:r>
            <a:r>
              <a:rPr lang="en-US" altLang="zh-CN" dirty="0"/>
              <a:t>coordinate?</a:t>
            </a:r>
            <a:r>
              <a:rPr lang="zh-CN" altLang="en-US" dirty="0"/>
              <a:t> </a:t>
            </a:r>
            <a:endParaRPr lang="en-US" dirty="0"/>
          </a:p>
        </p:txBody>
      </p:sp>
      <p:sp>
        <p:nvSpPr>
          <p:cNvPr id="5" name="TextBox 4">
            <a:extLst>
              <a:ext uri="{FF2B5EF4-FFF2-40B4-BE49-F238E27FC236}">
                <a16:creationId xmlns:a16="http://schemas.microsoft.com/office/drawing/2014/main" id="{42209729-A1CF-5943-8BED-FC67E7DE6A56}"/>
              </a:ext>
            </a:extLst>
          </p:cNvPr>
          <p:cNvSpPr txBox="1"/>
          <p:nvPr/>
        </p:nvSpPr>
        <p:spPr>
          <a:xfrm>
            <a:off x="1286359" y="2309247"/>
            <a:ext cx="9701939" cy="923330"/>
          </a:xfrm>
          <a:prstGeom prst="rect">
            <a:avLst/>
          </a:prstGeom>
          <a:noFill/>
        </p:spPr>
        <p:txBody>
          <a:bodyPr wrap="square" rtlCol="0">
            <a:spAutoFit/>
          </a:bodyPr>
          <a:lstStyle/>
          <a:p>
            <a:r>
              <a:rPr lang="en-US" altLang="zh-CN" dirty="0"/>
              <a:t>	With</a:t>
            </a:r>
            <a:r>
              <a:rPr lang="zh-CN" altLang="en-US" dirty="0"/>
              <a:t> </a:t>
            </a:r>
            <a:r>
              <a:rPr lang="en-US" altLang="zh-CN" dirty="0"/>
              <a:t>the</a:t>
            </a:r>
            <a:r>
              <a:rPr lang="zh-CN" altLang="en-US" dirty="0"/>
              <a:t> </a:t>
            </a:r>
            <a:r>
              <a:rPr lang="en-US" altLang="zh-CN" dirty="0"/>
              <a:t>perspective</a:t>
            </a:r>
            <a:r>
              <a:rPr lang="zh-CN" altLang="en-US" dirty="0"/>
              <a:t> </a:t>
            </a:r>
            <a:r>
              <a:rPr lang="en-US" altLang="zh-CN" dirty="0"/>
              <a:t>projection</a:t>
            </a:r>
            <a:r>
              <a:rPr lang="zh-CN" altLang="en-US" dirty="0"/>
              <a:t> </a:t>
            </a:r>
            <a:r>
              <a:rPr lang="en-US" altLang="zh-CN" dirty="0"/>
              <a:t>and</a:t>
            </a:r>
            <a:r>
              <a:rPr lang="zh-CN" altLang="en-US" dirty="0"/>
              <a:t> </a:t>
            </a:r>
            <a:r>
              <a:rPr lang="en-US" altLang="zh-CN" dirty="0"/>
              <a:t>a</a:t>
            </a:r>
            <a:r>
              <a:rPr lang="zh-CN" altLang="en-US" dirty="0"/>
              <a:t> </a:t>
            </a:r>
            <a:r>
              <a:rPr lang="en-US" altLang="zh-CN" dirty="0"/>
              <a:t>camera-centered</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shape,</a:t>
            </a:r>
            <a:r>
              <a:rPr lang="zh-CN" altLang="en-US" dirty="0"/>
              <a:t> </a:t>
            </a:r>
            <a:r>
              <a:rPr lang="en-US" altLang="zh-CN" dirty="0"/>
              <a:t>the</a:t>
            </a:r>
            <a:r>
              <a:rPr lang="zh-CN" altLang="en-US" dirty="0"/>
              <a:t> </a:t>
            </a:r>
            <a:r>
              <a:rPr lang="en-US" altLang="zh-CN" dirty="0"/>
              <a:t>position</a:t>
            </a:r>
            <a:r>
              <a:rPr lang="zh-CN" altLang="en-US" dirty="0"/>
              <a:t> </a:t>
            </a:r>
            <a:r>
              <a:rPr lang="en-US" altLang="zh-CN" dirty="0"/>
              <a:t>of</a:t>
            </a:r>
            <a:r>
              <a:rPr lang="zh-CN" altLang="en-US" dirty="0"/>
              <a:t> </a:t>
            </a:r>
            <a:r>
              <a:rPr lang="en-US" altLang="zh-CN" dirty="0"/>
              <a:t>feature</a:t>
            </a:r>
            <a:r>
              <a:rPr lang="zh-CN" altLang="en-US" dirty="0"/>
              <a:t> </a:t>
            </a:r>
            <a:r>
              <a:rPr lang="en-US" altLang="zh-CN" dirty="0"/>
              <a:t>points</a:t>
            </a:r>
            <a:r>
              <a:rPr lang="zh-CN" altLang="en-US" dirty="0"/>
              <a:t> </a:t>
            </a:r>
            <a:r>
              <a:rPr lang="en-US" altLang="zh-CN" dirty="0"/>
              <a:t>is</a:t>
            </a:r>
            <a:r>
              <a:rPr lang="zh-CN" altLang="en-US" dirty="0"/>
              <a:t> </a:t>
            </a:r>
            <a:r>
              <a:rPr lang="en-US" altLang="zh-CN" dirty="0"/>
              <a:t>specified</a:t>
            </a:r>
            <a:r>
              <a:rPr lang="zh-CN" altLang="en-US" dirty="0"/>
              <a:t> </a:t>
            </a:r>
            <a:r>
              <a:rPr lang="en-US" altLang="zh-CN" dirty="0"/>
              <a:t>by</a:t>
            </a:r>
            <a:r>
              <a:rPr lang="zh-CN" altLang="en-US" dirty="0"/>
              <a:t> </a:t>
            </a:r>
            <a:r>
              <a:rPr lang="en-US" altLang="zh-CN" dirty="0"/>
              <a:t>their</a:t>
            </a:r>
            <a:r>
              <a:rPr lang="zh-CN" altLang="en-US" dirty="0"/>
              <a:t> </a:t>
            </a:r>
            <a:r>
              <a:rPr lang="en-US" altLang="zh-CN" dirty="0"/>
              <a:t>image</a:t>
            </a:r>
            <a:r>
              <a:rPr lang="zh-CN" altLang="en-US" dirty="0"/>
              <a:t> </a:t>
            </a:r>
            <a:r>
              <a:rPr lang="en-US" altLang="zh-CN" dirty="0"/>
              <a:t>coordinates</a:t>
            </a:r>
            <a:r>
              <a:rPr lang="zh-CN" altLang="en-US" dirty="0"/>
              <a:t> </a:t>
            </a:r>
            <a:r>
              <a:rPr lang="en-US" altLang="zh-CN" dirty="0"/>
              <a:t>and</a:t>
            </a:r>
            <a:r>
              <a:rPr lang="zh-CN" altLang="en-US" dirty="0"/>
              <a:t> </a:t>
            </a:r>
            <a:r>
              <a:rPr lang="en-US" altLang="zh-CN" dirty="0"/>
              <a:t>by</a:t>
            </a:r>
            <a:r>
              <a:rPr lang="zh-CN" altLang="en-US" dirty="0"/>
              <a:t> </a:t>
            </a:r>
            <a:r>
              <a:rPr lang="en-US" altLang="zh-CN" dirty="0"/>
              <a:t>their</a:t>
            </a:r>
            <a:r>
              <a:rPr lang="zh-CN" altLang="en-US" dirty="0"/>
              <a:t> </a:t>
            </a:r>
            <a:r>
              <a:rPr lang="en-US" altLang="zh-CN" dirty="0"/>
              <a:t>depths,</a:t>
            </a:r>
            <a:r>
              <a:rPr lang="zh-CN" altLang="en-US" dirty="0"/>
              <a:t> </a:t>
            </a:r>
            <a:r>
              <a:rPr lang="en-US" altLang="zh-CN" dirty="0"/>
              <a:t>defined</a:t>
            </a:r>
            <a:r>
              <a:rPr lang="zh-CN" altLang="en-US" dirty="0"/>
              <a:t> </a:t>
            </a:r>
            <a:r>
              <a:rPr lang="en-US" altLang="zh-CN" dirty="0"/>
              <a:t>as</a:t>
            </a:r>
            <a:r>
              <a:rPr lang="zh-CN" altLang="en-US" dirty="0"/>
              <a:t> </a:t>
            </a:r>
            <a:r>
              <a:rPr lang="en-US" altLang="zh-CN" dirty="0"/>
              <a:t>the</a:t>
            </a:r>
            <a:r>
              <a:rPr lang="zh-CN" altLang="en-US" dirty="0"/>
              <a:t> </a:t>
            </a:r>
            <a:r>
              <a:rPr lang="en-US" altLang="zh-CN" dirty="0"/>
              <a:t>distance</a:t>
            </a:r>
            <a:r>
              <a:rPr lang="zh-CN" altLang="en-US" dirty="0"/>
              <a:t> </a:t>
            </a:r>
            <a:r>
              <a:rPr lang="en-US" altLang="zh-CN" dirty="0"/>
              <a:t>between</a:t>
            </a:r>
            <a:r>
              <a:rPr lang="zh-CN" altLang="en-US" dirty="0"/>
              <a:t> </a:t>
            </a:r>
            <a:r>
              <a:rPr lang="en-US" altLang="zh-CN" dirty="0"/>
              <a:t>the</a:t>
            </a:r>
            <a:r>
              <a:rPr lang="zh-CN" altLang="en-US" dirty="0"/>
              <a:t> </a:t>
            </a:r>
            <a:r>
              <a:rPr lang="en-US" altLang="zh-CN" dirty="0"/>
              <a:t>camera</a:t>
            </a:r>
            <a:r>
              <a:rPr lang="zh-CN" altLang="en-US" dirty="0"/>
              <a:t> </a:t>
            </a:r>
            <a:r>
              <a:rPr lang="en-US" altLang="zh-CN" dirty="0"/>
              <a:t>center</a:t>
            </a:r>
            <a:r>
              <a:rPr lang="zh-CN" altLang="en-US" dirty="0"/>
              <a:t> </a:t>
            </a:r>
            <a:r>
              <a:rPr lang="en-US" altLang="zh-CN" dirty="0"/>
              <a:t>and</a:t>
            </a:r>
            <a:r>
              <a:rPr lang="zh-CN" altLang="en-US" dirty="0"/>
              <a:t>  </a:t>
            </a:r>
            <a:r>
              <a:rPr lang="en-US" altLang="zh-CN" dirty="0"/>
              <a:t>the</a:t>
            </a:r>
            <a:r>
              <a:rPr lang="zh-CN" altLang="en-US" dirty="0"/>
              <a:t> </a:t>
            </a:r>
            <a:r>
              <a:rPr lang="en-US" altLang="zh-CN" dirty="0"/>
              <a:t>feature</a:t>
            </a:r>
            <a:r>
              <a:rPr lang="zh-CN" altLang="en-US" dirty="0"/>
              <a:t> </a:t>
            </a:r>
            <a:r>
              <a:rPr lang="en-US" altLang="zh-CN" dirty="0"/>
              <a:t>points,</a:t>
            </a:r>
            <a:r>
              <a:rPr lang="zh-CN" altLang="en-US" dirty="0"/>
              <a:t> </a:t>
            </a:r>
            <a:r>
              <a:rPr lang="en-US" altLang="zh-CN" dirty="0"/>
              <a:t>measured</a:t>
            </a:r>
            <a:r>
              <a:rPr lang="zh-CN" altLang="en-US" dirty="0"/>
              <a:t> </a:t>
            </a:r>
            <a:r>
              <a:rPr lang="en-US" altLang="zh-CN" dirty="0"/>
              <a:t>along</a:t>
            </a:r>
            <a:r>
              <a:rPr lang="zh-CN" altLang="en-US" dirty="0"/>
              <a:t> </a:t>
            </a:r>
            <a:r>
              <a:rPr lang="en-US" altLang="zh-CN" dirty="0"/>
              <a:t>the</a:t>
            </a:r>
            <a:r>
              <a:rPr lang="zh-CN" altLang="en-US" dirty="0"/>
              <a:t> </a:t>
            </a:r>
            <a:r>
              <a:rPr lang="en-US" altLang="zh-CN" dirty="0"/>
              <a:t>optical</a:t>
            </a:r>
            <a:r>
              <a:rPr lang="zh-CN" altLang="en-US" dirty="0"/>
              <a:t> </a:t>
            </a:r>
            <a:r>
              <a:rPr lang="en-US" altLang="zh-CN" dirty="0"/>
              <a:t>axis.</a:t>
            </a:r>
            <a:endParaRPr lang="en-US" dirty="0"/>
          </a:p>
        </p:txBody>
      </p:sp>
      <p:sp>
        <p:nvSpPr>
          <p:cNvPr id="6" name="TextBox 5">
            <a:extLst>
              <a:ext uri="{FF2B5EF4-FFF2-40B4-BE49-F238E27FC236}">
                <a16:creationId xmlns:a16="http://schemas.microsoft.com/office/drawing/2014/main" id="{A92F02D7-806B-BA48-B338-06E4CBC5A92A}"/>
              </a:ext>
            </a:extLst>
          </p:cNvPr>
          <p:cNvSpPr txBox="1"/>
          <p:nvPr/>
        </p:nvSpPr>
        <p:spPr>
          <a:xfrm>
            <a:off x="1270861" y="3766088"/>
            <a:ext cx="9810427" cy="646331"/>
          </a:xfrm>
          <a:prstGeom prst="rect">
            <a:avLst/>
          </a:prstGeom>
          <a:noFill/>
        </p:spPr>
        <p:txBody>
          <a:bodyPr wrap="square" rtlCol="0">
            <a:spAutoFit/>
          </a:bodyPr>
          <a:lstStyle/>
          <a:p>
            <a:r>
              <a:rPr lang="en-US" dirty="0"/>
              <a:t>	</a:t>
            </a:r>
            <a:r>
              <a:rPr lang="en-US" altLang="zh-CN" dirty="0"/>
              <a:t>Unfortunately,</a:t>
            </a:r>
            <a:r>
              <a:rPr lang="zh-CN" altLang="en-US" dirty="0"/>
              <a:t> </a:t>
            </a:r>
            <a:r>
              <a:rPr lang="en-US" altLang="zh-CN" dirty="0"/>
              <a:t>although</a:t>
            </a:r>
            <a:r>
              <a:rPr lang="zh-CN" altLang="en-US" dirty="0"/>
              <a:t> </a:t>
            </a:r>
            <a:r>
              <a:rPr lang="en-US" altLang="zh-CN" dirty="0"/>
              <a:t>a</a:t>
            </a:r>
            <a:r>
              <a:rPr lang="zh-CN" altLang="en-US" dirty="0"/>
              <a:t> </a:t>
            </a:r>
            <a:r>
              <a:rPr lang="en-US" altLang="zh-CN" dirty="0"/>
              <a:t>camera-centered</a:t>
            </a:r>
            <a:r>
              <a:rPr lang="zh-CN" altLang="en-US" dirty="0"/>
              <a:t> </a:t>
            </a:r>
            <a:r>
              <a:rPr lang="en-US" altLang="zh-CN" dirty="0"/>
              <a:t>representation</a:t>
            </a:r>
            <a:r>
              <a:rPr lang="zh-CN" altLang="en-US" dirty="0"/>
              <a:t> </a:t>
            </a:r>
            <a:r>
              <a:rPr lang="en-US" altLang="zh-CN" dirty="0"/>
              <a:t>simplifies</a:t>
            </a:r>
            <a:r>
              <a:rPr lang="zh-CN" altLang="en-US" dirty="0"/>
              <a:t> </a:t>
            </a:r>
            <a:r>
              <a:rPr lang="en-US" altLang="zh-CN" dirty="0"/>
              <a:t>the</a:t>
            </a:r>
            <a:r>
              <a:rPr lang="zh-CN" altLang="en-US" dirty="0"/>
              <a:t> </a:t>
            </a:r>
            <a:r>
              <a:rPr lang="en-US" altLang="zh-CN" dirty="0"/>
              <a:t>equations</a:t>
            </a:r>
            <a:r>
              <a:rPr lang="zh-CN" altLang="en-US" dirty="0"/>
              <a:t> </a:t>
            </a:r>
            <a:r>
              <a:rPr lang="en-US" altLang="zh-CN" dirty="0"/>
              <a:t>for</a:t>
            </a:r>
            <a:r>
              <a:rPr lang="zh-CN" altLang="en-US" dirty="0"/>
              <a:t> </a:t>
            </a:r>
            <a:r>
              <a:rPr lang="en-US" altLang="zh-CN" dirty="0"/>
              <a:t>perspective</a:t>
            </a:r>
            <a:r>
              <a:rPr lang="zh-CN" altLang="en-US" dirty="0"/>
              <a:t> </a:t>
            </a:r>
            <a:r>
              <a:rPr lang="en-US" altLang="zh-CN" dirty="0"/>
              <a:t>projection,</a:t>
            </a:r>
            <a:r>
              <a:rPr lang="zh-CN" altLang="en-US" dirty="0"/>
              <a:t> </a:t>
            </a:r>
            <a:r>
              <a:rPr lang="en-US" altLang="zh-CN" dirty="0"/>
              <a:t>it</a:t>
            </a:r>
            <a:r>
              <a:rPr lang="zh-CN" altLang="en-US" dirty="0"/>
              <a:t> </a:t>
            </a:r>
            <a:r>
              <a:rPr lang="en-US" altLang="zh-CN" dirty="0"/>
              <a:t>makes</a:t>
            </a:r>
            <a:r>
              <a:rPr lang="zh-CN" altLang="en-US" dirty="0"/>
              <a:t> </a:t>
            </a:r>
            <a:r>
              <a:rPr lang="en-US" altLang="zh-CN" dirty="0"/>
              <a:t>shape</a:t>
            </a:r>
            <a:r>
              <a:rPr lang="zh-CN" altLang="en-US" dirty="0"/>
              <a:t> </a:t>
            </a:r>
            <a:r>
              <a:rPr lang="en-US" altLang="zh-CN" dirty="0"/>
              <a:t>estimation</a:t>
            </a:r>
            <a:r>
              <a:rPr lang="zh-CN" altLang="en-US" dirty="0"/>
              <a:t> </a:t>
            </a:r>
            <a:r>
              <a:rPr lang="en-US" altLang="zh-CN" dirty="0"/>
              <a:t>difficult,</a:t>
            </a:r>
            <a:r>
              <a:rPr lang="zh-CN" altLang="en-US" dirty="0"/>
              <a:t> </a:t>
            </a:r>
            <a:r>
              <a:rPr lang="en-US" altLang="zh-CN" dirty="0"/>
              <a:t>unstable,</a:t>
            </a:r>
            <a:r>
              <a:rPr lang="zh-CN" altLang="en-US" dirty="0"/>
              <a:t> </a:t>
            </a:r>
            <a:r>
              <a:rPr lang="en-US" altLang="zh-CN" dirty="0"/>
              <a:t>and</a:t>
            </a:r>
            <a:r>
              <a:rPr lang="zh-CN" altLang="en-US" dirty="0"/>
              <a:t> </a:t>
            </a:r>
            <a:r>
              <a:rPr lang="en-US" altLang="zh-CN" dirty="0"/>
              <a:t>noise</a:t>
            </a:r>
            <a:r>
              <a:rPr lang="zh-CN" altLang="en-US" dirty="0"/>
              <a:t> </a:t>
            </a:r>
            <a:r>
              <a:rPr lang="en-US" altLang="zh-CN" dirty="0"/>
              <a:t>sensitive.</a:t>
            </a:r>
            <a:endParaRPr lang="en-US" dirty="0"/>
          </a:p>
        </p:txBody>
      </p:sp>
    </p:spTree>
    <p:extLst>
      <p:ext uri="{BB962C8B-B14F-4D97-AF65-F5344CB8AC3E}">
        <p14:creationId xmlns:p14="http://schemas.microsoft.com/office/powerpoint/2010/main" val="158290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8016B9-00E9-974A-8C9F-49D51852BAC6}"/>
              </a:ext>
            </a:extLst>
          </p:cNvPr>
          <p:cNvSpPr txBox="1"/>
          <p:nvPr/>
        </p:nvSpPr>
        <p:spPr>
          <a:xfrm>
            <a:off x="7254239" y="504071"/>
            <a:ext cx="3669792" cy="3139321"/>
          </a:xfrm>
          <a:prstGeom prst="rect">
            <a:avLst/>
          </a:prstGeom>
          <a:noFill/>
        </p:spPr>
        <p:txBody>
          <a:bodyPr wrap="square" rtlCol="0">
            <a:spAutoFit/>
          </a:bodyPr>
          <a:lstStyle/>
          <a:p>
            <a:r>
              <a:rPr lang="en-US" dirty="0"/>
              <a:t>	The orientation of the camera reference system corresponding to frame number </a:t>
            </a:r>
            <a:r>
              <a:rPr lang="en-US" i="1" dirty="0"/>
              <a:t>f</a:t>
            </a:r>
            <a:r>
              <a:rPr lang="en-US" dirty="0"/>
              <a:t> is determined by a pair of unit vectors </a:t>
            </a:r>
            <a:r>
              <a:rPr lang="en-US" i="1" dirty="0"/>
              <a:t>i</a:t>
            </a:r>
            <a:r>
              <a:rPr lang="en-US" i="1" baseline="-25000" dirty="0"/>
              <a:t>f</a:t>
            </a:r>
            <a:r>
              <a:rPr lang="en-US" i="1" dirty="0"/>
              <a:t> </a:t>
            </a:r>
            <a:r>
              <a:rPr lang="en-US" dirty="0"/>
              <a:t>and </a:t>
            </a:r>
            <a:r>
              <a:rPr lang="en-US" i="1" dirty="0"/>
              <a:t>j</a:t>
            </a:r>
            <a:r>
              <a:rPr lang="en-US" i="1" baseline="-25000" dirty="0"/>
              <a:t>f</a:t>
            </a:r>
            <a:r>
              <a:rPr lang="en-US" dirty="0"/>
              <a:t> pointing along the scanlines and the columns of the image respectively, and defined with respect to the world reference system. Under orthography, all projection rays are then parallel to the cross product of </a:t>
            </a:r>
            <a:r>
              <a:rPr lang="en-US" i="1" dirty="0"/>
              <a:t>i</a:t>
            </a:r>
            <a:r>
              <a:rPr lang="en-US" i="1" baseline="-25000" dirty="0"/>
              <a:t>f</a:t>
            </a:r>
            <a:r>
              <a:rPr lang="en-US" dirty="0"/>
              <a:t> and </a:t>
            </a:r>
            <a:r>
              <a:rPr lang="en-US" i="1" dirty="0"/>
              <a:t>j</a:t>
            </a:r>
            <a:r>
              <a:rPr lang="en-US" i="1" baseline="-25000" dirty="0"/>
              <a:t>f</a:t>
            </a:r>
            <a:r>
              <a:rPr lang="en-US" i="1" dirty="0"/>
              <a:t> </a:t>
            </a:r>
            <a:r>
              <a:rPr lang="en-US" dirty="0"/>
              <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7DFB60F-8777-4C40-A724-2D7D6F04B64E}"/>
                  </a:ext>
                </a:extLst>
              </p:cNvPr>
              <p:cNvSpPr txBox="1"/>
              <p:nvPr/>
            </p:nvSpPr>
            <p:spPr>
              <a:xfrm>
                <a:off x="1231392" y="4120896"/>
                <a:ext cx="9326880" cy="410497"/>
              </a:xfrm>
              <a:prstGeom prst="rect">
                <a:avLst/>
              </a:prstGeom>
              <a:noFill/>
            </p:spPr>
            <p:txBody>
              <a:bodyPr wrap="square" rtlCol="0">
                <a:spAutoFit/>
              </a:bodyPr>
              <a:lstStyle/>
              <a:p>
                <a:r>
                  <a:rPr lang="en-US" dirty="0"/>
                  <a:t>The image feature position of points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𝑦</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𝑧</m:t>
                            </m:r>
                          </m:e>
                          <m:sub>
                            <m:r>
                              <a:rPr lang="en-US" i="1">
                                <a:latin typeface="Cambria Math" panose="02040503050406030204" pitchFamily="18" charset="0"/>
                              </a:rPr>
                              <m:t>𝑝</m:t>
                            </m:r>
                          </m:sub>
                        </m:sSub>
                      </m:e>
                    </m:d>
                    <m:r>
                      <a:rPr lang="en-US" i="1" baseline="30000">
                        <a:latin typeface="Cambria Math" panose="02040503050406030204" pitchFamily="18" charset="0"/>
                      </a:rPr>
                      <m:t>𝑇</m:t>
                    </m:r>
                  </m:oMath>
                </a14:m>
                <a:r>
                  <a:rPr lang="en-US" dirty="0"/>
                  <a:t> onto frame </a:t>
                </a:r>
                <a:r>
                  <a:rPr lang="en-US" i="1" dirty="0"/>
                  <a:t>f</a:t>
                </a:r>
                <a:r>
                  <a:rPr lang="en-US" dirty="0"/>
                  <a:t> is given by the equation  </a:t>
                </a:r>
                <a:endParaRPr lang="en-US" baseline="30000" dirty="0"/>
              </a:p>
            </p:txBody>
          </p:sp>
        </mc:Choice>
        <mc:Fallback>
          <p:sp>
            <p:nvSpPr>
              <p:cNvPr id="5" name="TextBox 4">
                <a:extLst>
                  <a:ext uri="{FF2B5EF4-FFF2-40B4-BE49-F238E27FC236}">
                    <a16:creationId xmlns:a16="http://schemas.microsoft.com/office/drawing/2014/main" id="{17DFB60F-8777-4C40-A724-2D7D6F04B64E}"/>
                  </a:ext>
                </a:extLst>
              </p:cNvPr>
              <p:cNvSpPr txBox="1">
                <a:spLocks noRot="1" noChangeAspect="1" noMove="1" noResize="1" noEditPoints="1" noAdjustHandles="1" noChangeArrowheads="1" noChangeShapeType="1" noTextEdit="1"/>
              </p:cNvSpPr>
              <p:nvPr/>
            </p:nvSpPr>
            <p:spPr>
              <a:xfrm>
                <a:off x="1231392" y="4120896"/>
                <a:ext cx="9326880" cy="410497"/>
              </a:xfrm>
              <a:prstGeom prst="rect">
                <a:avLst/>
              </a:prstGeom>
              <a:blipFill>
                <a:blip r:embed="rId2"/>
                <a:stretch>
                  <a:fillRect l="-408"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DBF7D90-8743-1945-90EF-3E54AB386473}"/>
                  </a:ext>
                </a:extLst>
              </p:cNvPr>
              <p:cNvSpPr txBox="1"/>
              <p:nvPr/>
            </p:nvSpPr>
            <p:spPr>
              <a:xfrm>
                <a:off x="1207008" y="4628929"/>
                <a:ext cx="2133600" cy="736484"/>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𝑢</m:t>
                    </m:r>
                    <m:r>
                      <a:rPr lang="en-US" altLang="zh-CN" i="1" baseline="-25000">
                        <a:latin typeface="Cambria Math" panose="02040503050406030204" pitchFamily="18" charset="0"/>
                      </a:rPr>
                      <m:t>𝑓𝑝</m:t>
                    </m:r>
                  </m:oMath>
                </a14:m>
                <a:r>
                  <a:rPr lang="en-US" dirty="0"/>
                  <a:t> =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𝑖</m:t>
                        </m:r>
                      </m:e>
                      <m:sub>
                        <m:r>
                          <a:rPr lang="en-US" b="0" i="1" smtClean="0">
                            <a:latin typeface="Cambria Math" panose="02040503050406030204" pitchFamily="18" charset="0"/>
                          </a:rPr>
                          <m:t>𝑓</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m:t>
                    </m:r>
                  </m:oMath>
                </a14:m>
                <a:endParaRPr lang="en-US" dirty="0"/>
              </a:p>
              <a:p>
                <a14:m>
                  <m:oMath xmlns:m="http://schemas.openxmlformats.org/officeDocument/2006/math">
                    <m:r>
                      <a:rPr lang="en-US" altLang="zh-CN" b="0" i="1" smtClean="0">
                        <a:latin typeface="Cambria Math" panose="02040503050406030204" pitchFamily="18" charset="0"/>
                      </a:rPr>
                      <m:t>𝑣</m:t>
                    </m:r>
                    <m:r>
                      <a:rPr lang="en-US" altLang="zh-CN" i="1" baseline="-25000">
                        <a:latin typeface="Cambria Math" panose="02040503050406030204" pitchFamily="18" charset="0"/>
                      </a:rPr>
                      <m:t>𝑓𝑝</m:t>
                    </m:r>
                  </m:oMath>
                </a14:m>
                <a:r>
                  <a:rPr lang="en-US" dirty="0"/>
                  <a:t> =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𝑗</m:t>
                        </m:r>
                      </m:e>
                      <m:sub>
                        <m:r>
                          <a:rPr lang="en-US" i="1">
                            <a:latin typeface="Cambria Math" panose="02040503050406030204" pitchFamily="18" charset="0"/>
                          </a:rPr>
                          <m:t>𝑓</m:t>
                        </m:r>
                      </m:sub>
                      <m:sup>
                        <m:r>
                          <a:rPr lang="en-US" i="1">
                            <a:latin typeface="Cambria Math" panose="02040503050406030204" pitchFamily="18" charset="0"/>
                          </a:rPr>
                          <m:t>𝑇</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i="1">
                        <a:latin typeface="Cambria Math" panose="02040503050406030204" pitchFamily="18" charset="0"/>
                      </a:rPr>
                      <m:t>)</m:t>
                    </m:r>
                  </m:oMath>
                </a14:m>
                <a:r>
                  <a:rPr lang="en-US" dirty="0"/>
                  <a:t>  </a:t>
                </a:r>
              </a:p>
            </p:txBody>
          </p:sp>
        </mc:Choice>
        <mc:Fallback>
          <p:sp>
            <p:nvSpPr>
              <p:cNvPr id="8" name="TextBox 7">
                <a:extLst>
                  <a:ext uri="{FF2B5EF4-FFF2-40B4-BE49-F238E27FC236}">
                    <a16:creationId xmlns:a16="http://schemas.microsoft.com/office/drawing/2014/main" id="{ADBF7D90-8743-1945-90EF-3E54AB386473}"/>
                  </a:ext>
                </a:extLst>
              </p:cNvPr>
              <p:cNvSpPr txBox="1">
                <a:spLocks noRot="1" noChangeAspect="1" noMove="1" noResize="1" noEditPoints="1" noAdjustHandles="1" noChangeArrowheads="1" noChangeShapeType="1" noTextEdit="1"/>
              </p:cNvSpPr>
              <p:nvPr/>
            </p:nvSpPr>
            <p:spPr>
              <a:xfrm>
                <a:off x="1207008" y="4628929"/>
                <a:ext cx="2133600" cy="736484"/>
              </a:xfrm>
              <a:prstGeom prst="rect">
                <a:avLst/>
              </a:prstGeom>
              <a:blipFill>
                <a:blip r:embed="rId3"/>
                <a:stretch>
                  <a:fillRect b="-8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2EE590D-39BC-0349-8122-1DF227FADFD5}"/>
                  </a:ext>
                </a:extLst>
              </p:cNvPr>
              <p:cNvSpPr txBox="1"/>
              <p:nvPr/>
            </p:nvSpPr>
            <p:spPr>
              <a:xfrm>
                <a:off x="1231392" y="5486400"/>
                <a:ext cx="7522464" cy="391582"/>
              </a:xfrm>
              <a:prstGeom prst="rect">
                <a:avLst/>
              </a:prstGeom>
              <a:noFill/>
            </p:spPr>
            <p:txBody>
              <a:bodyPr wrap="square" rtlCol="0">
                <a:spAutoFit/>
              </a:bodyPr>
              <a:lstStyle/>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i="1">
                        <a:latin typeface="Cambria Math" panose="02040503050406030204" pitchFamily="18" charset="0"/>
                      </a:rPr>
                      <m:t> </m:t>
                    </m:r>
                  </m:oMath>
                </a14:m>
                <a:r>
                  <a:rPr lang="en-US" dirty="0"/>
                  <a:t>is the vector from the world origin to the origin of image frame </a:t>
                </a:r>
                <a:r>
                  <a:rPr lang="en-US" i="1" dirty="0"/>
                  <a:t>f</a:t>
                </a:r>
                <a:r>
                  <a:rPr lang="en-US" dirty="0"/>
                  <a:t>  </a:t>
                </a:r>
              </a:p>
            </p:txBody>
          </p:sp>
        </mc:Choice>
        <mc:Fallback>
          <p:sp>
            <p:nvSpPr>
              <p:cNvPr id="10" name="TextBox 9">
                <a:extLst>
                  <a:ext uri="{FF2B5EF4-FFF2-40B4-BE49-F238E27FC236}">
                    <a16:creationId xmlns:a16="http://schemas.microsoft.com/office/drawing/2014/main" id="{D2EE590D-39BC-0349-8122-1DF227FADFD5}"/>
                  </a:ext>
                </a:extLst>
              </p:cNvPr>
              <p:cNvSpPr txBox="1">
                <a:spLocks noRot="1" noChangeAspect="1" noMove="1" noResize="1" noEditPoints="1" noAdjustHandles="1" noChangeArrowheads="1" noChangeShapeType="1" noTextEdit="1"/>
              </p:cNvSpPr>
              <p:nvPr/>
            </p:nvSpPr>
            <p:spPr>
              <a:xfrm>
                <a:off x="1231392" y="5486400"/>
                <a:ext cx="7522464" cy="391582"/>
              </a:xfrm>
              <a:prstGeom prst="rect">
                <a:avLst/>
              </a:prstGeom>
              <a:blipFill>
                <a:blip r:embed="rId4"/>
                <a:stretch>
                  <a:fillRect l="-506" t="-6452" b="-1612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9E430052-9086-7A40-A333-0C0961FAF04F}"/>
              </a:ext>
            </a:extLst>
          </p:cNvPr>
          <p:cNvPicPr>
            <a:picLocks noChangeAspect="1"/>
          </p:cNvPicPr>
          <p:nvPr/>
        </p:nvPicPr>
        <p:blipFill>
          <a:blip r:embed="rId5"/>
          <a:stretch>
            <a:fillRect/>
          </a:stretch>
        </p:blipFill>
        <p:spPr>
          <a:xfrm>
            <a:off x="1267969" y="504071"/>
            <a:ext cx="5476496" cy="3345465"/>
          </a:xfrm>
          <a:prstGeom prst="rect">
            <a:avLst/>
          </a:prstGeom>
        </p:spPr>
      </p:pic>
    </p:spTree>
    <p:extLst>
      <p:ext uri="{BB962C8B-B14F-4D97-AF65-F5344CB8AC3E}">
        <p14:creationId xmlns:p14="http://schemas.microsoft.com/office/powerpoint/2010/main" val="383741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118B03A-EBA0-D640-A85E-7AED69ADD1CB}"/>
                  </a:ext>
                </a:extLst>
              </p:cNvPr>
              <p:cNvSpPr>
                <a:spLocks noGrp="1"/>
              </p:cNvSpPr>
              <p:nvPr>
                <p:ph type="title"/>
              </p:nvPr>
            </p:nvSpPr>
            <p:spPr>
              <a:xfrm>
                <a:off x="710185" y="212860"/>
                <a:ext cx="10131425" cy="1456267"/>
              </a:xfrm>
            </p:spPr>
            <p:txBody>
              <a:bodyPr/>
              <a:lstStyle/>
              <a:p>
                <a:pPr algn="ct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compute the SVD</a:t>
                </a:r>
                <a:r>
                  <a:rPr lang="zh-CN" altLang="en-US" dirty="0"/>
                  <a:t>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zh-CN" altLang="en-US" dirty="0"/>
                  <a:t> </a:t>
                </a:r>
                <a:endParaRPr lang="en-US" i="1" dirty="0"/>
              </a:p>
            </p:txBody>
          </p:sp>
        </mc:Choice>
        <mc:Fallback>
          <p:sp>
            <p:nvSpPr>
              <p:cNvPr id="2" name="Title 1">
                <a:extLst>
                  <a:ext uri="{FF2B5EF4-FFF2-40B4-BE49-F238E27FC236}">
                    <a16:creationId xmlns:a16="http://schemas.microsoft.com/office/drawing/2014/main" id="{3118B03A-EBA0-D640-A85E-7AED69ADD1CB}"/>
                  </a:ext>
                </a:extLst>
              </p:cNvPr>
              <p:cNvSpPr>
                <a:spLocks noGrp="1" noRot="1" noChangeAspect="1" noMove="1" noResize="1" noEditPoints="1" noAdjustHandles="1" noChangeArrowheads="1" noChangeShapeType="1" noTextEdit="1"/>
              </p:cNvSpPr>
              <p:nvPr>
                <p:ph type="title"/>
              </p:nvPr>
            </p:nvSpPr>
            <p:spPr>
              <a:xfrm>
                <a:off x="710185" y="212860"/>
                <a:ext cx="10131425" cy="1456267"/>
              </a:xfr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0AEE078-0FB8-7344-A166-27EC1FF7D085}"/>
                  </a:ext>
                </a:extLst>
              </p:cNvPr>
              <p:cNvSpPr txBox="1"/>
              <p:nvPr/>
            </p:nvSpPr>
            <p:spPr>
              <a:xfrm>
                <a:off x="1446508" y="1368113"/>
                <a:ext cx="9298983" cy="1200329"/>
              </a:xfrm>
              <a:prstGeom prst="rect">
                <a:avLst/>
              </a:prstGeom>
              <a:noFill/>
            </p:spPr>
            <p:txBody>
              <a:bodyPr wrap="square" rtlCol="0">
                <a:spAutoFit/>
              </a:bodyPr>
              <a:lstStyle/>
              <a:p>
                <a:r>
                  <a:rPr lang="en-US" altLang="zh-CN" dirty="0"/>
                  <a:t>We</a:t>
                </a:r>
                <a:r>
                  <a:rPr lang="zh-CN" altLang="en-US" dirty="0"/>
                  <a:t> </a:t>
                </a:r>
                <a:r>
                  <a:rPr lang="en-US" altLang="zh-CN" dirty="0"/>
                  <a:t>have</a:t>
                </a:r>
                <a:r>
                  <a:rPr lang="zh-CN" altLang="en-US" dirty="0"/>
                  <a:t> </a:t>
                </a:r>
                <a:r>
                  <a:rPr lang="en-US" altLang="zh-CN" dirty="0"/>
                  <a:t>tracked</a:t>
                </a:r>
                <a:r>
                  <a:rPr lang="zh-CN" altLang="en-US" dirty="0"/>
                  <a:t> </a:t>
                </a:r>
                <a:r>
                  <a:rPr lang="en-US" altLang="zh-CN" i="1" dirty="0"/>
                  <a:t>P</a:t>
                </a:r>
                <a:r>
                  <a:rPr lang="zh-CN" altLang="en-US" i="1" dirty="0"/>
                  <a:t> </a:t>
                </a:r>
                <a:r>
                  <a:rPr lang="en-US" altLang="zh-CN" dirty="0"/>
                  <a:t>feature</a:t>
                </a:r>
                <a:r>
                  <a:rPr lang="zh-CN" altLang="en-US" dirty="0"/>
                  <a:t> </a:t>
                </a:r>
                <a:r>
                  <a:rPr lang="en-US" altLang="zh-CN" dirty="0"/>
                  <a:t>points</a:t>
                </a:r>
                <a:r>
                  <a:rPr lang="zh-CN" altLang="en-US" dirty="0"/>
                  <a:t> </a:t>
                </a:r>
                <a:r>
                  <a:rPr lang="en-US" altLang="zh-CN" dirty="0"/>
                  <a:t>over</a:t>
                </a:r>
                <a:r>
                  <a:rPr lang="zh-CN" altLang="en-US" dirty="0"/>
                  <a:t> </a:t>
                </a:r>
                <a:r>
                  <a:rPr lang="en-US" altLang="zh-CN" i="1" dirty="0"/>
                  <a:t>F</a:t>
                </a:r>
                <a:r>
                  <a:rPr lang="zh-CN" altLang="en-US" i="1" dirty="0"/>
                  <a:t> </a:t>
                </a:r>
                <a:r>
                  <a:rPr lang="en-US" altLang="zh-CN" dirty="0"/>
                  <a:t>frames in an image stream, record the result as </a:t>
                </a:r>
              </a:p>
              <a:p>
                <a:pPr algn="ctr"/>
                <a14:m>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baseline="-25000" smtClean="0">
                            <a:latin typeface="Cambria Math" panose="02040503050406030204" pitchFamily="18" charset="0"/>
                          </a:rPr>
                          <m:t>𝑓𝑝</m:t>
                        </m:r>
                        <m:r>
                          <a:rPr lang="en-US" altLang="zh-CN" b="0" i="1" smtClean="0">
                            <a:latin typeface="Cambria Math" panose="02040503050406030204" pitchFamily="18" charset="0"/>
                          </a:rPr>
                          <m:t>, </m:t>
                        </m:r>
                        <m:r>
                          <a:rPr lang="en-US" altLang="zh-CN" b="0" i="1" smtClean="0">
                            <a:latin typeface="Cambria Math" panose="02040503050406030204" pitchFamily="18" charset="0"/>
                          </a:rPr>
                          <m:t>𝑣𝑓𝑝</m:t>
                        </m:r>
                      </m:e>
                    </m:d>
                  </m:oMath>
                </a14:m>
                <a:r>
                  <a:rPr lang="en-US" altLang="zh-CN" dirty="0"/>
                  <a:t> | </a:t>
                </a:r>
                <a:r>
                  <a:rPr lang="en-US" altLang="zh-CN" i="1" dirty="0"/>
                  <a:t>f</a:t>
                </a:r>
                <a:r>
                  <a:rPr lang="en-US" altLang="zh-CN" dirty="0"/>
                  <a:t> = 1, … </a:t>
                </a:r>
                <a:r>
                  <a:rPr lang="en-US" altLang="zh-CN" i="1" dirty="0"/>
                  <a:t>F</a:t>
                </a:r>
                <a:r>
                  <a:rPr lang="en-US" altLang="zh-CN" dirty="0"/>
                  <a:t>, </a:t>
                </a:r>
                <a:r>
                  <a:rPr lang="en-US" altLang="zh-CN" i="1" dirty="0"/>
                  <a:t>p</a:t>
                </a:r>
                <a:r>
                  <a:rPr lang="en-US" altLang="zh-CN" dirty="0"/>
                  <a:t> = 1, … </a:t>
                </a:r>
                <a:r>
                  <a:rPr lang="en-US" altLang="zh-CN" i="1" dirty="0"/>
                  <a:t>P</a:t>
                </a:r>
                <a14:m>
                  <m:oMath xmlns:m="http://schemas.openxmlformats.org/officeDocument/2006/math">
                    <m:r>
                      <a:rPr lang="en-US" altLang="zh-CN" b="0" i="1" smtClean="0">
                        <a:latin typeface="Cambria Math" panose="02040503050406030204" pitchFamily="18" charset="0"/>
                      </a:rPr>
                      <m:t> }</m:t>
                    </m:r>
                  </m:oMath>
                </a14:m>
                <a:endParaRPr lang="en-US" altLang="zh-CN" dirty="0"/>
              </a:p>
              <a:p>
                <a:pPr marL="285750" indent="-285750">
                  <a:buFont typeface="Arial" panose="020B0604020202020204" pitchFamily="34" charset="0"/>
                  <a:buChar char="•"/>
                </a:pPr>
                <a:r>
                  <a:rPr lang="en-US" altLang="zh-CN" dirty="0"/>
                  <a:t>write the horizontal feature coordinates </a:t>
                </a:r>
                <a14:m>
                  <m:oMath xmlns:m="http://schemas.openxmlformats.org/officeDocument/2006/math">
                    <m:r>
                      <a:rPr lang="en-US" altLang="zh-CN" i="1">
                        <a:latin typeface="Cambria Math" panose="02040503050406030204" pitchFamily="18" charset="0"/>
                      </a:rPr>
                      <m:t>𝑢</m:t>
                    </m:r>
                    <m:r>
                      <a:rPr lang="en-US" altLang="zh-CN" i="1" baseline="-25000">
                        <a:latin typeface="Cambria Math" panose="02040503050406030204" pitchFamily="18" charset="0"/>
                      </a:rPr>
                      <m:t>𝑓𝑝</m:t>
                    </m:r>
                  </m:oMath>
                </a14:m>
                <a:r>
                  <a:rPr lang="en-US" altLang="zh-CN" dirty="0"/>
                  <a:t> into matrix </a:t>
                </a:r>
                <a:r>
                  <a:rPr lang="en-US" altLang="zh-CN" i="1" dirty="0"/>
                  <a:t>U</a:t>
                </a:r>
              </a:p>
              <a:p>
                <a:pPr marL="285750" indent="-285750">
                  <a:buFont typeface="Arial" panose="020B0604020202020204" pitchFamily="34" charset="0"/>
                  <a:buChar char="•"/>
                </a:pPr>
                <a:r>
                  <a:rPr lang="en-US" altLang="zh-CN" dirty="0"/>
                  <a:t>write the vertical feature coordinates </a:t>
                </a:r>
                <a14:m>
                  <m:oMath xmlns:m="http://schemas.openxmlformats.org/officeDocument/2006/math">
                    <m:r>
                      <a:rPr lang="en-US" altLang="zh-CN" i="1">
                        <a:latin typeface="Cambria Math" panose="02040503050406030204" pitchFamily="18" charset="0"/>
                      </a:rPr>
                      <m:t>𝑣</m:t>
                    </m:r>
                    <m:r>
                      <a:rPr lang="en-US" altLang="zh-CN" i="1" baseline="-25000">
                        <a:latin typeface="Cambria Math" panose="02040503050406030204" pitchFamily="18" charset="0"/>
                      </a:rPr>
                      <m:t>𝑓𝑝</m:t>
                    </m:r>
                  </m:oMath>
                </a14:m>
                <a:r>
                  <a:rPr lang="en-US" altLang="zh-CN" dirty="0"/>
                  <a:t> into matrix </a:t>
                </a:r>
                <a:r>
                  <a:rPr lang="en-US" altLang="zh-CN" i="1" dirty="0"/>
                  <a:t>V</a:t>
                </a:r>
              </a:p>
            </p:txBody>
          </p:sp>
        </mc:Choice>
        <mc:Fallback>
          <p:sp>
            <p:nvSpPr>
              <p:cNvPr id="5" name="TextBox 4">
                <a:extLst>
                  <a:ext uri="{FF2B5EF4-FFF2-40B4-BE49-F238E27FC236}">
                    <a16:creationId xmlns:a16="http://schemas.microsoft.com/office/drawing/2014/main" id="{60AEE078-0FB8-7344-A166-27EC1FF7D085}"/>
                  </a:ext>
                </a:extLst>
              </p:cNvPr>
              <p:cNvSpPr txBox="1">
                <a:spLocks noRot="1" noChangeAspect="1" noMove="1" noResize="1" noEditPoints="1" noAdjustHandles="1" noChangeArrowheads="1" noChangeShapeType="1" noTextEdit="1"/>
              </p:cNvSpPr>
              <p:nvPr/>
            </p:nvSpPr>
            <p:spPr>
              <a:xfrm>
                <a:off x="1446508" y="1368113"/>
                <a:ext cx="9298983" cy="1200329"/>
              </a:xfrm>
              <a:prstGeom prst="rect">
                <a:avLst/>
              </a:prstGeom>
              <a:blipFill>
                <a:blip r:embed="rId4"/>
                <a:stretch>
                  <a:fillRect l="-546" t="-3191" b="-74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0D9480F-5AEB-6944-8339-52BF155DA855}"/>
                  </a:ext>
                </a:extLst>
              </p:cNvPr>
              <p:cNvSpPr txBox="1"/>
              <p:nvPr/>
            </p:nvSpPr>
            <p:spPr>
              <a:xfrm>
                <a:off x="1626289" y="2854087"/>
                <a:ext cx="2805193" cy="6914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𝑈</m:t>
                          </m:r>
                        </m:num>
                        <m:den>
                          <m:r>
                            <a:rPr lang="en-US" altLang="zh-CN" sz="2400" b="0" i="1" smtClean="0">
                              <a:latin typeface="Cambria Math" panose="02040503050406030204" pitchFamily="18" charset="0"/>
                            </a:rPr>
                            <m:t>𝑉</m:t>
                          </m:r>
                        </m:den>
                      </m:f>
                      <m:r>
                        <a:rPr lang="en-US" altLang="zh-CN" sz="2400" b="0" i="1" smtClean="0">
                          <a:latin typeface="Cambria Math" panose="02040503050406030204" pitchFamily="18" charset="0"/>
                        </a:rPr>
                        <m:t>]</m:t>
                      </m:r>
                    </m:oMath>
                  </m:oMathPara>
                </a14:m>
                <a:endParaRPr lang="en-US" sz="2400" dirty="0"/>
              </a:p>
            </p:txBody>
          </p:sp>
        </mc:Choice>
        <mc:Fallback>
          <p:sp>
            <p:nvSpPr>
              <p:cNvPr id="7" name="TextBox 6">
                <a:extLst>
                  <a:ext uri="{FF2B5EF4-FFF2-40B4-BE49-F238E27FC236}">
                    <a16:creationId xmlns:a16="http://schemas.microsoft.com/office/drawing/2014/main" id="{10D9480F-5AEB-6944-8339-52BF155DA855}"/>
                  </a:ext>
                </a:extLst>
              </p:cNvPr>
              <p:cNvSpPr txBox="1">
                <a:spLocks noRot="1" noChangeAspect="1" noMove="1" noResize="1" noEditPoints="1" noAdjustHandles="1" noChangeArrowheads="1" noChangeShapeType="1" noTextEdit="1"/>
              </p:cNvSpPr>
              <p:nvPr/>
            </p:nvSpPr>
            <p:spPr>
              <a:xfrm>
                <a:off x="1626289" y="2854087"/>
                <a:ext cx="2805193" cy="691471"/>
              </a:xfrm>
              <a:prstGeom prst="rect">
                <a:avLst/>
              </a:prstGeom>
              <a:blipFill>
                <a:blip r:embed="rId5"/>
                <a:stretch>
                  <a:fillRect b="-1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75A085A-41F8-364C-8EC7-B0E32D76C66B}"/>
                  </a:ext>
                </a:extLst>
              </p:cNvPr>
              <p:cNvSpPr txBox="1"/>
              <p:nvPr/>
            </p:nvSpPr>
            <p:spPr>
              <a:xfrm>
                <a:off x="4143627" y="2701708"/>
                <a:ext cx="7624575" cy="1200329"/>
              </a:xfrm>
              <a:prstGeom prst="rect">
                <a:avLst/>
              </a:prstGeom>
              <a:noFill/>
            </p:spPr>
            <p:txBody>
              <a:bodyPr wrap="square" rtlCol="0">
                <a:spAutoFit/>
              </a:bodyPr>
              <a:lstStyle/>
              <a:p>
                <a:r>
                  <a:rPr lang="en-US" altLang="zh-CN" dirty="0"/>
                  <a:t>U</a:t>
                </a:r>
                <a:r>
                  <a:rPr lang="zh-CN" altLang="en-US" dirty="0"/>
                  <a:t> </a:t>
                </a:r>
                <a:r>
                  <a:rPr lang="en-US" altLang="zh-CN" dirty="0"/>
                  <a:t>——</a:t>
                </a:r>
                <a:r>
                  <a:rPr lang="zh-CN" altLang="en-US" dirty="0"/>
                  <a:t> </a:t>
                </a:r>
                <a:r>
                  <a:rPr lang="en-US" altLang="zh-CN" dirty="0"/>
                  <a:t>an</a:t>
                </a:r>
                <a:r>
                  <a:rPr lang="zh-CN" altLang="en-US" dirty="0"/>
                  <a:t> </a:t>
                </a:r>
                <a:r>
                  <a:rPr lang="en-US" altLang="zh-CN" i="1" dirty="0"/>
                  <a:t>F</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i="1" dirty="0"/>
                  <a:t>P</a:t>
                </a:r>
                <a:r>
                  <a:rPr lang="zh-CN" altLang="en-US" i="1" dirty="0"/>
                  <a:t> </a:t>
                </a:r>
                <a:r>
                  <a:rPr lang="en-US" altLang="zh-CN" dirty="0"/>
                  <a:t>matrix</a:t>
                </a:r>
                <a:r>
                  <a:rPr lang="zh-CN" altLang="en-US" dirty="0"/>
                  <a:t> </a:t>
                </a:r>
                <a:r>
                  <a:rPr lang="en-US" altLang="zh-CN" dirty="0"/>
                  <a:t>with</a:t>
                </a:r>
                <a:r>
                  <a:rPr lang="zh-CN" altLang="en-US" dirty="0"/>
                  <a:t> </a:t>
                </a:r>
                <a:r>
                  <a:rPr lang="en-US" altLang="zh-CN" dirty="0"/>
                  <a:t>one</a:t>
                </a:r>
                <a:r>
                  <a:rPr lang="zh-CN" altLang="en-US" dirty="0"/>
                  <a:t> </a:t>
                </a:r>
                <a:r>
                  <a:rPr lang="en-US" altLang="zh-CN" dirty="0"/>
                  <a:t>row</a:t>
                </a:r>
                <a:r>
                  <a:rPr lang="zh-CN" altLang="en-US" dirty="0"/>
                  <a:t> </a:t>
                </a:r>
                <a:r>
                  <a:rPr lang="en-US" altLang="zh-CN" dirty="0"/>
                  <a:t>per</a:t>
                </a:r>
                <a:r>
                  <a:rPr lang="zh-CN" altLang="en-US" dirty="0"/>
                  <a:t> </a:t>
                </a:r>
                <a:r>
                  <a:rPr lang="en-US" altLang="zh-CN" dirty="0"/>
                  <a:t>frame</a:t>
                </a:r>
                <a:r>
                  <a:rPr lang="zh-CN" altLang="en-US" dirty="0"/>
                  <a:t> </a:t>
                </a:r>
                <a:r>
                  <a:rPr lang="en-US" altLang="zh-CN" dirty="0"/>
                  <a:t>and</a:t>
                </a:r>
                <a:r>
                  <a:rPr lang="zh-CN" altLang="en-US" dirty="0"/>
                  <a:t> </a:t>
                </a:r>
                <a:r>
                  <a:rPr lang="en-US" altLang="zh-CN" dirty="0"/>
                  <a:t>one</a:t>
                </a:r>
                <a:r>
                  <a:rPr lang="zh-CN" altLang="en-US" dirty="0"/>
                  <a:t> </a:t>
                </a:r>
                <a:r>
                  <a:rPr lang="en-US" altLang="zh-CN" dirty="0"/>
                  <a:t>column</a:t>
                </a:r>
                <a:r>
                  <a:rPr lang="zh-CN" altLang="en-US" dirty="0"/>
                  <a:t> </a:t>
                </a:r>
                <a:r>
                  <a:rPr lang="en-US" altLang="zh-CN" dirty="0"/>
                  <a:t>per</a:t>
                </a:r>
                <a:r>
                  <a:rPr lang="zh-CN" altLang="en-US" dirty="0"/>
                  <a:t> </a:t>
                </a:r>
                <a:r>
                  <a:rPr lang="en-US" altLang="zh-CN" dirty="0"/>
                  <a:t>feature</a:t>
                </a:r>
                <a:r>
                  <a:rPr lang="zh-CN" altLang="en-US" dirty="0"/>
                  <a:t> </a:t>
                </a:r>
                <a:r>
                  <a:rPr lang="en-US" altLang="zh-CN" dirty="0"/>
                  <a:t>point</a:t>
                </a:r>
              </a:p>
              <a:p>
                <a:r>
                  <a:rPr lang="en-US" dirty="0"/>
                  <a:t>	</a:t>
                </a:r>
                <a:r>
                  <a:rPr lang="zh-CN" altLang="en-US" dirty="0"/>
                  <a:t>    </a:t>
                </a:r>
                <a:r>
                  <a:rPr lang="en-US" altLang="zh-CN" dirty="0"/>
                  <a:t>recording</a:t>
                </a:r>
                <a:r>
                  <a:rPr lang="zh-CN" altLang="en-US" dirty="0"/>
                  <a:t> </a:t>
                </a:r>
                <a:r>
                  <a:rPr lang="en-US" altLang="zh-CN" dirty="0"/>
                  <a:t>the</a:t>
                </a:r>
                <a:r>
                  <a:rPr lang="zh-CN" altLang="en-US" dirty="0"/>
                  <a:t> </a:t>
                </a:r>
                <a:r>
                  <a:rPr lang="en-US" altLang="zh-CN" u="sng" dirty="0"/>
                  <a:t>horizontal</a:t>
                </a:r>
                <a:r>
                  <a:rPr lang="zh-CN" altLang="en-US" dirty="0"/>
                  <a:t> </a:t>
                </a:r>
                <a:r>
                  <a:rPr lang="en-US" altLang="zh-CN" dirty="0"/>
                  <a:t>feature</a:t>
                </a:r>
                <a:r>
                  <a:rPr lang="zh-CN" altLang="en-US" dirty="0"/>
                  <a:t> </a:t>
                </a:r>
                <a:r>
                  <a:rPr lang="en-US" altLang="zh-CN" dirty="0"/>
                  <a:t>coordinates</a:t>
                </a:r>
              </a:p>
              <a:p>
                <a:r>
                  <a:rPr lang="en-US" altLang="zh-CN" dirty="0"/>
                  <a:t>V</a:t>
                </a:r>
                <a:r>
                  <a:rPr lang="zh-CN" altLang="en-US" dirty="0"/>
                  <a:t> </a:t>
                </a:r>
                <a:r>
                  <a:rPr lang="en-US" altLang="zh-CN" dirty="0"/>
                  <a:t>——</a:t>
                </a:r>
                <a:r>
                  <a:rPr lang="zh-CN" altLang="en-US" dirty="0"/>
                  <a:t> </a:t>
                </a:r>
                <a:r>
                  <a:rPr lang="en-US" altLang="zh-CN" dirty="0"/>
                  <a:t>an</a:t>
                </a:r>
                <a:r>
                  <a:rPr lang="zh-CN" altLang="en-US" dirty="0"/>
                  <a:t> </a:t>
                </a:r>
                <a:r>
                  <a:rPr lang="en-US" altLang="zh-CN" i="1" dirty="0"/>
                  <a:t>F</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i="1" dirty="0"/>
                  <a:t>P</a:t>
                </a:r>
                <a:r>
                  <a:rPr lang="zh-CN" altLang="en-US" i="1" dirty="0"/>
                  <a:t> </a:t>
                </a:r>
                <a:r>
                  <a:rPr lang="en-US" altLang="zh-CN" dirty="0"/>
                  <a:t>matrix</a:t>
                </a:r>
                <a:r>
                  <a:rPr lang="zh-CN" altLang="en-US" dirty="0"/>
                  <a:t> </a:t>
                </a:r>
                <a:r>
                  <a:rPr lang="en-US" altLang="zh-CN" dirty="0"/>
                  <a:t>with</a:t>
                </a:r>
                <a:r>
                  <a:rPr lang="zh-CN" altLang="en-US" dirty="0"/>
                  <a:t> </a:t>
                </a:r>
                <a:r>
                  <a:rPr lang="en-US" altLang="zh-CN" dirty="0"/>
                  <a:t>one</a:t>
                </a:r>
                <a:r>
                  <a:rPr lang="zh-CN" altLang="en-US" dirty="0"/>
                  <a:t> </a:t>
                </a:r>
                <a:r>
                  <a:rPr lang="en-US" altLang="zh-CN" dirty="0"/>
                  <a:t>row</a:t>
                </a:r>
                <a:r>
                  <a:rPr lang="zh-CN" altLang="en-US" dirty="0"/>
                  <a:t> </a:t>
                </a:r>
                <a:r>
                  <a:rPr lang="en-US" altLang="zh-CN" dirty="0"/>
                  <a:t>per</a:t>
                </a:r>
                <a:r>
                  <a:rPr lang="zh-CN" altLang="en-US" dirty="0"/>
                  <a:t> </a:t>
                </a:r>
                <a:r>
                  <a:rPr lang="en-US" altLang="zh-CN" dirty="0"/>
                  <a:t>frame</a:t>
                </a:r>
                <a:r>
                  <a:rPr lang="zh-CN" altLang="en-US" dirty="0"/>
                  <a:t> </a:t>
                </a:r>
                <a:r>
                  <a:rPr lang="en-US" altLang="zh-CN" dirty="0"/>
                  <a:t>and</a:t>
                </a:r>
                <a:r>
                  <a:rPr lang="zh-CN" altLang="en-US" dirty="0"/>
                  <a:t> </a:t>
                </a:r>
                <a:r>
                  <a:rPr lang="en-US" altLang="zh-CN" dirty="0"/>
                  <a:t>one</a:t>
                </a:r>
                <a:r>
                  <a:rPr lang="zh-CN" altLang="en-US" dirty="0"/>
                  <a:t> </a:t>
                </a:r>
                <a:r>
                  <a:rPr lang="en-US" altLang="zh-CN" dirty="0"/>
                  <a:t>column</a:t>
                </a:r>
                <a:r>
                  <a:rPr lang="zh-CN" altLang="en-US" dirty="0"/>
                  <a:t> </a:t>
                </a:r>
                <a:r>
                  <a:rPr lang="en-US" altLang="zh-CN" dirty="0"/>
                  <a:t>per</a:t>
                </a:r>
                <a:r>
                  <a:rPr lang="zh-CN" altLang="en-US" dirty="0"/>
                  <a:t> </a:t>
                </a:r>
                <a:r>
                  <a:rPr lang="en-US" altLang="zh-CN" dirty="0"/>
                  <a:t>feature</a:t>
                </a:r>
                <a:r>
                  <a:rPr lang="zh-CN" altLang="en-US" dirty="0"/>
                  <a:t> </a:t>
                </a:r>
                <a:r>
                  <a:rPr lang="en-US" altLang="zh-CN" dirty="0"/>
                  <a:t>point</a:t>
                </a:r>
              </a:p>
              <a:p>
                <a:r>
                  <a:rPr lang="en-US" dirty="0"/>
                  <a:t>	</a:t>
                </a:r>
                <a:r>
                  <a:rPr lang="zh-CN" altLang="en-US" dirty="0"/>
                  <a:t>    </a:t>
                </a:r>
                <a:r>
                  <a:rPr lang="en-US" altLang="zh-CN" dirty="0"/>
                  <a:t>recording</a:t>
                </a:r>
                <a:r>
                  <a:rPr lang="zh-CN" altLang="en-US" dirty="0"/>
                  <a:t> </a:t>
                </a:r>
                <a:r>
                  <a:rPr lang="en-US" altLang="zh-CN" dirty="0"/>
                  <a:t>the</a:t>
                </a:r>
                <a:r>
                  <a:rPr lang="zh-CN" altLang="en-US" dirty="0"/>
                  <a:t> </a:t>
                </a:r>
                <a:r>
                  <a:rPr lang="en-US" altLang="zh-CN" u="sng" dirty="0"/>
                  <a:t>vertical</a:t>
                </a:r>
                <a:r>
                  <a:rPr lang="zh-CN" altLang="en-US" dirty="0"/>
                  <a:t> </a:t>
                </a:r>
                <a:r>
                  <a:rPr lang="en-US" altLang="zh-CN" dirty="0"/>
                  <a:t>feature</a:t>
                </a:r>
                <a:r>
                  <a:rPr lang="zh-CN" altLang="en-US" dirty="0"/>
                  <a:t> </a:t>
                </a:r>
                <a:r>
                  <a:rPr lang="en-US" altLang="zh-CN" dirty="0"/>
                  <a:t>coordinates</a:t>
                </a:r>
              </a:p>
            </p:txBody>
          </p:sp>
        </mc:Choice>
        <mc:Fallback>
          <p:sp>
            <p:nvSpPr>
              <p:cNvPr id="8" name="TextBox 7">
                <a:extLst>
                  <a:ext uri="{FF2B5EF4-FFF2-40B4-BE49-F238E27FC236}">
                    <a16:creationId xmlns:a16="http://schemas.microsoft.com/office/drawing/2014/main" id="{E75A085A-41F8-364C-8EC7-B0E32D76C66B}"/>
                  </a:ext>
                </a:extLst>
              </p:cNvPr>
              <p:cNvSpPr txBox="1">
                <a:spLocks noRot="1" noChangeAspect="1" noMove="1" noResize="1" noEditPoints="1" noAdjustHandles="1" noChangeArrowheads="1" noChangeShapeType="1" noTextEdit="1"/>
              </p:cNvSpPr>
              <p:nvPr/>
            </p:nvSpPr>
            <p:spPr>
              <a:xfrm>
                <a:off x="4143627" y="2701708"/>
                <a:ext cx="7624575" cy="1200329"/>
              </a:xfrm>
              <a:prstGeom prst="rect">
                <a:avLst/>
              </a:prstGeom>
              <a:blipFill>
                <a:blip r:embed="rId6"/>
                <a:stretch>
                  <a:fillRect l="-498" t="-2105" r="-332" b="-73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70C3964-E3BC-C34B-9FDD-3B226E2194C8}"/>
                  </a:ext>
                </a:extLst>
              </p:cNvPr>
              <p:cNvSpPr txBox="1"/>
              <p:nvPr/>
            </p:nvSpPr>
            <p:spPr>
              <a:xfrm>
                <a:off x="1446508" y="4943509"/>
                <a:ext cx="1635381" cy="646331"/>
              </a:xfrm>
              <a:prstGeom prst="rect">
                <a:avLst/>
              </a:prstGeom>
              <a:noFill/>
            </p:spPr>
            <p:txBody>
              <a:bodyPr wrap="square"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altLang="zh-CN" i="1">
                            <a:latin typeface="Cambria Math" panose="02040503050406030204" pitchFamily="18" charset="0"/>
                          </a:rPr>
                          <m:t>𝑢</m:t>
                        </m:r>
                        <m:r>
                          <a:rPr lang="en-US" altLang="zh-CN" i="1" baseline="-25000">
                            <a:latin typeface="Cambria Math" panose="02040503050406030204" pitchFamily="18" charset="0"/>
                          </a:rPr>
                          <m:t>𝑓𝑝</m:t>
                        </m:r>
                      </m:e>
                    </m:acc>
                    <m:r>
                      <a:rPr lang="en-US" b="0" i="1" smtClean="0">
                        <a:latin typeface="Cambria Math" panose="02040503050406030204" pitchFamily="18" charset="0"/>
                      </a:rPr>
                      <m:t>=</m:t>
                    </m:r>
                    <m:r>
                      <a:rPr lang="en-US" altLang="zh-CN" i="1">
                        <a:latin typeface="Cambria Math" panose="02040503050406030204" pitchFamily="18" charset="0"/>
                      </a:rPr>
                      <m:t>𝑢</m:t>
                    </m:r>
                    <m:r>
                      <a:rPr lang="en-US" altLang="zh-CN" i="1" baseline="-25000">
                        <a:latin typeface="Cambria Math" panose="02040503050406030204" pitchFamily="18" charset="0"/>
                      </a:rPr>
                      <m:t>𝑓𝑝</m:t>
                    </m:r>
                  </m:oMath>
                </a14:m>
                <a:r>
                  <a:rPr lang="en-US" dirty="0"/>
                  <a:t> – </a:t>
                </a:r>
                <a:r>
                  <a:rPr lang="en-US" i="1" dirty="0"/>
                  <a:t>a</a:t>
                </a:r>
                <a:r>
                  <a:rPr lang="en-US" i="1" baseline="-25000" dirty="0"/>
                  <a:t>f</a:t>
                </a:r>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𝑣</m:t>
                        </m:r>
                        <m:r>
                          <a:rPr lang="en-US" altLang="zh-CN" i="1" baseline="-25000">
                            <a:latin typeface="Cambria Math" panose="02040503050406030204" pitchFamily="18" charset="0"/>
                          </a:rPr>
                          <m:t>𝑓𝑝</m:t>
                        </m:r>
                      </m:e>
                    </m:acc>
                    <m:r>
                      <a:rPr lang="en-US" i="1">
                        <a:latin typeface="Cambria Math" panose="02040503050406030204" pitchFamily="18" charset="0"/>
                      </a:rPr>
                      <m:t>=</m:t>
                    </m:r>
                    <m:r>
                      <a:rPr lang="en-US" b="0" i="1" smtClean="0">
                        <a:latin typeface="Cambria Math" panose="02040503050406030204" pitchFamily="18" charset="0"/>
                      </a:rPr>
                      <m:t>𝑣</m:t>
                    </m:r>
                    <m:r>
                      <a:rPr lang="en-US" altLang="zh-CN" i="1" baseline="-25000">
                        <a:latin typeface="Cambria Math" panose="02040503050406030204" pitchFamily="18" charset="0"/>
                      </a:rPr>
                      <m:t>𝑓𝑝</m:t>
                    </m:r>
                  </m:oMath>
                </a14:m>
                <a:r>
                  <a:rPr lang="en-US" dirty="0"/>
                  <a:t> – </a:t>
                </a:r>
                <a:r>
                  <a:rPr lang="en-US" i="1" dirty="0"/>
                  <a:t>b</a:t>
                </a:r>
                <a:r>
                  <a:rPr lang="en-US" i="1" baseline="-25000" dirty="0"/>
                  <a:t>f</a:t>
                </a:r>
              </a:p>
            </p:txBody>
          </p:sp>
        </mc:Choice>
        <mc:Fallback>
          <p:sp>
            <p:nvSpPr>
              <p:cNvPr id="9" name="TextBox 8">
                <a:extLst>
                  <a:ext uri="{FF2B5EF4-FFF2-40B4-BE49-F238E27FC236}">
                    <a16:creationId xmlns:a16="http://schemas.microsoft.com/office/drawing/2014/main" id="{F70C3964-E3BC-C34B-9FDD-3B226E2194C8}"/>
                  </a:ext>
                </a:extLst>
              </p:cNvPr>
              <p:cNvSpPr txBox="1">
                <a:spLocks noRot="1" noChangeAspect="1" noMove="1" noResize="1" noEditPoints="1" noAdjustHandles="1" noChangeArrowheads="1" noChangeShapeType="1" noTextEdit="1"/>
              </p:cNvSpPr>
              <p:nvPr/>
            </p:nvSpPr>
            <p:spPr>
              <a:xfrm>
                <a:off x="1446508" y="4943509"/>
                <a:ext cx="1635381" cy="646331"/>
              </a:xfrm>
              <a:prstGeom prst="rect">
                <a:avLst/>
              </a:prstGeom>
              <a:blipFill>
                <a:blip r:embed="rId7"/>
                <a:stretch>
                  <a:fillRect t="-3846"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F653C66-0ECD-F744-85AD-96AA3CE29AA2}"/>
                  </a:ext>
                </a:extLst>
              </p:cNvPr>
              <p:cNvSpPr txBox="1"/>
              <p:nvPr/>
            </p:nvSpPr>
            <p:spPr>
              <a:xfrm>
                <a:off x="3468314" y="4829375"/>
                <a:ext cx="1926336" cy="874598"/>
              </a:xfrm>
              <a:prstGeom prst="rect">
                <a:avLst/>
              </a:prstGeom>
              <a:noFill/>
            </p:spPr>
            <p:txBody>
              <a:bodyPr wrap="square" rtlCol="0">
                <a:spAutoFit/>
              </a:bodyPr>
              <a:lstStyle/>
              <a:p>
                <a14:m>
                  <m:oMath xmlns:m="http://schemas.openxmlformats.org/officeDocument/2006/math">
                    <m:r>
                      <m:rPr>
                        <m:sty m:val="p"/>
                      </m:rPr>
                      <a:rPr lang="en-US" i="1" dirty="0" smtClean="0">
                        <a:latin typeface="Cambria Math" panose="02040503050406030204" pitchFamily="18" charset="0"/>
                      </a:rPr>
                      <m:t>a</m:t>
                    </m:r>
                    <m:r>
                      <m:rPr>
                        <m:nor/>
                      </m:rPr>
                      <a:rPr lang="en-US" i="1" baseline="-25000" dirty="0" smtClean="0"/>
                      <m:t>f</m:t>
                    </m:r>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𝑝</m:t>
                        </m:r>
                        <m:r>
                          <a:rPr lang="en-US" b="0" i="1" smtClean="0">
                            <a:latin typeface="Cambria Math" panose="02040503050406030204" pitchFamily="18" charset="0"/>
                          </a:rPr>
                          <m:t>=1</m:t>
                        </m:r>
                      </m:sub>
                      <m:sup>
                        <m:r>
                          <a:rPr lang="en-US" b="0" i="1" smtClean="0">
                            <a:latin typeface="Cambria Math" panose="02040503050406030204" pitchFamily="18" charset="0"/>
                          </a:rPr>
                          <m:t>𝑃</m:t>
                        </m:r>
                      </m:sup>
                      <m:e>
                        <m:r>
                          <a:rPr lang="en-US" altLang="zh-CN" i="1">
                            <a:latin typeface="Cambria Math" panose="02040503050406030204" pitchFamily="18" charset="0"/>
                          </a:rPr>
                          <m:t>𝑢</m:t>
                        </m:r>
                        <m:r>
                          <a:rPr lang="en-US" altLang="zh-CN" i="1" baseline="-25000">
                            <a:latin typeface="Cambria Math" panose="02040503050406030204" pitchFamily="18" charset="0"/>
                          </a:rPr>
                          <m:t>𝑓𝑝</m:t>
                        </m:r>
                      </m:e>
                    </m:nary>
                  </m:oMath>
                </a14:m>
                <a:r>
                  <a:rPr lang="en-US" dirty="0"/>
                  <a:t> </a:t>
                </a:r>
              </a:p>
              <a:p>
                <a14:m>
                  <m:oMath xmlns:m="http://schemas.openxmlformats.org/officeDocument/2006/math">
                    <m:r>
                      <m:rPr>
                        <m:sty m:val="p"/>
                      </m:rPr>
                      <a:rPr lang="en-US" i="1" dirty="0" smtClean="0">
                        <a:latin typeface="Cambria Math" panose="02040503050406030204" pitchFamily="18" charset="0"/>
                      </a:rPr>
                      <m:t>b</m:t>
                    </m:r>
                    <m:r>
                      <m:rPr>
                        <m:nor/>
                      </m:rPr>
                      <a:rPr lang="en-US" i="1" baseline="-25000" dirty="0"/>
                      <m:t>f</m:t>
                    </m:r>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𝑃</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𝑝</m:t>
                        </m:r>
                        <m:r>
                          <a:rPr lang="en-US" i="1">
                            <a:latin typeface="Cambria Math" panose="02040503050406030204" pitchFamily="18" charset="0"/>
                          </a:rPr>
                          <m:t>=1</m:t>
                        </m:r>
                      </m:sub>
                      <m:sup>
                        <m:r>
                          <a:rPr lang="en-US" i="1">
                            <a:latin typeface="Cambria Math" panose="02040503050406030204" pitchFamily="18" charset="0"/>
                          </a:rPr>
                          <m:t>𝑃</m:t>
                        </m:r>
                      </m:sup>
                      <m:e>
                        <m:r>
                          <a:rPr lang="en-US" b="0" i="1" smtClean="0">
                            <a:latin typeface="Cambria Math" panose="02040503050406030204" pitchFamily="18" charset="0"/>
                          </a:rPr>
                          <m:t>𝑣</m:t>
                        </m:r>
                        <m:r>
                          <a:rPr lang="en-US" altLang="zh-CN" i="1" baseline="-25000">
                            <a:latin typeface="Cambria Math" panose="02040503050406030204" pitchFamily="18" charset="0"/>
                          </a:rPr>
                          <m:t>𝑓𝑝</m:t>
                        </m:r>
                      </m:e>
                    </m:nary>
                  </m:oMath>
                </a14:m>
                <a:r>
                  <a:rPr lang="en-US" dirty="0"/>
                  <a:t> </a:t>
                </a:r>
              </a:p>
            </p:txBody>
          </p:sp>
        </mc:Choice>
        <mc:Fallback>
          <p:sp>
            <p:nvSpPr>
              <p:cNvPr id="10" name="TextBox 9">
                <a:extLst>
                  <a:ext uri="{FF2B5EF4-FFF2-40B4-BE49-F238E27FC236}">
                    <a16:creationId xmlns:a16="http://schemas.microsoft.com/office/drawing/2014/main" id="{0F653C66-0ECD-F744-85AD-96AA3CE29AA2}"/>
                  </a:ext>
                </a:extLst>
              </p:cNvPr>
              <p:cNvSpPr txBox="1">
                <a:spLocks noRot="1" noChangeAspect="1" noMove="1" noResize="1" noEditPoints="1" noAdjustHandles="1" noChangeArrowheads="1" noChangeShapeType="1" noTextEdit="1"/>
              </p:cNvSpPr>
              <p:nvPr/>
            </p:nvSpPr>
            <p:spPr>
              <a:xfrm>
                <a:off x="3468314" y="4829375"/>
                <a:ext cx="1926336" cy="874598"/>
              </a:xfrm>
              <a:prstGeom prst="rect">
                <a:avLst/>
              </a:prstGeom>
              <a:blipFill>
                <a:blip r:embed="rId8"/>
                <a:stretch>
                  <a:fillRect t="-41429" b="-6428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95AE247-291D-C549-B95A-2DD2D3A2A9DA}"/>
              </a:ext>
            </a:extLst>
          </p:cNvPr>
          <p:cNvSpPr txBox="1"/>
          <p:nvPr/>
        </p:nvSpPr>
        <p:spPr>
          <a:xfrm>
            <a:off x="1446508" y="3993586"/>
            <a:ext cx="8022336" cy="646331"/>
          </a:xfrm>
          <a:prstGeom prst="rect">
            <a:avLst/>
          </a:prstGeom>
          <a:noFill/>
        </p:spPr>
        <p:txBody>
          <a:bodyPr wrap="square" rtlCol="0">
            <a:spAutoFit/>
          </a:bodyPr>
          <a:lstStyle/>
          <a:p>
            <a:r>
              <a:rPr lang="en-US" dirty="0"/>
              <a:t>In order to be centered at the object centroid, the rows of the matrix </a:t>
            </a:r>
            <a:r>
              <a:rPr lang="en-US" i="1" dirty="0"/>
              <a:t>U</a:t>
            </a:r>
            <a:r>
              <a:rPr lang="en-US" dirty="0"/>
              <a:t> and </a:t>
            </a:r>
            <a:r>
              <a:rPr lang="en-US" i="1" dirty="0"/>
              <a:t>V</a:t>
            </a:r>
            <a:r>
              <a:rPr lang="en-US" dirty="0"/>
              <a:t> are registered by subtracting from each entry the mean of the entries in the same row.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DF453C1-FEF6-2047-9632-085892E3D320}"/>
                  </a:ext>
                </a:extLst>
              </p:cNvPr>
              <p:cNvSpPr txBox="1"/>
              <p:nvPr/>
            </p:nvSpPr>
            <p:spPr>
              <a:xfrm>
                <a:off x="5394650" y="4900996"/>
                <a:ext cx="6334054" cy="802977"/>
              </a:xfrm>
              <a:prstGeom prst="rect">
                <a:avLst/>
              </a:prstGeom>
              <a:noFill/>
            </p:spPr>
            <p:txBody>
              <a:bodyPr wrap="square" rtlCol="0">
                <a:spAutoFit/>
              </a:bodyPr>
              <a:lstStyle/>
              <a:p>
                <a:r>
                  <a:rPr lang="en-US" dirty="0"/>
                  <a:t>This produces two new </a:t>
                </a:r>
                <a:r>
                  <a:rPr lang="en-US" altLang="zh-CN" i="1" dirty="0"/>
                  <a:t>F</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i="1" dirty="0"/>
                  <a:t>P </a:t>
                </a:r>
                <a:r>
                  <a:rPr lang="en-US" altLang="zh-CN" dirty="0"/>
                  <a:t>matrices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𝑈</m:t>
                        </m:r>
                      </m:e>
                    </m:acc>
                    <m:r>
                      <a:rPr lang="en-US" altLang="zh-CN" b="0" i="1" smtClean="0">
                        <a:latin typeface="Cambria Math" panose="02040503050406030204" pitchFamily="18" charset="0"/>
                      </a:rPr>
                      <m:t>=[</m:t>
                    </m:r>
                    <m:acc>
                      <m:accPr>
                        <m:chr m:val="̃"/>
                        <m:ctrlPr>
                          <a:rPr lang="en-US" i="1">
                            <a:latin typeface="Cambria Math" panose="02040503050406030204" pitchFamily="18" charset="0"/>
                          </a:rPr>
                        </m:ctrlPr>
                      </m:accPr>
                      <m:e>
                        <m:r>
                          <a:rPr lang="en-US" altLang="zh-CN" i="1">
                            <a:latin typeface="Cambria Math" panose="02040503050406030204" pitchFamily="18" charset="0"/>
                          </a:rPr>
                          <m:t>𝑢</m:t>
                        </m:r>
                        <m:r>
                          <a:rPr lang="en-US" altLang="zh-CN" i="1" baseline="-25000">
                            <a:latin typeface="Cambria Math" panose="02040503050406030204" pitchFamily="18" charset="0"/>
                          </a:rPr>
                          <m:t>𝑓𝑝</m:t>
                        </m:r>
                      </m:e>
                    </m:acc>
                    <m:r>
                      <a:rPr lang="en-US" altLang="zh-CN" b="0" i="1" smtClean="0">
                        <a:latin typeface="Cambria Math" panose="02040503050406030204" pitchFamily="18" charset="0"/>
                      </a:rPr>
                      <m:t>]</m:t>
                    </m:r>
                  </m:oMath>
                </a14:m>
                <a:r>
                  <a:rPr lang="en-US" dirty="0"/>
                  <a:t>  and </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𝑉</m:t>
                        </m:r>
                      </m:e>
                    </m:acc>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𝑣</m:t>
                        </m:r>
                        <m:r>
                          <a:rPr lang="en-US" altLang="zh-CN" i="1" baseline="-25000">
                            <a:latin typeface="Cambria Math" panose="02040503050406030204" pitchFamily="18" charset="0"/>
                          </a:rPr>
                          <m:t>𝑓𝑝</m:t>
                        </m:r>
                      </m:e>
                    </m:acc>
                  </m:oMath>
                </a14:m>
                <a:r>
                  <a:rPr lang="en-US" dirty="0"/>
                  <a:t>]</a:t>
                </a:r>
              </a:p>
              <a:p>
                <a:r>
                  <a:rPr lang="en-US" dirty="0"/>
                  <a:t>The matrix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zh-CN" altLang="en-US" dirty="0"/>
                  <a:t> </a:t>
                </a:r>
                <a:r>
                  <a:rPr lang="en-US" altLang="zh-CN" dirty="0"/>
                  <a:t>=</a:t>
                </a:r>
                <a:r>
                  <a:rPr lang="zh-CN" altLang="en-US" dirty="0"/>
                  <a:t> </a:t>
                </a:r>
                <a:r>
                  <a:rPr lang="en-US" altLang="zh-CN" dirty="0"/>
                  <a:t>[</a:t>
                </a:r>
                <a14:m>
                  <m:oMath xmlns:m="http://schemas.openxmlformats.org/officeDocument/2006/math">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𝑈</m:t>
                            </m:r>
                          </m:e>
                        </m:acc>
                      </m:num>
                      <m:den>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𝑉</m:t>
                            </m:r>
                          </m:e>
                        </m:acc>
                      </m:den>
                    </m:f>
                  </m:oMath>
                </a14:m>
                <a:r>
                  <a:rPr lang="en-US" altLang="zh-CN" dirty="0"/>
                  <a:t>],</a:t>
                </a:r>
                <a:r>
                  <a:rPr lang="zh-CN" altLang="en-US" dirty="0"/>
                  <a:t> </a:t>
                </a:r>
                <a:r>
                  <a:rPr lang="en-US" altLang="zh-CN" dirty="0"/>
                  <a:t>is called the registered measurement matrix</a:t>
                </a:r>
                <a:endParaRPr lang="en-US" dirty="0"/>
              </a:p>
            </p:txBody>
          </p:sp>
        </mc:Choice>
        <mc:Fallback>
          <p:sp>
            <p:nvSpPr>
              <p:cNvPr id="13" name="TextBox 12">
                <a:extLst>
                  <a:ext uri="{FF2B5EF4-FFF2-40B4-BE49-F238E27FC236}">
                    <a16:creationId xmlns:a16="http://schemas.microsoft.com/office/drawing/2014/main" id="{8DF453C1-FEF6-2047-9632-085892E3D320}"/>
                  </a:ext>
                </a:extLst>
              </p:cNvPr>
              <p:cNvSpPr txBox="1">
                <a:spLocks noRot="1" noChangeAspect="1" noMove="1" noResize="1" noEditPoints="1" noAdjustHandles="1" noChangeArrowheads="1" noChangeShapeType="1" noTextEdit="1"/>
              </p:cNvSpPr>
              <p:nvPr/>
            </p:nvSpPr>
            <p:spPr>
              <a:xfrm>
                <a:off x="5394650" y="4900996"/>
                <a:ext cx="6334054" cy="802977"/>
              </a:xfrm>
              <a:prstGeom prst="rect">
                <a:avLst/>
              </a:prstGeom>
              <a:blipFill>
                <a:blip r:embed="rId9"/>
                <a:stretch>
                  <a:fillRect l="-800" t="-1563" b="-3125"/>
                </a:stretch>
              </a:blipFill>
            </p:spPr>
            <p:txBody>
              <a:bodyPr/>
              <a:lstStyle/>
              <a:p>
                <a:r>
                  <a:rPr lang="en-US">
                    <a:noFill/>
                  </a:rPr>
                  <a:t> </a:t>
                </a:r>
              </a:p>
            </p:txBody>
          </p:sp>
        </mc:Fallback>
      </mc:AlternateContent>
    </p:spTree>
    <p:extLst>
      <p:ext uri="{BB962C8B-B14F-4D97-AF65-F5344CB8AC3E}">
        <p14:creationId xmlns:p14="http://schemas.microsoft.com/office/powerpoint/2010/main" val="219273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0E5FEAD-04EA-CF40-B714-C70AB026DEA5}"/>
                  </a:ext>
                </a:extLst>
              </p:cNvPr>
              <p:cNvSpPr>
                <a:spLocks noGrp="1"/>
              </p:cNvSpPr>
              <p:nvPr>
                <p:ph type="title"/>
              </p:nvPr>
            </p:nvSpPr>
            <p:spPr>
              <a:xfrm>
                <a:off x="685801" y="331791"/>
                <a:ext cx="10131425" cy="1456267"/>
              </a:xfrm>
            </p:spPr>
            <p:txBody>
              <a:bodyPr/>
              <a:lstStyle/>
              <a:p>
                <a:pPr algn="ctr"/>
                <a:r>
                  <a:rPr lang="en-US" dirty="0"/>
                  <a:t>The second step: decompose the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en-US" dirty="0"/>
                  <a:t> and calculate</a:t>
                </a:r>
                <a:r>
                  <a:rPr lang="zh-CN" altLang="en-US" dirty="0"/>
                  <a:t> </a:t>
                </a:r>
                <a14:m>
                  <m:oMath xmlns:m="http://schemas.openxmlformats.org/officeDocument/2006/math">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𝑅</m:t>
                        </m:r>
                      </m:e>
                    </m:acc>
                  </m:oMath>
                </a14:m>
                <a:r>
                  <a:rPr lang="en-US" dirty="0"/>
                  <a:t> and </a:t>
                </a:r>
                <a14:m>
                  <m:oMath xmlns:m="http://schemas.openxmlformats.org/officeDocument/2006/math">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𝑆</m:t>
                        </m:r>
                      </m:e>
                    </m:acc>
                  </m:oMath>
                </a14:m>
                <a:endParaRPr lang="en-US" dirty="0"/>
              </a:p>
            </p:txBody>
          </p:sp>
        </mc:Choice>
        <mc:Fallback>
          <p:sp>
            <p:nvSpPr>
              <p:cNvPr id="2" name="Title 1">
                <a:extLst>
                  <a:ext uri="{FF2B5EF4-FFF2-40B4-BE49-F238E27FC236}">
                    <a16:creationId xmlns:a16="http://schemas.microsoft.com/office/drawing/2014/main" id="{D0E5FEAD-04EA-CF40-B714-C70AB026DEA5}"/>
                  </a:ext>
                </a:extLst>
              </p:cNvPr>
              <p:cNvSpPr>
                <a:spLocks noGrp="1" noRot="1" noChangeAspect="1" noMove="1" noResize="1" noEditPoints="1" noAdjustHandles="1" noChangeArrowheads="1" noChangeShapeType="1" noTextEdit="1"/>
              </p:cNvSpPr>
              <p:nvPr>
                <p:ph type="title"/>
              </p:nvPr>
            </p:nvSpPr>
            <p:spPr>
              <a:xfrm>
                <a:off x="685801" y="331791"/>
                <a:ext cx="10131425" cy="1456267"/>
              </a:xfrm>
              <a:blipFill>
                <a:blip r:embed="rId3"/>
                <a:stretch>
                  <a:fillRect b="-7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B6C68C1-C991-0E48-AB86-AAEB5231D597}"/>
                  </a:ext>
                </a:extLst>
              </p:cNvPr>
              <p:cNvSpPr txBox="1"/>
              <p:nvPr/>
            </p:nvSpPr>
            <p:spPr>
              <a:xfrm>
                <a:off x="1517904" y="1753709"/>
                <a:ext cx="9156192" cy="1675715"/>
              </a:xfrm>
              <a:prstGeom prst="rect">
                <a:avLst/>
              </a:prstGeom>
              <a:noFill/>
            </p:spPr>
            <p:txBody>
              <a:bodyPr wrap="square" rtlCol="0">
                <a:spAutoFit/>
              </a:bodyPr>
              <a:lstStyle/>
              <a:p>
                <a:r>
                  <a:rPr lang="en-US" dirty="0"/>
                  <a:t>	The matrix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en-US" dirty="0"/>
                  <a:t> can be decomposed into a </a:t>
                </a:r>
                <a:r>
                  <a:rPr lang="en-US" altLang="zh-CN" dirty="0"/>
                  <a:t>2</a:t>
                </a:r>
                <a:r>
                  <a:rPr lang="en-US" altLang="zh-CN" i="1" dirty="0"/>
                  <a:t>F</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 </a:t>
                </a:r>
                <a:r>
                  <a:rPr lang="en-US" dirty="0"/>
                  <a:t>matrix </a:t>
                </a:r>
                <a:r>
                  <a:rPr lang="en-US" i="1" dirty="0"/>
                  <a:t>O</a:t>
                </a:r>
                <a:r>
                  <a:rPr lang="en-US" baseline="-25000" dirty="0"/>
                  <a:t>1</a:t>
                </a:r>
                <a:r>
                  <a:rPr lang="en-US" dirty="0"/>
                  <a:t>, a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 </a:t>
                </a:r>
                <a:r>
                  <a:rPr lang="en-US" dirty="0"/>
                  <a:t>diagonal matrix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and a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 </a:t>
                </a:r>
                <a:r>
                  <a:rPr lang="en-US" dirty="0"/>
                  <a:t>matrix </a:t>
                </a:r>
                <a:r>
                  <a:rPr lang="en-US" i="1" dirty="0"/>
                  <a:t>O</a:t>
                </a:r>
                <a:r>
                  <a:rPr lang="en-US" baseline="-25000" dirty="0"/>
                  <a:t>2</a:t>
                </a:r>
                <a:r>
                  <a:rPr lang="en-US" dirty="0"/>
                  <a:t>, that is, operate SVD on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en-US" dirty="0"/>
                  <a:t> and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en-US" baseline="-25000" dirty="0"/>
                  <a:t> </a:t>
                </a:r>
                <a:r>
                  <a:rPr lang="en-US" dirty="0"/>
                  <a:t>= </a:t>
                </a:r>
                <a:r>
                  <a:rPr lang="en-US" i="1" dirty="0"/>
                  <a:t>O</a:t>
                </a:r>
                <a:r>
                  <a:rPr lang="en-US" baseline="-25000" dirty="0"/>
                  <a:t>1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baseline="-25000" dirty="0"/>
                  <a:t> </a:t>
                </a:r>
                <a:r>
                  <a:rPr lang="en-US" i="1" dirty="0"/>
                  <a:t>O</a:t>
                </a:r>
                <a:r>
                  <a:rPr lang="en-US" baseline="-25000" dirty="0"/>
                  <a:t>2</a:t>
                </a:r>
              </a:p>
              <a:p>
                <a:r>
                  <a:rPr lang="en-US" i="1" dirty="0"/>
                  <a:t>	O</a:t>
                </a:r>
                <a:r>
                  <a:rPr lang="en-US" baseline="-25000" dirty="0"/>
                  <a:t>1 </a:t>
                </a:r>
                <a:r>
                  <a:rPr lang="en-US" dirty="0"/>
                  <a:t>and </a:t>
                </a:r>
                <a:r>
                  <a:rPr lang="en-US" i="1" dirty="0"/>
                  <a:t>O</a:t>
                </a:r>
                <a:r>
                  <a:rPr lang="en-US" i="1" baseline="-25000" dirty="0"/>
                  <a:t>2</a:t>
                </a:r>
                <a:r>
                  <a:rPr lang="en-US" i="1" dirty="0"/>
                  <a:t> </a:t>
                </a:r>
                <a:r>
                  <a:rPr lang="en-US" dirty="0"/>
                  <a:t>are orthograph matrices and </a:t>
                </a:r>
                <a14:m>
                  <m:oMath xmlns:m="http://schemas.openxmlformats.org/officeDocument/2006/math">
                    <m:r>
                      <a:rPr lang="en-US" i="0">
                        <a:latin typeface="Cambria Math" panose="02040503050406030204" pitchFamily="18" charset="0"/>
                        <a:ea typeface="Cambria Math" panose="02040503050406030204" pitchFamily="18" charset="0"/>
                      </a:rPr>
                      <m:t>∑</m:t>
                    </m:r>
                  </m:oMath>
                </a14:m>
                <a:r>
                  <a:rPr lang="en-US" dirty="0"/>
                  <a:t> is a diagonal matrix. </a:t>
                </a:r>
              </a:p>
              <a:p>
                <a:r>
                  <a:rPr lang="en-US" dirty="0"/>
                  <a:t>	Suppose that we pay attention only to the first three columns of </a:t>
                </a:r>
                <a:r>
                  <a:rPr lang="en-US" i="1" dirty="0"/>
                  <a:t>O</a:t>
                </a:r>
                <a:r>
                  <a:rPr lang="en-US" baseline="-25000" dirty="0"/>
                  <a:t>1</a:t>
                </a:r>
                <a:r>
                  <a:rPr lang="en-US" dirty="0"/>
                  <a:t>, the first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×3</m:t>
                    </m:r>
                  </m:oMath>
                </a14:m>
                <a:r>
                  <a:rPr lang="en-US" dirty="0"/>
                  <a:t> submatrix of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and the first three rows of </a:t>
                </a:r>
                <a:r>
                  <a:rPr lang="en-US" i="1" dirty="0"/>
                  <a:t>O</a:t>
                </a:r>
                <a:r>
                  <a:rPr lang="en-US" i="1" baseline="-25000" dirty="0"/>
                  <a:t>2</a:t>
                </a:r>
                <a:r>
                  <a:rPr lang="en-US" dirty="0"/>
                  <a:t>.</a:t>
                </a:r>
              </a:p>
              <a:p>
                <a:endParaRPr lang="en-US" baseline="-25000" dirty="0"/>
              </a:p>
            </p:txBody>
          </p:sp>
        </mc:Choice>
        <mc:Fallback>
          <p:sp>
            <p:nvSpPr>
              <p:cNvPr id="5" name="TextBox 4">
                <a:extLst>
                  <a:ext uri="{FF2B5EF4-FFF2-40B4-BE49-F238E27FC236}">
                    <a16:creationId xmlns:a16="http://schemas.microsoft.com/office/drawing/2014/main" id="{0B6C68C1-C991-0E48-AB86-AAEB5231D597}"/>
                  </a:ext>
                </a:extLst>
              </p:cNvPr>
              <p:cNvSpPr txBox="1">
                <a:spLocks noRot="1" noChangeAspect="1" noMove="1" noResize="1" noEditPoints="1" noAdjustHandles="1" noChangeArrowheads="1" noChangeShapeType="1" noTextEdit="1"/>
              </p:cNvSpPr>
              <p:nvPr/>
            </p:nvSpPr>
            <p:spPr>
              <a:xfrm>
                <a:off x="1517904" y="1753709"/>
                <a:ext cx="9156192" cy="1675715"/>
              </a:xfrm>
              <a:prstGeom prst="rect">
                <a:avLst/>
              </a:prstGeom>
              <a:blipFill>
                <a:blip r:embed="rId4"/>
                <a:stretch>
                  <a:fillRect l="-694" t="-752" r="-97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50B526B-D42C-D444-8C61-558A40D433D0}"/>
              </a:ext>
            </a:extLst>
          </p:cNvPr>
          <p:cNvPicPr>
            <a:picLocks noChangeAspect="1"/>
          </p:cNvPicPr>
          <p:nvPr/>
        </p:nvPicPr>
        <p:blipFill>
          <a:blip r:embed="rId5"/>
          <a:stretch>
            <a:fillRect/>
          </a:stretch>
        </p:blipFill>
        <p:spPr>
          <a:xfrm>
            <a:off x="2054352" y="3382875"/>
            <a:ext cx="2421654" cy="3098292"/>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849EF6A-E4F4-D64F-8A6D-69EA25AA99BC}"/>
                  </a:ext>
                </a:extLst>
              </p:cNvPr>
              <p:cNvSpPr txBox="1"/>
              <p:nvPr/>
            </p:nvSpPr>
            <p:spPr>
              <a:xfrm>
                <a:off x="5303520" y="3302238"/>
                <a:ext cx="4693920" cy="375039"/>
              </a:xfrm>
              <a:prstGeom prst="rect">
                <a:avLst/>
              </a:prstGeom>
              <a:noFill/>
            </p:spPr>
            <p:txBody>
              <a:bodyPr wrap="square" rtlCol="0">
                <a:spAutoFit/>
              </a:bodyPr>
              <a:lstStyle/>
              <a:p>
                <a:r>
                  <a:rPr lang="en-US" dirty="0"/>
                  <a:t>Then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𝑅</m:t>
                        </m:r>
                      </m:e>
                    </m:acc>
                    <m:r>
                      <a:rPr lang="en-US" altLang="zh-CN" b="0" i="1" smtClean="0">
                        <a:latin typeface="Cambria Math" panose="02040503050406030204" pitchFamily="18" charset="0"/>
                      </a:rPr>
                      <m:t> </m:t>
                    </m:r>
                    <m:r>
                      <m:rPr>
                        <m:nor/>
                      </m:rPr>
                      <a:rPr lang="en-US" dirty="0"/>
                      <m:t>= </m:t>
                    </m:r>
                    <m:r>
                      <m:rPr>
                        <m:nor/>
                      </m:rPr>
                      <a:rPr lang="en-US" i="1" dirty="0"/>
                      <m:t>O</m:t>
                    </m:r>
                    <m:r>
                      <m:rPr>
                        <m:nor/>
                      </m:rPr>
                      <a:rPr lang="en-US" baseline="-25000" dirty="0"/>
                      <m:t>1</m:t>
                    </m:r>
                    <m:r>
                      <m:rPr>
                        <m:nor/>
                      </m:rPr>
                      <a:rPr lang="en-US" dirty="0"/>
                      <m:t>’</m:t>
                    </m:r>
                    <m:r>
                      <m:rPr>
                        <m:nor/>
                      </m:rPr>
                      <a:rPr lang="en-US" b="0" i="0" dirty="0" smtClean="0"/>
                      <m:t> </m:t>
                    </m:r>
                    <m:r>
                      <m:rPr>
                        <m:nor/>
                      </m:rPr>
                      <a:rPr lang="en-US" dirty="0"/>
                      <m:t>[</m:t>
                    </m:r>
                    <m:r>
                      <a:rPr lang="en-US" i="1">
                        <a:latin typeface="Cambria Math" panose="02040503050406030204" pitchFamily="18" charset="0"/>
                        <a:ea typeface="Cambria Math" panose="02040503050406030204" pitchFamily="18" charset="0"/>
                      </a:rPr>
                      <m:t>∑</m:t>
                    </m:r>
                    <m:r>
                      <m:rPr>
                        <m:nor/>
                      </m:rPr>
                      <a:rPr lang="en-US" baseline="30000" dirty="0"/>
                      <m:t>r</m:t>
                    </m:r>
                    <m:r>
                      <m:rPr>
                        <m:nor/>
                      </m:rPr>
                      <a:rPr lang="en-US" dirty="0"/>
                      <m:t>]</m:t>
                    </m:r>
                    <m:r>
                      <m:rPr>
                        <m:nor/>
                      </m:rPr>
                      <a:rPr lang="en-US" b="0" i="0" baseline="30000" dirty="0" smtClean="0"/>
                      <m:t>1/2</m:t>
                    </m:r>
                  </m:oMath>
                </a14:m>
                <a:r>
                  <a:rPr lang="en-US" dirty="0"/>
                  <a:t> and </a:t>
                </a:r>
                <a14:m>
                  <m:oMath xmlns:m="http://schemas.openxmlformats.org/officeDocument/2006/math">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𝑆</m:t>
                        </m:r>
                      </m:e>
                    </m:acc>
                    <m:r>
                      <m:rPr>
                        <m:nor/>
                      </m:rPr>
                      <a:rPr lang="en-US" altLang="zh-CN" b="0" i="0" smtClean="0">
                        <a:latin typeface="Cambria Math" panose="02040503050406030204" pitchFamily="18" charset="0"/>
                      </a:rPr>
                      <m:t> </m:t>
                    </m:r>
                    <m:r>
                      <m:rPr>
                        <m:nor/>
                      </m:rPr>
                      <a:rPr lang="en-US" dirty="0"/>
                      <m:t>= [</m:t>
                    </m:r>
                    <m:r>
                      <a:rPr lang="en-US" i="1">
                        <a:latin typeface="Cambria Math" panose="02040503050406030204" pitchFamily="18" charset="0"/>
                        <a:ea typeface="Cambria Math" panose="02040503050406030204" pitchFamily="18" charset="0"/>
                      </a:rPr>
                      <m:t>∑</m:t>
                    </m:r>
                    <m:r>
                      <m:rPr>
                        <m:nor/>
                      </m:rPr>
                      <a:rPr lang="en-US" baseline="30000" dirty="0"/>
                      <m:t>r</m:t>
                    </m:r>
                    <m:r>
                      <m:rPr>
                        <m:nor/>
                      </m:rPr>
                      <a:rPr lang="en-US" dirty="0"/>
                      <m:t>]</m:t>
                    </m:r>
                    <m:r>
                      <m:rPr>
                        <m:nor/>
                      </m:rPr>
                      <a:rPr lang="en-US" baseline="30000" dirty="0"/>
                      <m:t>1/2</m:t>
                    </m:r>
                    <m:r>
                      <m:rPr>
                        <m:nor/>
                      </m:rPr>
                      <a:rPr lang="en-US" b="0" i="1" baseline="30000" dirty="0" smtClean="0"/>
                      <m:t> </m:t>
                    </m:r>
                    <m:r>
                      <m:rPr>
                        <m:nor/>
                      </m:rPr>
                      <a:rPr lang="en-US" i="1" dirty="0"/>
                      <m:t>O</m:t>
                    </m:r>
                    <m:r>
                      <m:rPr>
                        <m:nor/>
                      </m:rPr>
                      <a:rPr lang="en-US" b="0" i="0" baseline="-25000" dirty="0" smtClean="0"/>
                      <m:t>2</m:t>
                    </m:r>
                    <m:r>
                      <m:rPr>
                        <m:nor/>
                      </m:rPr>
                      <a:rPr lang="en-US" dirty="0"/>
                      <m:t>’</m:t>
                    </m:r>
                  </m:oMath>
                </a14:m>
                <a:endParaRPr lang="en-US" baseline="30000" dirty="0"/>
              </a:p>
            </p:txBody>
          </p:sp>
        </mc:Choice>
        <mc:Fallback>
          <p:sp>
            <p:nvSpPr>
              <p:cNvPr id="7" name="TextBox 6">
                <a:extLst>
                  <a:ext uri="{FF2B5EF4-FFF2-40B4-BE49-F238E27FC236}">
                    <a16:creationId xmlns:a16="http://schemas.microsoft.com/office/drawing/2014/main" id="{C849EF6A-E4F4-D64F-8A6D-69EA25AA99BC}"/>
                  </a:ext>
                </a:extLst>
              </p:cNvPr>
              <p:cNvSpPr txBox="1">
                <a:spLocks noRot="1" noChangeAspect="1" noMove="1" noResize="1" noEditPoints="1" noAdjustHandles="1" noChangeArrowheads="1" noChangeShapeType="1" noTextEdit="1"/>
              </p:cNvSpPr>
              <p:nvPr/>
            </p:nvSpPr>
            <p:spPr>
              <a:xfrm>
                <a:off x="5303520" y="3302238"/>
                <a:ext cx="4693920" cy="375039"/>
              </a:xfrm>
              <a:prstGeom prst="rect">
                <a:avLst/>
              </a:prstGeom>
              <a:blipFill>
                <a:blip r:embed="rId6"/>
                <a:stretch>
                  <a:fillRect l="-1081" t="-12903" b="-193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542F862-DF4E-1F40-B340-4C1D5AF1770C}"/>
                  </a:ext>
                </a:extLst>
              </p:cNvPr>
              <p:cNvSpPr txBox="1"/>
              <p:nvPr/>
            </p:nvSpPr>
            <p:spPr>
              <a:xfrm>
                <a:off x="5291328" y="4836140"/>
                <a:ext cx="4279392" cy="376193"/>
              </a:xfrm>
              <a:prstGeom prst="rect">
                <a:avLst/>
              </a:prstGeom>
              <a:noFill/>
            </p:spPr>
            <p:txBody>
              <a:bodyPr wrap="square" rtlCol="0">
                <a:spAutoFit/>
              </a:bodyPr>
              <a:lstStyle/>
              <a:p>
                <a:r>
                  <a:rPr lang="en-US" dirty="0"/>
                  <a:t>We can write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en-US" dirty="0"/>
                  <a:t>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𝑅</m:t>
                        </m:r>
                      </m:e>
                    </m:acc>
                    <m:r>
                      <a:rPr lang="en-US" altLang="zh-CN" b="0" i="1" smtClean="0">
                        <a:latin typeface="Cambria Math" panose="02040503050406030204" pitchFamily="18" charset="0"/>
                      </a:rPr>
                      <m:t> </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𝑆</m:t>
                        </m:r>
                      </m:e>
                    </m:acc>
                  </m:oMath>
                </a14:m>
                <a:endParaRPr lang="en-US" dirty="0"/>
              </a:p>
            </p:txBody>
          </p:sp>
        </mc:Choice>
        <mc:Fallback>
          <p:sp>
            <p:nvSpPr>
              <p:cNvPr id="8" name="TextBox 7">
                <a:extLst>
                  <a:ext uri="{FF2B5EF4-FFF2-40B4-BE49-F238E27FC236}">
                    <a16:creationId xmlns:a16="http://schemas.microsoft.com/office/drawing/2014/main" id="{A542F862-DF4E-1F40-B340-4C1D5AF1770C}"/>
                  </a:ext>
                </a:extLst>
              </p:cNvPr>
              <p:cNvSpPr txBox="1">
                <a:spLocks noRot="1" noChangeAspect="1" noMove="1" noResize="1" noEditPoints="1" noAdjustHandles="1" noChangeArrowheads="1" noChangeShapeType="1" noTextEdit="1"/>
              </p:cNvSpPr>
              <p:nvPr/>
            </p:nvSpPr>
            <p:spPr>
              <a:xfrm>
                <a:off x="5291328" y="4836140"/>
                <a:ext cx="4279392" cy="376193"/>
              </a:xfrm>
              <a:prstGeom prst="rect">
                <a:avLst/>
              </a:prstGeom>
              <a:blipFill>
                <a:blip r:embed="rId7"/>
                <a:stretch>
                  <a:fillRect l="-1183" t="-3333" b="-266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AC02485-BAC3-664D-8B4C-EA425D171984}"/>
              </a:ext>
            </a:extLst>
          </p:cNvPr>
          <p:cNvSpPr txBox="1"/>
          <p:nvPr/>
        </p:nvSpPr>
        <p:spPr>
          <a:xfrm>
            <a:off x="5303520" y="3879662"/>
            <a:ext cx="4352544" cy="646331"/>
          </a:xfrm>
          <a:prstGeom prst="rect">
            <a:avLst/>
          </a:prstGeom>
          <a:noFill/>
        </p:spPr>
        <p:txBody>
          <a:bodyPr wrap="square" rtlCol="0">
            <a:spAutoFit/>
          </a:bodyPr>
          <a:lstStyle/>
          <a:p>
            <a:r>
              <a:rPr lang="en-US" dirty="0"/>
              <a:t>where the primes refer to the block partitioning in the picture.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05F1B2D-DDD2-1043-9C7D-D690B49964F5}"/>
                  </a:ext>
                </a:extLst>
              </p:cNvPr>
              <p:cNvSpPr txBox="1"/>
              <p:nvPr/>
            </p:nvSpPr>
            <p:spPr>
              <a:xfrm>
                <a:off x="5303520" y="5349979"/>
                <a:ext cx="6169152" cy="929037"/>
              </a:xfrm>
              <a:prstGeom prst="rect">
                <a:avLst/>
              </a:prstGeom>
              <a:noFill/>
            </p:spPr>
            <p:txBody>
              <a:bodyPr wrap="square" rtlCol="0">
                <a:spAutoFit/>
              </a:bodyPr>
              <a:lstStyle/>
              <a:p>
                <a:r>
                  <a:rPr lang="en-US" dirty="0"/>
                  <a:t>However, the decomposition is not unique. In fact, if </a:t>
                </a:r>
                <a:r>
                  <a:rPr lang="en-US" i="1" dirty="0"/>
                  <a:t>Q</a:t>
                </a:r>
                <a:r>
                  <a:rPr lang="en-US" dirty="0"/>
                  <a:t> is any invertible </a:t>
                </a:r>
                <a14:m>
                  <m:oMath xmlns:m="http://schemas.openxmlformats.org/officeDocument/2006/math">
                    <m:r>
                      <a:rPr lang="en-US" b="0" i="0" smtClean="0">
                        <a:latin typeface="Cambria Math" panose="02040503050406030204" pitchFamily="18" charset="0"/>
                        <a:ea typeface="Cambria Math" panose="02040503050406030204" pitchFamily="18" charset="0"/>
                      </a:rPr>
                      <m:t>3</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a14:m>
                <a:r>
                  <a:rPr lang="en-US" dirty="0"/>
                  <a:t> matrix, the matrices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𝑅</m:t>
                        </m:r>
                      </m:e>
                    </m:acc>
                  </m:oMath>
                </a14:m>
                <a:r>
                  <a:rPr lang="en-US" i="1" dirty="0"/>
                  <a:t>Q </a:t>
                </a:r>
                <a:r>
                  <a:rPr lang="en-US" dirty="0"/>
                  <a:t>and </a:t>
                </a:r>
                <a:r>
                  <a:rPr lang="en-US" i="1" dirty="0"/>
                  <a:t>Q</a:t>
                </a:r>
                <a:r>
                  <a:rPr lang="en-US" i="1" baseline="30000" dirty="0"/>
                  <a:t>-1</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𝑆</m:t>
                        </m:r>
                      </m:e>
                    </m:acc>
                  </m:oMath>
                </a14:m>
                <a:r>
                  <a:rPr lang="en-US" dirty="0"/>
                  <a:t> are also a valid decomposition of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𝑊</m:t>
                        </m:r>
                      </m:e>
                    </m:acc>
                  </m:oMath>
                </a14:m>
                <a:r>
                  <a:rPr lang="en-US" dirty="0"/>
                  <a:t>.</a:t>
                </a:r>
              </a:p>
            </p:txBody>
          </p:sp>
        </mc:Choice>
        <mc:Fallback>
          <p:sp>
            <p:nvSpPr>
              <p:cNvPr id="10" name="TextBox 9">
                <a:extLst>
                  <a:ext uri="{FF2B5EF4-FFF2-40B4-BE49-F238E27FC236}">
                    <a16:creationId xmlns:a16="http://schemas.microsoft.com/office/drawing/2014/main" id="{705F1B2D-DDD2-1043-9C7D-D690B49964F5}"/>
                  </a:ext>
                </a:extLst>
              </p:cNvPr>
              <p:cNvSpPr txBox="1">
                <a:spLocks noRot="1" noChangeAspect="1" noMove="1" noResize="1" noEditPoints="1" noAdjustHandles="1" noChangeArrowheads="1" noChangeShapeType="1" noTextEdit="1"/>
              </p:cNvSpPr>
              <p:nvPr/>
            </p:nvSpPr>
            <p:spPr>
              <a:xfrm>
                <a:off x="5303520" y="5349979"/>
                <a:ext cx="6169152" cy="929037"/>
              </a:xfrm>
              <a:prstGeom prst="rect">
                <a:avLst/>
              </a:prstGeom>
              <a:blipFill>
                <a:blip r:embed="rId8"/>
                <a:stretch>
                  <a:fillRect l="-823" t="-1351" r="-412" b="-10811"/>
                </a:stretch>
              </a:blipFill>
            </p:spPr>
            <p:txBody>
              <a:bodyPr/>
              <a:lstStyle/>
              <a:p>
                <a:r>
                  <a:rPr lang="en-US">
                    <a:noFill/>
                  </a:rPr>
                  <a:t> </a:t>
                </a:r>
              </a:p>
            </p:txBody>
          </p:sp>
        </mc:Fallback>
      </mc:AlternateContent>
    </p:spTree>
    <p:extLst>
      <p:ext uri="{BB962C8B-B14F-4D97-AF65-F5344CB8AC3E}">
        <p14:creationId xmlns:p14="http://schemas.microsoft.com/office/powerpoint/2010/main" val="331073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F56-38D9-6449-B157-DB8E04556FD9}"/>
              </a:ext>
            </a:extLst>
          </p:cNvPr>
          <p:cNvSpPr>
            <a:spLocks noGrp="1"/>
          </p:cNvSpPr>
          <p:nvPr>
            <p:ph type="title"/>
          </p:nvPr>
        </p:nvSpPr>
        <p:spPr>
          <a:xfrm>
            <a:off x="685801" y="609600"/>
            <a:ext cx="10131425" cy="1456267"/>
          </a:xfrm>
        </p:spPr>
        <p:txBody>
          <a:bodyPr/>
          <a:lstStyle/>
          <a:p>
            <a:pPr algn="ctr"/>
            <a:r>
              <a:rPr lang="en-US" dirty="0"/>
              <a:t>The last two steps: calculate out </a:t>
            </a:r>
            <a:r>
              <a:rPr lang="en-US" i="1" dirty="0"/>
              <a:t>R</a:t>
            </a:r>
            <a:r>
              <a:rPr lang="en-US" dirty="0"/>
              <a:t> and </a:t>
            </a:r>
            <a:r>
              <a:rPr lang="en-US" i="1" dirty="0"/>
              <a: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B17C1F1-9E31-FC43-80B2-DFEF82C305A1}"/>
                  </a:ext>
                </a:extLst>
              </p:cNvPr>
              <p:cNvSpPr txBox="1"/>
              <p:nvPr/>
            </p:nvSpPr>
            <p:spPr>
              <a:xfrm>
                <a:off x="1057593" y="2147882"/>
                <a:ext cx="9387840" cy="929037"/>
              </a:xfrm>
              <a:prstGeom prst="rect">
                <a:avLst/>
              </a:prstGeom>
              <a:noFill/>
            </p:spPr>
            <p:txBody>
              <a:bodyPr wrap="square" rtlCol="0">
                <a:spAutoFit/>
              </a:bodyPr>
              <a:lstStyle/>
              <a:p>
                <a:pPr marL="285750" indent="-285750">
                  <a:buFont typeface="Arial" panose="020B0604020202020204" pitchFamily="34" charset="0"/>
                  <a:buChar char="•"/>
                </a:pPr>
                <a:r>
                  <a:rPr lang="en-US" dirty="0"/>
                  <a:t>The third step: Compute the matrix Q in equation (15) by imposing the metric constraints (equation (16)). </a:t>
                </a:r>
              </a:p>
              <a:p>
                <a:pPr marL="285750" indent="-285750">
                  <a:buFont typeface="Arial" panose="020B0604020202020204" pitchFamily="34" charset="0"/>
                  <a:buChar char="•"/>
                </a:pPr>
                <a:r>
                  <a:rPr lang="en-US" dirty="0"/>
                  <a:t>The fourth step: Compute the rotation matrix </a:t>
                </a:r>
                <a:r>
                  <a:rPr lang="en-US" i="1" dirty="0"/>
                  <a:t>R</a:t>
                </a:r>
                <a:r>
                  <a:rPr lang="en-US" dirty="0"/>
                  <a:t> and the shape matrix </a:t>
                </a:r>
                <a:r>
                  <a:rPr lang="en-US" i="1" dirty="0"/>
                  <a:t>S</a:t>
                </a:r>
                <a:r>
                  <a:rPr lang="en-US" dirty="0"/>
                  <a:t> as  </a:t>
                </a:r>
                <a14:m>
                  <m:oMath xmlns:m="http://schemas.openxmlformats.org/officeDocument/2006/math">
                    <m:r>
                      <a:rPr lang="en-US" altLang="zh-CN" b="0" i="1" smtClean="0">
                        <a:latin typeface="Cambria Math" panose="02040503050406030204" pitchFamily="18" charset="0"/>
                      </a:rPr>
                      <m:t>𝑅</m:t>
                    </m:r>
                    <m:r>
                      <a:rPr lang="en-US" altLang="zh-CN" b="0" i="0"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𝑅</m:t>
                        </m:r>
                      </m:e>
                    </m:acc>
                  </m:oMath>
                </a14:m>
                <a:r>
                  <a:rPr lang="en-US" i="1" dirty="0"/>
                  <a:t>Q</a:t>
                </a:r>
                <a:r>
                  <a:rPr lang="en-US" dirty="0"/>
                  <a:t> and </a:t>
                </a:r>
                <a14:m>
                  <m:oMath xmlns:m="http://schemas.openxmlformats.org/officeDocument/2006/math">
                    <m:r>
                      <m:rPr>
                        <m:sty m:val="p"/>
                      </m:rPr>
                      <a:rPr lang="en-US" altLang="zh-CN" b="0" i="0" smtClean="0">
                        <a:latin typeface="Cambria Math" panose="02040503050406030204" pitchFamily="18" charset="0"/>
                      </a:rPr>
                      <m:t>S</m:t>
                    </m:r>
                    <m:r>
                      <a:rPr lang="en-US" altLang="zh-CN">
                        <a:latin typeface="Cambria Math" panose="02040503050406030204" pitchFamily="18" charset="0"/>
                      </a:rPr>
                      <m:t>=</m:t>
                    </m:r>
                  </m:oMath>
                </a14:m>
                <a:r>
                  <a:rPr lang="en-US" i="1" dirty="0"/>
                  <a:t>Q</a:t>
                </a:r>
                <a:r>
                  <a:rPr lang="en-US" i="1" baseline="30000" dirty="0"/>
                  <a:t>-1</a:t>
                </a:r>
                <a14:m>
                  <m:oMath xmlns:m="http://schemas.openxmlformats.org/officeDocument/2006/math">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𝑆</m:t>
                        </m:r>
                      </m:e>
                    </m:acc>
                  </m:oMath>
                </a14:m>
                <a:r>
                  <a:rPr lang="en-US" dirty="0"/>
                  <a:t> </a:t>
                </a:r>
              </a:p>
            </p:txBody>
          </p:sp>
        </mc:Choice>
        <mc:Fallback>
          <p:sp>
            <p:nvSpPr>
              <p:cNvPr id="4" name="TextBox 3">
                <a:extLst>
                  <a:ext uri="{FF2B5EF4-FFF2-40B4-BE49-F238E27FC236}">
                    <a16:creationId xmlns:a16="http://schemas.microsoft.com/office/drawing/2014/main" id="{9B17C1F1-9E31-FC43-80B2-DFEF82C305A1}"/>
                  </a:ext>
                </a:extLst>
              </p:cNvPr>
              <p:cNvSpPr txBox="1">
                <a:spLocks noRot="1" noChangeAspect="1" noMove="1" noResize="1" noEditPoints="1" noAdjustHandles="1" noChangeArrowheads="1" noChangeShapeType="1" noTextEdit="1"/>
              </p:cNvSpPr>
              <p:nvPr/>
            </p:nvSpPr>
            <p:spPr>
              <a:xfrm>
                <a:off x="1057593" y="2147882"/>
                <a:ext cx="9387840" cy="929037"/>
              </a:xfrm>
              <a:prstGeom prst="rect">
                <a:avLst/>
              </a:prstGeom>
              <a:blipFill>
                <a:blip r:embed="rId2"/>
                <a:stretch>
                  <a:fillRect l="-270" t="-1351" b="-108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ED9151B-A297-0841-BA78-E8C5141414A5}"/>
              </a:ext>
            </a:extLst>
          </p:cNvPr>
          <p:cNvPicPr>
            <a:picLocks noChangeAspect="1"/>
          </p:cNvPicPr>
          <p:nvPr/>
        </p:nvPicPr>
        <p:blipFill>
          <a:blip r:embed="rId3"/>
          <a:stretch>
            <a:fillRect/>
          </a:stretch>
        </p:blipFill>
        <p:spPr>
          <a:xfrm>
            <a:off x="1209128" y="3393732"/>
            <a:ext cx="4076700" cy="774700"/>
          </a:xfrm>
          <a:prstGeom prst="rect">
            <a:avLst/>
          </a:prstGeom>
        </p:spPr>
      </p:pic>
      <p:pic>
        <p:nvPicPr>
          <p:cNvPr id="7" name="Picture 6">
            <a:extLst>
              <a:ext uri="{FF2B5EF4-FFF2-40B4-BE49-F238E27FC236}">
                <a16:creationId xmlns:a16="http://schemas.microsoft.com/office/drawing/2014/main" id="{F800B301-AE93-E247-9ACD-E764262D4997}"/>
              </a:ext>
            </a:extLst>
          </p:cNvPr>
          <p:cNvPicPr>
            <a:picLocks noChangeAspect="1"/>
          </p:cNvPicPr>
          <p:nvPr/>
        </p:nvPicPr>
        <p:blipFill>
          <a:blip r:embed="rId4"/>
          <a:stretch>
            <a:fillRect/>
          </a:stretch>
        </p:blipFill>
        <p:spPr>
          <a:xfrm>
            <a:off x="1209128" y="4485245"/>
            <a:ext cx="4064000" cy="1422400"/>
          </a:xfrm>
          <a:prstGeom prst="rect">
            <a:avLst/>
          </a:prstGeom>
        </p:spPr>
      </p:pic>
      <p:sp>
        <p:nvSpPr>
          <p:cNvPr id="8" name="TextBox 7">
            <a:extLst>
              <a:ext uri="{FF2B5EF4-FFF2-40B4-BE49-F238E27FC236}">
                <a16:creationId xmlns:a16="http://schemas.microsoft.com/office/drawing/2014/main" id="{ECACBBBE-1CEF-504F-8B71-0DB2E15A728F}"/>
              </a:ext>
            </a:extLst>
          </p:cNvPr>
          <p:cNvSpPr txBox="1"/>
          <p:nvPr/>
        </p:nvSpPr>
        <p:spPr>
          <a:xfrm>
            <a:off x="6096000" y="3572256"/>
            <a:ext cx="4721226" cy="646331"/>
          </a:xfrm>
          <a:prstGeom prst="rect">
            <a:avLst/>
          </a:prstGeom>
          <a:noFill/>
        </p:spPr>
        <p:txBody>
          <a:bodyPr wrap="square" rtlCol="0">
            <a:spAutoFit/>
          </a:bodyPr>
          <a:lstStyle/>
          <a:p>
            <a:r>
              <a:rPr lang="en-US" dirty="0"/>
              <a:t>To calculate </a:t>
            </a:r>
            <a:r>
              <a:rPr lang="en-US" i="1" dirty="0"/>
              <a:t>Q</a:t>
            </a:r>
            <a:r>
              <a:rPr lang="en-US" dirty="0"/>
              <a:t>, we meet the problem and find out the method that …</a:t>
            </a:r>
          </a:p>
        </p:txBody>
      </p:sp>
    </p:spTree>
    <p:extLst>
      <p:ext uri="{BB962C8B-B14F-4D97-AF65-F5344CB8AC3E}">
        <p14:creationId xmlns:p14="http://schemas.microsoft.com/office/powerpoint/2010/main" val="268838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924</Words>
  <Application>Microsoft Macintosh PowerPoint</Application>
  <PresentationFormat>Widescreen</PresentationFormat>
  <Paragraphs>63</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Times New Roman</vt:lpstr>
      <vt:lpstr>Celestial</vt:lpstr>
      <vt:lpstr>Shape and Motion from Image Streams under Orthography:  a Factorization Method   </vt:lpstr>
      <vt:lpstr>THE Factorization Method</vt:lpstr>
      <vt:lpstr>Before Start: Find the corresponding P points</vt:lpstr>
      <vt:lpstr>the coordinates of feature points in  world-centered or camera-centered coordinate? </vt:lpstr>
      <vt:lpstr>PowerPoint Presentation</vt:lpstr>
      <vt:lpstr>The FIRST step: compute the SVD W ̃ </vt:lpstr>
      <vt:lpstr>The second step: decompose the W ̃ and calculate R ̃ and S ̃</vt:lpstr>
      <vt:lpstr>The last two steps: calculate out R and 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and Motion from Image Streams under Orthography:  a Factorization Method   </dc:title>
  <dc:creator>Chen, Jieting</dc:creator>
  <cp:lastModifiedBy>Chen, Jieting</cp:lastModifiedBy>
  <cp:revision>15</cp:revision>
  <dcterms:created xsi:type="dcterms:W3CDTF">2019-12-14T05:22:41Z</dcterms:created>
  <dcterms:modified xsi:type="dcterms:W3CDTF">2019-12-14T07:03:03Z</dcterms:modified>
</cp:coreProperties>
</file>