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6" r:id="rId7"/>
    <p:sldId id="260" r:id="rId8"/>
    <p:sldId id="261" r:id="rId9"/>
    <p:sldId id="259"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2667000" y="2133600"/>
            <a:ext cx="4804200" cy="769441"/>
          </a:xfrm>
          <a:prstGeom prst="rect">
            <a:avLst/>
          </a:prstGeom>
        </p:spPr>
        <p:txBody>
          <a:bodyPr wrap="none">
            <a:spAutoFit/>
          </a:bodyPr>
          <a:lstStyle/>
          <a:p>
            <a:r>
              <a:rPr lang="en-US" sz="4400" dirty="0"/>
              <a:t>Lab Practice I : Ass 6</a:t>
            </a:r>
          </a:p>
        </p:txBody>
      </p:sp>
    </p:spTree>
    <p:extLst>
      <p:ext uri="{BB962C8B-B14F-4D97-AF65-F5344CB8AC3E}">
        <p14:creationId xmlns:p14="http://schemas.microsoft.com/office/powerpoint/2010/main" val="3956037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Programming</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endParaRPr lang="en-IN" dirty="0" smtClean="0"/>
          </a:p>
          <a:p>
            <a:pPr marL="514350" indent="-514350">
              <a:lnSpc>
                <a:spcPct val="150000"/>
              </a:lnSpc>
              <a:buFont typeface="+mj-lt"/>
              <a:buAutoNum type="arabicPeriod"/>
            </a:pPr>
            <a:r>
              <a:rPr lang="en-IN" dirty="0" smtClean="0"/>
              <a:t>Language Used : Python with </a:t>
            </a:r>
            <a:r>
              <a:rPr lang="en-IN" dirty="0" smtClean="0">
                <a:solidFill>
                  <a:srgbClr val="FF0000"/>
                </a:solidFill>
              </a:rPr>
              <a:t>Pandas,Scikit learn </a:t>
            </a:r>
            <a:r>
              <a:rPr lang="en-IN" dirty="0" smtClean="0">
                <a:solidFill>
                  <a:srgbClr val="FF0000"/>
                </a:solidFill>
              </a:rPr>
              <a:t>library or R with required libraries </a:t>
            </a:r>
            <a:endParaRPr lang="en-IN" dirty="0" smtClean="0">
              <a:solidFill>
                <a:srgbClr val="FF0000"/>
              </a:solidFill>
            </a:endParaRPr>
          </a:p>
          <a:p>
            <a:pPr marL="514350" indent="-514350">
              <a:lnSpc>
                <a:spcPct val="150000"/>
              </a:lnSpc>
              <a:buFont typeface="+mj-lt"/>
              <a:buAutoNum type="arabicPeriod"/>
            </a:pPr>
            <a:r>
              <a:rPr lang="en-IN" dirty="0" smtClean="0"/>
              <a:t>Functions Defined : </a:t>
            </a:r>
            <a:r>
              <a:rPr lang="en-IN" dirty="0" smtClean="0">
                <a:solidFill>
                  <a:srgbClr val="FF0000"/>
                </a:solidFill>
              </a:rPr>
              <a:t>Alphanumeric </a:t>
            </a:r>
            <a:r>
              <a:rPr lang="en-IN" dirty="0">
                <a:solidFill>
                  <a:srgbClr val="FF0000"/>
                </a:solidFill>
              </a:rPr>
              <a:t>to Numeric Data conversion </a:t>
            </a:r>
            <a:endParaRPr lang="en-IN" dirty="0" smtClean="0">
              <a:solidFill>
                <a:srgbClr val="FF0000"/>
              </a:solidFill>
            </a:endParaRPr>
          </a:p>
          <a:p>
            <a:pPr marL="514350" indent="-514350">
              <a:lnSpc>
                <a:spcPct val="150000"/>
              </a:lnSpc>
              <a:buFont typeface="+mj-lt"/>
              <a:buAutoNum type="arabicPeriod"/>
            </a:pPr>
            <a:r>
              <a:rPr lang="en-IN" dirty="0" smtClean="0">
                <a:solidFill>
                  <a:srgbClr val="FF0000"/>
                </a:solidFill>
              </a:rPr>
              <a:t>Classifier Selection and Training</a:t>
            </a:r>
            <a:r>
              <a:rPr lang="en-IN" dirty="0" smtClean="0"/>
              <a:t> </a:t>
            </a:r>
            <a:r>
              <a:rPr lang="en-IN" dirty="0"/>
              <a:t>: </a:t>
            </a:r>
            <a:r>
              <a:rPr lang="en-IN" dirty="0" smtClean="0"/>
              <a:t>KNN</a:t>
            </a:r>
            <a:r>
              <a:rPr lang="en-IN" dirty="0"/>
              <a:t>, Decision Tree </a:t>
            </a:r>
            <a:r>
              <a:rPr lang="en-IN" dirty="0" smtClean="0"/>
              <a:t>or any suitable </a:t>
            </a:r>
            <a:endParaRPr lang="en-IN" dirty="0" smtClean="0"/>
          </a:p>
          <a:p>
            <a:pPr marL="514350" indent="-514350">
              <a:lnSpc>
                <a:spcPct val="150000"/>
              </a:lnSpc>
              <a:buFont typeface="+mj-lt"/>
              <a:buAutoNum type="arabicPeriod"/>
            </a:pPr>
            <a:r>
              <a:rPr lang="en-IN" dirty="0" smtClean="0"/>
              <a:t>Classifier Usage to </a:t>
            </a:r>
            <a:r>
              <a:rPr lang="en-IN" dirty="0" smtClean="0">
                <a:solidFill>
                  <a:srgbClr val="FF0000"/>
                </a:solidFill>
              </a:rPr>
              <a:t>Predict the class Label </a:t>
            </a:r>
            <a:r>
              <a:rPr lang="en-IN" dirty="0" smtClean="0"/>
              <a:t>of Unseen Data</a:t>
            </a:r>
            <a:endParaRPr lang="en-IN" dirty="0"/>
          </a:p>
          <a:p>
            <a:endParaRPr lang="en-US" dirty="0"/>
          </a:p>
        </p:txBody>
      </p:sp>
    </p:spTree>
    <p:extLst>
      <p:ext uri="{BB962C8B-B14F-4D97-AF65-F5344CB8AC3E}">
        <p14:creationId xmlns:p14="http://schemas.microsoft.com/office/powerpoint/2010/main" val="1783990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685800" y="1905000"/>
            <a:ext cx="8229600" cy="3693319"/>
          </a:xfrm>
          <a:prstGeom prst="rect">
            <a:avLst/>
          </a:prstGeom>
        </p:spPr>
        <p:txBody>
          <a:bodyPr wrap="square">
            <a:spAutoFit/>
          </a:bodyPr>
          <a:lstStyle/>
          <a:p>
            <a:r>
              <a:rPr lang="en-US" dirty="0">
                <a:latin typeface="Arial" panose="020B0604020202020204" pitchFamily="34" charset="0"/>
                <a:cs typeface="Arial" panose="020B0604020202020204" pitchFamily="34" charset="0"/>
              </a:rPr>
              <a:t>Bike sharing systems are a means of renting bicycles where the process of obtaining membership, rental, and bike return is automated via a network of kiosk locations throughout a city. Using these systems, people are able rent a bike from a one location and return it to a different place on an as-needed basis. Currently, there are over 500 bike-sharing programs around the world.</a:t>
            </a:r>
          </a:p>
          <a:p>
            <a:r>
              <a:rPr lang="en-US" dirty="0">
                <a:latin typeface="Arial" panose="020B0604020202020204" pitchFamily="34" charset="0"/>
                <a:cs typeface="Arial" panose="020B0604020202020204" pitchFamily="34" charset="0"/>
              </a:rPr>
              <a:t>The data generated by these systems makes them attractive for researchers because the duration of travel, departure location, arrival location, and time elapsed is explicitly recorded. Bike sharing systems therefore function as a sensor network, which can be used for studying mobility in a city. In this competition, participants are asked to combine historical usage patterns with weather data in order to forecast bike rental demand in the Capital </a:t>
            </a:r>
            <a:r>
              <a:rPr lang="en-US" dirty="0" err="1">
                <a:latin typeface="Arial" panose="020B0604020202020204" pitchFamily="34" charset="0"/>
                <a:cs typeface="Arial" panose="020B0604020202020204" pitchFamily="34" charset="0"/>
              </a:rPr>
              <a:t>Bikeshare</a:t>
            </a:r>
            <a:r>
              <a:rPr lang="en-US" dirty="0">
                <a:latin typeface="Arial" panose="020B0604020202020204" pitchFamily="34" charset="0"/>
                <a:cs typeface="Arial" panose="020B0604020202020204" pitchFamily="34" charset="0"/>
              </a:rPr>
              <a:t> program in Washington, D.C</a:t>
            </a:r>
            <a:r>
              <a:rPr lang="en-US" dirty="0" smtClean="0">
                <a:latin typeface="Arial" panose="020B0604020202020204" pitchFamily="34" charset="0"/>
                <a:cs typeface="Arial" panose="020B0604020202020204" pitchFamily="34" charset="0"/>
              </a:rPr>
              <a:t>. (ref: </a:t>
            </a:r>
            <a:r>
              <a:rPr lang="en-US" dirty="0" err="1" smtClean="0">
                <a:latin typeface="Arial" panose="020B0604020202020204" pitchFamily="34" charset="0"/>
                <a:cs typeface="Arial" panose="020B0604020202020204" pitchFamily="34" charset="0"/>
              </a:rPr>
              <a:t>Kaggle</a:t>
            </a:r>
            <a:r>
              <a:rPr lang="en-US" dirty="0" smtClean="0">
                <a:latin typeface="Arial" panose="020B0604020202020204" pitchFamily="34" charset="0"/>
                <a:cs typeface="Arial" panose="020B0604020202020204" pitchFamily="34" charset="0"/>
              </a:rPr>
              <a:t> , </a:t>
            </a:r>
            <a:r>
              <a:rPr lang="en-US" dirty="0" err="1" smtClean="0"/>
              <a:t>Kaggle</a:t>
            </a:r>
            <a:r>
              <a:rPr lang="en-US" dirty="0" smtClean="0"/>
              <a:t> </a:t>
            </a:r>
            <a:r>
              <a:rPr lang="en-US" dirty="0"/>
              <a:t>is hosting this competition for the machine learning </a:t>
            </a:r>
            <a:r>
              <a:rPr lang="en-US" dirty="0" smtClean="0"/>
              <a:t>community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039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Data collection</a:t>
            </a:r>
          </a:p>
          <a:p>
            <a:r>
              <a:rPr lang="en-US" dirty="0" smtClean="0"/>
              <a:t>What type of data you will collect if you want to launch such system in India </a:t>
            </a:r>
          </a:p>
          <a:p>
            <a:r>
              <a:rPr lang="en-US" dirty="0" smtClean="0"/>
              <a:t>What will be the predictions?</a:t>
            </a:r>
          </a:p>
          <a:p>
            <a:endParaRPr lang="en-US" dirty="0"/>
          </a:p>
        </p:txBody>
      </p:sp>
    </p:spTree>
    <p:extLst>
      <p:ext uri="{BB962C8B-B14F-4D97-AF65-F5344CB8AC3E}">
        <p14:creationId xmlns:p14="http://schemas.microsoft.com/office/powerpoint/2010/main" val="282179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Age, occupation, </a:t>
            </a:r>
            <a:r>
              <a:rPr lang="en-US" dirty="0" err="1" smtClean="0"/>
              <a:t>gender,monthly</a:t>
            </a:r>
            <a:r>
              <a:rPr lang="en-US" dirty="0" smtClean="0"/>
              <a:t> income,  education level ,monthly income, car in </a:t>
            </a:r>
            <a:r>
              <a:rPr lang="en-US" dirty="0" err="1" smtClean="0"/>
              <a:t>household,bike</a:t>
            </a:r>
            <a:r>
              <a:rPr lang="en-US" dirty="0" smtClean="0"/>
              <a:t> in household, trip mode, travel time, trip purpose at week end, at weekdays, bike sharing station-is close to home or workplace?, bus stop close to home or workplace</a:t>
            </a:r>
            <a:endParaRPr lang="en-US" dirty="0"/>
          </a:p>
        </p:txBody>
      </p:sp>
    </p:spTree>
    <p:extLst>
      <p:ext uri="{BB962C8B-B14F-4D97-AF65-F5344CB8AC3E}">
        <p14:creationId xmlns:p14="http://schemas.microsoft.com/office/powerpoint/2010/main" val="14915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How much familiar with bike </a:t>
            </a:r>
            <a:r>
              <a:rPr lang="en-US" dirty="0" err="1" smtClean="0"/>
              <a:t>sharinng</a:t>
            </a:r>
            <a:r>
              <a:rPr lang="en-US" dirty="0" smtClean="0"/>
              <a:t>, encouragement to </a:t>
            </a:r>
            <a:r>
              <a:rPr lang="en-US" dirty="0" err="1" smtClean="0"/>
              <a:t>gree</a:t>
            </a:r>
            <a:r>
              <a:rPr lang="en-US" dirty="0" smtClean="0"/>
              <a:t> level, efforts-effortless, satisfaction </a:t>
            </a:r>
            <a:r>
              <a:rPr lang="en-US" dirty="0" err="1" smtClean="0"/>
              <a:t>level,easy</a:t>
            </a:r>
            <a:r>
              <a:rPr lang="en-US" dirty="0" smtClean="0"/>
              <a:t> to check in check out</a:t>
            </a:r>
          </a:p>
          <a:p>
            <a:r>
              <a:rPr lang="en-US" dirty="0" smtClean="0"/>
              <a:t>Analysis: plot various graph for bike sharing usage (scatter plot , box plot of independent attributes)</a:t>
            </a:r>
          </a:p>
          <a:p>
            <a:r>
              <a:rPr lang="en-US" dirty="0" smtClean="0"/>
              <a:t>Develop policies</a:t>
            </a:r>
            <a:r>
              <a:rPr lang="en-US" dirty="0"/>
              <a:t> </a:t>
            </a:r>
            <a:r>
              <a:rPr lang="en-US" dirty="0" smtClean="0"/>
              <a:t>Or strategies</a:t>
            </a:r>
            <a:r>
              <a:rPr lang="en-US" dirty="0"/>
              <a:t> </a:t>
            </a:r>
            <a:r>
              <a:rPr lang="en-US" dirty="0" smtClean="0"/>
              <a:t>to</a:t>
            </a:r>
            <a:r>
              <a:rPr lang="en-US" dirty="0"/>
              <a:t> </a:t>
            </a:r>
            <a:r>
              <a:rPr lang="en-US" dirty="0" smtClean="0"/>
              <a:t>promote</a:t>
            </a:r>
            <a:r>
              <a:rPr lang="en-US" dirty="0"/>
              <a:t> </a:t>
            </a:r>
            <a:r>
              <a:rPr lang="en-US" dirty="0" smtClean="0"/>
              <a:t>bike-sharing</a:t>
            </a:r>
            <a:r>
              <a:rPr lang="en-US" dirty="0"/>
              <a:t> </a:t>
            </a:r>
            <a:r>
              <a:rPr lang="en-US" dirty="0" smtClean="0"/>
              <a:t>usage</a:t>
            </a:r>
            <a:endParaRPr lang="en-US" dirty="0"/>
          </a:p>
          <a:p>
            <a:endParaRPr lang="en-US" dirty="0" smtClean="0"/>
          </a:p>
          <a:p>
            <a:endParaRPr lang="en-US" dirty="0"/>
          </a:p>
        </p:txBody>
      </p:sp>
    </p:spTree>
    <p:extLst>
      <p:ext uri="{BB962C8B-B14F-4D97-AF65-F5344CB8AC3E}">
        <p14:creationId xmlns:p14="http://schemas.microsoft.com/office/powerpoint/2010/main" val="112963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The findings</a:t>
            </a:r>
          </a:p>
          <a:p>
            <a:r>
              <a:rPr lang="en-US" dirty="0" smtClean="0"/>
              <a:t>easily </a:t>
            </a:r>
            <a:r>
              <a:rPr lang="en-US" dirty="0"/>
              <a:t>available (</a:t>
            </a:r>
            <a:r>
              <a:rPr lang="en-US" i="1" dirty="0"/>
              <a:t>i</a:t>
            </a:r>
            <a:r>
              <a:rPr lang="en-US" dirty="0"/>
              <a:t>.</a:t>
            </a:r>
            <a:r>
              <a:rPr lang="en-US" i="1" dirty="0"/>
              <a:t>e</a:t>
            </a:r>
            <a:r>
              <a:rPr lang="en-US" dirty="0"/>
              <a:t>., short distance from home or office) </a:t>
            </a:r>
            <a:r>
              <a:rPr lang="en-US" smtClean="0"/>
              <a:t>bike-sharing station </a:t>
            </a:r>
            <a:endParaRPr lang="en-US" dirty="0"/>
          </a:p>
          <a:p>
            <a:r>
              <a:rPr lang="en-US" dirty="0"/>
              <a:t>station could improve </a:t>
            </a:r>
            <a:r>
              <a:rPr lang="en-US" dirty="0" smtClean="0"/>
              <a:t>usage</a:t>
            </a:r>
            <a:r>
              <a:rPr lang="en-US" dirty="0"/>
              <a:t> </a:t>
            </a:r>
            <a:endParaRPr lang="en-US" dirty="0" smtClean="0"/>
          </a:p>
          <a:p>
            <a:r>
              <a:rPr lang="en-US" dirty="0" smtClean="0"/>
              <a:t>however</a:t>
            </a:r>
            <a:r>
              <a:rPr lang="en-US" dirty="0"/>
              <a:t>, in practice, most bike-sharing stations are located </a:t>
            </a:r>
            <a:r>
              <a:rPr lang="en-US" dirty="0" smtClean="0"/>
              <a:t>at/ near </a:t>
            </a:r>
            <a:r>
              <a:rPr lang="en-US" dirty="0"/>
              <a:t>shopping </a:t>
            </a:r>
            <a:r>
              <a:rPr lang="en-US" dirty="0" err="1"/>
              <a:t>centres</a:t>
            </a:r>
            <a:r>
              <a:rPr lang="en-US" dirty="0"/>
              <a:t>, metro stations, and bus loops. </a:t>
            </a:r>
            <a:endParaRPr lang="en-US" dirty="0" smtClean="0"/>
          </a:p>
          <a:p>
            <a:r>
              <a:rPr lang="en-US" dirty="0" smtClean="0"/>
              <a:t>minor </a:t>
            </a:r>
            <a:r>
              <a:rPr lang="en-US" dirty="0"/>
              <a:t>roads connect </a:t>
            </a:r>
            <a:r>
              <a:rPr lang="en-US" dirty="0" smtClean="0"/>
              <a:t>residential districts </a:t>
            </a:r>
            <a:r>
              <a:rPr lang="en-US" dirty="0"/>
              <a:t>to the major </a:t>
            </a:r>
            <a:r>
              <a:rPr lang="en-US" dirty="0" smtClean="0"/>
              <a:t>roads</a:t>
            </a:r>
            <a:r>
              <a:rPr lang="en-US" dirty="0"/>
              <a:t> </a:t>
            </a:r>
            <a:endParaRPr lang="en-US" dirty="0" smtClean="0"/>
          </a:p>
          <a:p>
            <a:r>
              <a:rPr lang="en-US" dirty="0" smtClean="0"/>
              <a:t>more </a:t>
            </a:r>
            <a:r>
              <a:rPr lang="en-US" dirty="0"/>
              <a:t>bike-sharing stations could be installed alongside </a:t>
            </a:r>
            <a:r>
              <a:rPr lang="en-US" dirty="0" smtClean="0"/>
              <a:t>minor roads </a:t>
            </a:r>
            <a:r>
              <a:rPr lang="en-US" dirty="0"/>
              <a:t>to improve the availability of bike-sharing.</a:t>
            </a:r>
            <a:endParaRPr lang="en-US" dirty="0"/>
          </a:p>
        </p:txBody>
      </p:sp>
    </p:spTree>
    <p:extLst>
      <p:ext uri="{BB962C8B-B14F-4D97-AF65-F5344CB8AC3E}">
        <p14:creationId xmlns:p14="http://schemas.microsoft.com/office/powerpoint/2010/main" val="3342415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solidFill>
                  <a:srgbClr val="FF0000"/>
                </a:solidFill>
              </a:rPr>
              <a:t>DataSet</a:t>
            </a:r>
            <a:r>
              <a:rPr lang="en-IN" dirty="0">
                <a:solidFill>
                  <a:srgbClr val="FF0000"/>
                </a:solidFill>
              </a:rPr>
              <a:t> : </a:t>
            </a:r>
            <a:r>
              <a:rPr lang="en-IN" sz="3200" dirty="0" smtClean="0"/>
              <a:t>2010-capitalbikeshare-tripdata.CSV</a:t>
            </a:r>
            <a:endParaRPr lang="en-IN" sz="3200" dirty="0"/>
          </a:p>
        </p:txBody>
      </p:sp>
      <p:graphicFrame>
        <p:nvGraphicFramePr>
          <p:cNvPr id="6" name="Table 5"/>
          <p:cNvGraphicFramePr>
            <a:graphicFrameLocks noGrp="1"/>
          </p:cNvGraphicFramePr>
          <p:nvPr>
            <p:extLst>
              <p:ext uri="{D42A27DB-BD31-4B8C-83A1-F6EECF244321}">
                <p14:modId xmlns:p14="http://schemas.microsoft.com/office/powerpoint/2010/main" val="2889349073"/>
              </p:ext>
            </p:extLst>
          </p:nvPr>
        </p:nvGraphicFramePr>
        <p:xfrm>
          <a:off x="609600" y="1600200"/>
          <a:ext cx="8082035" cy="6111984"/>
        </p:xfrm>
        <a:graphic>
          <a:graphicData uri="http://schemas.openxmlformats.org/drawingml/2006/table">
            <a:tbl>
              <a:tblPr/>
              <a:tblGrid>
                <a:gridCol w="607063"/>
                <a:gridCol w="598513"/>
                <a:gridCol w="692565"/>
                <a:gridCol w="649814"/>
                <a:gridCol w="1545613"/>
                <a:gridCol w="737286"/>
                <a:gridCol w="957621"/>
                <a:gridCol w="812269"/>
                <a:gridCol w="1481291"/>
              </a:tblGrid>
              <a:tr h="611991">
                <a:tc>
                  <a:txBody>
                    <a:bodyPr/>
                    <a:lstStyle/>
                    <a:p>
                      <a:pPr algn="ctr" fontAlgn="b"/>
                      <a:r>
                        <a:rPr lang="en-US" sz="1800" b="1" i="0" u="none" strike="noStrike" dirty="0">
                          <a:solidFill>
                            <a:srgbClr val="FF0000"/>
                          </a:solidFill>
                          <a:effectLst/>
                          <a:latin typeface="Calibri" panose="020F0502020204030204" pitchFamily="34" charset="0"/>
                        </a:rPr>
                        <a:t>Duration</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FF0000"/>
                          </a:solidFill>
                          <a:effectLst/>
                          <a:latin typeface="Calibri" panose="020F0502020204030204" pitchFamily="34" charset="0"/>
                        </a:rPr>
                        <a:t>Start date</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FF0000"/>
                          </a:solidFill>
                          <a:effectLst/>
                          <a:latin typeface="Calibri" panose="020F0502020204030204" pitchFamily="34" charset="0"/>
                        </a:rPr>
                        <a:t>End date</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FF0000"/>
                          </a:solidFill>
                          <a:effectLst/>
                          <a:latin typeface="Calibri" panose="020F0502020204030204" pitchFamily="34" charset="0"/>
                        </a:rPr>
                        <a:t>Start station number</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FF0000"/>
                          </a:solidFill>
                          <a:effectLst/>
                          <a:latin typeface="Calibri" panose="020F0502020204030204" pitchFamily="34" charset="0"/>
                        </a:rPr>
                        <a:t>Start station</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FF0000"/>
                          </a:solidFill>
                          <a:effectLst/>
                          <a:latin typeface="Calibri" panose="020F0502020204030204" pitchFamily="34" charset="0"/>
                        </a:rPr>
                        <a:t>End station number</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FF0000"/>
                          </a:solidFill>
                          <a:effectLst/>
                          <a:latin typeface="Calibri" panose="020F0502020204030204" pitchFamily="34" charset="0"/>
                        </a:rPr>
                        <a:t>End station</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FF0000"/>
                          </a:solidFill>
                          <a:effectLst/>
                          <a:latin typeface="Calibri" panose="020F0502020204030204" pitchFamily="34" charset="0"/>
                        </a:rPr>
                        <a:t>Bike number</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FF0000"/>
                          </a:solidFill>
                          <a:effectLst/>
                          <a:latin typeface="Calibri" panose="020F0502020204030204" pitchFamily="34" charset="0"/>
                        </a:rPr>
                        <a:t>Member type</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1991">
                <a:tc>
                  <a:txBody>
                    <a:bodyPr/>
                    <a:lstStyle/>
                    <a:p>
                      <a:pPr algn="ctr" fontAlgn="b"/>
                      <a:r>
                        <a:rPr lang="en-US" sz="1800" b="0" i="0" u="none" strike="noStrike">
                          <a:solidFill>
                            <a:srgbClr val="000000"/>
                          </a:solidFill>
                          <a:effectLst/>
                          <a:latin typeface="Calibri" panose="020F0502020204030204" pitchFamily="34" charset="0"/>
                        </a:rPr>
                        <a:t>1012</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9/20/2010 11:27</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9/20/2010 11:43</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31208</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M St &amp; New Jersey Ave SE</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31108</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4th &amp; M St SW</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W00742</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Member</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1991">
                <a:tc>
                  <a:txBody>
                    <a:bodyPr/>
                    <a:lstStyle/>
                    <a:p>
                      <a:pPr algn="ctr" fontAlgn="b"/>
                      <a:r>
                        <a:rPr lang="en-US" sz="1800" b="0" i="0" u="none" strike="noStrike">
                          <a:solidFill>
                            <a:srgbClr val="000000"/>
                          </a:solidFill>
                          <a:effectLst/>
                          <a:latin typeface="Calibri" panose="020F0502020204030204" pitchFamily="34" charset="0"/>
                        </a:rPr>
                        <a:t>61</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9/20/2010 11:41</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9/20/2010 11:42</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31209</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1st &amp; N St  SE</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31209</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1st &amp; N St  SE</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W00032</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Member</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1991">
                <a:tc>
                  <a:txBody>
                    <a:bodyPr/>
                    <a:lstStyle/>
                    <a:p>
                      <a:pPr algn="ctr" fontAlgn="b"/>
                      <a:r>
                        <a:rPr lang="en-US" sz="1800" b="0" i="0" u="none" strike="noStrike">
                          <a:solidFill>
                            <a:srgbClr val="000000"/>
                          </a:solidFill>
                          <a:effectLst/>
                          <a:latin typeface="Calibri" panose="020F0502020204030204" pitchFamily="34" charset="0"/>
                        </a:rPr>
                        <a:t>2690</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9/20/2010 12:05</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9/20/2010 12:50</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31600</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5th &amp; K St NW</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31100</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19th St &amp; Pennsylvania Ave NW</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W00993</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Member</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1991">
                <a:tc>
                  <a:txBody>
                    <a:bodyPr/>
                    <a:lstStyle/>
                    <a:p>
                      <a:pPr algn="ctr" fontAlgn="b"/>
                      <a:r>
                        <a:rPr lang="en-US" sz="1800" b="0" i="0" u="none" strike="noStrike">
                          <a:solidFill>
                            <a:srgbClr val="000000"/>
                          </a:solidFill>
                          <a:effectLst/>
                          <a:latin typeface="Calibri" panose="020F0502020204030204" pitchFamily="34" charset="0"/>
                        </a:rPr>
                        <a:t>1406</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9/20/2010 12:06</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9/20/2010 12:29</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31600</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5th &amp; K St NW</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31602</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Park Rd &amp; Holmead Pl NW</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W00344</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Member</a:t>
                      </a:r>
                    </a:p>
                  </a:txBody>
                  <a:tcPr marL="6714" marR="6714" marT="89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768">
                <a:tc>
                  <a:txBody>
                    <a:bodyPr/>
                    <a:lstStyle/>
                    <a:p>
                      <a:pPr algn="r"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w="12700" cap="flat" cmpd="sng" algn="ctr">
                      <a:solidFill>
                        <a:schemeClr val="tx1"/>
                      </a:solidFill>
                      <a:prstDash val="solid"/>
                      <a:round/>
                      <a:headEnd type="none" w="med" len="med"/>
                      <a:tailEnd type="none" w="med" len="med"/>
                    </a:lnT>
                    <a:lnB>
                      <a:noFill/>
                    </a:lnB>
                  </a:tcPr>
                </a:tc>
              </a:tr>
              <a:tr h="147768">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r>
              <a:tr h="147768">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r>
              <a:tr h="147768">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r>
              <a:tr h="147768">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r>
              <a:tr h="147768">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r>
              <a:tr h="147768">
                <a:tc>
                  <a:txBody>
                    <a:bodyPr/>
                    <a:lstStyle/>
                    <a:p>
                      <a:pPr algn="r"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r"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6714" marR="6714" marT="8952" marB="0" anchor="b">
                    <a:lnL>
                      <a:noFill/>
                    </a:lnL>
                    <a:lnR>
                      <a:noFill/>
                    </a:lnR>
                    <a:lnT>
                      <a:noFill/>
                    </a:lnT>
                    <a:lnB>
                      <a:noFill/>
                    </a:lnB>
                  </a:tcPr>
                </a:tc>
              </a:tr>
            </a:tbl>
          </a:graphicData>
        </a:graphic>
      </p:graphicFrame>
    </p:spTree>
    <p:extLst>
      <p:ext uri="{BB962C8B-B14F-4D97-AF65-F5344CB8AC3E}">
        <p14:creationId xmlns:p14="http://schemas.microsoft.com/office/powerpoint/2010/main" val="2360340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Problem Modelling</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IN" dirty="0" smtClean="0">
                <a:solidFill>
                  <a:srgbClr val="FF0000"/>
                </a:solidFill>
              </a:rPr>
              <a:t>Classification Problem</a:t>
            </a:r>
            <a:r>
              <a:rPr lang="en-IN" dirty="0" smtClean="0"/>
              <a:t>: Prediction of </a:t>
            </a:r>
            <a:r>
              <a:rPr lang="en-IN" dirty="0"/>
              <a:t>the biker’s class Label : Member / </a:t>
            </a:r>
            <a:r>
              <a:rPr lang="en-IN" dirty="0" smtClean="0"/>
              <a:t>Casual</a:t>
            </a:r>
            <a:endParaRPr lang="en-IN" dirty="0"/>
          </a:p>
          <a:p>
            <a:pPr>
              <a:buNone/>
            </a:pPr>
            <a:endParaRPr lang="en-IN" dirty="0" smtClean="0"/>
          </a:p>
          <a:p>
            <a:pPr>
              <a:buNone/>
            </a:pPr>
            <a:r>
              <a:rPr lang="en-US" dirty="0"/>
              <a:t>Classification </a:t>
            </a:r>
            <a:r>
              <a:rPr lang="en-US" dirty="0" smtClean="0"/>
              <a:t>: predicts </a:t>
            </a:r>
            <a:r>
              <a:rPr lang="en-US" dirty="0"/>
              <a:t>categorical class labels (discrete or nominal)</a:t>
            </a:r>
          </a:p>
          <a:p>
            <a:pPr>
              <a:buNone/>
            </a:pPr>
            <a:r>
              <a:rPr lang="en-US" dirty="0"/>
              <a:t>c</a:t>
            </a:r>
            <a:r>
              <a:rPr lang="en-US" dirty="0" smtClean="0"/>
              <a:t>lassifies </a:t>
            </a:r>
            <a:r>
              <a:rPr lang="en-US" dirty="0"/>
              <a:t>data (constructs a model) based on the training set and the values (class labels) in a classifying attribute and uses it in classifying new data</a:t>
            </a:r>
          </a:p>
          <a:p>
            <a:pPr>
              <a:buNone/>
            </a:pPr>
            <a:endParaRPr lang="en-IN" dirty="0"/>
          </a:p>
        </p:txBody>
      </p:sp>
    </p:spTree>
    <p:extLst>
      <p:ext uri="{BB962C8B-B14F-4D97-AF65-F5344CB8AC3E}">
        <p14:creationId xmlns:p14="http://schemas.microsoft.com/office/powerpoint/2010/main" val="2054673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64025"/>
            <a:ext cx="7886700" cy="5712939"/>
          </a:xfrm>
        </p:spPr>
        <p:txBody>
          <a:bodyPr>
            <a:normAutofit lnSpcReduction="10000"/>
          </a:bodyPr>
          <a:lstStyle/>
          <a:p>
            <a:pPr algn="just">
              <a:buNone/>
            </a:pPr>
            <a:r>
              <a:rPr lang="en-US" sz="4400" dirty="0" smtClean="0">
                <a:solidFill>
                  <a:srgbClr val="FF0000"/>
                </a:solidFill>
              </a:rPr>
              <a:t>Problem Statement</a:t>
            </a:r>
          </a:p>
          <a:p>
            <a:pPr algn="just">
              <a:buNone/>
            </a:pPr>
            <a:endParaRPr lang="en-US" dirty="0" smtClean="0"/>
          </a:p>
          <a:p>
            <a:pPr algn="just">
              <a:buNone/>
            </a:pPr>
            <a:r>
              <a:rPr lang="en-US" dirty="0"/>
              <a:t>Trip History Analysis: Use trip history dataset that is from a bike sharing service in the United States. The data is provided quarter-wise from 2010 (Q4) onwards. Each file has </a:t>
            </a:r>
            <a:r>
              <a:rPr lang="en-US" dirty="0" smtClean="0"/>
              <a:t>9 </a:t>
            </a:r>
            <a:r>
              <a:rPr lang="en-US" dirty="0"/>
              <a:t>columns. Predict the class of user. </a:t>
            </a:r>
            <a:endParaRPr lang="en-US" dirty="0" smtClean="0"/>
          </a:p>
          <a:p>
            <a:pPr algn="just">
              <a:buNone/>
            </a:pPr>
            <a:endParaRPr lang="en-US" dirty="0"/>
          </a:p>
          <a:p>
            <a:pPr algn="just">
              <a:buNone/>
            </a:pPr>
            <a:r>
              <a:rPr lang="en-US" dirty="0" smtClean="0"/>
              <a:t>Test dataset </a:t>
            </a:r>
            <a:r>
              <a:rPr lang="en-US" dirty="0" smtClean="0"/>
              <a:t>available here </a:t>
            </a:r>
            <a:r>
              <a:rPr lang="en-US" dirty="0" smtClean="0">
                <a:solidFill>
                  <a:srgbClr val="FF0000"/>
                </a:solidFill>
              </a:rPr>
              <a:t>https://www.capitalbikeshare.com/trip-history-data</a:t>
            </a:r>
            <a:endParaRPr lang="en-US" dirty="0">
              <a:solidFill>
                <a:srgbClr val="FF0000"/>
              </a:solidFill>
            </a:endParaRPr>
          </a:p>
        </p:txBody>
      </p:sp>
    </p:spTree>
    <p:extLst>
      <p:ext uri="{BB962C8B-B14F-4D97-AF65-F5344CB8AC3E}">
        <p14:creationId xmlns:p14="http://schemas.microsoft.com/office/powerpoint/2010/main" val="839550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462</Words>
  <Application>Microsoft Office PowerPoint</Application>
  <PresentationFormat>On-screen Show (4:3)</PresentationFormat>
  <Paragraphs>78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DataSet : 2010-capitalbikeshare-tripdata.CSV</vt:lpstr>
      <vt:lpstr>Problem Modelling</vt:lpstr>
      <vt:lpstr>PowerPoint Presentation</vt:lpstr>
      <vt:lpstr>Programming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9</cp:revision>
  <dcterms:created xsi:type="dcterms:W3CDTF">2006-08-16T00:00:00Z</dcterms:created>
  <dcterms:modified xsi:type="dcterms:W3CDTF">2018-09-12T04:45:22Z</dcterms:modified>
</cp:coreProperties>
</file>