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7" r:id="rId2"/>
    <p:sldId id="323" r:id="rId3"/>
    <p:sldId id="319" r:id="rId4"/>
    <p:sldId id="318" r:id="rId5"/>
    <p:sldId id="321" r:id="rId6"/>
    <p:sldId id="326" r:id="rId7"/>
    <p:sldId id="324" r:id="rId8"/>
    <p:sldId id="325" r:id="rId9"/>
    <p:sldId id="320" r:id="rId10"/>
    <p:sldId id="31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4C5CF5-963F-4EE5-A954-4A42DE93D8A9}" type="datetimeFigureOut">
              <a:rPr lang="en-US" smtClean="0"/>
              <a:t>10/6/2018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D2104A-2024-401B-B7F3-5E254AD6E5F7}" type="slidenum">
              <a:rPr lang="en-US" smtClean="0"/>
              <a:t>‹#›</a:t>
            </a:fld>
            <a:endParaRPr lang="en-US"/>
          </a:p>
        </p:txBody>
      </p:sp>
    </p:spTree>
    <p:extLst>
      <p:ext uri="{BB962C8B-B14F-4D97-AF65-F5344CB8AC3E}">
        <p14:creationId xmlns:p14="http://schemas.microsoft.com/office/powerpoint/2010/main" val="172995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2104A-2024-401B-B7F3-5E254AD6E5F7}" type="slidenum">
              <a:rPr lang="en-US" smtClean="0"/>
              <a:t>2</a:t>
            </a:fld>
            <a:endParaRPr lang="en-US"/>
          </a:p>
        </p:txBody>
      </p:sp>
    </p:spTree>
    <p:extLst>
      <p:ext uri="{BB962C8B-B14F-4D97-AF65-F5344CB8AC3E}">
        <p14:creationId xmlns:p14="http://schemas.microsoft.com/office/powerpoint/2010/main" val="267947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D44EA-BCB9-4031-B0E5-8F1DDCAB12BB}" type="datetime1">
              <a:rPr lang="en-US" smtClean="0"/>
              <a:t>10/6/2018</a:t>
            </a:fld>
            <a:endParaRPr lang="en-US"/>
          </a:p>
        </p:txBody>
      </p:sp>
      <p:sp>
        <p:nvSpPr>
          <p:cNvPr id="5" name="Footer Placeholder 4"/>
          <p:cNvSpPr>
            <a:spLocks noGrp="1"/>
          </p:cNvSpPr>
          <p:nvPr>
            <p:ph type="ftr" sz="quarter" idx="11"/>
          </p:nvPr>
        </p:nvSpPr>
        <p:spPr/>
        <p:txBody>
          <a:bodyPr/>
          <a:lstStyle/>
          <a:p>
            <a:r>
              <a:rPr lang="en-US" smtClean="0"/>
              <a:t>Leena Deshpande:Subject coordinator</a:t>
            </a:r>
            <a:endParaRPr lang="en-US"/>
          </a:p>
        </p:txBody>
      </p:sp>
      <p:sp>
        <p:nvSpPr>
          <p:cNvPr id="6" name="Slide Number Placeholder 5"/>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16954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45574-28D6-4FAF-8B2F-C376EAE2C14D}" type="datetime1">
              <a:rPr lang="en-US" smtClean="0"/>
              <a:t>10/6/2018</a:t>
            </a:fld>
            <a:endParaRPr lang="en-US"/>
          </a:p>
        </p:txBody>
      </p:sp>
      <p:sp>
        <p:nvSpPr>
          <p:cNvPr id="5" name="Footer Placeholder 4"/>
          <p:cNvSpPr>
            <a:spLocks noGrp="1"/>
          </p:cNvSpPr>
          <p:nvPr>
            <p:ph type="ftr" sz="quarter" idx="11"/>
          </p:nvPr>
        </p:nvSpPr>
        <p:spPr/>
        <p:txBody>
          <a:bodyPr/>
          <a:lstStyle/>
          <a:p>
            <a:r>
              <a:rPr lang="en-US" smtClean="0"/>
              <a:t>Leena Deshpande:Subject coordinator</a:t>
            </a:r>
            <a:endParaRPr lang="en-US"/>
          </a:p>
        </p:txBody>
      </p:sp>
      <p:sp>
        <p:nvSpPr>
          <p:cNvPr id="6" name="Slide Number Placeholder 5"/>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98404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E56FB-DD12-48A4-A61D-D132E7A16352}" type="datetime1">
              <a:rPr lang="en-US" smtClean="0"/>
              <a:t>10/6/2018</a:t>
            </a:fld>
            <a:endParaRPr lang="en-US"/>
          </a:p>
        </p:txBody>
      </p:sp>
      <p:sp>
        <p:nvSpPr>
          <p:cNvPr id="5" name="Footer Placeholder 4"/>
          <p:cNvSpPr>
            <a:spLocks noGrp="1"/>
          </p:cNvSpPr>
          <p:nvPr>
            <p:ph type="ftr" sz="quarter" idx="11"/>
          </p:nvPr>
        </p:nvSpPr>
        <p:spPr/>
        <p:txBody>
          <a:bodyPr/>
          <a:lstStyle/>
          <a:p>
            <a:r>
              <a:rPr lang="en-US" smtClean="0"/>
              <a:t>Leena Deshpande:Subject coordinator</a:t>
            </a:r>
            <a:endParaRPr lang="en-US"/>
          </a:p>
        </p:txBody>
      </p:sp>
      <p:sp>
        <p:nvSpPr>
          <p:cNvPr id="6" name="Slide Number Placeholder 5"/>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55865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3C7AE-4A01-457B-A467-4BAA81EA8648}" type="datetime1">
              <a:rPr lang="en-US" smtClean="0"/>
              <a:t>10/6/2018</a:t>
            </a:fld>
            <a:endParaRPr lang="en-US"/>
          </a:p>
        </p:txBody>
      </p:sp>
      <p:sp>
        <p:nvSpPr>
          <p:cNvPr id="5" name="Footer Placeholder 4"/>
          <p:cNvSpPr>
            <a:spLocks noGrp="1"/>
          </p:cNvSpPr>
          <p:nvPr>
            <p:ph type="ftr" sz="quarter" idx="11"/>
          </p:nvPr>
        </p:nvSpPr>
        <p:spPr/>
        <p:txBody>
          <a:bodyPr/>
          <a:lstStyle/>
          <a:p>
            <a:r>
              <a:rPr lang="en-US" smtClean="0"/>
              <a:t>Leena Deshpande:Subject coordinator</a:t>
            </a:r>
            <a:endParaRPr lang="en-US"/>
          </a:p>
        </p:txBody>
      </p:sp>
      <p:sp>
        <p:nvSpPr>
          <p:cNvPr id="6" name="Slide Number Placeholder 5"/>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342278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1EED1-C2D2-4D1C-99EF-AD819FB6D577}" type="datetime1">
              <a:rPr lang="en-US" smtClean="0"/>
              <a:t>10/6/2018</a:t>
            </a:fld>
            <a:endParaRPr lang="en-US"/>
          </a:p>
        </p:txBody>
      </p:sp>
      <p:sp>
        <p:nvSpPr>
          <p:cNvPr id="5" name="Footer Placeholder 4"/>
          <p:cNvSpPr>
            <a:spLocks noGrp="1"/>
          </p:cNvSpPr>
          <p:nvPr>
            <p:ph type="ftr" sz="quarter" idx="11"/>
          </p:nvPr>
        </p:nvSpPr>
        <p:spPr/>
        <p:txBody>
          <a:bodyPr/>
          <a:lstStyle/>
          <a:p>
            <a:r>
              <a:rPr lang="en-US" smtClean="0"/>
              <a:t>Leena Deshpande:Subject coordinator</a:t>
            </a:r>
            <a:endParaRPr lang="en-US"/>
          </a:p>
        </p:txBody>
      </p:sp>
      <p:sp>
        <p:nvSpPr>
          <p:cNvPr id="6" name="Slide Number Placeholder 5"/>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368417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BF396-E1CC-44A4-8794-75C4691A97E2}" type="datetime1">
              <a:rPr lang="en-US" smtClean="0"/>
              <a:t>10/6/2018</a:t>
            </a:fld>
            <a:endParaRPr lang="en-US"/>
          </a:p>
        </p:txBody>
      </p:sp>
      <p:sp>
        <p:nvSpPr>
          <p:cNvPr id="6" name="Footer Placeholder 5"/>
          <p:cNvSpPr>
            <a:spLocks noGrp="1"/>
          </p:cNvSpPr>
          <p:nvPr>
            <p:ph type="ftr" sz="quarter" idx="11"/>
          </p:nvPr>
        </p:nvSpPr>
        <p:spPr/>
        <p:txBody>
          <a:bodyPr/>
          <a:lstStyle/>
          <a:p>
            <a:r>
              <a:rPr lang="en-US" smtClean="0"/>
              <a:t>Leena Deshpande:Subject coordinator</a:t>
            </a:r>
            <a:endParaRPr lang="en-US"/>
          </a:p>
        </p:txBody>
      </p:sp>
      <p:sp>
        <p:nvSpPr>
          <p:cNvPr id="7" name="Slide Number Placeholder 6"/>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271179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91DA9C-3711-4F08-AFC5-669B4ED25E06}" type="datetime1">
              <a:rPr lang="en-US" smtClean="0"/>
              <a:t>10/6/2018</a:t>
            </a:fld>
            <a:endParaRPr lang="en-US"/>
          </a:p>
        </p:txBody>
      </p:sp>
      <p:sp>
        <p:nvSpPr>
          <p:cNvPr id="8" name="Footer Placeholder 7"/>
          <p:cNvSpPr>
            <a:spLocks noGrp="1"/>
          </p:cNvSpPr>
          <p:nvPr>
            <p:ph type="ftr" sz="quarter" idx="11"/>
          </p:nvPr>
        </p:nvSpPr>
        <p:spPr/>
        <p:txBody>
          <a:bodyPr/>
          <a:lstStyle/>
          <a:p>
            <a:r>
              <a:rPr lang="en-US" smtClean="0"/>
              <a:t>Leena Deshpande:Subject coordinator</a:t>
            </a:r>
            <a:endParaRPr lang="en-US"/>
          </a:p>
        </p:txBody>
      </p:sp>
      <p:sp>
        <p:nvSpPr>
          <p:cNvPr id="9" name="Slide Number Placeholder 8"/>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268706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E8413A-00E4-4A51-AC10-B171254AEFD6}" type="datetime1">
              <a:rPr lang="en-US" smtClean="0"/>
              <a:t>10/6/2018</a:t>
            </a:fld>
            <a:endParaRPr lang="en-US"/>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
        <p:nvSpPr>
          <p:cNvPr id="5" name="Slide Number Placeholder 4"/>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424422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FA546-F7BE-46AB-9590-8334CFD5662C}" type="datetime1">
              <a:rPr lang="en-US" smtClean="0"/>
              <a:t>10/6/2018</a:t>
            </a:fld>
            <a:endParaRPr lang="en-US"/>
          </a:p>
        </p:txBody>
      </p:sp>
      <p:sp>
        <p:nvSpPr>
          <p:cNvPr id="3" name="Footer Placeholder 2"/>
          <p:cNvSpPr>
            <a:spLocks noGrp="1"/>
          </p:cNvSpPr>
          <p:nvPr>
            <p:ph type="ftr" sz="quarter" idx="11"/>
          </p:nvPr>
        </p:nvSpPr>
        <p:spPr/>
        <p:txBody>
          <a:bodyPr/>
          <a:lstStyle/>
          <a:p>
            <a:r>
              <a:rPr lang="en-US" smtClean="0"/>
              <a:t>Leena Deshpande:Subject coordinator</a:t>
            </a:r>
            <a:endParaRPr lang="en-US"/>
          </a:p>
        </p:txBody>
      </p:sp>
      <p:sp>
        <p:nvSpPr>
          <p:cNvPr id="4" name="Slide Number Placeholder 3"/>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311458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998B8-588F-4301-A0D9-325CEF09F0DF}" type="datetime1">
              <a:rPr lang="en-US" smtClean="0"/>
              <a:t>10/6/2018</a:t>
            </a:fld>
            <a:endParaRPr lang="en-US"/>
          </a:p>
        </p:txBody>
      </p:sp>
      <p:sp>
        <p:nvSpPr>
          <p:cNvPr id="6" name="Footer Placeholder 5"/>
          <p:cNvSpPr>
            <a:spLocks noGrp="1"/>
          </p:cNvSpPr>
          <p:nvPr>
            <p:ph type="ftr" sz="quarter" idx="11"/>
          </p:nvPr>
        </p:nvSpPr>
        <p:spPr/>
        <p:txBody>
          <a:bodyPr/>
          <a:lstStyle/>
          <a:p>
            <a:r>
              <a:rPr lang="en-US" smtClean="0"/>
              <a:t>Leena Deshpande:Subject coordinator</a:t>
            </a:r>
            <a:endParaRPr lang="en-US"/>
          </a:p>
        </p:txBody>
      </p:sp>
      <p:sp>
        <p:nvSpPr>
          <p:cNvPr id="7" name="Slide Number Placeholder 6"/>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327192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0B55D-3710-4DC4-862B-0221CEE3B1FE}" type="datetime1">
              <a:rPr lang="en-US" smtClean="0"/>
              <a:t>10/6/2018</a:t>
            </a:fld>
            <a:endParaRPr lang="en-US"/>
          </a:p>
        </p:txBody>
      </p:sp>
      <p:sp>
        <p:nvSpPr>
          <p:cNvPr id="6" name="Footer Placeholder 5"/>
          <p:cNvSpPr>
            <a:spLocks noGrp="1"/>
          </p:cNvSpPr>
          <p:nvPr>
            <p:ph type="ftr" sz="quarter" idx="11"/>
          </p:nvPr>
        </p:nvSpPr>
        <p:spPr/>
        <p:txBody>
          <a:bodyPr/>
          <a:lstStyle/>
          <a:p>
            <a:r>
              <a:rPr lang="en-US" smtClean="0"/>
              <a:t>Leena Deshpande:Subject coordinator</a:t>
            </a:r>
            <a:endParaRPr lang="en-US"/>
          </a:p>
        </p:txBody>
      </p:sp>
      <p:sp>
        <p:nvSpPr>
          <p:cNvPr id="7" name="Slide Number Placeholder 6"/>
          <p:cNvSpPr>
            <a:spLocks noGrp="1"/>
          </p:cNvSpPr>
          <p:nvPr>
            <p:ph type="sldNum" sz="quarter" idx="12"/>
          </p:nvPr>
        </p:nvSpPr>
        <p:spPr/>
        <p:txBody>
          <a:bodyPr/>
          <a:lstStyle/>
          <a:p>
            <a:fld id="{45F988A3-FD3A-4932-9A00-C9B1E99DF410}" type="slidenum">
              <a:rPr lang="en-US" smtClean="0"/>
              <a:t>‹#›</a:t>
            </a:fld>
            <a:endParaRPr lang="en-US"/>
          </a:p>
        </p:txBody>
      </p:sp>
    </p:spTree>
    <p:extLst>
      <p:ext uri="{BB962C8B-B14F-4D97-AF65-F5344CB8AC3E}">
        <p14:creationId xmlns:p14="http://schemas.microsoft.com/office/powerpoint/2010/main" val="96931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C2CDD-A1CC-497E-822E-F8B449A35AC5}" type="datetime1">
              <a:rPr lang="en-US" smtClean="0"/>
              <a:t>10/6/2018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Leena Deshpande:Subject coordinator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988A3-FD3A-4932-9A00-C9B1E99DF410}" type="slidenum">
              <a:rPr lang="en-US" smtClean="0"/>
              <a:t>‹#›</a:t>
            </a:fld>
            <a:endParaRPr lang="en-US"/>
          </a:p>
        </p:txBody>
      </p:sp>
    </p:spTree>
    <p:extLst>
      <p:ext uri="{BB962C8B-B14F-4D97-AF65-F5344CB8AC3E}">
        <p14:creationId xmlns:p14="http://schemas.microsoft.com/office/powerpoint/2010/main" val="3093777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Instruction and Guidelines </a:t>
            </a:r>
            <a:endParaRPr lang="en-US" dirty="0"/>
          </a:p>
        </p:txBody>
      </p:sp>
      <p:sp>
        <p:nvSpPr>
          <p:cNvPr id="6" name="Subtitle 5"/>
          <p:cNvSpPr>
            <a:spLocks noGrp="1"/>
          </p:cNvSpPr>
          <p:nvPr>
            <p:ph type="subTitle" idx="1"/>
          </p:nvPr>
        </p:nvSpPr>
        <p:spPr/>
        <p:txBody>
          <a:bodyPr/>
          <a:lstStyle/>
          <a:p>
            <a:r>
              <a:rPr lang="en-US" dirty="0" smtClean="0"/>
              <a:t>LP-1 (Data Analytics)</a:t>
            </a:r>
            <a:endParaRPr lang="en-US" dirty="0"/>
          </a:p>
        </p:txBody>
      </p:sp>
      <p:sp>
        <p:nvSpPr>
          <p:cNvPr id="4" name="Footer Placeholder 3"/>
          <p:cNvSpPr>
            <a:spLocks noGrp="1"/>
          </p:cNvSpPr>
          <p:nvPr>
            <p:ph type="ftr" sz="quarter" idx="11"/>
          </p:nvPr>
        </p:nvSpPr>
        <p:spPr/>
        <p:txBody>
          <a:bodyPr/>
          <a:lstStyle/>
          <a:p>
            <a:r>
              <a:rPr lang="en-US" smtClean="0"/>
              <a:t>Leena</a:t>
            </a:r>
            <a:r>
              <a:rPr lang="en-US" dirty="0" smtClean="0"/>
              <a:t> </a:t>
            </a:r>
            <a:r>
              <a:rPr lang="en-US" dirty="0" err="1" smtClean="0"/>
              <a:t>Deshpande:Subject</a:t>
            </a:r>
            <a:r>
              <a:rPr lang="en-US" dirty="0" smtClean="0"/>
              <a:t> coordinator</a:t>
            </a:r>
            <a:endParaRPr lang="en-US" dirty="0"/>
          </a:p>
        </p:txBody>
      </p:sp>
    </p:spTree>
    <p:extLst>
      <p:ext uri="{BB962C8B-B14F-4D97-AF65-F5344CB8AC3E}">
        <p14:creationId xmlns:p14="http://schemas.microsoft.com/office/powerpoint/2010/main" val="334703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Referee all the previous PPTs I have sent based on each assignment.( R /Python. </a:t>
            </a:r>
            <a:r>
              <a:rPr lang="en-US" dirty="0" err="1" smtClean="0"/>
              <a:t>MongoDB</a:t>
            </a:r>
            <a:r>
              <a:rPr lang="en-US" dirty="0" smtClean="0"/>
              <a:t> study material )</a:t>
            </a:r>
            <a:endParaRPr lang="en-US" dirty="0"/>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280037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LP-1(DA)</a:t>
            </a:r>
            <a:endParaRPr lang="en-US" dirty="0"/>
          </a:p>
        </p:txBody>
      </p:sp>
      <p:sp>
        <p:nvSpPr>
          <p:cNvPr id="3" name="Content Placeholder 2"/>
          <p:cNvSpPr>
            <a:spLocks noGrp="1"/>
          </p:cNvSpPr>
          <p:nvPr>
            <p:ph idx="1"/>
          </p:nvPr>
        </p:nvSpPr>
        <p:spPr/>
        <p:txBody>
          <a:bodyPr/>
          <a:lstStyle/>
          <a:p>
            <a:r>
              <a:rPr lang="en-US" dirty="0"/>
              <a:t>Data Analytics lab expects students to analyze data , attribute ,their relations and the outcome. For each assignment it is expected that student must work on user data set along with the specified data set mentioned in the  syllabus. follow the instructions mentioned below.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260005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1</a:t>
            </a:r>
            <a:br>
              <a:rPr lang="en-US" dirty="0" smtClean="0"/>
            </a:br>
            <a:endParaRPr lang="en-US" dirty="0"/>
          </a:p>
        </p:txBody>
      </p:sp>
      <p:sp>
        <p:nvSpPr>
          <p:cNvPr id="3" name="Content Placeholder 2"/>
          <p:cNvSpPr>
            <a:spLocks noGrp="1"/>
          </p:cNvSpPr>
          <p:nvPr>
            <p:ph idx="1"/>
          </p:nvPr>
        </p:nvSpPr>
        <p:spPr/>
        <p:txBody>
          <a:bodyPr/>
          <a:lstStyle/>
          <a:p>
            <a:r>
              <a:rPr lang="en-US" dirty="0"/>
              <a:t>read the </a:t>
            </a:r>
            <a:r>
              <a:rPr lang="en-US" dirty="0" smtClean="0"/>
              <a:t>dataset</a:t>
            </a:r>
          </a:p>
          <a:p>
            <a:r>
              <a:rPr lang="en-US" dirty="0"/>
              <a:t>see the summary of </a:t>
            </a:r>
            <a:r>
              <a:rPr lang="en-US" dirty="0" smtClean="0"/>
              <a:t>dataset</a:t>
            </a:r>
          </a:p>
          <a:p>
            <a:r>
              <a:rPr lang="en-US" dirty="0" smtClean="0"/>
              <a:t>Apply statistical functions( Min, Max, </a:t>
            </a:r>
            <a:r>
              <a:rPr lang="en-US" dirty="0" err="1" smtClean="0"/>
              <a:t>Sd</a:t>
            </a:r>
            <a:r>
              <a:rPr lang="en-US" dirty="0" smtClean="0"/>
              <a:t>, correlation, Quartile, variance and so on )</a:t>
            </a:r>
          </a:p>
          <a:p>
            <a:r>
              <a:rPr lang="en-US" dirty="0" smtClean="0"/>
              <a:t>Plot </a:t>
            </a:r>
            <a:r>
              <a:rPr lang="en-US" smtClean="0"/>
              <a:t>Graphs accordingly</a:t>
            </a:r>
          </a:p>
          <a:p>
            <a:endParaRPr lang="en-US" dirty="0"/>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100352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For all Assignments (except Assign No 1)</a:t>
            </a:r>
          </a:p>
          <a:p>
            <a:pPr lvl="1"/>
            <a:r>
              <a:rPr lang="en-US" dirty="0"/>
              <a:t>Importing </a:t>
            </a:r>
            <a:r>
              <a:rPr lang="en-US" dirty="0" smtClean="0"/>
              <a:t>Libraries</a:t>
            </a:r>
          </a:p>
          <a:p>
            <a:pPr lvl="1"/>
            <a:r>
              <a:rPr lang="en-US" dirty="0"/>
              <a:t>Importing </a:t>
            </a:r>
            <a:r>
              <a:rPr lang="en-US" dirty="0" smtClean="0"/>
              <a:t>Dataset</a:t>
            </a:r>
          </a:p>
          <a:p>
            <a:pPr lvl="1"/>
            <a:r>
              <a:rPr lang="en-US" dirty="0" smtClean="0"/>
              <a:t>Preprocessing of Dataset </a:t>
            </a:r>
          </a:p>
          <a:p>
            <a:pPr lvl="2"/>
            <a:r>
              <a:rPr lang="en-US" dirty="0"/>
              <a:t>Converting data to categorical </a:t>
            </a:r>
          </a:p>
          <a:p>
            <a:pPr lvl="2"/>
            <a:r>
              <a:rPr lang="en-US" dirty="0"/>
              <a:t>Finding out missing values</a:t>
            </a:r>
          </a:p>
          <a:p>
            <a:pPr lvl="2"/>
            <a:r>
              <a:rPr lang="en-US" dirty="0"/>
              <a:t>Replacing missing values with average value /constant value/deleting missing values </a:t>
            </a:r>
          </a:p>
          <a:p>
            <a:pPr lvl="2"/>
            <a:endParaRPr lang="en-US" dirty="0" smtClean="0"/>
          </a:p>
          <a:p>
            <a:pPr lvl="1"/>
            <a:r>
              <a:rPr lang="en-US" dirty="0"/>
              <a:t>Splitting of Data into Training &amp; </a:t>
            </a:r>
            <a:r>
              <a:rPr lang="en-US" dirty="0" smtClean="0"/>
              <a:t>Testing</a:t>
            </a:r>
          </a:p>
          <a:p>
            <a:pPr lvl="1"/>
            <a:endParaRPr lang="en-US" dirty="0" smtClean="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361761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Building a model </a:t>
            </a:r>
          </a:p>
          <a:p>
            <a:pPr lvl="1"/>
            <a:r>
              <a:rPr lang="en-US" dirty="0" smtClean="0"/>
              <a:t>Using NB, Decision tree, </a:t>
            </a:r>
            <a:r>
              <a:rPr lang="en-US" dirty="0" err="1" smtClean="0"/>
              <a:t>Knn</a:t>
            </a:r>
            <a:r>
              <a:rPr lang="en-US" dirty="0" smtClean="0"/>
              <a:t> , Random forest </a:t>
            </a:r>
            <a:r>
              <a:rPr lang="en-US" dirty="0" err="1" smtClean="0"/>
              <a:t>etc</a:t>
            </a:r>
            <a:endParaRPr lang="en-US" dirty="0" smtClean="0"/>
          </a:p>
          <a:p>
            <a:pPr lvl="1"/>
            <a:r>
              <a:rPr lang="en-US" dirty="0" smtClean="0"/>
              <a:t>Testing a model with different sample sets</a:t>
            </a:r>
          </a:p>
          <a:p>
            <a:pPr lvl="1"/>
            <a:r>
              <a:rPr lang="en-US" dirty="0" smtClean="0"/>
              <a:t>Split ratio ( k-fold, 70-30, 60-40 and so on)</a:t>
            </a:r>
          </a:p>
          <a:p>
            <a:pPr lvl="1">
              <a:buFont typeface="Arial" panose="020B0604020202020204" pitchFamily="34" charset="0"/>
              <a:buChar char="•"/>
            </a:pPr>
            <a:r>
              <a:rPr lang="en-US" dirty="0"/>
              <a:t>Predicting the Test set </a:t>
            </a:r>
            <a:r>
              <a:rPr lang="en-US" dirty="0" smtClean="0"/>
              <a:t>results</a:t>
            </a:r>
          </a:p>
          <a:p>
            <a:pPr lvl="1">
              <a:buFont typeface="Arial" panose="020B0604020202020204" pitchFamily="34" charset="0"/>
              <a:buChar char="•"/>
            </a:pPr>
            <a:r>
              <a:rPr lang="en-US" dirty="0"/>
              <a:t>Making the Confusion </a:t>
            </a:r>
            <a:r>
              <a:rPr lang="en-US" dirty="0" smtClean="0"/>
              <a:t>Matrix</a:t>
            </a:r>
          </a:p>
          <a:p>
            <a:pPr lvl="1">
              <a:buFont typeface="Arial" panose="020B0604020202020204" pitchFamily="34" charset="0"/>
              <a:buChar char="•"/>
            </a:pPr>
            <a:r>
              <a:rPr lang="en-US" dirty="0" smtClean="0"/>
              <a:t>Visualizing </a:t>
            </a:r>
            <a:r>
              <a:rPr lang="en-US" dirty="0"/>
              <a:t>the Training set </a:t>
            </a:r>
            <a:r>
              <a:rPr lang="en-US" dirty="0" smtClean="0"/>
              <a:t>results</a:t>
            </a:r>
          </a:p>
          <a:p>
            <a:pPr marL="457200" lvl="1" indent="0">
              <a:buNone/>
            </a:pPr>
            <a:r>
              <a:rPr lang="en-US" dirty="0"/>
              <a:t>	</a:t>
            </a:r>
            <a:r>
              <a:rPr lang="en-US" dirty="0" smtClean="0"/>
              <a:t>	using </a:t>
            </a:r>
            <a:r>
              <a:rPr lang="en-US" dirty="0" smtClean="0"/>
              <a:t>boxplot, scatterplot and so </a:t>
            </a:r>
            <a:r>
              <a:rPr lang="en-US" dirty="0" smtClean="0"/>
              <a:t>on</a:t>
            </a:r>
          </a:p>
          <a:p>
            <a:pPr lvl="1">
              <a:buFont typeface="Arial" panose="020B0604020202020204" pitchFamily="34" charset="0"/>
              <a:buChar char="•"/>
            </a:pPr>
            <a:r>
              <a:rPr lang="en-US" dirty="0" smtClean="0"/>
              <a:t>Inference</a:t>
            </a:r>
            <a:endParaRPr lang="en-US" dirty="0"/>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73017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latin typeface="+mn-lt"/>
              </a:rPr>
              <a:t>Inference of result</a:t>
            </a:r>
            <a:br>
              <a:rPr lang="en-US" sz="4400" dirty="0" smtClean="0">
                <a:latin typeface="+mn-lt"/>
              </a:rPr>
            </a:br>
            <a:endParaRPr lang="en-US" sz="4400" dirty="0">
              <a:latin typeface="+mn-lt"/>
            </a:endParaRPr>
          </a:p>
        </p:txBody>
      </p:sp>
      <p:sp>
        <p:nvSpPr>
          <p:cNvPr id="3" name="Content Placeholder 2"/>
          <p:cNvSpPr>
            <a:spLocks noGrp="1"/>
          </p:cNvSpPr>
          <p:nvPr>
            <p:ph idx="1"/>
          </p:nvPr>
        </p:nvSpPr>
        <p:spPr>
          <a:xfrm>
            <a:off x="457200" y="1371600"/>
            <a:ext cx="8534400" cy="5257800"/>
          </a:xfrm>
        </p:spPr>
        <p:txBody>
          <a:bodyPr>
            <a:normAutofit fontScale="62500" lnSpcReduction="20000"/>
          </a:bodyPr>
          <a:lstStyle/>
          <a:p>
            <a:pPr marL="457200" lvl="1" indent="0">
              <a:buNone/>
            </a:pPr>
            <a:r>
              <a:rPr lang="en-US" b="1" i="1" dirty="0" smtClean="0">
                <a:solidFill>
                  <a:schemeClr val="accent1"/>
                </a:solidFill>
              </a:rPr>
              <a:t> </a:t>
            </a:r>
            <a:r>
              <a:rPr lang="en-US" b="1" i="1" dirty="0">
                <a:solidFill>
                  <a:schemeClr val="accent1"/>
                </a:solidFill>
              </a:rPr>
              <a:t>( Students should be able to comment about the data set used based on output</a:t>
            </a:r>
            <a:r>
              <a:rPr lang="en-US" b="1" i="1" dirty="0" smtClean="0">
                <a:solidFill>
                  <a:schemeClr val="accent1"/>
                </a:solidFill>
              </a:rPr>
              <a:t>)</a:t>
            </a:r>
          </a:p>
          <a:p>
            <a:pPr marL="457200" lvl="1" indent="0">
              <a:buNone/>
            </a:pPr>
            <a:r>
              <a:rPr lang="en-US" b="1" i="1" dirty="0" smtClean="0">
                <a:solidFill>
                  <a:schemeClr val="accent1"/>
                </a:solidFill>
              </a:rPr>
              <a:t>e.g. </a:t>
            </a:r>
          </a:p>
          <a:p>
            <a:pPr marL="971550" lvl="1" indent="-514350">
              <a:buAutoNum type="arabicPeriod"/>
            </a:pPr>
            <a:r>
              <a:rPr lang="en-US" b="1" i="1" dirty="0" smtClean="0">
                <a:solidFill>
                  <a:schemeClr val="accent1"/>
                </a:solidFill>
              </a:rPr>
              <a:t>accuracy of classifier 1 is better than classifier 2 as classifier 2 works better in case of missing values or in case of too much of </a:t>
            </a:r>
            <a:r>
              <a:rPr lang="en-US" b="1" i="1" dirty="0" err="1" smtClean="0">
                <a:solidFill>
                  <a:schemeClr val="accent1"/>
                </a:solidFill>
              </a:rPr>
              <a:t>varience</a:t>
            </a:r>
            <a:r>
              <a:rPr lang="en-US" b="1" i="1" dirty="0" smtClean="0">
                <a:solidFill>
                  <a:schemeClr val="accent1"/>
                </a:solidFill>
              </a:rPr>
              <a:t> of data classifier 1 proves better</a:t>
            </a:r>
          </a:p>
          <a:p>
            <a:pPr marL="971550" lvl="1" indent="-514350">
              <a:buAutoNum type="arabicPeriod"/>
            </a:pPr>
            <a:endParaRPr lang="en-US" b="1" i="1" dirty="0" smtClean="0">
              <a:solidFill>
                <a:schemeClr val="accent1"/>
              </a:solidFill>
            </a:endParaRPr>
          </a:p>
          <a:p>
            <a:pPr marL="457200" lvl="1" indent="0">
              <a:buNone/>
            </a:pPr>
            <a:r>
              <a:rPr lang="en-US" b="1" i="1" dirty="0" smtClean="0">
                <a:solidFill>
                  <a:schemeClr val="accent1"/>
                </a:solidFill>
              </a:rPr>
              <a:t>2. Classifiers works well for 60:40 sample ratio and 5 best attribute rather than 12 attributes. Remaining 7 attributes are not potential attributes and hence  do not have any </a:t>
            </a:r>
            <a:r>
              <a:rPr lang="en-US" b="1" i="1" dirty="0" err="1" smtClean="0">
                <a:solidFill>
                  <a:schemeClr val="accent1"/>
                </a:solidFill>
              </a:rPr>
              <a:t>imapct</a:t>
            </a:r>
            <a:r>
              <a:rPr lang="en-US" b="1" i="1" dirty="0" smtClean="0">
                <a:solidFill>
                  <a:schemeClr val="accent1"/>
                </a:solidFill>
              </a:rPr>
              <a:t> on overall data </a:t>
            </a:r>
            <a:r>
              <a:rPr lang="en-US" b="1" i="1" dirty="0" err="1" smtClean="0">
                <a:solidFill>
                  <a:schemeClr val="accent1"/>
                </a:solidFill>
              </a:rPr>
              <a:t>set.Hence</a:t>
            </a:r>
            <a:r>
              <a:rPr lang="en-US" b="1" i="1" dirty="0" smtClean="0">
                <a:solidFill>
                  <a:schemeClr val="accent1"/>
                </a:solidFill>
              </a:rPr>
              <a:t> may be removed from original data sets</a:t>
            </a:r>
          </a:p>
          <a:p>
            <a:pPr marL="457200" lvl="1" indent="0">
              <a:buNone/>
            </a:pPr>
            <a:endParaRPr lang="en-US" b="1" i="1" dirty="0" smtClean="0">
              <a:solidFill>
                <a:schemeClr val="accent1"/>
              </a:solidFill>
            </a:endParaRPr>
          </a:p>
          <a:p>
            <a:pPr marL="457200" lvl="1" indent="0">
              <a:buNone/>
            </a:pPr>
            <a:r>
              <a:rPr lang="en-US" b="1" i="1" dirty="0" smtClean="0">
                <a:solidFill>
                  <a:schemeClr val="accent1"/>
                </a:solidFill>
              </a:rPr>
              <a:t>3. Attribute 1:4 may be removed from entire data sets as it contain too many redundant values or missing values</a:t>
            </a:r>
          </a:p>
          <a:p>
            <a:pPr marL="457200" lvl="1" indent="0">
              <a:buNone/>
            </a:pPr>
            <a:endParaRPr lang="en-US" b="1" i="1" dirty="0" smtClean="0">
              <a:solidFill>
                <a:schemeClr val="accent1"/>
              </a:solidFill>
            </a:endParaRPr>
          </a:p>
          <a:p>
            <a:pPr marL="457200" lvl="1" indent="0">
              <a:buNone/>
            </a:pPr>
            <a:r>
              <a:rPr lang="en-US" b="1" i="1" dirty="0" smtClean="0">
                <a:solidFill>
                  <a:schemeClr val="accent1"/>
                </a:solidFill>
              </a:rPr>
              <a:t>4. Attribute 1 and 3 is converted into categorical variable , attribute 4 is converted into </a:t>
            </a:r>
            <a:r>
              <a:rPr lang="en-US" b="1" i="1" dirty="0" err="1" smtClean="0">
                <a:solidFill>
                  <a:schemeClr val="accent1"/>
                </a:solidFill>
              </a:rPr>
              <a:t>boolean</a:t>
            </a:r>
            <a:r>
              <a:rPr lang="en-US" b="1" i="1" dirty="0" smtClean="0">
                <a:solidFill>
                  <a:schemeClr val="accent1"/>
                </a:solidFill>
              </a:rPr>
              <a:t> variable(T/F)</a:t>
            </a:r>
          </a:p>
          <a:p>
            <a:pPr marL="457200" lvl="1" indent="0">
              <a:buNone/>
            </a:pPr>
            <a:endParaRPr lang="en-US" b="1" i="1" dirty="0" smtClean="0">
              <a:solidFill>
                <a:schemeClr val="accent1"/>
              </a:solidFill>
            </a:endParaRPr>
          </a:p>
          <a:p>
            <a:pPr marL="457200" lvl="1" indent="0">
              <a:buNone/>
            </a:pPr>
            <a:r>
              <a:rPr lang="en-US" b="1" i="1" dirty="0" smtClean="0">
                <a:solidFill>
                  <a:schemeClr val="accent1"/>
                </a:solidFill>
              </a:rPr>
              <a:t>5. to extract movie data , Mapper reducer proves better response time over traditional queries </a:t>
            </a:r>
            <a:r>
              <a:rPr lang="en-US" b="1" i="1" dirty="0" err="1" smtClean="0">
                <a:solidFill>
                  <a:schemeClr val="accent1"/>
                </a:solidFill>
              </a:rPr>
              <a:t>etc</a:t>
            </a:r>
            <a:endParaRPr lang="en-US" b="1" i="1" dirty="0" smtClean="0">
              <a:solidFill>
                <a:schemeClr val="accent1"/>
              </a:solidFill>
            </a:endParaRPr>
          </a:p>
          <a:p>
            <a:pPr marL="457200" lvl="1" indent="0">
              <a:buNone/>
            </a:pPr>
            <a:endParaRPr lang="en-US" b="1" i="1" dirty="0" smtClean="0">
              <a:solidFill>
                <a:schemeClr val="accent1"/>
              </a:solidFill>
            </a:endParaRPr>
          </a:p>
          <a:p>
            <a:pPr marL="457200" lvl="1" indent="0">
              <a:buNone/>
            </a:pPr>
            <a:r>
              <a:rPr lang="en-US" b="1" i="1" dirty="0" smtClean="0">
                <a:solidFill>
                  <a:schemeClr val="accent1"/>
                </a:solidFill>
              </a:rPr>
              <a:t> </a:t>
            </a:r>
          </a:p>
          <a:p>
            <a:pPr marL="457200" lvl="1" indent="0">
              <a:buNone/>
            </a:pPr>
            <a:endParaRPr lang="en-US" b="1" i="1" dirty="0">
              <a:solidFill>
                <a:schemeClr val="accent1"/>
              </a:solidFill>
            </a:endParaRPr>
          </a:p>
          <a:p>
            <a:endParaRPr lang="en-US" dirty="0"/>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230327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Project</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514350" indent="-514350">
              <a:buFont typeface="+mj-lt"/>
              <a:buAutoNum type="arabicPeriod"/>
            </a:pPr>
            <a:r>
              <a:rPr lang="en-US" sz="2400" dirty="0" smtClean="0"/>
              <a:t>Collect (Tweeter) data from Social networking site (in </a:t>
            </a:r>
            <a:r>
              <a:rPr lang="en-US" sz="2400" dirty="0"/>
              <a:t>u</a:t>
            </a:r>
            <a:r>
              <a:rPr lang="en-US" sz="2400" dirty="0" smtClean="0"/>
              <a:t>nstructured format)</a:t>
            </a:r>
          </a:p>
          <a:p>
            <a:pPr marL="514350" indent="-514350">
              <a:buFont typeface="+mj-lt"/>
              <a:buAutoNum type="arabicPeriod"/>
            </a:pPr>
            <a:r>
              <a:rPr lang="en-US" sz="2400" dirty="0" smtClean="0"/>
              <a:t>Preprocessing of data</a:t>
            </a:r>
          </a:p>
          <a:p>
            <a:pPr marL="914400" lvl="1" indent="-514350">
              <a:buFont typeface="+mj-lt"/>
              <a:buAutoNum type="arabicPeriod"/>
            </a:pPr>
            <a:r>
              <a:rPr lang="en-US" sz="2400" dirty="0" smtClean="0"/>
              <a:t>Identification of Noise and converting into cleaned data</a:t>
            </a:r>
          </a:p>
          <a:p>
            <a:pPr marL="1314450" lvl="2" indent="-514350">
              <a:buFont typeface="+mj-lt"/>
              <a:buAutoNum type="arabicPeriod"/>
            </a:pPr>
            <a:r>
              <a:rPr lang="en-US" dirty="0" smtClean="0"/>
              <a:t>Extracting </a:t>
            </a:r>
            <a:r>
              <a:rPr lang="en-US" dirty="0" err="1" smtClean="0"/>
              <a:t>emojis</a:t>
            </a:r>
            <a:r>
              <a:rPr lang="en-US" dirty="0" smtClean="0"/>
              <a:t> and short text</a:t>
            </a:r>
          </a:p>
          <a:p>
            <a:pPr marL="1314450" lvl="2" indent="-514350">
              <a:buFont typeface="+mj-lt"/>
              <a:buAutoNum type="arabicPeriod"/>
            </a:pPr>
            <a:r>
              <a:rPr lang="en-US" dirty="0" smtClean="0"/>
              <a:t>Replacing short text with proper word</a:t>
            </a:r>
          </a:p>
          <a:p>
            <a:pPr marL="1314450" lvl="2" indent="-514350">
              <a:buFont typeface="+mj-lt"/>
              <a:buAutoNum type="arabicPeriod"/>
            </a:pPr>
            <a:r>
              <a:rPr lang="en-US" dirty="0" smtClean="0"/>
              <a:t>Tokenization and so on</a:t>
            </a:r>
          </a:p>
          <a:p>
            <a:pPr marL="914400" lvl="1" indent="-514350">
              <a:buFont typeface="+mj-lt"/>
              <a:buAutoNum type="arabicPeriod"/>
            </a:pPr>
            <a:r>
              <a:rPr lang="en-US" sz="2400" dirty="0" err="1" smtClean="0"/>
              <a:t>Stopword</a:t>
            </a:r>
            <a:r>
              <a:rPr lang="en-US" sz="2400" dirty="0" smtClean="0"/>
              <a:t> removal</a:t>
            </a:r>
          </a:p>
          <a:p>
            <a:pPr marL="914400" lvl="1" indent="-514350">
              <a:buFont typeface="+mj-lt"/>
              <a:buAutoNum type="arabicPeriod"/>
            </a:pPr>
            <a:r>
              <a:rPr lang="en-US" sz="2400" dirty="0" smtClean="0"/>
              <a:t>User defined dictionary creation</a:t>
            </a:r>
          </a:p>
          <a:p>
            <a:pPr marL="514350" indent="-514350">
              <a:buFont typeface="+mj-lt"/>
              <a:buAutoNum type="arabicPeriod"/>
            </a:pPr>
            <a:r>
              <a:rPr lang="en-US" sz="2400" dirty="0" smtClean="0"/>
              <a:t>Feature extraction</a:t>
            </a:r>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310784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project...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400" dirty="0"/>
              <a:t>Analysis</a:t>
            </a:r>
          </a:p>
          <a:p>
            <a:pPr marL="914400" lvl="1" indent="-514350">
              <a:buFont typeface="+mj-lt"/>
              <a:buAutoNum type="arabicPeriod"/>
            </a:pPr>
            <a:r>
              <a:rPr lang="en-US" sz="2400" dirty="0"/>
              <a:t>Trending topic analysis (positive, negative, neutral classification)</a:t>
            </a:r>
          </a:p>
          <a:p>
            <a:pPr marL="914400" lvl="1" indent="-514350">
              <a:buFont typeface="+mj-lt"/>
              <a:buAutoNum type="arabicPeriod"/>
            </a:pPr>
            <a:r>
              <a:rPr lang="en-US" sz="2400" dirty="0"/>
              <a:t>Graphical representation of results</a:t>
            </a:r>
          </a:p>
          <a:p>
            <a:pPr marL="1314450" lvl="2" indent="-514350">
              <a:buFont typeface="+mj-lt"/>
              <a:buAutoNum type="arabicPeriod"/>
            </a:pPr>
            <a:r>
              <a:rPr lang="en-US" dirty="0"/>
              <a:t>Location wise</a:t>
            </a:r>
          </a:p>
          <a:p>
            <a:pPr marL="1314450" lvl="2" indent="-514350">
              <a:buFont typeface="+mj-lt"/>
              <a:buAutoNum type="arabicPeriod"/>
            </a:pPr>
            <a:r>
              <a:rPr lang="en-US" dirty="0"/>
              <a:t>#tag wise</a:t>
            </a:r>
          </a:p>
          <a:p>
            <a:pPr marL="1314450" lvl="2" indent="-514350">
              <a:buFont typeface="+mj-lt"/>
              <a:buAutoNum type="arabicPeriod"/>
            </a:pPr>
            <a:r>
              <a:rPr lang="en-US" dirty="0"/>
              <a:t>Popularity wise</a:t>
            </a:r>
          </a:p>
          <a:p>
            <a:pPr marL="1314450" lvl="2" indent="-514350">
              <a:buFont typeface="+mj-lt"/>
              <a:buAutoNum type="arabicPeriod"/>
            </a:pPr>
            <a:r>
              <a:rPr lang="en-US" dirty="0"/>
              <a:t>Time based Analysis</a:t>
            </a:r>
          </a:p>
          <a:p>
            <a:endParaRPr lang="en-US" dirty="0"/>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149984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Ups</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Objectives</a:t>
            </a:r>
          </a:p>
          <a:p>
            <a:r>
              <a:rPr lang="en-US" dirty="0" smtClean="0"/>
              <a:t>Theory/Methodologies/Algorithms/Technique</a:t>
            </a:r>
          </a:p>
          <a:p>
            <a:r>
              <a:rPr lang="en-US" dirty="0" smtClean="0"/>
              <a:t>Data sets used (include references from where it is refereed as)</a:t>
            </a:r>
          </a:p>
          <a:p>
            <a:r>
              <a:rPr lang="en-US" dirty="0" smtClean="0"/>
              <a:t>Expected output</a:t>
            </a:r>
          </a:p>
          <a:p>
            <a:r>
              <a:rPr lang="en-US" dirty="0" smtClean="0"/>
              <a:t>Inference</a:t>
            </a:r>
            <a:endParaRPr lang="en-US" dirty="0"/>
          </a:p>
        </p:txBody>
      </p:sp>
      <p:sp>
        <p:nvSpPr>
          <p:cNvPr id="4" name="Footer Placeholder 3"/>
          <p:cNvSpPr>
            <a:spLocks noGrp="1"/>
          </p:cNvSpPr>
          <p:nvPr>
            <p:ph type="ftr" sz="quarter" idx="11"/>
          </p:nvPr>
        </p:nvSpPr>
        <p:spPr/>
        <p:txBody>
          <a:bodyPr/>
          <a:lstStyle/>
          <a:p>
            <a:r>
              <a:rPr lang="en-US" smtClean="0"/>
              <a:t>Leena Deshpande:Subject coordinator</a:t>
            </a:r>
            <a:endParaRPr lang="en-US"/>
          </a:p>
        </p:txBody>
      </p:sp>
    </p:spTree>
    <p:extLst>
      <p:ext uri="{BB962C8B-B14F-4D97-AF65-F5344CB8AC3E}">
        <p14:creationId xmlns:p14="http://schemas.microsoft.com/office/powerpoint/2010/main" val="622527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490</Words>
  <Application>Microsoft Office PowerPoint</Application>
  <PresentationFormat>On-screen Show (4:3)</PresentationFormat>
  <Paragraphs>82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Instruction and Guidelines </vt:lpstr>
      <vt:lpstr>About LP-1(DA)</vt:lpstr>
      <vt:lpstr>Assignment 1 </vt:lpstr>
      <vt:lpstr>Assignment Summary</vt:lpstr>
      <vt:lpstr>Assignment Summary...</vt:lpstr>
      <vt:lpstr>Inference of result </vt:lpstr>
      <vt:lpstr>Mini Project</vt:lpstr>
      <vt:lpstr>Mini project...</vt:lpstr>
      <vt:lpstr>Write Ups</vt:lpstr>
      <vt:lpstr>Thank You!!!</vt:lpstr>
    </vt:vector>
  </TitlesOfParts>
  <Company>Sears Holdings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c:title>
  <dc:creator>Patwe, Sonali</dc:creator>
  <cp:lastModifiedBy>Administrator</cp:lastModifiedBy>
  <cp:revision>174</cp:revision>
  <dcterms:created xsi:type="dcterms:W3CDTF">2017-01-15T03:10:43Z</dcterms:created>
  <dcterms:modified xsi:type="dcterms:W3CDTF">2018-10-06T05:27:57Z</dcterms:modified>
</cp:coreProperties>
</file>