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57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90" r:id="rId14"/>
    <p:sldId id="289" r:id="rId15"/>
    <p:sldId id="293" r:id="rId16"/>
    <p:sldId id="294" r:id="rId17"/>
    <p:sldId id="295" r:id="rId18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FFFFFF"/>
        </a:solidFill>
        <a:latin typeface="Trebuchet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FFFFFF"/>
        </a:solidFill>
        <a:latin typeface="Trebuchet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FFFFFF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FFFFFF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FFFFFF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rgbClr val="FFFFFF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rgbClr val="FFFFFF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rgbClr val="FFFFFF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rgbClr val="FFFFFF"/>
        </a:solidFill>
        <a:latin typeface="Trebuchet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C8FFF9"/>
    <a:srgbClr val="74C9D5"/>
    <a:srgbClr val="092F53"/>
    <a:srgbClr val="46A1AE"/>
    <a:srgbClr val="A2EDF8"/>
    <a:srgbClr val="8BCCD5"/>
    <a:srgbClr val="1B5C66"/>
    <a:srgbClr val="003266"/>
    <a:srgbClr val="5A5A5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2" autoAdjust="0"/>
    <p:restoredTop sz="81781"/>
  </p:normalViewPr>
  <p:slideViewPr>
    <p:cSldViewPr>
      <p:cViewPr varScale="1">
        <p:scale>
          <a:sx n="170" d="100"/>
          <a:sy n="170" d="100"/>
        </p:scale>
        <p:origin x="965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1200" y="19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>
            <a:extLst>
              <a:ext uri="{FF2B5EF4-FFF2-40B4-BE49-F238E27FC236}">
                <a16:creationId xmlns:a16="http://schemas.microsoft.com/office/drawing/2014/main" id="{EE6A5B27-3591-CE45-BA40-7484D545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667" y="159787"/>
            <a:ext cx="32403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de-DE" sz="1800" b="0" dirty="0">
                <a:solidFill>
                  <a:srgbClr val="868686"/>
                </a:solidFill>
                <a:latin typeface="Univers LT 45 Light"/>
                <a:cs typeface="Univers LT 45 Light"/>
              </a:rPr>
              <a:t>EVENT SOURCING</a:t>
            </a:r>
            <a:br>
              <a:rPr lang="de-DE" sz="1800" b="0" dirty="0">
                <a:solidFill>
                  <a:srgbClr val="868686"/>
                </a:solidFill>
                <a:latin typeface="Univers LT 45 Light"/>
                <a:cs typeface="Univers LT 45 Light"/>
              </a:rPr>
            </a:br>
            <a:r>
              <a:rPr lang="de-DE" sz="1800" b="0" dirty="0">
                <a:solidFill>
                  <a:srgbClr val="868686"/>
                </a:solidFill>
                <a:latin typeface="Univers LT 45 Light"/>
                <a:cs typeface="Univers LT 45 Light"/>
              </a:rPr>
              <a:t>UND CQRS</a:t>
            </a:r>
          </a:p>
        </p:txBody>
      </p:sp>
    </p:spTree>
    <p:extLst>
      <p:ext uri="{BB962C8B-B14F-4D97-AF65-F5344CB8AC3E}">
        <p14:creationId xmlns:p14="http://schemas.microsoft.com/office/powerpoint/2010/main" val="598017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AC1E463-24E1-644C-9B9E-5A752F57E9E3}" type="datetime1">
              <a:rPr lang="de-DE"/>
              <a:pPr/>
              <a:t>05.06.2020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3436BA6-931E-EE4C-AA49-657AE8CFDEE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339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2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Vorführung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36BA6-931E-EE4C-AA49-657AE8CFDEE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46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Beginn eines Projekts ist nicht immer ersichtlich welche Daten tatsächlich relevant sind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36BA6-931E-EE4C-AA49-657AE8CFDEE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54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DSGVO nächste Seite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36BA6-931E-EE4C-AA49-657AE8CFDEE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30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17"/>
          <a:stretch/>
        </p:blipFill>
        <p:spPr>
          <a:xfrm>
            <a:off x="239185" y="188638"/>
            <a:ext cx="11713467" cy="3974211"/>
          </a:xfrm>
          <a:prstGeom prst="rect">
            <a:avLst/>
          </a:prstGeom>
        </p:spPr>
      </p:pic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39184" y="4425950"/>
            <a:ext cx="11717867" cy="2249488"/>
          </a:xfrm>
          <a:prstGeom prst="rect">
            <a:avLst/>
          </a:prstGeom>
          <a:solidFill>
            <a:srgbClr val="092F53"/>
          </a:solidFill>
          <a:ln w="9525">
            <a:solidFill>
              <a:srgbClr val="092F53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de-DE" sz="1800" b="0" dirty="0">
              <a:solidFill>
                <a:schemeClr val="tx1"/>
              </a:solidFill>
              <a:latin typeface="Univers LT 45 Light"/>
              <a:ea typeface="ＭＳ Ｐゴシック" pitchFamily="-112" charset="-128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31801" y="4587876"/>
            <a:ext cx="11419414" cy="354013"/>
          </a:xfrm>
          <a:solidFill>
            <a:srgbClr val="092F53"/>
          </a:solidFill>
          <a:ln>
            <a:noFill/>
          </a:ln>
        </p:spPr>
        <p:txBody>
          <a:bodyPr/>
          <a:lstStyle>
            <a:lvl1pPr marL="0" indent="0">
              <a:lnSpc>
                <a:spcPts val="2800"/>
              </a:lnSpc>
              <a:defRPr sz="2800" baseline="0">
                <a:solidFill>
                  <a:schemeClr val="bg1"/>
                </a:solidFill>
                <a:latin typeface="Univers LT 45 Light"/>
                <a:cs typeface="Univers LT 45 Ligh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31801" y="4948238"/>
            <a:ext cx="11419414" cy="1008062"/>
          </a:xfrm>
          <a:solidFill>
            <a:srgbClr val="092F53"/>
          </a:solidFill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3266"/>
              </a:buClr>
              <a:buSzTx/>
              <a:buFont typeface="Wingdings" pitchFamily="-111" charset="2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431897" y="6453337"/>
            <a:ext cx="1343624" cy="144016"/>
          </a:xfrm>
          <a:prstGeom prst="rect">
            <a:avLst/>
          </a:prstGeom>
          <a:solidFill>
            <a:srgbClr val="092F53"/>
          </a:solidFill>
          <a:ln w="25400" cap="flat" cmpd="sng" algn="ctr">
            <a:noFill/>
            <a:prstDash val="solid"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Univers LT 45 Light"/>
                <a:ea typeface="ＭＳ Ｐゴシック" pitchFamily="-111" charset="-128"/>
                <a:cs typeface="Univers LT 45 Light"/>
              </a:defRPr>
            </a:lvl1pPr>
            <a:lvl2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2pPr>
            <a:lvl3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3pPr>
            <a:lvl4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4pPr>
            <a:lvl5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6pPr>
            <a:lvl7pPr marL="9144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7pPr>
            <a:lvl8pPr marL="13716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8pPr>
            <a:lvl9pPr marL="18288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3266"/>
              </a:buClr>
              <a:buSzTx/>
              <a:buFont typeface="Wingdings" charset="0"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LT 45 Light"/>
                <a:ea typeface="ＭＳ Ｐゴシック" pitchFamily="-111" charset="-128"/>
              </a:rPr>
              <a:t>WPS </a:t>
            </a:r>
            <a:r>
              <a:rPr lang="mr-IN" sz="800" dirty="0"/>
              <a:t>–</a:t>
            </a: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LT 45 Light"/>
                <a:ea typeface="ＭＳ Ｐゴシック" pitchFamily="-111" charset="-128"/>
              </a:rPr>
              <a:t> </a:t>
            </a:r>
            <a:r>
              <a:rPr kumimoji="0" lang="de-DE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LT 45 Light"/>
                <a:ea typeface="ＭＳ Ｐゴシック" pitchFamily="-111" charset="-128"/>
              </a:rPr>
              <a:t>Workplace</a:t>
            </a: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LT 45 Light"/>
                <a:ea typeface="ＭＳ Ｐゴシック" pitchFamily="-111" charset="-128"/>
              </a:rPr>
              <a:t> Solutions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256240" y="0"/>
            <a:ext cx="3935760" cy="11967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0908" y="260648"/>
            <a:ext cx="3380306" cy="731436"/>
          </a:xfrm>
          <a:prstGeom prst="rect">
            <a:avLst/>
          </a:prstGeom>
        </p:spPr>
      </p:pic>
      <p:sp>
        <p:nvSpPr>
          <p:cNvPr id="16" name="Rectangle 3"/>
          <p:cNvSpPr txBox="1">
            <a:spLocks noChangeArrowheads="1"/>
          </p:cNvSpPr>
          <p:nvPr userDrawn="1"/>
        </p:nvSpPr>
        <p:spPr bwMode="auto">
          <a:xfrm>
            <a:off x="5424106" y="6453337"/>
            <a:ext cx="1343624" cy="144016"/>
          </a:xfrm>
          <a:prstGeom prst="rect">
            <a:avLst/>
          </a:prstGeom>
          <a:solidFill>
            <a:srgbClr val="092F53"/>
          </a:solidFill>
          <a:ln w="25400" cap="flat" cmpd="sng" algn="ctr">
            <a:noFill/>
            <a:prstDash val="solid"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Univers LT 45 Light"/>
                <a:ea typeface="ＭＳ Ｐゴシック" pitchFamily="-111" charset="-128"/>
                <a:cs typeface="Univers LT 45 Light"/>
              </a:defRPr>
            </a:lvl1pPr>
            <a:lvl2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2pPr>
            <a:lvl3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3pPr>
            <a:lvl4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4pPr>
            <a:lvl5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6pPr>
            <a:lvl7pPr marL="9144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7pPr>
            <a:lvl8pPr marL="13716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8pPr>
            <a:lvl9pPr marL="18288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3266"/>
              </a:buClr>
              <a:buSzTx/>
              <a:buFont typeface="Wingdings" charset="0"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LT 45 Light"/>
                <a:ea typeface="ＭＳ Ｐゴシック" pitchFamily="-111" charset="-128"/>
              </a:rPr>
              <a:t>#</a:t>
            </a:r>
            <a:r>
              <a:rPr kumimoji="0" lang="de-DE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LT 45 Light"/>
                <a:ea typeface="ＭＳ Ｐゴシック" pitchFamily="-111" charset="-128"/>
              </a:rPr>
              <a:t>dddkonkret</a:t>
            </a:r>
            <a:endParaRPr kumimoji="0" lang="de-DE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vers LT 45 Light"/>
              <a:ea typeface="ＭＳ Ｐゴシック" pitchFamily="-111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 userDrawn="1"/>
        </p:nvSpPr>
        <p:spPr bwMode="auto">
          <a:xfrm>
            <a:off x="10441008" y="6453337"/>
            <a:ext cx="1343624" cy="144016"/>
          </a:xfrm>
          <a:prstGeom prst="rect">
            <a:avLst/>
          </a:prstGeom>
          <a:solidFill>
            <a:srgbClr val="092F53"/>
          </a:solidFill>
          <a:ln w="25400" cap="flat" cmpd="sng" algn="ctr">
            <a:noFill/>
            <a:prstDash val="solid"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Univers LT 45 Light"/>
                <a:ea typeface="ＭＳ Ｐゴシック" pitchFamily="-111" charset="-128"/>
                <a:cs typeface="Univers LT 45 Light"/>
              </a:defRPr>
            </a:lvl1pPr>
            <a:lvl2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2pPr>
            <a:lvl3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3pPr>
            <a:lvl4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4pPr>
            <a:lvl5pPr marL="182563" indent="-1588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Trebuchet MS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6pPr>
            <a:lvl7pPr marL="9144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7pPr>
            <a:lvl8pPr marL="13716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8pPr>
            <a:lvl9pPr marL="18288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FFFFFF"/>
                </a:solidFill>
                <a:latin typeface="CachetBook" pitchFamily="2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3266"/>
              </a:buClr>
              <a:buSzTx/>
              <a:buFont typeface="Wingdings" charset="0"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LT 45 Light"/>
                <a:ea typeface="ＭＳ Ｐゴシック" pitchFamily="-111" charset="-128"/>
              </a:rPr>
              <a:t>www.wps.de</a:t>
            </a:r>
            <a:endParaRPr kumimoji="0" lang="de-DE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vers LT 45 Light"/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40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77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0" y="188641"/>
            <a:ext cx="9121147" cy="719137"/>
          </a:xfrm>
          <a:noFill/>
          <a:ln>
            <a:noFill/>
          </a:ln>
        </p:spPr>
        <p:txBody>
          <a:bodyPr/>
          <a:lstStyle>
            <a:lvl1pPr marL="0" indent="-1588">
              <a:defRPr b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0000" y="1268414"/>
            <a:ext cx="11568661" cy="51847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75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0000" y="1268413"/>
            <a:ext cx="5761567" cy="51847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0"/>
          </p:nvPr>
        </p:nvSpPr>
        <p:spPr>
          <a:xfrm>
            <a:off x="6288022" y="1268760"/>
            <a:ext cx="5761567" cy="51847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80000" y="188641"/>
            <a:ext cx="9121147" cy="719137"/>
          </a:xfrm>
          <a:noFill/>
          <a:ln>
            <a:noFill/>
          </a:ln>
        </p:spPr>
        <p:txBody>
          <a:bodyPr/>
          <a:lstStyle>
            <a:lvl1pPr marL="0" indent="-1588">
              <a:defRPr b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77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0" y="188914"/>
            <a:ext cx="9313333" cy="719137"/>
          </a:xfrm>
          <a:noFill/>
          <a:ln>
            <a:noFill/>
          </a:ln>
        </p:spPr>
        <p:txBody>
          <a:bodyPr/>
          <a:lstStyle>
            <a:lvl1pPr marL="0" indent="-1588">
              <a:defRPr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10"/>
          </p:nvPr>
        </p:nvSpPr>
        <p:spPr>
          <a:xfrm>
            <a:off x="480002" y="1268414"/>
            <a:ext cx="11568661" cy="25193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80002" y="3933826"/>
            <a:ext cx="11568661" cy="25193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91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0" y="188914"/>
            <a:ext cx="9313333" cy="719137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480000" y="1268413"/>
            <a:ext cx="5761567" cy="51847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0"/>
          </p:nvPr>
        </p:nvSpPr>
        <p:spPr>
          <a:xfrm>
            <a:off x="6384032" y="1268761"/>
            <a:ext cx="5664629" cy="25193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1"/>
          </p:nvPr>
        </p:nvSpPr>
        <p:spPr>
          <a:xfrm>
            <a:off x="6383107" y="3933826"/>
            <a:ext cx="5665555" cy="25193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2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Text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0" y="188914"/>
            <a:ext cx="9313333" cy="719137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6383106" y="1268412"/>
            <a:ext cx="5665556" cy="51847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0"/>
          </p:nvPr>
        </p:nvSpPr>
        <p:spPr>
          <a:xfrm>
            <a:off x="480000" y="1268414"/>
            <a:ext cx="5761565" cy="25193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1"/>
          </p:nvPr>
        </p:nvSpPr>
        <p:spPr>
          <a:xfrm>
            <a:off x="480000" y="3933826"/>
            <a:ext cx="5761565" cy="25193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4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0" y="188914"/>
            <a:ext cx="9313333" cy="719137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79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21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09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0000" y="188914"/>
            <a:ext cx="9121147" cy="7191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Univers</a:t>
            </a:r>
            <a:r>
              <a:rPr lang="de-DE" dirty="0"/>
              <a:t> LT 45 Light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484784"/>
            <a:ext cx="11521447" cy="496840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Univers</a:t>
            </a:r>
            <a:r>
              <a:rPr lang="de-DE" dirty="0"/>
              <a:t> LT 45 Light 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9351433" y="6589713"/>
            <a:ext cx="2601384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D00BB387-8A7E-6B46-B7AE-80A36C7ECCB5}" type="datetime1">
              <a:rPr lang="de-DE" sz="1000" b="0">
                <a:solidFill>
                  <a:srgbClr val="868686"/>
                </a:solidFill>
                <a:latin typeface="Univers LT 45 Light"/>
                <a:cs typeface="Univers LT 45 Light"/>
              </a:rPr>
              <a:pPr algn="r" eaLnBrk="1" hangingPunct="1">
                <a:spcBef>
                  <a:spcPct val="50000"/>
                </a:spcBef>
              </a:pPr>
              <a:t>05.06.2020</a:t>
            </a:fld>
            <a:r>
              <a:rPr lang="de-DE" sz="1000" b="0" dirty="0">
                <a:solidFill>
                  <a:schemeClr val="tx1"/>
                </a:solidFill>
                <a:latin typeface="Univers LT 45 Light"/>
                <a:cs typeface="Univers LT 45 Light"/>
              </a:rPr>
              <a:t>  </a:t>
            </a:r>
            <a:r>
              <a:rPr lang="de-DE" sz="1000" b="0" dirty="0">
                <a:solidFill>
                  <a:srgbClr val="003266"/>
                </a:solidFill>
                <a:latin typeface="Univers LT 45 Light"/>
                <a:cs typeface="Univers LT 45 Light"/>
              </a:rPr>
              <a:t>////</a:t>
            </a:r>
            <a:r>
              <a:rPr lang="de-DE" sz="1000" b="0" dirty="0">
                <a:solidFill>
                  <a:srgbClr val="868686"/>
                </a:solidFill>
                <a:latin typeface="Univers LT 45 Light"/>
                <a:cs typeface="Univers LT 45 Light"/>
              </a:rPr>
              <a:t>  Seite </a:t>
            </a:r>
            <a:fld id="{121C3289-EA21-BA43-9E48-8A6BCB5D2373}" type="slidenum">
              <a:rPr lang="de-DE" sz="1000" b="0">
                <a:solidFill>
                  <a:srgbClr val="868686"/>
                </a:solidFill>
                <a:latin typeface="Univers LT 45 Light"/>
                <a:cs typeface="Univers LT 45 Light"/>
              </a:rPr>
              <a:pPr algn="r" eaLnBrk="1" hangingPunct="1">
                <a:spcBef>
                  <a:spcPct val="50000"/>
                </a:spcBef>
              </a:pPr>
              <a:t>‹Nr.›</a:t>
            </a:fld>
            <a:endParaRPr lang="de-DE" sz="1000" b="0" dirty="0">
              <a:solidFill>
                <a:srgbClr val="868686"/>
              </a:solidFill>
              <a:latin typeface="Univers LT 45 Light"/>
              <a:cs typeface="Univers LT 45 Light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480001" y="6589714"/>
            <a:ext cx="3072375" cy="15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0" dirty="0">
                <a:solidFill>
                  <a:srgbClr val="868686"/>
                </a:solidFill>
                <a:latin typeface="Univers LT 45 Light"/>
                <a:ea typeface="ＭＳ Ｐゴシック" charset="-128"/>
                <a:cs typeface="Univers LT 45 Light"/>
              </a:rPr>
              <a:t>WPS </a:t>
            </a:r>
            <a:r>
              <a:rPr lang="mr-IN" sz="1000" b="0" dirty="0">
                <a:solidFill>
                  <a:srgbClr val="868686"/>
                </a:solidFill>
                <a:latin typeface="Univers LT 45 Light"/>
                <a:ea typeface="ＭＳ Ｐゴシック" charset="-128"/>
                <a:cs typeface="Univers LT 45 Light"/>
              </a:rPr>
              <a:t>–</a:t>
            </a:r>
            <a:r>
              <a:rPr lang="de-DE" sz="1000" b="0" dirty="0">
                <a:solidFill>
                  <a:srgbClr val="868686"/>
                </a:solidFill>
                <a:latin typeface="Univers LT 45 Light"/>
                <a:ea typeface="ＭＳ Ｐゴシック" charset="-128"/>
                <a:cs typeface="Univers LT 45 Light"/>
              </a:rPr>
              <a:t> </a:t>
            </a:r>
            <a:r>
              <a:rPr lang="de-DE" sz="1000" b="0" dirty="0" err="1">
                <a:solidFill>
                  <a:srgbClr val="868686"/>
                </a:solidFill>
                <a:latin typeface="Univers LT 45 Light"/>
                <a:ea typeface="ＭＳ Ｐゴシック" charset="-128"/>
                <a:cs typeface="Univers LT 45 Light"/>
              </a:rPr>
              <a:t>Workplace</a:t>
            </a:r>
            <a:r>
              <a:rPr lang="de-DE" sz="1000" b="0" baseline="0" dirty="0">
                <a:solidFill>
                  <a:srgbClr val="868686"/>
                </a:solidFill>
                <a:latin typeface="Univers LT 45 Light"/>
                <a:ea typeface="ＭＳ Ｐゴシック" charset="-128"/>
                <a:cs typeface="Univers LT 45 Light"/>
              </a:rPr>
              <a:t> Solutions</a:t>
            </a:r>
            <a:endParaRPr lang="de-DE" sz="1000" b="0" dirty="0">
              <a:solidFill>
                <a:srgbClr val="868686"/>
              </a:solidFill>
              <a:latin typeface="Univers LT 45 Light"/>
              <a:ea typeface="ＭＳ Ｐゴシック" charset="-128"/>
              <a:cs typeface="Univers LT 45 Light"/>
            </a:endParaRPr>
          </a:p>
        </p:txBody>
      </p:sp>
      <p:pic>
        <p:nvPicPr>
          <p:cNvPr id="5" name="Bild 4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44000" cy="68724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91936" y="144016"/>
            <a:ext cx="836712" cy="836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94" r:id="rId7"/>
    <p:sldLayoutId id="2147483891" r:id="rId8"/>
    <p:sldLayoutId id="2147483892" r:id="rId9"/>
    <p:sldLayoutId id="2147483893" r:id="rId10"/>
  </p:sldLayoutIdLst>
  <p:txStyles>
    <p:titleStyle>
      <a:lvl1pPr marL="0" indent="-1588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rgbClr val="092F53"/>
          </a:solidFill>
          <a:latin typeface="Univers LT 45 Light"/>
          <a:ea typeface="ＭＳ Ｐゴシック" pitchFamily="-111" charset="-128"/>
          <a:cs typeface="Univers LT 45 Light"/>
        </a:defRPr>
      </a:lvl1pPr>
      <a:lvl2pPr marL="182563" indent="-1588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rgbClr val="FFFFFF"/>
          </a:solidFill>
          <a:latin typeface="Trebuchet MS" charset="0"/>
          <a:ea typeface="ＭＳ Ｐゴシック" pitchFamily="-111" charset="-128"/>
          <a:cs typeface="ＭＳ Ｐゴシック" pitchFamily="-111" charset="-128"/>
        </a:defRPr>
      </a:lvl2pPr>
      <a:lvl3pPr marL="182563" indent="-1588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rgbClr val="FFFFFF"/>
          </a:solidFill>
          <a:latin typeface="Trebuchet MS" charset="0"/>
          <a:ea typeface="ＭＳ Ｐゴシック" pitchFamily="-111" charset="-128"/>
          <a:cs typeface="ＭＳ Ｐゴシック" pitchFamily="-111" charset="-128"/>
        </a:defRPr>
      </a:lvl3pPr>
      <a:lvl4pPr marL="182563" indent="-1588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rgbClr val="FFFFFF"/>
          </a:solidFill>
          <a:latin typeface="Trebuchet MS" charset="0"/>
          <a:ea typeface="ＭＳ Ｐゴシック" pitchFamily="-111" charset="-128"/>
          <a:cs typeface="ＭＳ Ｐゴシック" pitchFamily="-111" charset="-128"/>
        </a:defRPr>
      </a:lvl4pPr>
      <a:lvl5pPr marL="182563" indent="-1588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rgbClr val="FFFFFF"/>
          </a:solidFill>
          <a:latin typeface="Trebuchet MS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rgbClr val="FFFFFF"/>
          </a:solidFill>
          <a:latin typeface="CachetBook" pitchFamily="2" charset="0"/>
        </a:defRPr>
      </a:lvl6pPr>
      <a:lvl7pPr marL="9144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rgbClr val="FFFFFF"/>
          </a:solidFill>
          <a:latin typeface="CachetBook" pitchFamily="2" charset="0"/>
        </a:defRPr>
      </a:lvl7pPr>
      <a:lvl8pPr marL="13716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rgbClr val="FFFFFF"/>
          </a:solidFill>
          <a:latin typeface="CachetBook" pitchFamily="2" charset="0"/>
        </a:defRPr>
      </a:lvl8pPr>
      <a:lvl9pPr marL="18288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rgbClr val="FFFFFF"/>
          </a:solidFill>
          <a:latin typeface="CachetBook" pitchFamily="2" charset="0"/>
        </a:defRPr>
      </a:lvl9pPr>
    </p:titleStyle>
    <p:bodyStyle>
      <a:lvl1pPr marL="180975" indent="-180975" algn="l" rtl="0" eaLnBrk="1" fontAlgn="base" hangingPunct="1">
        <a:spcBef>
          <a:spcPct val="25000"/>
        </a:spcBef>
        <a:spcAft>
          <a:spcPct val="0"/>
        </a:spcAft>
        <a:buClr>
          <a:srgbClr val="003266"/>
        </a:buClr>
        <a:buFont typeface="Wingdings" charset="0"/>
        <a:buChar char="§"/>
        <a:defRPr sz="2000">
          <a:solidFill>
            <a:srgbClr val="5A5A5A"/>
          </a:solidFill>
          <a:latin typeface="Univers LT 45 Light"/>
          <a:ea typeface="ＭＳ Ｐゴシック" pitchFamily="-111" charset="-128"/>
          <a:cs typeface="Univers LT 45 Light"/>
        </a:defRPr>
      </a:lvl1pPr>
      <a:lvl2pPr marL="627063" indent="-180975" algn="l" rtl="0" eaLnBrk="1" fontAlgn="base" hangingPunct="1">
        <a:spcBef>
          <a:spcPct val="25000"/>
        </a:spcBef>
        <a:spcAft>
          <a:spcPct val="0"/>
        </a:spcAft>
        <a:buClr>
          <a:srgbClr val="003266"/>
        </a:buClr>
        <a:buFont typeface="Wingdings" charset="0"/>
        <a:buChar char="§"/>
        <a:defRPr sz="2000">
          <a:solidFill>
            <a:srgbClr val="5A5A5A"/>
          </a:solidFill>
          <a:latin typeface="Univers LT 45 Light"/>
          <a:ea typeface="ＭＳ Ｐゴシック" pitchFamily="-111" charset="-128"/>
          <a:cs typeface="Univers LT 45 Light"/>
        </a:defRPr>
      </a:lvl2pPr>
      <a:lvl3pPr marL="981075" indent="-174625" algn="l" rtl="0" eaLnBrk="1" fontAlgn="base" hangingPunct="1">
        <a:spcBef>
          <a:spcPct val="25000"/>
        </a:spcBef>
        <a:spcAft>
          <a:spcPct val="0"/>
        </a:spcAft>
        <a:buClr>
          <a:srgbClr val="003266"/>
        </a:buClr>
        <a:buFont typeface="Wingdings" charset="0"/>
        <a:buChar char="§"/>
        <a:defRPr sz="2000">
          <a:solidFill>
            <a:srgbClr val="5A5A5A"/>
          </a:solidFill>
          <a:latin typeface="Univers LT 45 Light"/>
          <a:ea typeface="ＭＳ Ｐゴシック" pitchFamily="-111" charset="-128"/>
          <a:cs typeface="Univers LT 45 Light"/>
        </a:defRPr>
      </a:lvl3pPr>
      <a:lvl4pPr marL="1341438" indent="-180975" algn="l" rtl="0" eaLnBrk="1" fontAlgn="base" hangingPunct="1">
        <a:spcBef>
          <a:spcPct val="25000"/>
        </a:spcBef>
        <a:spcAft>
          <a:spcPct val="0"/>
        </a:spcAft>
        <a:buClr>
          <a:srgbClr val="003266"/>
        </a:buClr>
        <a:buFont typeface="Wingdings" charset="0"/>
        <a:buChar char="§"/>
        <a:defRPr sz="2000">
          <a:solidFill>
            <a:srgbClr val="5A5A5A"/>
          </a:solidFill>
          <a:latin typeface="Univers LT 45 Light"/>
          <a:ea typeface="ＭＳ Ｐゴシック" pitchFamily="-111" charset="-128"/>
          <a:cs typeface="Univers LT 45 Light"/>
        </a:defRPr>
      </a:lvl4pPr>
      <a:lvl5pPr marL="1701800" indent="-180975" algn="l" rtl="0" eaLnBrk="1" fontAlgn="base" hangingPunct="1">
        <a:spcBef>
          <a:spcPct val="25000"/>
        </a:spcBef>
        <a:spcAft>
          <a:spcPct val="0"/>
        </a:spcAft>
        <a:buClr>
          <a:srgbClr val="003266"/>
        </a:buClr>
        <a:buFont typeface="Wingdings" charset="0"/>
        <a:buChar char="§"/>
        <a:defRPr sz="2000">
          <a:solidFill>
            <a:srgbClr val="5A5A5A"/>
          </a:solidFill>
          <a:latin typeface="Univers LT 45 Light"/>
          <a:ea typeface="ＭＳ Ｐゴシック" pitchFamily="-111" charset="-128"/>
          <a:cs typeface="Univers LT 45 Light"/>
        </a:defRPr>
      </a:lvl5pPr>
      <a:lvl6pPr marL="2159000" indent="-180975" algn="l" rtl="0" eaLnBrk="1" fontAlgn="base" hangingPunct="1">
        <a:lnSpc>
          <a:spcPts val="2800"/>
        </a:lnSpc>
        <a:spcBef>
          <a:spcPct val="25000"/>
        </a:spcBef>
        <a:spcAft>
          <a:spcPct val="0"/>
        </a:spcAft>
        <a:buClr>
          <a:srgbClr val="003266"/>
        </a:buClr>
        <a:buFont typeface="Wingdings" pitchFamily="-111" charset="2"/>
        <a:buChar char="§"/>
        <a:defRPr sz="2000">
          <a:solidFill>
            <a:srgbClr val="5A5A5A"/>
          </a:solidFill>
          <a:latin typeface="+mn-lt"/>
          <a:ea typeface="ＭＳ Ｐゴシック" pitchFamily="-111" charset="-128"/>
        </a:defRPr>
      </a:lvl6pPr>
      <a:lvl7pPr marL="2616200" indent="-180975" algn="l" rtl="0" eaLnBrk="1" fontAlgn="base" hangingPunct="1">
        <a:lnSpc>
          <a:spcPts val="2800"/>
        </a:lnSpc>
        <a:spcBef>
          <a:spcPct val="25000"/>
        </a:spcBef>
        <a:spcAft>
          <a:spcPct val="0"/>
        </a:spcAft>
        <a:buClr>
          <a:srgbClr val="003266"/>
        </a:buClr>
        <a:buFont typeface="Wingdings" pitchFamily="-111" charset="2"/>
        <a:buChar char="§"/>
        <a:defRPr sz="2000">
          <a:solidFill>
            <a:srgbClr val="5A5A5A"/>
          </a:solidFill>
          <a:latin typeface="+mn-lt"/>
          <a:ea typeface="ＭＳ Ｐゴシック" pitchFamily="-111" charset="-128"/>
        </a:defRPr>
      </a:lvl7pPr>
      <a:lvl8pPr marL="3073400" indent="-180975" algn="l" rtl="0" eaLnBrk="1" fontAlgn="base" hangingPunct="1">
        <a:lnSpc>
          <a:spcPts val="2800"/>
        </a:lnSpc>
        <a:spcBef>
          <a:spcPct val="25000"/>
        </a:spcBef>
        <a:spcAft>
          <a:spcPct val="0"/>
        </a:spcAft>
        <a:buClr>
          <a:srgbClr val="003266"/>
        </a:buClr>
        <a:buFont typeface="Wingdings" pitchFamily="-111" charset="2"/>
        <a:buChar char="§"/>
        <a:defRPr sz="2000">
          <a:solidFill>
            <a:srgbClr val="5A5A5A"/>
          </a:solidFill>
          <a:latin typeface="+mn-lt"/>
          <a:ea typeface="ＭＳ Ｐゴシック" pitchFamily="-111" charset="-128"/>
        </a:defRPr>
      </a:lvl8pPr>
      <a:lvl9pPr marL="3530600" indent="-180975" algn="l" rtl="0" eaLnBrk="1" fontAlgn="base" hangingPunct="1">
        <a:lnSpc>
          <a:spcPts val="2800"/>
        </a:lnSpc>
        <a:spcBef>
          <a:spcPct val="25000"/>
        </a:spcBef>
        <a:spcAft>
          <a:spcPct val="0"/>
        </a:spcAft>
        <a:buClr>
          <a:srgbClr val="003266"/>
        </a:buClr>
        <a:buFont typeface="Wingdings" pitchFamily="-111" charset="2"/>
        <a:buChar char="§"/>
        <a:defRPr sz="2000">
          <a:solidFill>
            <a:srgbClr val="5A5A5A"/>
          </a:solidFill>
          <a:latin typeface="+mn-lt"/>
          <a:ea typeface="ＭＳ Ｐゴシック" pitchFamily="-111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a typeface="ＭＳ Ｐゴシック" charset="0"/>
              </a:rPr>
              <a:t>CQRS UND EVENT SOURCING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de-DE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67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EC25-DA55-4ED8-961A-280D2E73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EventSourcing</a:t>
            </a:r>
            <a:r>
              <a:rPr lang="de-DE" b="1" dirty="0"/>
              <a:t> – Beispiel Bankkonto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3F0FBD-7A35-4E28-BC17-89B56ED81F2A}"/>
              </a:ext>
            </a:extLst>
          </p:cNvPr>
          <p:cNvSpPr txBox="1"/>
          <p:nvPr/>
        </p:nvSpPr>
        <p:spPr>
          <a:xfrm>
            <a:off x="2999656" y="983469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Kontozustand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D76FA55-5F54-4EF2-8A28-7882ABFDE833}"/>
              </a:ext>
            </a:extLst>
          </p:cNvPr>
          <p:cNvSpPr txBox="1"/>
          <p:nvPr/>
        </p:nvSpPr>
        <p:spPr>
          <a:xfrm>
            <a:off x="6345189" y="983469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Events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ACA51E0-050C-4357-856D-04A1E6D62F62}"/>
              </a:ext>
            </a:extLst>
          </p:cNvPr>
          <p:cNvCxnSpPr/>
          <p:nvPr/>
        </p:nvCxnSpPr>
        <p:spPr>
          <a:xfrm>
            <a:off x="9048328" y="983469"/>
            <a:ext cx="72008" cy="5397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E2BF5E8-43CB-45AB-87B1-B42BEEB33D66}"/>
              </a:ext>
            </a:extLst>
          </p:cNvPr>
          <p:cNvSpPr txBox="1"/>
          <p:nvPr/>
        </p:nvSpPr>
        <p:spPr>
          <a:xfrm>
            <a:off x="9408368" y="348234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Zeit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9DD6F8-0BEA-4C27-A0E9-BEFD1B287E6D}"/>
              </a:ext>
            </a:extLst>
          </p:cNvPr>
          <p:cNvSpPr txBox="1"/>
          <p:nvPr/>
        </p:nvSpPr>
        <p:spPr>
          <a:xfrm>
            <a:off x="6110934" y="1425008"/>
            <a:ext cx="2138727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</a:rPr>
              <a:t>KontoEröffnet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100" b="0" dirty="0">
                <a:solidFill>
                  <a:schemeClr val="tx1"/>
                </a:solidFill>
              </a:rPr>
              <a:t>IBAN: DE07123412341234123412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Inhaber: Max Mustermann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2884DA4-6E6D-426F-9E37-B84E4DE27B3A}"/>
              </a:ext>
            </a:extLst>
          </p:cNvPr>
          <p:cNvSpPr txBox="1"/>
          <p:nvPr/>
        </p:nvSpPr>
        <p:spPr>
          <a:xfrm>
            <a:off x="2992597" y="2349062"/>
            <a:ext cx="213872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Konto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IBAN: DE07123412341234123412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Inhaber: Max Mustermann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Kontostand: 0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Version: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624664-F51F-4BCD-B738-CEF0DE0CD31E}"/>
              </a:ext>
            </a:extLst>
          </p:cNvPr>
          <p:cNvSpPr txBox="1"/>
          <p:nvPr/>
        </p:nvSpPr>
        <p:spPr>
          <a:xfrm>
            <a:off x="6110934" y="2349062"/>
            <a:ext cx="2138727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</a:rPr>
              <a:t>GeldEingezahlt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100" b="0" dirty="0">
                <a:solidFill>
                  <a:schemeClr val="tx1"/>
                </a:solidFill>
              </a:rPr>
              <a:t>IBAN: DE07123412341234123412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Betrag: 200€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4FF83BE-545E-4525-863B-11CE02CD5254}"/>
              </a:ext>
            </a:extLst>
          </p:cNvPr>
          <p:cNvSpPr txBox="1"/>
          <p:nvPr/>
        </p:nvSpPr>
        <p:spPr>
          <a:xfrm>
            <a:off x="2992596" y="3277343"/>
            <a:ext cx="213872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Konto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IBAN: DE07123412341234123412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Inhaber: Max Mustermann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Kontostand: 200€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Version: 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8F81ED-63E1-4472-884B-3C6DA0B0DC89}"/>
              </a:ext>
            </a:extLst>
          </p:cNvPr>
          <p:cNvSpPr txBox="1"/>
          <p:nvPr/>
        </p:nvSpPr>
        <p:spPr>
          <a:xfrm>
            <a:off x="6108658" y="3273116"/>
            <a:ext cx="2138727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</a:rPr>
              <a:t>GeldAbgehoben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100" b="0" dirty="0">
                <a:solidFill>
                  <a:schemeClr val="tx1"/>
                </a:solidFill>
              </a:rPr>
              <a:t>IBAN: DE07123412341234123412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Betrag: 100€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B1FA8-A2EA-4B9E-A3B5-D73E1EDE7CE6}"/>
              </a:ext>
            </a:extLst>
          </p:cNvPr>
          <p:cNvSpPr txBox="1"/>
          <p:nvPr/>
        </p:nvSpPr>
        <p:spPr>
          <a:xfrm>
            <a:off x="2992595" y="4205624"/>
            <a:ext cx="213872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Konto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IBAN: DE07123412341234123412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Inhaber: Max Mustermann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Kontostand: 100€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Version: 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FF331C-3E38-4AC3-84A6-B35D91CE12DF}"/>
              </a:ext>
            </a:extLst>
          </p:cNvPr>
          <p:cNvSpPr txBox="1"/>
          <p:nvPr/>
        </p:nvSpPr>
        <p:spPr>
          <a:xfrm>
            <a:off x="6108658" y="4197170"/>
            <a:ext cx="2138727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</a:rPr>
              <a:t>GutschriftErhalten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100" b="0" dirty="0">
                <a:solidFill>
                  <a:schemeClr val="tx1"/>
                </a:solidFill>
              </a:rPr>
              <a:t>IBAN: DE07123412341234123412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Betrag: 100€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Grund: Geld in Automat vergessen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46A5D52-E29C-45B0-93B4-70BE214E7A9C}"/>
              </a:ext>
            </a:extLst>
          </p:cNvPr>
          <p:cNvSpPr txBox="1"/>
          <p:nvPr/>
        </p:nvSpPr>
        <p:spPr>
          <a:xfrm>
            <a:off x="2999656" y="5139189"/>
            <a:ext cx="213872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Konto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IBAN: DE07123412341234123412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Inhaber: Max Mustermann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Kontostand: 200€</a:t>
            </a:r>
          </a:p>
          <a:p>
            <a:r>
              <a:rPr lang="de-DE" sz="1100" b="0" dirty="0">
                <a:solidFill>
                  <a:schemeClr val="tx1"/>
                </a:solidFill>
              </a:rPr>
              <a:t>Version: 4</a:t>
            </a:r>
          </a:p>
        </p:txBody>
      </p:sp>
    </p:spTree>
    <p:extLst>
      <p:ext uri="{BB962C8B-B14F-4D97-AF65-F5344CB8AC3E}">
        <p14:creationId xmlns:p14="http://schemas.microsoft.com/office/powerpoint/2010/main" val="60604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EF1B3BB7-0729-4A55-BEA2-19C2EA50C299}"/>
              </a:ext>
            </a:extLst>
          </p:cNvPr>
          <p:cNvSpPr/>
          <p:nvPr/>
        </p:nvSpPr>
        <p:spPr>
          <a:xfrm>
            <a:off x="1919536" y="2204863"/>
            <a:ext cx="216024" cy="2295873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48C06E01-3C53-40D3-9214-26076EEA62E2}"/>
              </a:ext>
            </a:extLst>
          </p:cNvPr>
          <p:cNvSpPr/>
          <p:nvPr/>
        </p:nvSpPr>
        <p:spPr>
          <a:xfrm rot="10800000">
            <a:off x="2351585" y="2213248"/>
            <a:ext cx="216024" cy="2264186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35DC53-30A1-462B-BCD6-D5221D4E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CQRS</a:t>
            </a:r>
            <a:r>
              <a:rPr lang="de-DE" dirty="0"/>
              <a:t> – </a:t>
            </a:r>
            <a:r>
              <a:rPr lang="de-DE" b="1" dirty="0"/>
              <a:t>C</a:t>
            </a:r>
            <a:r>
              <a:rPr lang="de-DE" dirty="0"/>
              <a:t>ommand </a:t>
            </a:r>
            <a:r>
              <a:rPr lang="de-DE" b="1" dirty="0"/>
              <a:t>Q</a:t>
            </a:r>
            <a:r>
              <a:rPr lang="de-DE" dirty="0"/>
              <a:t>uery </a:t>
            </a:r>
            <a:r>
              <a:rPr lang="de-DE" b="1" dirty="0" err="1"/>
              <a:t>R</a:t>
            </a:r>
            <a:r>
              <a:rPr lang="de-DE" dirty="0" err="1"/>
              <a:t>esponsibility</a:t>
            </a:r>
            <a:r>
              <a:rPr lang="de-DE" dirty="0"/>
              <a:t> </a:t>
            </a:r>
            <a:r>
              <a:rPr lang="de-DE" b="1" dirty="0"/>
              <a:t>S</a:t>
            </a:r>
            <a:r>
              <a:rPr lang="de-DE" dirty="0"/>
              <a:t>egregation + </a:t>
            </a:r>
            <a:r>
              <a:rPr lang="de-DE" dirty="0" err="1"/>
              <a:t>EventSourcing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7BC3A0-0102-43B1-A30F-24C14C2175E8}"/>
              </a:ext>
            </a:extLst>
          </p:cNvPr>
          <p:cNvSpPr txBox="1"/>
          <p:nvPr/>
        </p:nvSpPr>
        <p:spPr>
          <a:xfrm>
            <a:off x="1703512" y="980728"/>
            <a:ext cx="8136904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5962CD-4DE0-4637-B638-6584D7411276}"/>
              </a:ext>
            </a:extLst>
          </p:cNvPr>
          <p:cNvSpPr txBox="1"/>
          <p:nvPr/>
        </p:nvSpPr>
        <p:spPr>
          <a:xfrm>
            <a:off x="1703513" y="1772816"/>
            <a:ext cx="2700300" cy="400110"/>
          </a:xfrm>
          <a:prstGeom prst="rect">
            <a:avLst/>
          </a:prstGeom>
          <a:solidFill>
            <a:srgbClr val="C8FF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CommandHandler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810076D-9A26-4CE8-A71C-3DD6964000FD}"/>
              </a:ext>
            </a:extLst>
          </p:cNvPr>
          <p:cNvSpPr/>
          <p:nvPr/>
        </p:nvSpPr>
        <p:spPr>
          <a:xfrm>
            <a:off x="1703512" y="2538134"/>
            <a:ext cx="2700300" cy="1611292"/>
          </a:xfrm>
          <a:prstGeom prst="rect">
            <a:avLst/>
          </a:prstGeom>
          <a:solidFill>
            <a:srgbClr val="C8FFF9"/>
          </a:solidFill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 eaLnBrk="0" hangingPunct="0">
              <a:spcBef>
                <a:spcPct val="25000"/>
              </a:spcBef>
              <a:buClr>
                <a:srgbClr val="003266"/>
              </a:buClr>
            </a:pP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ＭＳ Ｐゴシック" pitchFamily="-109" charset="-128"/>
                <a:cs typeface="ＭＳ Ｐゴシック" pitchFamily="-111" charset="-128"/>
              </a:rPr>
              <a:t>Aggregate</a:t>
            </a:r>
            <a:endParaRPr lang="de-DE" dirty="0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8B57AD0-438C-4C2A-98F5-446926029EAF}"/>
              </a:ext>
            </a:extLst>
          </p:cNvPr>
          <p:cNvSpPr txBox="1"/>
          <p:nvPr/>
        </p:nvSpPr>
        <p:spPr>
          <a:xfrm>
            <a:off x="1714477" y="4613066"/>
            <a:ext cx="2700300" cy="400110"/>
          </a:xfrm>
          <a:prstGeom prst="rect">
            <a:avLst/>
          </a:prstGeom>
          <a:solidFill>
            <a:srgbClr val="C8FF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66367F-5087-4346-843D-64D8ACF6B8C2}"/>
              </a:ext>
            </a:extLst>
          </p:cNvPr>
          <p:cNvGrpSpPr/>
          <p:nvPr/>
        </p:nvGrpSpPr>
        <p:grpSpPr>
          <a:xfrm>
            <a:off x="2039137" y="1439331"/>
            <a:ext cx="1122537" cy="294897"/>
            <a:chOff x="2039137" y="1439331"/>
            <a:chExt cx="1122537" cy="294897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58407BE-7D68-4F20-B882-5D1BDC3C6862}"/>
                </a:ext>
              </a:extLst>
            </p:cNvPr>
            <p:cNvSpPr txBox="1"/>
            <p:nvPr/>
          </p:nvSpPr>
          <p:spPr>
            <a:xfrm>
              <a:off x="2039137" y="1439331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chemeClr val="tx1"/>
                  </a:solidFill>
                </a:rPr>
                <a:t>Commands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Pfeil: nach unten 13">
              <a:extLst>
                <a:ext uri="{FF2B5EF4-FFF2-40B4-BE49-F238E27FC236}">
                  <a16:creationId xmlns:a16="http://schemas.microsoft.com/office/drawing/2014/main" id="{8CB9F658-D813-487B-991C-CD78B47914F6}"/>
                </a:ext>
              </a:extLst>
            </p:cNvPr>
            <p:cNvSpPr/>
            <p:nvPr/>
          </p:nvSpPr>
          <p:spPr>
            <a:xfrm>
              <a:off x="2945650" y="1446196"/>
              <a:ext cx="216024" cy="288032"/>
            </a:xfrm>
            <a:prstGeom prst="down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5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984E1A03-800A-4624-B1F3-B63AFF5B4CF3}"/>
              </a:ext>
            </a:extLst>
          </p:cNvPr>
          <p:cNvSpPr txBox="1"/>
          <p:nvPr/>
        </p:nvSpPr>
        <p:spPr>
          <a:xfrm>
            <a:off x="2063552" y="3356992"/>
            <a:ext cx="68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680A9EF-50A5-44FE-8ACA-EAEB93A907B7}"/>
              </a:ext>
            </a:extLst>
          </p:cNvPr>
          <p:cNvSpPr txBox="1"/>
          <p:nvPr/>
        </p:nvSpPr>
        <p:spPr>
          <a:xfrm>
            <a:off x="3143672" y="3717032"/>
            <a:ext cx="68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2DD01A6-9D71-4D14-9858-4315736D05B6}"/>
              </a:ext>
            </a:extLst>
          </p:cNvPr>
          <p:cNvSpPr txBox="1"/>
          <p:nvPr/>
        </p:nvSpPr>
        <p:spPr>
          <a:xfrm>
            <a:off x="3143672" y="3022065"/>
            <a:ext cx="68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BE224AE6-B2BE-4E29-A3CA-33B302B8CA05}"/>
              </a:ext>
            </a:extLst>
          </p:cNvPr>
          <p:cNvSpPr/>
          <p:nvPr/>
        </p:nvSpPr>
        <p:spPr>
          <a:xfrm>
            <a:off x="3442387" y="3356992"/>
            <a:ext cx="80391" cy="307777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70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04CD2DD3-742B-4059-B2CC-ED44DA65E935}"/>
              </a:ext>
            </a:extLst>
          </p:cNvPr>
          <p:cNvSpPr/>
          <p:nvPr/>
        </p:nvSpPr>
        <p:spPr>
          <a:xfrm rot="6808300">
            <a:off x="2874303" y="3608996"/>
            <a:ext cx="80391" cy="307777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70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554F2DC4-9D11-43CA-AFD1-F3D60A6E1644}"/>
              </a:ext>
            </a:extLst>
          </p:cNvPr>
          <p:cNvSpPr/>
          <p:nvPr/>
        </p:nvSpPr>
        <p:spPr>
          <a:xfrm rot="14557895">
            <a:off x="2900602" y="3085243"/>
            <a:ext cx="80391" cy="307777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70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21" name="Flussdiagramm: Magnetplattenspeicher 20">
            <a:extLst>
              <a:ext uri="{FF2B5EF4-FFF2-40B4-BE49-F238E27FC236}">
                <a16:creationId xmlns:a16="http://schemas.microsoft.com/office/drawing/2014/main" id="{DAA6190A-590B-41A5-985B-C7754C4BCBAE}"/>
              </a:ext>
            </a:extLst>
          </p:cNvPr>
          <p:cNvSpPr/>
          <p:nvPr/>
        </p:nvSpPr>
        <p:spPr>
          <a:xfrm>
            <a:off x="2063552" y="5517232"/>
            <a:ext cx="1872208" cy="648072"/>
          </a:xfrm>
          <a:prstGeom prst="flowChartMagneticDisk">
            <a:avLst/>
          </a:prstGeom>
          <a:solidFill>
            <a:srgbClr val="C8FFF9"/>
          </a:solidFill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85000" lnSpcReduction="20000"/>
          </a:bodyPr>
          <a:lstStyle/>
          <a:p>
            <a:pPr algn="ctr" eaLnBrk="0" hangingPunct="0">
              <a:spcBef>
                <a:spcPct val="25000"/>
              </a:spcBef>
              <a:buClr>
                <a:srgbClr val="003266"/>
              </a:buClr>
            </a:pPr>
            <a:r>
              <a: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rPr>
              <a:t>EventStore</a:t>
            </a:r>
            <a:endParaRPr lang="de-DE" dirty="0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90A2E8B3-74E9-4306-8CEB-629BC4EDAB50}"/>
              </a:ext>
            </a:extLst>
          </p:cNvPr>
          <p:cNvSpPr/>
          <p:nvPr/>
        </p:nvSpPr>
        <p:spPr>
          <a:xfrm>
            <a:off x="2423592" y="5148808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A2875014-40D1-4F2A-A411-13A20F970525}"/>
              </a:ext>
            </a:extLst>
          </p:cNvPr>
          <p:cNvSpPr/>
          <p:nvPr/>
        </p:nvSpPr>
        <p:spPr>
          <a:xfrm rot="10800000">
            <a:off x="3296072" y="5157192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25" name="Flussdiagramm: Magnetplattenspeicher 24">
            <a:extLst>
              <a:ext uri="{FF2B5EF4-FFF2-40B4-BE49-F238E27FC236}">
                <a16:creationId xmlns:a16="http://schemas.microsoft.com/office/drawing/2014/main" id="{FD853C84-6F2C-401C-97EC-BDD828D637F2}"/>
              </a:ext>
            </a:extLst>
          </p:cNvPr>
          <p:cNvSpPr/>
          <p:nvPr/>
        </p:nvSpPr>
        <p:spPr>
          <a:xfrm>
            <a:off x="7689792" y="3933056"/>
            <a:ext cx="1872208" cy="648072"/>
          </a:xfrm>
          <a:prstGeom prst="flowChartMagneticDisk">
            <a:avLst/>
          </a:prstGeom>
          <a:solidFill>
            <a:srgbClr val="74C9D5"/>
          </a:solidFill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85000" lnSpcReduction="20000"/>
          </a:bodyPr>
          <a:lstStyle/>
          <a:p>
            <a:pPr algn="ctr" eaLnBrk="0" hangingPunct="0">
              <a:spcBef>
                <a:spcPct val="25000"/>
              </a:spcBef>
              <a:buClr>
                <a:srgbClr val="003266"/>
              </a:buClr>
            </a:pPr>
            <a:r>
              <a:rPr lang="de-DE" dirty="0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rPr>
              <a:t>Read DB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A76AECB-C8E1-42E1-A4A8-ECC04E15FA9D}"/>
              </a:ext>
            </a:extLst>
          </p:cNvPr>
          <p:cNvSpPr txBox="1"/>
          <p:nvPr/>
        </p:nvSpPr>
        <p:spPr>
          <a:xfrm>
            <a:off x="7140116" y="1764432"/>
            <a:ext cx="2700300" cy="400110"/>
          </a:xfrm>
          <a:prstGeom prst="rect">
            <a:avLst/>
          </a:prstGeom>
          <a:solidFill>
            <a:srgbClr val="74C9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QueryHandler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BAE15B5-CD52-4379-8671-237E0FF0ED2A}"/>
              </a:ext>
            </a:extLst>
          </p:cNvPr>
          <p:cNvGrpSpPr/>
          <p:nvPr/>
        </p:nvGrpSpPr>
        <p:grpSpPr>
          <a:xfrm>
            <a:off x="7372919" y="1428000"/>
            <a:ext cx="883321" cy="297844"/>
            <a:chOff x="7372919" y="1428000"/>
            <a:chExt cx="883321" cy="297844"/>
          </a:xfrm>
        </p:grpSpPr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FF76B9F-2F10-428B-805C-5D1C8C144762}"/>
                </a:ext>
              </a:extLst>
            </p:cNvPr>
            <p:cNvSpPr txBox="1"/>
            <p:nvPr/>
          </p:nvSpPr>
          <p:spPr>
            <a:xfrm>
              <a:off x="7372919" y="142800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chemeClr val="tx1"/>
                  </a:solidFill>
                </a:rPr>
                <a:t>Queries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unten 28">
              <a:extLst>
                <a:ext uri="{FF2B5EF4-FFF2-40B4-BE49-F238E27FC236}">
                  <a16:creationId xmlns:a16="http://schemas.microsoft.com/office/drawing/2014/main" id="{A267D276-7354-4435-8410-CE1129C07BA3}"/>
                </a:ext>
              </a:extLst>
            </p:cNvPr>
            <p:cNvSpPr/>
            <p:nvPr/>
          </p:nvSpPr>
          <p:spPr>
            <a:xfrm>
              <a:off x="8040216" y="1437812"/>
              <a:ext cx="216024" cy="288032"/>
            </a:xfrm>
            <a:prstGeom prst="down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5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BFEF185C-02C3-45E4-A76E-BC82A21CA09D}"/>
              </a:ext>
            </a:extLst>
          </p:cNvPr>
          <p:cNvSpPr txBox="1"/>
          <p:nvPr/>
        </p:nvSpPr>
        <p:spPr>
          <a:xfrm>
            <a:off x="7140116" y="2524834"/>
            <a:ext cx="2700300" cy="400110"/>
          </a:xfrm>
          <a:prstGeom prst="rect">
            <a:avLst/>
          </a:prstGeom>
          <a:solidFill>
            <a:srgbClr val="74C9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Thin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CB58D507-2F84-4254-8A69-A23455CF96D2}"/>
              </a:ext>
            </a:extLst>
          </p:cNvPr>
          <p:cNvSpPr/>
          <p:nvPr/>
        </p:nvSpPr>
        <p:spPr>
          <a:xfrm>
            <a:off x="8031832" y="2204864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40A2B0A1-424A-4CD9-8667-CC7D27D228D7}"/>
              </a:ext>
            </a:extLst>
          </p:cNvPr>
          <p:cNvSpPr/>
          <p:nvPr/>
        </p:nvSpPr>
        <p:spPr>
          <a:xfrm rot="10800000">
            <a:off x="8904312" y="2213246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04F7E2F-4792-4BD1-A0A3-A4D50AF0C57D}"/>
              </a:ext>
            </a:extLst>
          </p:cNvPr>
          <p:cNvGrpSpPr/>
          <p:nvPr/>
        </p:nvGrpSpPr>
        <p:grpSpPr>
          <a:xfrm>
            <a:off x="8904312" y="1412776"/>
            <a:ext cx="688204" cy="288032"/>
            <a:chOff x="8904312" y="1412776"/>
            <a:chExt cx="688204" cy="288032"/>
          </a:xfrm>
        </p:grpSpPr>
        <p:sp>
          <p:nvSpPr>
            <p:cNvPr id="36" name="Pfeil: nach unten 35">
              <a:extLst>
                <a:ext uri="{FF2B5EF4-FFF2-40B4-BE49-F238E27FC236}">
                  <a16:creationId xmlns:a16="http://schemas.microsoft.com/office/drawing/2014/main" id="{FE85A2BA-1F25-4B12-838B-6FBB406C73A1}"/>
                </a:ext>
              </a:extLst>
            </p:cNvPr>
            <p:cNvSpPr/>
            <p:nvPr/>
          </p:nvSpPr>
          <p:spPr>
            <a:xfrm rot="10800000">
              <a:off x="8904312" y="1412776"/>
              <a:ext cx="216024" cy="288032"/>
            </a:xfrm>
            <a:prstGeom prst="down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5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1327AEA7-9C36-49EA-8CF4-7F5452ECFBA8}"/>
                </a:ext>
              </a:extLst>
            </p:cNvPr>
            <p:cNvSpPr txBox="1"/>
            <p:nvPr/>
          </p:nvSpPr>
          <p:spPr>
            <a:xfrm>
              <a:off x="9048328" y="1423809"/>
              <a:ext cx="544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tx1"/>
                  </a:solidFill>
                </a:rPr>
                <a:t>DTOs</a:t>
              </a:r>
            </a:p>
          </p:txBody>
        </p:sp>
      </p:grpSp>
      <p:sp>
        <p:nvSpPr>
          <p:cNvPr id="40" name="Pfeil: nach unten 39">
            <a:extLst>
              <a:ext uri="{FF2B5EF4-FFF2-40B4-BE49-F238E27FC236}">
                <a16:creationId xmlns:a16="http://schemas.microsoft.com/office/drawing/2014/main" id="{725225C5-5817-40B0-B90C-1096A630AFBF}"/>
              </a:ext>
            </a:extLst>
          </p:cNvPr>
          <p:cNvSpPr/>
          <p:nvPr/>
        </p:nvSpPr>
        <p:spPr>
          <a:xfrm>
            <a:off x="8031832" y="3022065"/>
            <a:ext cx="216024" cy="758593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65E67624-56B0-4CEC-8A39-AD4F394C372C}"/>
              </a:ext>
            </a:extLst>
          </p:cNvPr>
          <p:cNvSpPr/>
          <p:nvPr/>
        </p:nvSpPr>
        <p:spPr>
          <a:xfrm rot="10800000">
            <a:off x="8904312" y="3030447"/>
            <a:ext cx="216024" cy="758593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9313D11-B8FC-4025-AD29-D066B4EBCF5B}"/>
              </a:ext>
            </a:extLst>
          </p:cNvPr>
          <p:cNvSpPr txBox="1"/>
          <p:nvPr/>
        </p:nvSpPr>
        <p:spPr>
          <a:xfrm>
            <a:off x="7176120" y="5549170"/>
            <a:ext cx="2700300" cy="400110"/>
          </a:xfrm>
          <a:prstGeom prst="rect">
            <a:avLst/>
          </a:prstGeom>
          <a:solidFill>
            <a:srgbClr val="74C9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Projection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48D856B-A560-4E22-BC7E-9D5694272DDA}"/>
              </a:ext>
            </a:extLst>
          </p:cNvPr>
          <p:cNvGrpSpPr/>
          <p:nvPr/>
        </p:nvGrpSpPr>
        <p:grpSpPr>
          <a:xfrm>
            <a:off x="4007768" y="5471809"/>
            <a:ext cx="3096344" cy="477471"/>
            <a:chOff x="4007768" y="5471809"/>
            <a:chExt cx="3096344" cy="477471"/>
          </a:xfrm>
        </p:grpSpPr>
        <p:sp>
          <p:nvSpPr>
            <p:cNvPr id="43" name="Pfeil: nach rechts 42">
              <a:extLst>
                <a:ext uri="{FF2B5EF4-FFF2-40B4-BE49-F238E27FC236}">
                  <a16:creationId xmlns:a16="http://schemas.microsoft.com/office/drawing/2014/main" id="{34B09ADE-9469-422E-9A46-B7CA0773B584}"/>
                </a:ext>
              </a:extLst>
            </p:cNvPr>
            <p:cNvSpPr/>
            <p:nvPr/>
          </p:nvSpPr>
          <p:spPr>
            <a:xfrm>
              <a:off x="4007768" y="5661248"/>
              <a:ext cx="3096344" cy="288032"/>
            </a:xfrm>
            <a:prstGeom prst="right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2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5B074BB-6206-49FD-B179-BF88F4486927}"/>
                </a:ext>
              </a:extLst>
            </p:cNvPr>
            <p:cNvSpPr txBox="1"/>
            <p:nvPr/>
          </p:nvSpPr>
          <p:spPr>
            <a:xfrm>
              <a:off x="5159896" y="547180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tx1"/>
                  </a:solidFill>
                </a:rPr>
                <a:t>Events</a:t>
              </a:r>
            </a:p>
          </p:txBody>
        </p:sp>
      </p:grpSp>
      <p:sp>
        <p:nvSpPr>
          <p:cNvPr id="49" name="Pfeil: nach unten 48">
            <a:extLst>
              <a:ext uri="{FF2B5EF4-FFF2-40B4-BE49-F238E27FC236}">
                <a16:creationId xmlns:a16="http://schemas.microsoft.com/office/drawing/2014/main" id="{E401100B-B794-4CB6-B350-74A89B2A5045}"/>
              </a:ext>
            </a:extLst>
          </p:cNvPr>
          <p:cNvSpPr/>
          <p:nvPr/>
        </p:nvSpPr>
        <p:spPr>
          <a:xfrm>
            <a:off x="8040216" y="4716761"/>
            <a:ext cx="216024" cy="746666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D9092E7A-DA10-4669-A504-AD875C2C26B2}"/>
              </a:ext>
            </a:extLst>
          </p:cNvPr>
          <p:cNvSpPr/>
          <p:nvPr/>
        </p:nvSpPr>
        <p:spPr>
          <a:xfrm rot="10800000">
            <a:off x="8912696" y="4725143"/>
            <a:ext cx="216024" cy="746666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51" name="Pfeil: nach unten 50">
            <a:extLst>
              <a:ext uri="{FF2B5EF4-FFF2-40B4-BE49-F238E27FC236}">
                <a16:creationId xmlns:a16="http://schemas.microsoft.com/office/drawing/2014/main" id="{20D84732-A3F5-4AED-9127-5EF384BE2EA5}"/>
              </a:ext>
            </a:extLst>
          </p:cNvPr>
          <p:cNvSpPr/>
          <p:nvPr/>
        </p:nvSpPr>
        <p:spPr>
          <a:xfrm>
            <a:off x="3404083" y="2210126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4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115D6-FE7C-40A1-B759-B2D1C17C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CQRS + ES - </a:t>
            </a:r>
            <a:r>
              <a:rPr lang="de-DE" dirty="0"/>
              <a:t>Pros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A191A-AF33-47FA-ACF4-D6ED5228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SOA / EDA</a:t>
            </a:r>
          </a:p>
          <a:p>
            <a:r>
              <a:rPr lang="de-DE" dirty="0"/>
              <a:t>Hohe Skalierbarkeit</a:t>
            </a:r>
          </a:p>
          <a:p>
            <a:r>
              <a:rPr lang="de-DE" dirty="0"/>
              <a:t>Audit-Log</a:t>
            </a:r>
          </a:p>
          <a:p>
            <a:r>
              <a:rPr lang="de-DE" dirty="0" err="1"/>
              <a:t>Optimistic</a:t>
            </a:r>
            <a:r>
              <a:rPr lang="de-DE" dirty="0"/>
              <a:t> </a:t>
            </a:r>
            <a:r>
              <a:rPr lang="de-DE" dirty="0" err="1"/>
              <a:t>Locking</a:t>
            </a:r>
            <a:endParaRPr lang="de-DE" dirty="0"/>
          </a:p>
          <a:p>
            <a:r>
              <a:rPr lang="de-DE" dirty="0"/>
              <a:t>Konflikthandling bei Änderung durch mehrere Akteure</a:t>
            </a:r>
          </a:p>
          <a:p>
            <a:r>
              <a:rPr lang="de-DE" dirty="0"/>
              <a:t>Neue Projektionen können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 nachträglich erstellt werden durch </a:t>
            </a:r>
            <a:r>
              <a:rPr lang="de-DE" dirty="0" err="1"/>
              <a:t>replay</a:t>
            </a:r>
            <a:r>
              <a:rPr lang="de-DE" dirty="0"/>
              <a:t> aller Events / Snapshots</a:t>
            </a:r>
          </a:p>
          <a:p>
            <a:r>
              <a:rPr lang="de-DE" dirty="0"/>
              <a:t>Ableitung von Metadaten aus dem </a:t>
            </a:r>
            <a:r>
              <a:rPr lang="de-DE" dirty="0" err="1"/>
              <a:t>EventStream</a:t>
            </a:r>
            <a:endParaRPr lang="de-DE" dirty="0"/>
          </a:p>
          <a:p>
            <a:r>
              <a:rPr lang="de-DE" dirty="0"/>
              <a:t>Das System kann in jeden beliebigen vergangenen Zustand zurückgesetzt werden -&gt; Debugging</a:t>
            </a:r>
          </a:p>
          <a:p>
            <a:r>
              <a:rPr lang="de-DE" dirty="0"/>
              <a:t>Jede Projektion kann die für sich am besten geeignete Datenbank nutzen</a:t>
            </a:r>
          </a:p>
          <a:p>
            <a:r>
              <a:rPr lang="de-DE" dirty="0"/>
              <a:t>Mehrere Akteure bearbeiten das gleiche Material</a:t>
            </a:r>
          </a:p>
        </p:txBody>
      </p:sp>
    </p:spTree>
    <p:extLst>
      <p:ext uri="{BB962C8B-B14F-4D97-AF65-F5344CB8AC3E}">
        <p14:creationId xmlns:p14="http://schemas.microsoft.com/office/powerpoint/2010/main" val="11382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880E7-F8B0-4665-A8C6-BD9746AB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CQRS + ES - </a:t>
            </a:r>
            <a:r>
              <a:rPr lang="de-DE" dirty="0" err="1"/>
              <a:t>Cons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247DF1-644E-4062-92C7-43964251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Ableitung von Metadaten aus dem </a:t>
            </a:r>
            <a:r>
              <a:rPr lang="de-DE" dirty="0" err="1"/>
              <a:t>EventStream</a:t>
            </a:r>
            <a:r>
              <a:rPr lang="de-DE" dirty="0"/>
              <a:t> (Für die Datenschützer </a:t>
            </a:r>
            <a:r>
              <a:rPr lang="de-DE" dirty="0">
                <a:sym typeface="Wingdings" panose="05000000000000000000" pitchFamily="2" charset="2"/>
              </a:rPr>
              <a:t>)</a:t>
            </a:r>
          </a:p>
          <a:p>
            <a:r>
              <a:rPr lang="de-DE" dirty="0">
                <a:sym typeface="Wingdings" panose="05000000000000000000" pitchFamily="2" charset="2"/>
              </a:rPr>
              <a:t>Versionierung von Events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Ein einmal gespeichertes Event muss weiterhin unterstützt werden</a:t>
            </a:r>
          </a:p>
          <a:p>
            <a:pPr lvl="2"/>
            <a:r>
              <a:rPr lang="de-DE" dirty="0" err="1">
                <a:sym typeface="Wingdings" panose="05000000000000000000" pitchFamily="2" charset="2"/>
              </a:rPr>
              <a:t>Rewrite</a:t>
            </a:r>
            <a:r>
              <a:rPr lang="de-DE" dirty="0">
                <a:sym typeface="Wingdings" panose="05000000000000000000" pitchFamily="2" charset="2"/>
              </a:rPr>
              <a:t> bei Versionsänderungen (Abhängig von </a:t>
            </a:r>
            <a:r>
              <a:rPr lang="de-DE" dirty="0" err="1">
                <a:sym typeface="Wingdings" panose="05000000000000000000" pitchFamily="2" charset="2"/>
              </a:rPr>
              <a:t>EventStore</a:t>
            </a:r>
            <a:r>
              <a:rPr lang="de-DE" dirty="0">
                <a:sym typeface="Wingdings" panose="05000000000000000000" pitchFamily="2" charset="2"/>
              </a:rPr>
              <a:t>-Implementierung möglich). Sinnvoll?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Dynamisches „</a:t>
            </a:r>
            <a:r>
              <a:rPr lang="de-DE" dirty="0" err="1">
                <a:sym typeface="Wingdings" panose="05000000000000000000" pitchFamily="2" charset="2"/>
              </a:rPr>
              <a:t>Upcasting</a:t>
            </a:r>
            <a:r>
              <a:rPr lang="de-DE" dirty="0">
                <a:sym typeface="Wingdings" panose="05000000000000000000" pitchFamily="2" charset="2"/>
              </a:rPr>
              <a:t>“ beim lesen der Events auf die neue Version</a:t>
            </a:r>
          </a:p>
          <a:p>
            <a:r>
              <a:rPr lang="de-DE" dirty="0">
                <a:sym typeface="Wingdings" panose="05000000000000000000" pitchFamily="2" charset="2"/>
              </a:rPr>
              <a:t>Anonymisierung von Daten nicht ohne Aufwand möglich</a:t>
            </a:r>
          </a:p>
          <a:p>
            <a:r>
              <a:rPr lang="de-DE" dirty="0">
                <a:sym typeface="Wingdings" panose="05000000000000000000" pitchFamily="2" charset="2"/>
              </a:rPr>
              <a:t>Eventual Consistency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40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00B7-3D2C-4041-AABB-5E7EF089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EventSourcing</a:t>
            </a:r>
            <a:r>
              <a:rPr lang="de-DE" b="1" dirty="0"/>
              <a:t> - DSGVO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AA259-A939-4BDE-A121-D9A98BAA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geht man in einem </a:t>
            </a:r>
            <a:r>
              <a:rPr lang="de-DE" dirty="0" err="1"/>
              <a:t>EventSourced</a:t>
            </a:r>
            <a:r>
              <a:rPr lang="de-DE" dirty="0"/>
              <a:t> System mit der Löschung/Anonymisierung von Personenbezogenen Daten um</a:t>
            </a:r>
          </a:p>
          <a:p>
            <a:pPr lvl="1"/>
            <a:r>
              <a:rPr lang="de-DE" dirty="0"/>
              <a:t>Personenbezogene Daten nicht in den Events hinterlegen</a:t>
            </a:r>
          </a:p>
          <a:p>
            <a:pPr lvl="1"/>
            <a:r>
              <a:rPr lang="de-DE" dirty="0" err="1"/>
              <a:t>Rewrite</a:t>
            </a:r>
            <a:r>
              <a:rPr lang="de-DE" dirty="0"/>
              <a:t> von Events </a:t>
            </a:r>
            <a:r>
              <a:rPr lang="de-DE" dirty="0">
                <a:sym typeface="Wingdings" panose="05000000000000000000" pitchFamily="2" charset="2"/>
              </a:rPr>
              <a:t>(Abhängig von </a:t>
            </a:r>
            <a:r>
              <a:rPr lang="de-DE" dirty="0" err="1">
                <a:sym typeface="Wingdings" panose="05000000000000000000" pitchFamily="2" charset="2"/>
              </a:rPr>
              <a:t>EventStore</a:t>
            </a:r>
            <a:r>
              <a:rPr lang="de-DE" dirty="0">
                <a:sym typeface="Wingdings" panose="05000000000000000000" pitchFamily="2" charset="2"/>
              </a:rPr>
              <a:t>-Implementierung möglich). Sinnvoll?</a:t>
            </a:r>
          </a:p>
          <a:p>
            <a:pPr lvl="1"/>
            <a:r>
              <a:rPr lang="de-DE" dirty="0"/>
              <a:t>Löschen des original Streams. Ersetzen mit anonymisierten Events / Snapshot</a:t>
            </a:r>
          </a:p>
          <a:p>
            <a:pPr lvl="2"/>
            <a:r>
              <a:rPr lang="de-DE" dirty="0"/>
              <a:t>Projektionen müssen damit umgehen können</a:t>
            </a:r>
          </a:p>
          <a:p>
            <a:pPr lvl="2"/>
            <a:r>
              <a:rPr lang="de-DE" dirty="0"/>
              <a:t>Anonymisierte Events dürfen bereits durchgeführte Prozesse nicht noch einmal starten</a:t>
            </a:r>
          </a:p>
        </p:txBody>
      </p:sp>
    </p:spTree>
    <p:extLst>
      <p:ext uri="{BB962C8B-B14F-4D97-AF65-F5344CB8AC3E}">
        <p14:creationId xmlns:p14="http://schemas.microsoft.com/office/powerpoint/2010/main" val="396519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2B245-CE7A-4705-9055-0785E3EA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A57E16-43D5-46DC-A301-966D9FC01727}"/>
              </a:ext>
            </a:extLst>
          </p:cNvPr>
          <p:cNvSpPr txBox="1"/>
          <p:nvPr/>
        </p:nvSpPr>
        <p:spPr>
          <a:xfrm>
            <a:off x="4734086" y="375216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tx1"/>
                </a:solidFill>
              </a:rPr>
              <a:t>Meinungen?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D7EE8F-0B87-44DD-A2B8-FEF205029E29}"/>
              </a:ext>
            </a:extLst>
          </p:cNvPr>
          <p:cNvSpPr txBox="1"/>
          <p:nvPr/>
        </p:nvSpPr>
        <p:spPr>
          <a:xfrm>
            <a:off x="5168501" y="3105834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tx1"/>
                </a:solidFill>
              </a:rPr>
              <a:t>Fragen?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1315B6-BB39-4737-BF4C-12359BEB5F4B}"/>
              </a:ext>
            </a:extLst>
          </p:cNvPr>
          <p:cNvSpPr txBox="1"/>
          <p:nvPr/>
        </p:nvSpPr>
        <p:spPr>
          <a:xfrm>
            <a:off x="407368" y="6165304"/>
            <a:ext cx="5222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/>
                </a:solidFill>
              </a:rPr>
              <a:t>Sampecode</a:t>
            </a:r>
            <a:r>
              <a:rPr lang="de-DE" sz="1400" dirty="0">
                <a:solidFill>
                  <a:schemeClr val="tx1"/>
                </a:solidFill>
              </a:rPr>
              <a:t>: https://github.com/GibSral/EventSourcingDemo</a:t>
            </a:r>
          </a:p>
        </p:txBody>
      </p:sp>
    </p:spTree>
    <p:extLst>
      <p:ext uri="{BB962C8B-B14F-4D97-AF65-F5344CB8AC3E}">
        <p14:creationId xmlns:p14="http://schemas.microsoft.com/office/powerpoint/2010/main" val="34069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AB633-6046-4BBE-B574-392952A2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CQRS</a:t>
            </a:r>
            <a:r>
              <a:rPr lang="de-DE" dirty="0"/>
              <a:t> – </a:t>
            </a:r>
            <a:r>
              <a:rPr lang="de-DE" b="1" dirty="0"/>
              <a:t>C</a:t>
            </a:r>
            <a:r>
              <a:rPr lang="de-DE" dirty="0"/>
              <a:t>ommand </a:t>
            </a:r>
            <a:r>
              <a:rPr lang="de-DE" b="1" dirty="0"/>
              <a:t>Q</a:t>
            </a:r>
            <a:r>
              <a:rPr lang="de-DE" dirty="0"/>
              <a:t>uery </a:t>
            </a:r>
            <a:r>
              <a:rPr lang="de-DE" b="1" dirty="0" err="1"/>
              <a:t>R</a:t>
            </a:r>
            <a:r>
              <a:rPr lang="de-DE" dirty="0" err="1"/>
              <a:t>esponsibility</a:t>
            </a:r>
            <a:r>
              <a:rPr lang="de-DE" dirty="0"/>
              <a:t> </a:t>
            </a:r>
            <a:r>
              <a:rPr lang="de-DE" b="1" dirty="0"/>
              <a:t>S</a:t>
            </a:r>
            <a:r>
              <a:rPr lang="de-DE" dirty="0"/>
              <a:t>egregation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BE13D-88F0-48B1-AF09-47335B50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Trennung von Schreib- (Command) und Lesemodellen (Query)</a:t>
            </a:r>
          </a:p>
          <a:p>
            <a:r>
              <a:rPr lang="de-DE" dirty="0"/>
              <a:t>Ermöglicht spezialisierte einfache Lesemodelle für hohe Performance</a:t>
            </a:r>
          </a:p>
          <a:p>
            <a:pPr lvl="1"/>
            <a:r>
              <a:rPr lang="de-DE" dirty="0"/>
              <a:t>Meist wird häufiger gelesen als geschrieben</a:t>
            </a:r>
          </a:p>
          <a:p>
            <a:r>
              <a:rPr lang="de-DE" dirty="0"/>
              <a:t>Lesemodelle beinhalten keine Fachlogik</a:t>
            </a:r>
          </a:p>
          <a:p>
            <a:r>
              <a:rPr lang="de-DE" dirty="0"/>
              <a:t>Schreibmodell prüft domänenspezifische Invarianten</a:t>
            </a:r>
          </a:p>
        </p:txBody>
      </p:sp>
    </p:spTree>
    <p:extLst>
      <p:ext uri="{BB962C8B-B14F-4D97-AF65-F5344CB8AC3E}">
        <p14:creationId xmlns:p14="http://schemas.microsoft.com/office/powerpoint/2010/main" val="17622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5B8A5-26CA-46AB-8EE2-C1EE5F5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CQRS</a:t>
            </a:r>
            <a:r>
              <a:rPr lang="de-DE" dirty="0"/>
              <a:t> – </a:t>
            </a:r>
            <a:r>
              <a:rPr lang="de-DE" b="1" dirty="0"/>
              <a:t>C</a:t>
            </a:r>
            <a:r>
              <a:rPr lang="de-DE" dirty="0"/>
              <a:t>ommand </a:t>
            </a:r>
            <a:r>
              <a:rPr lang="de-DE" b="1" dirty="0"/>
              <a:t>Q</a:t>
            </a:r>
            <a:r>
              <a:rPr lang="de-DE" dirty="0"/>
              <a:t>uery </a:t>
            </a:r>
            <a:r>
              <a:rPr lang="de-DE" b="1" dirty="0" err="1"/>
              <a:t>R</a:t>
            </a:r>
            <a:r>
              <a:rPr lang="de-DE" dirty="0" err="1"/>
              <a:t>esponsibility</a:t>
            </a:r>
            <a:r>
              <a:rPr lang="de-DE" dirty="0"/>
              <a:t> </a:t>
            </a:r>
            <a:r>
              <a:rPr lang="de-DE" b="1" dirty="0"/>
              <a:t>S</a:t>
            </a:r>
            <a:r>
              <a:rPr lang="de-DE" dirty="0"/>
              <a:t>egregation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BC70A73-3D91-4187-9BC9-5100A7E7B912}"/>
              </a:ext>
            </a:extLst>
          </p:cNvPr>
          <p:cNvSpPr txBox="1"/>
          <p:nvPr/>
        </p:nvSpPr>
        <p:spPr>
          <a:xfrm>
            <a:off x="1703512" y="980728"/>
            <a:ext cx="8136904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392E5C0-7146-403F-A01D-9910FFCC7836}"/>
              </a:ext>
            </a:extLst>
          </p:cNvPr>
          <p:cNvSpPr txBox="1"/>
          <p:nvPr/>
        </p:nvSpPr>
        <p:spPr>
          <a:xfrm>
            <a:off x="1714477" y="4613066"/>
            <a:ext cx="2700300" cy="400110"/>
          </a:xfrm>
          <a:prstGeom prst="rect">
            <a:avLst/>
          </a:prstGeom>
          <a:solidFill>
            <a:srgbClr val="C8FF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54A3FE4-8484-459C-A8C6-C88FDAB517B5}"/>
              </a:ext>
            </a:extLst>
          </p:cNvPr>
          <p:cNvGrpSpPr/>
          <p:nvPr/>
        </p:nvGrpSpPr>
        <p:grpSpPr>
          <a:xfrm>
            <a:off x="2039137" y="1439331"/>
            <a:ext cx="1122537" cy="294897"/>
            <a:chOff x="2039137" y="1439331"/>
            <a:chExt cx="1122537" cy="294897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C0B193-A539-4161-A2C7-CF41EA356F6D}"/>
                </a:ext>
              </a:extLst>
            </p:cNvPr>
            <p:cNvSpPr txBox="1"/>
            <p:nvPr/>
          </p:nvSpPr>
          <p:spPr>
            <a:xfrm>
              <a:off x="2039137" y="1439331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chemeClr val="tx1"/>
                  </a:solidFill>
                </a:rPr>
                <a:t>Commands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Pfeil: nach unten 15">
              <a:extLst>
                <a:ext uri="{FF2B5EF4-FFF2-40B4-BE49-F238E27FC236}">
                  <a16:creationId xmlns:a16="http://schemas.microsoft.com/office/drawing/2014/main" id="{FF058B97-033A-4CB5-B86C-C1E686C81881}"/>
                </a:ext>
              </a:extLst>
            </p:cNvPr>
            <p:cNvSpPr/>
            <p:nvPr/>
          </p:nvSpPr>
          <p:spPr>
            <a:xfrm>
              <a:off x="2945650" y="1446196"/>
              <a:ext cx="216024" cy="288032"/>
            </a:xfrm>
            <a:prstGeom prst="down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5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</p:grpSp>
      <p:sp>
        <p:nvSpPr>
          <p:cNvPr id="31" name="Flussdiagramm: Magnetplattenspeicher 30">
            <a:extLst>
              <a:ext uri="{FF2B5EF4-FFF2-40B4-BE49-F238E27FC236}">
                <a16:creationId xmlns:a16="http://schemas.microsoft.com/office/drawing/2014/main" id="{71C0889B-42B1-49AB-AD83-D5178B045940}"/>
              </a:ext>
            </a:extLst>
          </p:cNvPr>
          <p:cNvSpPr/>
          <p:nvPr/>
        </p:nvSpPr>
        <p:spPr>
          <a:xfrm>
            <a:off x="2063552" y="5517232"/>
            <a:ext cx="1872208" cy="648072"/>
          </a:xfrm>
          <a:prstGeom prst="flowChartMagneticDisk">
            <a:avLst/>
          </a:prstGeom>
          <a:solidFill>
            <a:srgbClr val="C8FFF9"/>
          </a:solidFill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85000" lnSpcReduction="20000"/>
          </a:bodyPr>
          <a:lstStyle/>
          <a:p>
            <a:pPr algn="ctr" eaLnBrk="0" hangingPunct="0">
              <a:spcBef>
                <a:spcPct val="25000"/>
              </a:spcBef>
              <a:buClr>
                <a:srgbClr val="003266"/>
              </a:buClr>
            </a:pPr>
            <a:r>
              <a:rPr lang="de-DE" dirty="0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rPr>
              <a:t>Write DB</a:t>
            </a:r>
          </a:p>
        </p:txBody>
      </p: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0E4F016C-A5A2-465C-A7B3-66BDC9C94D81}"/>
              </a:ext>
            </a:extLst>
          </p:cNvPr>
          <p:cNvSpPr/>
          <p:nvPr/>
        </p:nvSpPr>
        <p:spPr>
          <a:xfrm>
            <a:off x="2423592" y="5148808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7EC77935-006C-4D3F-9177-E16C6273F7CF}"/>
              </a:ext>
            </a:extLst>
          </p:cNvPr>
          <p:cNvSpPr/>
          <p:nvPr/>
        </p:nvSpPr>
        <p:spPr>
          <a:xfrm rot="10800000">
            <a:off x="3296072" y="5157192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3DB34971-4F1E-4EBF-A8DE-E085568F8811}"/>
              </a:ext>
            </a:extLst>
          </p:cNvPr>
          <p:cNvSpPr/>
          <p:nvPr/>
        </p:nvSpPr>
        <p:spPr>
          <a:xfrm rot="812493">
            <a:off x="4705577" y="5172111"/>
            <a:ext cx="2621852" cy="288032"/>
          </a:xfrm>
          <a:prstGeom prst="right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25000" lnSpcReduction="20000"/>
          </a:bodyPr>
          <a:lstStyle/>
          <a:p>
            <a:pPr algn="ctr" eaLnBrk="0" hangingPunct="0">
              <a:spcBef>
                <a:spcPct val="25000"/>
              </a:spcBef>
              <a:buClr>
                <a:srgbClr val="003266"/>
              </a:buClr>
            </a:pPr>
            <a:endParaRPr lang="de-DE" dirty="0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35" name="Flussdiagramm: Magnetplattenspeicher 34">
            <a:extLst>
              <a:ext uri="{FF2B5EF4-FFF2-40B4-BE49-F238E27FC236}">
                <a16:creationId xmlns:a16="http://schemas.microsoft.com/office/drawing/2014/main" id="{791236E6-A865-48DA-AF8C-CE748D6F3354}"/>
              </a:ext>
            </a:extLst>
          </p:cNvPr>
          <p:cNvSpPr/>
          <p:nvPr/>
        </p:nvSpPr>
        <p:spPr>
          <a:xfrm>
            <a:off x="7680176" y="5445224"/>
            <a:ext cx="1872208" cy="648072"/>
          </a:xfrm>
          <a:prstGeom prst="flowChartMagneticDisk">
            <a:avLst/>
          </a:prstGeom>
          <a:solidFill>
            <a:srgbClr val="74C9D5"/>
          </a:solidFill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85000" lnSpcReduction="20000"/>
          </a:bodyPr>
          <a:lstStyle/>
          <a:p>
            <a:pPr algn="ctr" eaLnBrk="0" hangingPunct="0">
              <a:spcBef>
                <a:spcPct val="25000"/>
              </a:spcBef>
              <a:buClr>
                <a:srgbClr val="003266"/>
              </a:buClr>
            </a:pPr>
            <a:r>
              <a:rPr lang="de-DE" dirty="0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rPr>
              <a:t>Read DB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898E3EA-C457-4E29-9A66-AEBACB0148E3}"/>
              </a:ext>
            </a:extLst>
          </p:cNvPr>
          <p:cNvSpPr txBox="1"/>
          <p:nvPr/>
        </p:nvSpPr>
        <p:spPr>
          <a:xfrm>
            <a:off x="7140116" y="1764432"/>
            <a:ext cx="2700300" cy="400110"/>
          </a:xfrm>
          <a:prstGeom prst="rect">
            <a:avLst/>
          </a:prstGeom>
          <a:solidFill>
            <a:srgbClr val="74C9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QueryHandler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5975F6A3-6FCA-4F4B-B7D1-7019EAEFE3A3}"/>
              </a:ext>
            </a:extLst>
          </p:cNvPr>
          <p:cNvGrpSpPr/>
          <p:nvPr/>
        </p:nvGrpSpPr>
        <p:grpSpPr>
          <a:xfrm>
            <a:off x="7372919" y="1428000"/>
            <a:ext cx="883321" cy="297844"/>
            <a:chOff x="7372919" y="1428000"/>
            <a:chExt cx="883321" cy="297844"/>
          </a:xfrm>
        </p:grpSpPr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4D5B2B93-40BE-4C4C-B632-C648A2955295}"/>
                </a:ext>
              </a:extLst>
            </p:cNvPr>
            <p:cNvSpPr txBox="1"/>
            <p:nvPr/>
          </p:nvSpPr>
          <p:spPr>
            <a:xfrm>
              <a:off x="7372919" y="142800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chemeClr val="tx1"/>
                  </a:solidFill>
                </a:rPr>
                <a:t>Queries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Pfeil: nach unten 37">
              <a:extLst>
                <a:ext uri="{FF2B5EF4-FFF2-40B4-BE49-F238E27FC236}">
                  <a16:creationId xmlns:a16="http://schemas.microsoft.com/office/drawing/2014/main" id="{D8D46BE3-CBD7-44E1-9F3F-7F3D229AF1A8}"/>
                </a:ext>
              </a:extLst>
            </p:cNvPr>
            <p:cNvSpPr/>
            <p:nvPr/>
          </p:nvSpPr>
          <p:spPr>
            <a:xfrm>
              <a:off x="8040216" y="1437812"/>
              <a:ext cx="216024" cy="288032"/>
            </a:xfrm>
            <a:prstGeom prst="down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5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615A48DC-03FE-4A5D-8457-D50AF4ABC0BF}"/>
              </a:ext>
            </a:extLst>
          </p:cNvPr>
          <p:cNvSpPr txBox="1"/>
          <p:nvPr/>
        </p:nvSpPr>
        <p:spPr>
          <a:xfrm>
            <a:off x="7140116" y="2812866"/>
            <a:ext cx="2700300" cy="400110"/>
          </a:xfrm>
          <a:prstGeom prst="rect">
            <a:avLst/>
          </a:prstGeom>
          <a:solidFill>
            <a:srgbClr val="74C9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Thin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Pfeil: nach unten 39">
            <a:extLst>
              <a:ext uri="{FF2B5EF4-FFF2-40B4-BE49-F238E27FC236}">
                <a16:creationId xmlns:a16="http://schemas.microsoft.com/office/drawing/2014/main" id="{F3314318-7B04-40E2-866D-396F969E4F11}"/>
              </a:ext>
            </a:extLst>
          </p:cNvPr>
          <p:cNvSpPr/>
          <p:nvPr/>
        </p:nvSpPr>
        <p:spPr>
          <a:xfrm>
            <a:off x="8031832" y="2239199"/>
            <a:ext cx="216024" cy="469721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A3204535-2988-42A2-A120-CE624D620C68}"/>
              </a:ext>
            </a:extLst>
          </p:cNvPr>
          <p:cNvSpPr/>
          <p:nvPr/>
        </p:nvSpPr>
        <p:spPr>
          <a:xfrm rot="10800000">
            <a:off x="8904312" y="2247582"/>
            <a:ext cx="216024" cy="469721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42" name="Pfeil: nach unten 41">
            <a:extLst>
              <a:ext uri="{FF2B5EF4-FFF2-40B4-BE49-F238E27FC236}">
                <a16:creationId xmlns:a16="http://schemas.microsoft.com/office/drawing/2014/main" id="{EF7F58FF-585F-4CE7-828A-382A86888AFB}"/>
              </a:ext>
            </a:extLst>
          </p:cNvPr>
          <p:cNvSpPr/>
          <p:nvPr/>
        </p:nvSpPr>
        <p:spPr>
          <a:xfrm>
            <a:off x="8040216" y="3310936"/>
            <a:ext cx="216024" cy="199027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A6E39ED9-5C49-4DB8-AA7D-95D10B983963}"/>
              </a:ext>
            </a:extLst>
          </p:cNvPr>
          <p:cNvSpPr/>
          <p:nvPr/>
        </p:nvSpPr>
        <p:spPr>
          <a:xfrm rot="10800000">
            <a:off x="8912696" y="3319318"/>
            <a:ext cx="216024" cy="199027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35A7FB4-534D-4AD8-BBAE-24A010426A3B}"/>
              </a:ext>
            </a:extLst>
          </p:cNvPr>
          <p:cNvGrpSpPr/>
          <p:nvPr/>
        </p:nvGrpSpPr>
        <p:grpSpPr>
          <a:xfrm>
            <a:off x="8904312" y="1412776"/>
            <a:ext cx="688204" cy="288032"/>
            <a:chOff x="8904312" y="1412776"/>
            <a:chExt cx="688204" cy="288032"/>
          </a:xfrm>
        </p:grpSpPr>
        <p:sp>
          <p:nvSpPr>
            <p:cNvPr id="44" name="Pfeil: nach unten 43">
              <a:extLst>
                <a:ext uri="{FF2B5EF4-FFF2-40B4-BE49-F238E27FC236}">
                  <a16:creationId xmlns:a16="http://schemas.microsoft.com/office/drawing/2014/main" id="{8ED995B2-E386-4322-ADBC-481841B737A5}"/>
                </a:ext>
              </a:extLst>
            </p:cNvPr>
            <p:cNvSpPr/>
            <p:nvPr/>
          </p:nvSpPr>
          <p:spPr>
            <a:xfrm rot="10800000">
              <a:off x="8904312" y="1412776"/>
              <a:ext cx="216024" cy="288032"/>
            </a:xfrm>
            <a:prstGeom prst="down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5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F625019A-A422-4391-A3C7-72012FFC3F93}"/>
                </a:ext>
              </a:extLst>
            </p:cNvPr>
            <p:cNvSpPr txBox="1"/>
            <p:nvPr/>
          </p:nvSpPr>
          <p:spPr>
            <a:xfrm>
              <a:off x="9048328" y="1423809"/>
              <a:ext cx="544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tx1"/>
                  </a:solidFill>
                </a:rPr>
                <a:t>DTOs</a:t>
              </a:r>
            </a:p>
          </p:txBody>
        </p:sp>
      </p:grpSp>
      <p:sp>
        <p:nvSpPr>
          <p:cNvPr id="49" name="Pfeil: nach unten 48">
            <a:extLst>
              <a:ext uri="{FF2B5EF4-FFF2-40B4-BE49-F238E27FC236}">
                <a16:creationId xmlns:a16="http://schemas.microsoft.com/office/drawing/2014/main" id="{9DF5FB6B-B5D1-4515-B4E6-594947DE1852}"/>
              </a:ext>
            </a:extLst>
          </p:cNvPr>
          <p:cNvSpPr/>
          <p:nvPr/>
        </p:nvSpPr>
        <p:spPr>
          <a:xfrm>
            <a:off x="1919536" y="2204863"/>
            <a:ext cx="216024" cy="2295873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AD12ADD8-8655-4538-ADEE-750C21654EAC}"/>
              </a:ext>
            </a:extLst>
          </p:cNvPr>
          <p:cNvSpPr/>
          <p:nvPr/>
        </p:nvSpPr>
        <p:spPr>
          <a:xfrm rot="10800000">
            <a:off x="2351585" y="2213248"/>
            <a:ext cx="216024" cy="2264186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B49ED6C-9FE2-417C-8580-39DEC62F7868}"/>
              </a:ext>
            </a:extLst>
          </p:cNvPr>
          <p:cNvSpPr txBox="1"/>
          <p:nvPr/>
        </p:nvSpPr>
        <p:spPr>
          <a:xfrm>
            <a:off x="1703513" y="1772816"/>
            <a:ext cx="2700300" cy="400110"/>
          </a:xfrm>
          <a:prstGeom prst="rect">
            <a:avLst/>
          </a:prstGeom>
          <a:solidFill>
            <a:srgbClr val="C8FF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CommandHandler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1CAC996-FB01-405D-913D-3E3103B91E61}"/>
              </a:ext>
            </a:extLst>
          </p:cNvPr>
          <p:cNvSpPr/>
          <p:nvPr/>
        </p:nvSpPr>
        <p:spPr>
          <a:xfrm>
            <a:off x="1703512" y="2538134"/>
            <a:ext cx="2700300" cy="1611292"/>
          </a:xfrm>
          <a:prstGeom prst="rect">
            <a:avLst/>
          </a:prstGeom>
          <a:solidFill>
            <a:srgbClr val="C8FFF9"/>
          </a:solidFill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 eaLnBrk="0" hangingPunct="0">
              <a:spcBef>
                <a:spcPct val="25000"/>
              </a:spcBef>
              <a:buClr>
                <a:srgbClr val="003266"/>
              </a:buClr>
            </a:pP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ＭＳ Ｐゴシック" pitchFamily="-109" charset="-128"/>
                <a:cs typeface="ＭＳ Ｐゴシック" pitchFamily="-111" charset="-128"/>
              </a:rPr>
              <a:t>Aggregate</a:t>
            </a:r>
            <a:endParaRPr lang="de-DE" dirty="0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CC46DFE-721D-4A44-8CAA-F101688D0C1B}"/>
              </a:ext>
            </a:extLst>
          </p:cNvPr>
          <p:cNvSpPr txBox="1"/>
          <p:nvPr/>
        </p:nvSpPr>
        <p:spPr>
          <a:xfrm>
            <a:off x="2063552" y="3356992"/>
            <a:ext cx="68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215638F-E59A-4669-9E73-E95B67084FDA}"/>
              </a:ext>
            </a:extLst>
          </p:cNvPr>
          <p:cNvSpPr txBox="1"/>
          <p:nvPr/>
        </p:nvSpPr>
        <p:spPr>
          <a:xfrm>
            <a:off x="3143672" y="3717032"/>
            <a:ext cx="68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F874C99-4A73-467F-8EC7-1541EF629A25}"/>
              </a:ext>
            </a:extLst>
          </p:cNvPr>
          <p:cNvSpPr txBox="1"/>
          <p:nvPr/>
        </p:nvSpPr>
        <p:spPr>
          <a:xfrm>
            <a:off x="3143672" y="3022065"/>
            <a:ext cx="68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6" name="Pfeil: nach unten 55">
            <a:extLst>
              <a:ext uri="{FF2B5EF4-FFF2-40B4-BE49-F238E27FC236}">
                <a16:creationId xmlns:a16="http://schemas.microsoft.com/office/drawing/2014/main" id="{B358902F-14F4-4AD3-85BC-FB7FFB6FB2AC}"/>
              </a:ext>
            </a:extLst>
          </p:cNvPr>
          <p:cNvSpPr/>
          <p:nvPr/>
        </p:nvSpPr>
        <p:spPr>
          <a:xfrm>
            <a:off x="3442387" y="3356992"/>
            <a:ext cx="80391" cy="307777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70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4E18FC6C-BED9-4AB7-B608-4A2481122850}"/>
              </a:ext>
            </a:extLst>
          </p:cNvPr>
          <p:cNvSpPr/>
          <p:nvPr/>
        </p:nvSpPr>
        <p:spPr>
          <a:xfrm rot="6808300">
            <a:off x="2874303" y="3608996"/>
            <a:ext cx="80391" cy="307777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70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58" name="Pfeil: nach unten 57">
            <a:extLst>
              <a:ext uri="{FF2B5EF4-FFF2-40B4-BE49-F238E27FC236}">
                <a16:creationId xmlns:a16="http://schemas.microsoft.com/office/drawing/2014/main" id="{04E53396-1AD4-41C8-8B7B-50E82BB4CB1F}"/>
              </a:ext>
            </a:extLst>
          </p:cNvPr>
          <p:cNvSpPr/>
          <p:nvPr/>
        </p:nvSpPr>
        <p:spPr>
          <a:xfrm rot="14557895">
            <a:off x="2900602" y="3085243"/>
            <a:ext cx="80391" cy="307777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70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8C2FBE1C-FFD9-43AB-AF8E-D1583DA8547F}"/>
              </a:ext>
            </a:extLst>
          </p:cNvPr>
          <p:cNvSpPr/>
          <p:nvPr/>
        </p:nvSpPr>
        <p:spPr>
          <a:xfrm>
            <a:off x="3404083" y="2210126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26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EF1B3BB7-0729-4A55-BEA2-19C2EA50C299}"/>
              </a:ext>
            </a:extLst>
          </p:cNvPr>
          <p:cNvSpPr/>
          <p:nvPr/>
        </p:nvSpPr>
        <p:spPr>
          <a:xfrm>
            <a:off x="1919536" y="2204863"/>
            <a:ext cx="216024" cy="2295873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48C06E01-3C53-40D3-9214-26076EEA62E2}"/>
              </a:ext>
            </a:extLst>
          </p:cNvPr>
          <p:cNvSpPr/>
          <p:nvPr/>
        </p:nvSpPr>
        <p:spPr>
          <a:xfrm rot="10800000">
            <a:off x="2351585" y="2213248"/>
            <a:ext cx="216024" cy="2264186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35DC53-30A1-462B-BCD6-D5221D4E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CQRS</a:t>
            </a:r>
            <a:r>
              <a:rPr lang="de-DE" dirty="0"/>
              <a:t> – </a:t>
            </a:r>
            <a:r>
              <a:rPr lang="de-DE" b="1" dirty="0"/>
              <a:t>C</a:t>
            </a:r>
            <a:r>
              <a:rPr lang="de-DE" dirty="0"/>
              <a:t>ommand </a:t>
            </a:r>
            <a:r>
              <a:rPr lang="de-DE" b="1" dirty="0"/>
              <a:t>Q</a:t>
            </a:r>
            <a:r>
              <a:rPr lang="de-DE" dirty="0"/>
              <a:t>uery </a:t>
            </a:r>
            <a:r>
              <a:rPr lang="de-DE" b="1" dirty="0" err="1"/>
              <a:t>R</a:t>
            </a:r>
            <a:r>
              <a:rPr lang="de-DE" dirty="0" err="1"/>
              <a:t>esponsibility</a:t>
            </a:r>
            <a:r>
              <a:rPr lang="de-DE" dirty="0"/>
              <a:t> </a:t>
            </a:r>
            <a:r>
              <a:rPr lang="de-DE" b="1" dirty="0"/>
              <a:t>S</a:t>
            </a:r>
            <a:r>
              <a:rPr lang="de-DE" dirty="0"/>
              <a:t>egregation + </a:t>
            </a:r>
            <a:r>
              <a:rPr lang="de-DE" dirty="0" err="1"/>
              <a:t>DomainEvents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7BC3A0-0102-43B1-A30F-24C14C2175E8}"/>
              </a:ext>
            </a:extLst>
          </p:cNvPr>
          <p:cNvSpPr txBox="1"/>
          <p:nvPr/>
        </p:nvSpPr>
        <p:spPr>
          <a:xfrm>
            <a:off x="1703512" y="980728"/>
            <a:ext cx="8136904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5962CD-4DE0-4637-B638-6584D7411276}"/>
              </a:ext>
            </a:extLst>
          </p:cNvPr>
          <p:cNvSpPr txBox="1"/>
          <p:nvPr/>
        </p:nvSpPr>
        <p:spPr>
          <a:xfrm>
            <a:off x="1703513" y="1772816"/>
            <a:ext cx="2700300" cy="400110"/>
          </a:xfrm>
          <a:prstGeom prst="rect">
            <a:avLst/>
          </a:prstGeom>
          <a:solidFill>
            <a:srgbClr val="C8FF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CommandHandler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810076D-9A26-4CE8-A71C-3DD6964000FD}"/>
              </a:ext>
            </a:extLst>
          </p:cNvPr>
          <p:cNvSpPr/>
          <p:nvPr/>
        </p:nvSpPr>
        <p:spPr>
          <a:xfrm>
            <a:off x="1703512" y="2538134"/>
            <a:ext cx="2700300" cy="1611292"/>
          </a:xfrm>
          <a:prstGeom prst="rect">
            <a:avLst/>
          </a:prstGeom>
          <a:solidFill>
            <a:srgbClr val="C8FFF9"/>
          </a:solidFill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 eaLnBrk="0" hangingPunct="0">
              <a:spcBef>
                <a:spcPct val="25000"/>
              </a:spcBef>
              <a:buClr>
                <a:srgbClr val="003266"/>
              </a:buClr>
            </a:pP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ＭＳ Ｐゴシック" pitchFamily="-109" charset="-128"/>
                <a:cs typeface="ＭＳ Ｐゴシック" pitchFamily="-111" charset="-128"/>
              </a:rPr>
              <a:t>Aggregate</a:t>
            </a:r>
            <a:endParaRPr lang="de-DE" dirty="0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8B57AD0-438C-4C2A-98F5-446926029EAF}"/>
              </a:ext>
            </a:extLst>
          </p:cNvPr>
          <p:cNvSpPr txBox="1"/>
          <p:nvPr/>
        </p:nvSpPr>
        <p:spPr>
          <a:xfrm>
            <a:off x="1714477" y="4613066"/>
            <a:ext cx="2700300" cy="400110"/>
          </a:xfrm>
          <a:prstGeom prst="rect">
            <a:avLst/>
          </a:prstGeom>
          <a:solidFill>
            <a:srgbClr val="C8FF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66367F-5087-4346-843D-64D8ACF6B8C2}"/>
              </a:ext>
            </a:extLst>
          </p:cNvPr>
          <p:cNvGrpSpPr/>
          <p:nvPr/>
        </p:nvGrpSpPr>
        <p:grpSpPr>
          <a:xfrm>
            <a:off x="2039137" y="1439331"/>
            <a:ext cx="1122537" cy="294897"/>
            <a:chOff x="2039137" y="1439331"/>
            <a:chExt cx="1122537" cy="294897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58407BE-7D68-4F20-B882-5D1BDC3C6862}"/>
                </a:ext>
              </a:extLst>
            </p:cNvPr>
            <p:cNvSpPr txBox="1"/>
            <p:nvPr/>
          </p:nvSpPr>
          <p:spPr>
            <a:xfrm>
              <a:off x="2039137" y="1439331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chemeClr val="tx1"/>
                  </a:solidFill>
                </a:rPr>
                <a:t>Commands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Pfeil: nach unten 13">
              <a:extLst>
                <a:ext uri="{FF2B5EF4-FFF2-40B4-BE49-F238E27FC236}">
                  <a16:creationId xmlns:a16="http://schemas.microsoft.com/office/drawing/2014/main" id="{8CB9F658-D813-487B-991C-CD78B47914F6}"/>
                </a:ext>
              </a:extLst>
            </p:cNvPr>
            <p:cNvSpPr/>
            <p:nvPr/>
          </p:nvSpPr>
          <p:spPr>
            <a:xfrm>
              <a:off x="2945650" y="1446196"/>
              <a:ext cx="216024" cy="288032"/>
            </a:xfrm>
            <a:prstGeom prst="down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5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984E1A03-800A-4624-B1F3-B63AFF5B4CF3}"/>
              </a:ext>
            </a:extLst>
          </p:cNvPr>
          <p:cNvSpPr txBox="1"/>
          <p:nvPr/>
        </p:nvSpPr>
        <p:spPr>
          <a:xfrm>
            <a:off x="2063552" y="3356992"/>
            <a:ext cx="68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680A9EF-50A5-44FE-8ACA-EAEB93A907B7}"/>
              </a:ext>
            </a:extLst>
          </p:cNvPr>
          <p:cNvSpPr txBox="1"/>
          <p:nvPr/>
        </p:nvSpPr>
        <p:spPr>
          <a:xfrm>
            <a:off x="3143672" y="3717032"/>
            <a:ext cx="68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2DD01A6-9D71-4D14-9858-4315736D05B6}"/>
              </a:ext>
            </a:extLst>
          </p:cNvPr>
          <p:cNvSpPr txBox="1"/>
          <p:nvPr/>
        </p:nvSpPr>
        <p:spPr>
          <a:xfrm>
            <a:off x="3143672" y="3022065"/>
            <a:ext cx="68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BE224AE6-B2BE-4E29-A3CA-33B302B8CA05}"/>
              </a:ext>
            </a:extLst>
          </p:cNvPr>
          <p:cNvSpPr/>
          <p:nvPr/>
        </p:nvSpPr>
        <p:spPr>
          <a:xfrm>
            <a:off x="3442387" y="3356992"/>
            <a:ext cx="80391" cy="307777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70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04CD2DD3-742B-4059-B2CC-ED44DA65E935}"/>
              </a:ext>
            </a:extLst>
          </p:cNvPr>
          <p:cNvSpPr/>
          <p:nvPr/>
        </p:nvSpPr>
        <p:spPr>
          <a:xfrm rot="6808300">
            <a:off x="2874303" y="3608996"/>
            <a:ext cx="80391" cy="307777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70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554F2DC4-9D11-43CA-AFD1-F3D60A6E1644}"/>
              </a:ext>
            </a:extLst>
          </p:cNvPr>
          <p:cNvSpPr/>
          <p:nvPr/>
        </p:nvSpPr>
        <p:spPr>
          <a:xfrm rot="14557895">
            <a:off x="2900602" y="3085243"/>
            <a:ext cx="80391" cy="307777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70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21" name="Flussdiagramm: Magnetplattenspeicher 20">
            <a:extLst>
              <a:ext uri="{FF2B5EF4-FFF2-40B4-BE49-F238E27FC236}">
                <a16:creationId xmlns:a16="http://schemas.microsoft.com/office/drawing/2014/main" id="{DAA6190A-590B-41A5-985B-C7754C4BCBAE}"/>
              </a:ext>
            </a:extLst>
          </p:cNvPr>
          <p:cNvSpPr/>
          <p:nvPr/>
        </p:nvSpPr>
        <p:spPr>
          <a:xfrm>
            <a:off x="2063552" y="5517232"/>
            <a:ext cx="1872208" cy="648072"/>
          </a:xfrm>
          <a:prstGeom prst="flowChartMagneticDisk">
            <a:avLst/>
          </a:prstGeom>
          <a:solidFill>
            <a:srgbClr val="C8FFF9"/>
          </a:solidFill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85000" lnSpcReduction="20000"/>
          </a:bodyPr>
          <a:lstStyle/>
          <a:p>
            <a:pPr algn="ctr" eaLnBrk="0" hangingPunct="0">
              <a:spcBef>
                <a:spcPct val="25000"/>
              </a:spcBef>
              <a:buClr>
                <a:srgbClr val="003266"/>
              </a:buClr>
            </a:pPr>
            <a:r>
              <a:rPr lang="de-DE" dirty="0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rPr>
              <a:t>Write DB</a:t>
            </a: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90A2E8B3-74E9-4306-8CEB-629BC4EDAB50}"/>
              </a:ext>
            </a:extLst>
          </p:cNvPr>
          <p:cNvSpPr/>
          <p:nvPr/>
        </p:nvSpPr>
        <p:spPr>
          <a:xfrm>
            <a:off x="2423592" y="5148808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A2875014-40D1-4F2A-A411-13A20F970525}"/>
              </a:ext>
            </a:extLst>
          </p:cNvPr>
          <p:cNvSpPr/>
          <p:nvPr/>
        </p:nvSpPr>
        <p:spPr>
          <a:xfrm rot="10800000">
            <a:off x="3296072" y="5157192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25" name="Flussdiagramm: Magnetplattenspeicher 24">
            <a:extLst>
              <a:ext uri="{FF2B5EF4-FFF2-40B4-BE49-F238E27FC236}">
                <a16:creationId xmlns:a16="http://schemas.microsoft.com/office/drawing/2014/main" id="{FD853C84-6F2C-401C-97EC-BDD828D637F2}"/>
              </a:ext>
            </a:extLst>
          </p:cNvPr>
          <p:cNvSpPr/>
          <p:nvPr/>
        </p:nvSpPr>
        <p:spPr>
          <a:xfrm>
            <a:off x="7689792" y="3429000"/>
            <a:ext cx="1872208" cy="648072"/>
          </a:xfrm>
          <a:prstGeom prst="flowChartMagneticDisk">
            <a:avLst/>
          </a:prstGeom>
          <a:solidFill>
            <a:srgbClr val="74C9D5"/>
          </a:solidFill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85000" lnSpcReduction="20000"/>
          </a:bodyPr>
          <a:lstStyle/>
          <a:p>
            <a:pPr algn="ctr" eaLnBrk="0" hangingPunct="0">
              <a:spcBef>
                <a:spcPct val="25000"/>
              </a:spcBef>
              <a:buClr>
                <a:srgbClr val="003266"/>
              </a:buClr>
            </a:pPr>
            <a:r>
              <a:rPr lang="de-DE" dirty="0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rPr>
              <a:t>Read DB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A76AECB-C8E1-42E1-A4A8-ECC04E15FA9D}"/>
              </a:ext>
            </a:extLst>
          </p:cNvPr>
          <p:cNvSpPr txBox="1"/>
          <p:nvPr/>
        </p:nvSpPr>
        <p:spPr>
          <a:xfrm>
            <a:off x="7140116" y="1764432"/>
            <a:ext cx="2700300" cy="400110"/>
          </a:xfrm>
          <a:prstGeom prst="rect">
            <a:avLst/>
          </a:prstGeom>
          <a:solidFill>
            <a:srgbClr val="74C9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QueryHandler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BAE15B5-CD52-4379-8671-237E0FF0ED2A}"/>
              </a:ext>
            </a:extLst>
          </p:cNvPr>
          <p:cNvGrpSpPr/>
          <p:nvPr/>
        </p:nvGrpSpPr>
        <p:grpSpPr>
          <a:xfrm>
            <a:off x="7372919" y="1428000"/>
            <a:ext cx="883321" cy="297844"/>
            <a:chOff x="7372919" y="1428000"/>
            <a:chExt cx="883321" cy="297844"/>
          </a:xfrm>
        </p:grpSpPr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FF76B9F-2F10-428B-805C-5D1C8C144762}"/>
                </a:ext>
              </a:extLst>
            </p:cNvPr>
            <p:cNvSpPr txBox="1"/>
            <p:nvPr/>
          </p:nvSpPr>
          <p:spPr>
            <a:xfrm>
              <a:off x="7372919" y="142800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chemeClr val="tx1"/>
                  </a:solidFill>
                </a:rPr>
                <a:t>Queries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unten 28">
              <a:extLst>
                <a:ext uri="{FF2B5EF4-FFF2-40B4-BE49-F238E27FC236}">
                  <a16:creationId xmlns:a16="http://schemas.microsoft.com/office/drawing/2014/main" id="{A267D276-7354-4435-8410-CE1129C07BA3}"/>
                </a:ext>
              </a:extLst>
            </p:cNvPr>
            <p:cNvSpPr/>
            <p:nvPr/>
          </p:nvSpPr>
          <p:spPr>
            <a:xfrm>
              <a:off x="8040216" y="1437812"/>
              <a:ext cx="216024" cy="288032"/>
            </a:xfrm>
            <a:prstGeom prst="down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5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BFEF185C-02C3-45E4-A76E-BC82A21CA09D}"/>
              </a:ext>
            </a:extLst>
          </p:cNvPr>
          <p:cNvSpPr txBox="1"/>
          <p:nvPr/>
        </p:nvSpPr>
        <p:spPr>
          <a:xfrm>
            <a:off x="7140116" y="2524834"/>
            <a:ext cx="2700300" cy="400110"/>
          </a:xfrm>
          <a:prstGeom prst="rect">
            <a:avLst/>
          </a:prstGeom>
          <a:solidFill>
            <a:srgbClr val="74C9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Thin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CB58D507-2F84-4254-8A69-A23455CF96D2}"/>
              </a:ext>
            </a:extLst>
          </p:cNvPr>
          <p:cNvSpPr/>
          <p:nvPr/>
        </p:nvSpPr>
        <p:spPr>
          <a:xfrm>
            <a:off x="8031832" y="2204864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40A2B0A1-424A-4CD9-8667-CC7D27D228D7}"/>
              </a:ext>
            </a:extLst>
          </p:cNvPr>
          <p:cNvSpPr/>
          <p:nvPr/>
        </p:nvSpPr>
        <p:spPr>
          <a:xfrm rot="10800000">
            <a:off x="8904312" y="2213246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04F7E2F-4792-4BD1-A0A3-A4D50AF0C57D}"/>
              </a:ext>
            </a:extLst>
          </p:cNvPr>
          <p:cNvGrpSpPr/>
          <p:nvPr/>
        </p:nvGrpSpPr>
        <p:grpSpPr>
          <a:xfrm>
            <a:off x="8904312" y="1412776"/>
            <a:ext cx="688204" cy="288032"/>
            <a:chOff x="8904312" y="1412776"/>
            <a:chExt cx="688204" cy="288032"/>
          </a:xfrm>
        </p:grpSpPr>
        <p:sp>
          <p:nvSpPr>
            <p:cNvPr id="36" name="Pfeil: nach unten 35">
              <a:extLst>
                <a:ext uri="{FF2B5EF4-FFF2-40B4-BE49-F238E27FC236}">
                  <a16:creationId xmlns:a16="http://schemas.microsoft.com/office/drawing/2014/main" id="{FE85A2BA-1F25-4B12-838B-6FBB406C73A1}"/>
                </a:ext>
              </a:extLst>
            </p:cNvPr>
            <p:cNvSpPr/>
            <p:nvPr/>
          </p:nvSpPr>
          <p:spPr>
            <a:xfrm rot="10800000">
              <a:off x="8904312" y="1412776"/>
              <a:ext cx="216024" cy="288032"/>
            </a:xfrm>
            <a:prstGeom prst="down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5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1327AEA7-9C36-49EA-8CF4-7F5452ECFBA8}"/>
                </a:ext>
              </a:extLst>
            </p:cNvPr>
            <p:cNvSpPr txBox="1"/>
            <p:nvPr/>
          </p:nvSpPr>
          <p:spPr>
            <a:xfrm>
              <a:off x="9048328" y="1423809"/>
              <a:ext cx="544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tx1"/>
                  </a:solidFill>
                </a:rPr>
                <a:t>DTOs</a:t>
              </a:r>
            </a:p>
          </p:txBody>
        </p: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4FF014D3-69F8-4CE4-B595-679DE31A4C04}"/>
              </a:ext>
            </a:extLst>
          </p:cNvPr>
          <p:cNvSpPr/>
          <p:nvPr/>
        </p:nvSpPr>
        <p:spPr>
          <a:xfrm>
            <a:off x="5591944" y="4024809"/>
            <a:ext cx="504056" cy="1708447"/>
          </a:xfrm>
          <a:prstGeom prst="rect">
            <a:avLst/>
          </a:prstGeom>
          <a:solidFill>
            <a:srgbClr val="FFC000"/>
          </a:solidFill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0C9BC93-317B-47F4-BBB6-1FDC31FA764B}"/>
              </a:ext>
            </a:extLst>
          </p:cNvPr>
          <p:cNvSpPr txBox="1"/>
          <p:nvPr/>
        </p:nvSpPr>
        <p:spPr>
          <a:xfrm>
            <a:off x="5248531" y="3676962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EventBus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Pfeil: nach unten 39">
            <a:extLst>
              <a:ext uri="{FF2B5EF4-FFF2-40B4-BE49-F238E27FC236}">
                <a16:creationId xmlns:a16="http://schemas.microsoft.com/office/drawing/2014/main" id="{725225C5-5817-40B0-B90C-1096A630AFBF}"/>
              </a:ext>
            </a:extLst>
          </p:cNvPr>
          <p:cNvSpPr/>
          <p:nvPr/>
        </p:nvSpPr>
        <p:spPr>
          <a:xfrm>
            <a:off x="8031832" y="3060578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65E67624-56B0-4CEC-8A39-AD4F394C372C}"/>
              </a:ext>
            </a:extLst>
          </p:cNvPr>
          <p:cNvSpPr/>
          <p:nvPr/>
        </p:nvSpPr>
        <p:spPr>
          <a:xfrm rot="10800000">
            <a:off x="8904312" y="3068960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9313D11-B8FC-4025-AD29-D066B4EBCF5B}"/>
              </a:ext>
            </a:extLst>
          </p:cNvPr>
          <p:cNvSpPr txBox="1"/>
          <p:nvPr/>
        </p:nvSpPr>
        <p:spPr>
          <a:xfrm>
            <a:off x="7176120" y="4613066"/>
            <a:ext cx="2700300" cy="400110"/>
          </a:xfrm>
          <a:prstGeom prst="rect">
            <a:avLst/>
          </a:prstGeom>
          <a:solidFill>
            <a:srgbClr val="74C9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Projection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48D856B-A560-4E22-BC7E-9D5694272DDA}"/>
              </a:ext>
            </a:extLst>
          </p:cNvPr>
          <p:cNvGrpSpPr/>
          <p:nvPr/>
        </p:nvGrpSpPr>
        <p:grpSpPr>
          <a:xfrm>
            <a:off x="4655840" y="4437112"/>
            <a:ext cx="792088" cy="504056"/>
            <a:chOff x="4655840" y="4437112"/>
            <a:chExt cx="792088" cy="504056"/>
          </a:xfrm>
        </p:grpSpPr>
        <p:sp>
          <p:nvSpPr>
            <p:cNvPr id="43" name="Pfeil: nach rechts 42">
              <a:extLst>
                <a:ext uri="{FF2B5EF4-FFF2-40B4-BE49-F238E27FC236}">
                  <a16:creationId xmlns:a16="http://schemas.microsoft.com/office/drawing/2014/main" id="{34B09ADE-9469-422E-9A46-B7CA0773B584}"/>
                </a:ext>
              </a:extLst>
            </p:cNvPr>
            <p:cNvSpPr/>
            <p:nvPr/>
          </p:nvSpPr>
          <p:spPr>
            <a:xfrm>
              <a:off x="4655840" y="4653136"/>
              <a:ext cx="792088" cy="288032"/>
            </a:xfrm>
            <a:prstGeom prst="right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2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5B074BB-6206-49FD-B179-BF88F4486927}"/>
                </a:ext>
              </a:extLst>
            </p:cNvPr>
            <p:cNvSpPr txBox="1"/>
            <p:nvPr/>
          </p:nvSpPr>
          <p:spPr>
            <a:xfrm>
              <a:off x="4727848" y="4437112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tx1"/>
                  </a:solidFill>
                </a:rPr>
                <a:t>Events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FAE2AA5-4F83-4A6C-9D3A-E157A497968D}"/>
              </a:ext>
            </a:extLst>
          </p:cNvPr>
          <p:cNvGrpSpPr/>
          <p:nvPr/>
        </p:nvGrpSpPr>
        <p:grpSpPr>
          <a:xfrm>
            <a:off x="6240016" y="4437112"/>
            <a:ext cx="792088" cy="504056"/>
            <a:chOff x="4655840" y="4437112"/>
            <a:chExt cx="792088" cy="504056"/>
          </a:xfrm>
        </p:grpSpPr>
        <p:sp>
          <p:nvSpPr>
            <p:cNvPr id="47" name="Pfeil: nach rechts 46">
              <a:extLst>
                <a:ext uri="{FF2B5EF4-FFF2-40B4-BE49-F238E27FC236}">
                  <a16:creationId xmlns:a16="http://schemas.microsoft.com/office/drawing/2014/main" id="{BEE314F3-358C-4071-BC6D-CD5383491A0B}"/>
                </a:ext>
              </a:extLst>
            </p:cNvPr>
            <p:cNvSpPr/>
            <p:nvPr/>
          </p:nvSpPr>
          <p:spPr>
            <a:xfrm>
              <a:off x="4655840" y="4653136"/>
              <a:ext cx="792088" cy="288032"/>
            </a:xfrm>
            <a:prstGeom prst="rightArrow">
              <a:avLst/>
            </a:prstGeom>
            <a:noFill/>
            <a:ln w="19050">
              <a:solidFill>
                <a:srgbClr val="8686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25000" lnSpcReduction="20000"/>
            </a:bodyPr>
            <a:lstStyle/>
            <a:p>
              <a:pPr marL="180975" indent="-180975" algn="ctr" eaLnBrk="0" hangingPunct="0">
                <a:spcBef>
                  <a:spcPct val="25000"/>
                </a:spcBef>
                <a:buClr>
                  <a:srgbClr val="003266"/>
                </a:buClr>
                <a:buFont typeface="Wingdings" pitchFamily="2" charset="2"/>
                <a:buChar char="§"/>
              </a:pPr>
              <a:endParaRPr lang="de-DE" dirty="0" err="1">
                <a:solidFill>
                  <a:srgbClr val="5A5A5A"/>
                </a:solidFill>
                <a:ea typeface="ＭＳ Ｐゴシック" pitchFamily="-109" charset="-128"/>
                <a:cs typeface="ＭＳ Ｐゴシック" pitchFamily="-111" charset="-128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1C340EE-E88D-4531-BD7A-060FCAE7775E}"/>
                </a:ext>
              </a:extLst>
            </p:cNvPr>
            <p:cNvSpPr txBox="1"/>
            <p:nvPr/>
          </p:nvSpPr>
          <p:spPr>
            <a:xfrm>
              <a:off x="4727848" y="4437112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tx1"/>
                  </a:solidFill>
                </a:rPr>
                <a:t>Events</a:t>
              </a:r>
            </a:p>
          </p:txBody>
        </p:sp>
      </p:grpSp>
      <p:sp>
        <p:nvSpPr>
          <p:cNvPr id="49" name="Pfeil: nach unten 48">
            <a:extLst>
              <a:ext uri="{FF2B5EF4-FFF2-40B4-BE49-F238E27FC236}">
                <a16:creationId xmlns:a16="http://schemas.microsoft.com/office/drawing/2014/main" id="{E401100B-B794-4CB6-B350-74A89B2A5045}"/>
              </a:ext>
            </a:extLst>
          </p:cNvPr>
          <p:cNvSpPr/>
          <p:nvPr/>
        </p:nvSpPr>
        <p:spPr>
          <a:xfrm>
            <a:off x="8040216" y="4212705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D9092E7A-DA10-4669-A504-AD875C2C26B2}"/>
              </a:ext>
            </a:extLst>
          </p:cNvPr>
          <p:cNvSpPr/>
          <p:nvPr/>
        </p:nvSpPr>
        <p:spPr>
          <a:xfrm rot="10800000">
            <a:off x="8912696" y="4221087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51" name="Pfeil: nach unten 50">
            <a:extLst>
              <a:ext uri="{FF2B5EF4-FFF2-40B4-BE49-F238E27FC236}">
                <a16:creationId xmlns:a16="http://schemas.microsoft.com/office/drawing/2014/main" id="{20D84732-A3F5-4AED-9127-5EF384BE2EA5}"/>
              </a:ext>
            </a:extLst>
          </p:cNvPr>
          <p:cNvSpPr/>
          <p:nvPr/>
        </p:nvSpPr>
        <p:spPr>
          <a:xfrm>
            <a:off x="3404083" y="2210126"/>
            <a:ext cx="216024" cy="288032"/>
          </a:xfrm>
          <a:prstGeom prst="down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550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814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A6439-B12C-45E7-BA63-117C7C50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CQRS – Pros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F7F46-CBB7-4FE1-A94A-D659B8F8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SOA / EDA</a:t>
            </a:r>
          </a:p>
          <a:p>
            <a:r>
              <a:rPr lang="de-DE" dirty="0"/>
              <a:t>Schreib- und Lesezugriffe sind unabhängig voneinander skalierbar</a:t>
            </a:r>
          </a:p>
          <a:p>
            <a:r>
              <a:rPr lang="de-DE" dirty="0"/>
              <a:t>Verteiltes Entwickeln mit unterschiedlichen Teams einfacher</a:t>
            </a:r>
          </a:p>
          <a:p>
            <a:r>
              <a:rPr lang="de-DE" dirty="0"/>
              <a:t>Einsatz unterschiedlicher Technologien für Lese und Schreibmodelle möglich</a:t>
            </a:r>
          </a:p>
          <a:p>
            <a:r>
              <a:rPr lang="de-DE" dirty="0"/>
              <a:t>Lightweight Lesemodelle (POJO/POCO…)</a:t>
            </a:r>
          </a:p>
          <a:p>
            <a:r>
              <a:rPr lang="de-DE" dirty="0"/>
              <a:t>Einfacheres Domänenmodell</a:t>
            </a:r>
          </a:p>
          <a:p>
            <a:r>
              <a:rPr lang="de-DE" dirty="0"/>
              <a:t>Kombination mit </a:t>
            </a:r>
            <a:r>
              <a:rPr lang="de-DE" dirty="0" err="1"/>
              <a:t>EventSourcing</a:t>
            </a:r>
            <a:r>
              <a:rPr lang="de-DE" dirty="0"/>
              <a:t> möglich</a:t>
            </a:r>
          </a:p>
          <a:p>
            <a:r>
              <a:rPr lang="de-DE" dirty="0"/>
              <a:t>Komplexität wird expliziter (Verringerung von </a:t>
            </a:r>
            <a:r>
              <a:rPr lang="de-DE" dirty="0" err="1"/>
              <a:t>Accidental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65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5636D-73CE-4D32-9D2A-01BBAE02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CQRS – </a:t>
            </a:r>
            <a:r>
              <a:rPr lang="de-DE" dirty="0" err="1"/>
              <a:t>Cons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0FF74-FA47-4D86-B36E-C88AD5BD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Eventual Consistency (mit Domain Events)</a:t>
            </a:r>
          </a:p>
          <a:p>
            <a:r>
              <a:rPr lang="de-DE" dirty="0"/>
              <a:t>Overhead bei kleinen Projekten</a:t>
            </a:r>
          </a:p>
          <a:p>
            <a:r>
              <a:rPr lang="de-DE" dirty="0">
                <a:sym typeface="Wingdings" panose="05000000000000000000" pitchFamily="2" charset="2"/>
              </a:rPr>
              <a:t>Funktioniert am besten mit Task-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>
                <a:sym typeface="Wingdings" panose="05000000000000000000" pitchFamily="2" charset="2"/>
              </a:rPr>
              <a:t> UI</a:t>
            </a:r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134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D7B17-6C5F-4A1F-AEE9-A3A62F59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EventSourcing</a:t>
            </a:r>
            <a:r>
              <a:rPr lang="de-DE" b="1" dirty="0"/>
              <a:t> – Was ist ein Event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E118C-420A-4F99-8A4D-0BDDAC43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Zustandsänderungen des Systems</a:t>
            </a:r>
          </a:p>
          <a:p>
            <a:r>
              <a:rPr lang="de-DE" dirty="0"/>
              <a:t>Sind bereits geschehen -&gt; Namen in Vergangenheitsform</a:t>
            </a:r>
          </a:p>
          <a:p>
            <a:pPr lvl="1"/>
            <a:r>
              <a:rPr lang="de-DE" dirty="0" err="1"/>
              <a:t>KontoEröffnet</a:t>
            </a:r>
            <a:endParaRPr lang="de-DE" dirty="0"/>
          </a:p>
          <a:p>
            <a:pPr lvl="1"/>
            <a:r>
              <a:rPr lang="de-DE" dirty="0" err="1"/>
              <a:t>GeldEinbezahlt</a:t>
            </a:r>
            <a:endParaRPr lang="de-DE" dirty="0"/>
          </a:p>
          <a:p>
            <a:pPr lvl="1"/>
            <a:r>
              <a:rPr lang="de-DE" dirty="0" err="1"/>
              <a:t>GutschriftErhalten</a:t>
            </a:r>
            <a:endParaRPr lang="de-DE" dirty="0"/>
          </a:p>
          <a:p>
            <a:pPr lvl="1"/>
            <a:r>
              <a:rPr lang="de-DE" dirty="0" err="1"/>
              <a:t>GeldAbgehoben</a:t>
            </a:r>
            <a:endParaRPr lang="de-DE" dirty="0"/>
          </a:p>
          <a:p>
            <a:r>
              <a:rPr lang="de-DE" dirty="0"/>
              <a:t>Ein Event hat immer einen Bezug zu seinem Aggregate um es in einer </a:t>
            </a:r>
            <a:r>
              <a:rPr lang="de-DE" dirty="0" err="1"/>
              <a:t>Projection</a:t>
            </a:r>
            <a:r>
              <a:rPr lang="de-DE" dirty="0"/>
              <a:t> zuzuordnen</a:t>
            </a:r>
          </a:p>
          <a:p>
            <a:r>
              <a:rPr lang="de-DE" dirty="0"/>
              <a:t>Events sind unveränderlich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19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804E8-AEBB-4499-A1C4-AD55AA7E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EventSourcing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DFC5D-EF9C-4F4C-9BC0-85C50654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wird nicht der aktuelle State eines Aggregates gespeichert sondern die Änderungen (vgl. 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r>
              <a:rPr lang="de-DE" dirty="0"/>
              <a:t>Events werden einem </a:t>
            </a:r>
            <a:r>
              <a:rPr lang="de-DE" dirty="0" err="1"/>
              <a:t>EventStream</a:t>
            </a:r>
            <a:r>
              <a:rPr lang="de-DE" dirty="0"/>
              <a:t> angehängt (</a:t>
            </a:r>
            <a:r>
              <a:rPr lang="de-DE" dirty="0" err="1"/>
              <a:t>append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)</a:t>
            </a:r>
          </a:p>
          <a:p>
            <a:r>
              <a:rPr lang="de-DE" dirty="0"/>
              <a:t>Events werden nicht gelöscht</a:t>
            </a:r>
          </a:p>
          <a:p>
            <a:r>
              <a:rPr lang="de-DE" dirty="0"/>
              <a:t>Wenn eine Änderung revidiert werden soll wird ein </a:t>
            </a:r>
            <a:r>
              <a:rPr lang="de-DE" dirty="0" err="1"/>
              <a:t>kompensatierendes</a:t>
            </a:r>
            <a:r>
              <a:rPr lang="de-DE" dirty="0"/>
              <a:t> Event erzeugt</a:t>
            </a:r>
          </a:p>
          <a:p>
            <a:pPr lvl="1"/>
            <a:r>
              <a:rPr lang="de-DE" dirty="0"/>
              <a:t>z.B. </a:t>
            </a:r>
            <a:r>
              <a:rPr lang="de-DE" dirty="0" err="1"/>
              <a:t>GeldÜberwiesen</a:t>
            </a:r>
            <a:r>
              <a:rPr lang="de-DE" dirty="0"/>
              <a:t> -&gt; </a:t>
            </a:r>
            <a:r>
              <a:rPr lang="de-DE" dirty="0" err="1"/>
              <a:t>GutschriftErhalten</a:t>
            </a:r>
            <a:endParaRPr lang="de-DE" dirty="0"/>
          </a:p>
          <a:p>
            <a:r>
              <a:rPr lang="de-DE" dirty="0"/>
              <a:t>Events können auch in anderen </a:t>
            </a:r>
            <a:r>
              <a:rPr lang="de-DE" dirty="0" err="1"/>
              <a:t>BoundedContexts</a:t>
            </a:r>
            <a:r>
              <a:rPr lang="de-DE" dirty="0"/>
              <a:t> ausgewertet werden um </a:t>
            </a:r>
            <a:r>
              <a:rPr lang="de-DE" dirty="0" err="1"/>
              <a:t>Projections</a:t>
            </a:r>
            <a:r>
              <a:rPr lang="de-DE" dirty="0"/>
              <a:t> zu aktualisieren oder Prozesse anzustoßen</a:t>
            </a:r>
          </a:p>
          <a:p>
            <a:r>
              <a:rPr lang="de-DE" dirty="0"/>
              <a:t>Jedes Aggregate hat seinen eigenen </a:t>
            </a:r>
            <a:r>
              <a:rPr lang="de-DE" dirty="0" err="1"/>
              <a:t>EventStream</a:t>
            </a:r>
            <a:r>
              <a:rPr lang="de-DE" dirty="0"/>
              <a:t> und seine eigene Versionierung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42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964DD-0FC7-4903-B832-F82301D1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EventSourcing</a:t>
            </a:r>
            <a:r>
              <a:rPr lang="de-DE" b="1" dirty="0"/>
              <a:t> - Konflikte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3B3E1-B70E-404B-BA32-D647748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mehrere Akteure auf einem Aggregate Änderungen bewirken kann dies zu Konflikten führen</a:t>
            </a:r>
          </a:p>
          <a:p>
            <a:r>
              <a:rPr lang="de-DE" dirty="0"/>
              <a:t>In einem CRUD System würde normalerweise die letzte Änderung die vorherige überschreiben</a:t>
            </a:r>
          </a:p>
          <a:p>
            <a:r>
              <a:rPr lang="de-DE" dirty="0" err="1"/>
              <a:t>EventSourcing</a:t>
            </a:r>
            <a:r>
              <a:rPr lang="de-DE" dirty="0"/>
              <a:t> unterstützt </a:t>
            </a:r>
            <a:r>
              <a:rPr lang="de-DE" dirty="0" err="1"/>
              <a:t>Optimistic</a:t>
            </a:r>
            <a:r>
              <a:rPr lang="de-DE" dirty="0"/>
              <a:t> </a:t>
            </a:r>
            <a:r>
              <a:rPr lang="de-DE" dirty="0" err="1"/>
              <a:t>Locking</a:t>
            </a:r>
            <a:endParaRPr lang="de-DE" dirty="0"/>
          </a:p>
          <a:p>
            <a:pPr lvl="1"/>
            <a:r>
              <a:rPr lang="de-DE" dirty="0"/>
              <a:t>Wenn ein Aggregate gespeichert wird gibt man dem </a:t>
            </a:r>
            <a:r>
              <a:rPr lang="de-DE" dirty="0" err="1"/>
              <a:t>EventStore</a:t>
            </a:r>
            <a:r>
              <a:rPr lang="de-DE" dirty="0"/>
              <a:t> die nach den aktuellen Änderungen erwartete Version mit</a:t>
            </a:r>
          </a:p>
          <a:p>
            <a:pPr lvl="1"/>
            <a:r>
              <a:rPr lang="de-DE" dirty="0"/>
              <a:t>Wenn Version nicht matcht wird nicht gespeichert</a:t>
            </a:r>
          </a:p>
          <a:p>
            <a:pPr lvl="1"/>
            <a:r>
              <a:rPr lang="de-DE" dirty="0"/>
              <a:t>Handelt es sich um Änderungen die nicht im Konflikt stehen z.B. </a:t>
            </a:r>
            <a:r>
              <a:rPr lang="de-DE" dirty="0" err="1"/>
              <a:t>GutschriftErhalten</a:t>
            </a:r>
            <a:r>
              <a:rPr lang="de-DE" dirty="0"/>
              <a:t> und </a:t>
            </a:r>
            <a:r>
              <a:rPr lang="de-DE" dirty="0" err="1"/>
              <a:t>GeldEingezahlt</a:t>
            </a:r>
            <a:r>
              <a:rPr lang="de-DE" dirty="0"/>
              <a:t> kann lokal ein Konflikt aufgelöst werden (vgl.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Rebase</a:t>
            </a:r>
            <a:r>
              <a:rPr lang="de-DE" dirty="0"/>
              <a:t>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02C6CB-2031-4715-9254-4CBB7188C549}"/>
              </a:ext>
            </a:extLst>
          </p:cNvPr>
          <p:cNvSpPr txBox="1"/>
          <p:nvPr/>
        </p:nvSpPr>
        <p:spPr>
          <a:xfrm>
            <a:off x="2567608" y="6044879"/>
            <a:ext cx="7920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Event1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2C35A79-678D-4009-826C-055A8F74FA29}"/>
              </a:ext>
            </a:extLst>
          </p:cNvPr>
          <p:cNvSpPr txBox="1"/>
          <p:nvPr/>
        </p:nvSpPr>
        <p:spPr>
          <a:xfrm>
            <a:off x="2567608" y="5141985"/>
            <a:ext cx="7920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Event3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3FAE7D-88C4-4C68-B153-5F7989B8ED1D}"/>
              </a:ext>
            </a:extLst>
          </p:cNvPr>
          <p:cNvSpPr txBox="1"/>
          <p:nvPr/>
        </p:nvSpPr>
        <p:spPr>
          <a:xfrm>
            <a:off x="3719736" y="5141984"/>
            <a:ext cx="7920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Event3*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A1D33F-F649-428E-9E4B-735ACAF12A41}"/>
              </a:ext>
            </a:extLst>
          </p:cNvPr>
          <p:cNvSpPr txBox="1"/>
          <p:nvPr/>
        </p:nvSpPr>
        <p:spPr>
          <a:xfrm>
            <a:off x="2567608" y="5593432"/>
            <a:ext cx="7920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Event2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EB378FA-EA51-4D6E-9DDD-92CE270BC40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63652" y="5449762"/>
            <a:ext cx="0" cy="143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C3E1BD3-9128-4BB8-93A4-0F03850C2852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963652" y="5901209"/>
            <a:ext cx="0" cy="143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8728651-451E-4AD1-BF87-3D976B12F290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3359696" y="5449761"/>
            <a:ext cx="756084" cy="2975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711AF7D2-69C7-4A96-A8BD-84A5538A4BC1}"/>
              </a:ext>
            </a:extLst>
          </p:cNvPr>
          <p:cNvSpPr/>
          <p:nvPr/>
        </p:nvSpPr>
        <p:spPr>
          <a:xfrm>
            <a:off x="5447304" y="5294730"/>
            <a:ext cx="1800200" cy="523282"/>
          </a:xfrm>
          <a:prstGeom prst="rightArrow">
            <a:avLst/>
          </a:prstGeom>
          <a:noFill/>
          <a:ln w="19050">
            <a:solidFill>
              <a:srgbClr val="8686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62500" lnSpcReduction="20000"/>
          </a:bodyPr>
          <a:lstStyle/>
          <a:p>
            <a:pPr marL="180975" indent="-180975" algn="ctr" eaLnBrk="0" hangingPunct="0">
              <a:spcBef>
                <a:spcPct val="25000"/>
              </a:spcBef>
              <a:buClr>
                <a:srgbClr val="003266"/>
              </a:buClr>
              <a:buFont typeface="Wingdings" pitchFamily="2" charset="2"/>
              <a:buChar char="§"/>
            </a:pPr>
            <a:endParaRPr lang="de-DE" dirty="0" err="1">
              <a:solidFill>
                <a:srgbClr val="5A5A5A"/>
              </a:solidFill>
              <a:ea typeface="ＭＳ Ｐゴシック" pitchFamily="-109" charset="-128"/>
              <a:cs typeface="ＭＳ Ｐゴシック" pitchFamily="-111" charset="-128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395961-2B13-43D5-8233-18BF1C5894CC}"/>
              </a:ext>
            </a:extLst>
          </p:cNvPr>
          <p:cNvSpPr txBox="1"/>
          <p:nvPr/>
        </p:nvSpPr>
        <p:spPr>
          <a:xfrm>
            <a:off x="8328248" y="6021288"/>
            <a:ext cx="7920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Event1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7EAB618-0828-4775-8979-8B54F56E6B43}"/>
              </a:ext>
            </a:extLst>
          </p:cNvPr>
          <p:cNvSpPr txBox="1"/>
          <p:nvPr/>
        </p:nvSpPr>
        <p:spPr>
          <a:xfrm>
            <a:off x="8328248" y="5118394"/>
            <a:ext cx="7920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Event3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E0683E9-5337-44D7-896A-611763648A79}"/>
              </a:ext>
            </a:extLst>
          </p:cNvPr>
          <p:cNvSpPr txBox="1"/>
          <p:nvPr/>
        </p:nvSpPr>
        <p:spPr>
          <a:xfrm>
            <a:off x="8328248" y="5569841"/>
            <a:ext cx="7920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Event2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121AAFF-51A4-41C5-A4A0-DCDC13E9FC10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8724292" y="5426171"/>
            <a:ext cx="0" cy="143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8DCF794-2E7D-491D-9267-671540F2350D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>
            <a:off x="8724292" y="5877618"/>
            <a:ext cx="0" cy="143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DF4D9D3-B4C8-4FB6-B539-64BBE8C357B1}"/>
              </a:ext>
            </a:extLst>
          </p:cNvPr>
          <p:cNvSpPr txBox="1"/>
          <p:nvPr/>
        </p:nvSpPr>
        <p:spPr>
          <a:xfrm>
            <a:off x="3717399" y="4680318"/>
            <a:ext cx="7920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Event4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667BD9-6B2B-4FF1-AA24-502662655DC0}"/>
              </a:ext>
            </a:extLst>
          </p:cNvPr>
          <p:cNvCxnSpPr>
            <a:stCxn id="22" idx="2"/>
            <a:endCxn id="6" idx="0"/>
          </p:cNvCxnSpPr>
          <p:nvPr/>
        </p:nvCxnSpPr>
        <p:spPr>
          <a:xfrm>
            <a:off x="4113443" y="4988095"/>
            <a:ext cx="2337" cy="153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056A906B-88B9-4F03-80E5-17FEF008A8F4}"/>
              </a:ext>
            </a:extLst>
          </p:cNvPr>
          <p:cNvSpPr txBox="1"/>
          <p:nvPr/>
        </p:nvSpPr>
        <p:spPr>
          <a:xfrm>
            <a:off x="8328248" y="4666947"/>
            <a:ext cx="7920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Event4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B48B878-F5B7-40B1-B128-D4B3CDB52DAE}"/>
              </a:ext>
            </a:extLst>
          </p:cNvPr>
          <p:cNvSpPr txBox="1"/>
          <p:nvPr/>
        </p:nvSpPr>
        <p:spPr>
          <a:xfrm>
            <a:off x="8325381" y="4221088"/>
            <a:ext cx="7920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Event5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4D7EB2D0-E221-4597-8666-AAA9612C70D3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8721425" y="4528865"/>
            <a:ext cx="2867" cy="138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5363FE0-A59F-4280-9A44-5B8CEED78F11}"/>
              </a:ext>
            </a:extLst>
          </p:cNvPr>
          <p:cNvCxnSpPr>
            <a:stCxn id="25" idx="2"/>
            <a:endCxn id="16" idx="0"/>
          </p:cNvCxnSpPr>
          <p:nvPr/>
        </p:nvCxnSpPr>
        <p:spPr>
          <a:xfrm>
            <a:off x="8724292" y="4974724"/>
            <a:ext cx="0" cy="143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FA95CB5-840C-443B-B97E-C10E74D7F0A7}"/>
              </a:ext>
            </a:extLst>
          </p:cNvPr>
          <p:cNvSpPr txBox="1"/>
          <p:nvPr/>
        </p:nvSpPr>
        <p:spPr>
          <a:xfrm>
            <a:off x="9555860" y="4682335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Event3*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1951CE9-236A-42A7-96D0-562228D19ED0}"/>
              </a:ext>
            </a:extLst>
          </p:cNvPr>
          <p:cNvSpPr txBox="1"/>
          <p:nvPr/>
        </p:nvSpPr>
        <p:spPr>
          <a:xfrm>
            <a:off x="9555860" y="423647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Event4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202380C-9B22-4ADF-9B41-E648A86C7DFF}"/>
              </a:ext>
            </a:extLst>
          </p:cNvPr>
          <p:cNvCxnSpPr>
            <a:stCxn id="35" idx="1"/>
            <a:endCxn id="26" idx="3"/>
          </p:cNvCxnSpPr>
          <p:nvPr/>
        </p:nvCxnSpPr>
        <p:spPr>
          <a:xfrm flipH="1">
            <a:off x="9117469" y="4374976"/>
            <a:ext cx="438391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A552E6-0043-4698-A4F8-A9A27F26C3BE}"/>
              </a:ext>
            </a:extLst>
          </p:cNvPr>
          <p:cNvCxnSpPr>
            <a:stCxn id="34" idx="1"/>
            <a:endCxn id="25" idx="3"/>
          </p:cNvCxnSpPr>
          <p:nvPr/>
        </p:nvCxnSpPr>
        <p:spPr>
          <a:xfrm flipH="1">
            <a:off x="9120336" y="4820835"/>
            <a:ext cx="435524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2769"/>
      </p:ext>
    </p:extLst>
  </p:cSld>
  <p:clrMapOvr>
    <a:masterClrMapping/>
  </p:clrMapOvr>
</p:sld>
</file>

<file path=ppt/theme/theme1.xml><?xml version="1.0" encoding="utf-8"?>
<a:theme xmlns:a="http://schemas.openxmlformats.org/drawingml/2006/main" name="WPS 2015-11-23">
  <a:themeElements>
    <a:clrScheme name="WPS Farben">
      <a:dk1>
        <a:srgbClr val="5A5A5A"/>
      </a:dk1>
      <a:lt1>
        <a:srgbClr val="FFFFFF"/>
      </a:lt1>
      <a:dk2>
        <a:srgbClr val="000000"/>
      </a:dk2>
      <a:lt2>
        <a:srgbClr val="BEBEBE"/>
      </a:lt2>
      <a:accent1>
        <a:srgbClr val="012C56"/>
      </a:accent1>
      <a:accent2>
        <a:srgbClr val="024F9C"/>
      </a:accent2>
      <a:accent3>
        <a:srgbClr val="FFFFFF"/>
      </a:accent3>
      <a:accent4>
        <a:srgbClr val="4C4C4C"/>
      </a:accent4>
      <a:accent5>
        <a:srgbClr val="AAACB4"/>
      </a:accent5>
      <a:accent6>
        <a:srgbClr val="02478D"/>
      </a:accent6>
      <a:hlink>
        <a:srgbClr val="0273E4"/>
      </a:hlink>
      <a:folHlink>
        <a:srgbClr val="FF3300"/>
      </a:folHlink>
    </a:clrScheme>
    <a:fontScheme name="Benutzerdefiniert 4">
      <a:majorFont>
        <a:latin typeface="Univers LT 45 Light"/>
        <a:ea typeface=""/>
        <a:cs typeface=""/>
      </a:majorFont>
      <a:minorFont>
        <a:latin typeface="Univers LT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868686"/>
          </a:solidFill>
        </a:ln>
        <a:effectLst/>
      </a:spPr>
      <a:bodyPr rtlCol="0" anchor="t" anchorCtr="0">
        <a:normAutofit fontScale="77500" lnSpcReduction="20000"/>
      </a:bodyPr>
      <a:lstStyle>
        <a:defPPr marL="180975" indent="-180975" eaLnBrk="0" hangingPunct="0">
          <a:spcBef>
            <a:spcPct val="25000"/>
          </a:spcBef>
          <a:buClr>
            <a:srgbClr val="003266"/>
          </a:buClr>
          <a:buFont typeface="Wingdings" pitchFamily="2" charset="2"/>
          <a:buChar char="§"/>
          <a:defRPr dirty="0" err="1" smtClean="0">
            <a:solidFill>
              <a:srgbClr val="5A5A5A"/>
            </a:solidFill>
            <a:ea typeface="ＭＳ Ｐゴシック" pitchFamily="-109" charset="-128"/>
            <a:cs typeface="ＭＳ Ｐゴシック" pitchFamily="-111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 C1 Solutions 1">
        <a:dk1>
          <a:srgbClr val="5A5A5A"/>
        </a:dk1>
        <a:lt1>
          <a:srgbClr val="FFFFFF"/>
        </a:lt1>
        <a:dk2>
          <a:srgbClr val="000000"/>
        </a:dk2>
        <a:lt2>
          <a:srgbClr val="BEBEBE"/>
        </a:lt2>
        <a:accent1>
          <a:srgbClr val="012C56"/>
        </a:accent1>
        <a:accent2>
          <a:srgbClr val="024F9C"/>
        </a:accent2>
        <a:accent3>
          <a:srgbClr val="FFFFFF"/>
        </a:accent3>
        <a:accent4>
          <a:srgbClr val="4C4C4C"/>
        </a:accent4>
        <a:accent5>
          <a:srgbClr val="AAACB4"/>
        </a:accent5>
        <a:accent6>
          <a:srgbClr val="02478D"/>
        </a:accent6>
        <a:hlink>
          <a:srgbClr val="0273E4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 Vorlage DDD 2017" id="{719B11B4-89E4-9A4C-856C-40A6E63AC9D6}" vid="{306BAA2C-BD27-854C-A988-A37EC4945EF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9CA1ABE8BA5B418FA6289AA5BF8845" ma:contentTypeVersion="0" ma:contentTypeDescription="Ein neues Dokument erstellen." ma:contentTypeScope="" ma:versionID="3d8b53c4aa4eb89159f128a4732a00fc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0B5A22-EDD1-422F-B278-346FE364BB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95A7854-3C97-4055-8378-4577328CEA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DDD 2017</Template>
  <TotalTime>0</TotalTime>
  <Words>734</Words>
  <Application>Microsoft Office PowerPoint</Application>
  <PresentationFormat>Breitbild</PresentationFormat>
  <Paragraphs>179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CachetBook</vt:lpstr>
      <vt:lpstr>Calibri</vt:lpstr>
      <vt:lpstr>Trebuchet MS</vt:lpstr>
      <vt:lpstr>Univers LT 45 Light</vt:lpstr>
      <vt:lpstr>Wingdings</vt:lpstr>
      <vt:lpstr>WPS 2015-11-23</vt:lpstr>
      <vt:lpstr>CQRS UND EVENT SOURCING</vt:lpstr>
      <vt:lpstr>CQRS – Command Query Responsibility Segregation</vt:lpstr>
      <vt:lpstr>CQRS – Command Query Responsibility Segregation</vt:lpstr>
      <vt:lpstr>CQRS – Command Query Responsibility Segregation + DomainEvents</vt:lpstr>
      <vt:lpstr>CQRS – Pros</vt:lpstr>
      <vt:lpstr>CQRS – Cons</vt:lpstr>
      <vt:lpstr>EventSourcing – Was ist ein Event</vt:lpstr>
      <vt:lpstr>EventSourcing</vt:lpstr>
      <vt:lpstr>EventSourcing - Konflikte</vt:lpstr>
      <vt:lpstr>EventSourcing – Beispiel Bankkonto</vt:lpstr>
      <vt:lpstr>CQRS – Command Query Responsibility Segregation + EventSourcing</vt:lpstr>
      <vt:lpstr>CQRS + ES - Pros</vt:lpstr>
      <vt:lpstr>CQRS + ES - Cons</vt:lpstr>
      <vt:lpstr>EventSourcing - DSGVO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SOURCING UND CQRS</dc:title>
  <dc:subject/>
  <dc:creator>Henning Schwentner</dc:creator>
  <cp:keywords/>
  <dc:description/>
  <cp:lastModifiedBy>Baldes, Lars</cp:lastModifiedBy>
  <cp:revision>73</cp:revision>
  <cp:lastPrinted>2014-02-20T07:50:02Z</cp:lastPrinted>
  <dcterms:created xsi:type="dcterms:W3CDTF">2017-07-12T11:48:37Z</dcterms:created>
  <dcterms:modified xsi:type="dcterms:W3CDTF">2020-06-05T06:52:44Z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Dokument</vt:lpwstr>
  </property>
</Properties>
</file>