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772400" cy="10058400"/>
  <p:defaultTextStyle>
    <a:defPPr>
      <a:defRPr lang="en-GB"/>
    </a:defPPr>
    <a:lvl1pPr marL="0" lvl="0" indent="0" algn="l" defTabSz="45720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charset="-128"/>
      </a:defRPr>
    </a:lvl1pPr>
    <a:lvl2pPr marL="742950" lvl="1" indent="-285750" algn="l" defTabSz="45720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charset="-128"/>
      </a:defRPr>
    </a:lvl2pPr>
    <a:lvl3pPr marL="1143000" lvl="2" indent="-228600" algn="l" defTabSz="45720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charset="-128"/>
      </a:defRPr>
    </a:lvl3pPr>
    <a:lvl4pPr marL="1600200" lvl="3" indent="-228600" algn="l" defTabSz="45720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charset="-128"/>
      </a:defRPr>
    </a:lvl4pPr>
    <a:lvl5pPr marL="2057400" lvl="4" indent="-228600" algn="l" defTabSz="45720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charset="-128"/>
      </a:defRPr>
    </a:lvl5pPr>
    <a:lvl6pPr marL="2286000" lvl="5" indent="-228600" algn="l" defTabSz="45720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charset="-128"/>
      </a:defRPr>
    </a:lvl6pPr>
    <a:lvl7pPr marL="2743200" lvl="6" indent="-228600" algn="l" defTabSz="45720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charset="-128"/>
      </a:defRPr>
    </a:lvl7pPr>
    <a:lvl8pPr marL="3200400" lvl="7" indent="-228600" algn="l" defTabSz="45720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charset="-128"/>
      </a:defRPr>
    </a:lvl8pPr>
    <a:lvl9pPr marL="3657600" lvl="8" indent="-228600" algn="l" defTabSz="45720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S PGothic" panose="020B06000702050802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9" name="圆角矩形 2048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0" name="幻灯片图像占位符 2049"/>
          <p:cNvSpPr>
            <a:spLocks noGrp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p>
            <a:pPr lvl="0"/>
          </a:p>
        </p:txBody>
      </p:sp>
      <p:sp>
        <p:nvSpPr>
          <p:cNvPr id="2051" name="文本占位符 2050"/>
          <p:cNvSpPr>
            <a:spLocks noGrp="1"/>
          </p:cNvSpPr>
          <p:nvPr>
            <p:ph type="body"/>
          </p:nvPr>
        </p:nvSpPr>
        <p:spPr>
          <a:xfrm>
            <a:off x="777875" y="4776788"/>
            <a:ext cx="6215063" cy="45227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p>
            <a:pPr lvl="0"/>
          </a:p>
        </p:txBody>
      </p:sp>
      <p:sp>
        <p:nvSpPr>
          <p:cNvPr id="2052" name="页眉占位符 2051"/>
          <p:cNvSpPr>
            <a:spLocks noGrp="1"/>
          </p:cNvSpPr>
          <p:nvPr>
            <p:ph type="hdr"/>
          </p:nvPr>
        </p:nvSpPr>
        <p:spPr>
          <a:xfrm>
            <a:off x="0" y="0"/>
            <a:ext cx="3370263" cy="5000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p>
            <a:pPr lvl="0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2053" name="日期占位符 2052"/>
          <p:cNvSpPr>
            <a:spLocks noGrp="1"/>
          </p:cNvSpPr>
          <p:nvPr>
            <p:ph type="dt"/>
          </p:nvPr>
        </p:nvSpPr>
        <p:spPr>
          <a:xfrm>
            <a:off x="4398963" y="0"/>
            <a:ext cx="3370262" cy="5000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/>
          </p:nvPr>
        </p:nvSpPr>
        <p:spPr>
          <a:xfrm>
            <a:off x="0" y="9555163"/>
            <a:ext cx="3370263" cy="500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/>
          <a:p>
            <a:pPr lvl="0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7" name="幻灯片图像占位符 19456"/>
          <p:cNvSpPr txBox="1"/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58" name="文本占位符 19457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3" name="幻灯片图像占位符 28672"/>
          <p:cNvSpPr txBox="1"/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4" name="文本占位符 28673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7" name="幻灯片图像占位符 29696"/>
          <p:cNvSpPr txBox="1"/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698" name="文本占位符 29697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1" name="幻灯片图像占位符 30720"/>
          <p:cNvSpPr txBox="1"/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22" name="文本占位符 30721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5" name="幻灯片图像占位符 31744"/>
          <p:cNvSpPr txBox="1"/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746" name="文本占位符 31745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69" name="幻灯片图像占位符 32768"/>
          <p:cNvSpPr txBox="1"/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770" name="文本占位符 32769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3" name="幻灯片图像占位符 33792"/>
          <p:cNvSpPr txBox="1"/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794" name="文本占位符 33793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7" name="幻灯片图像占位符 34816"/>
          <p:cNvSpPr txBox="1"/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818" name="文本占位符 34817"/>
          <p:cNvSpPr txBox="1"/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1" name="幻灯片图像占位符 20480"/>
          <p:cNvSpPr txBox="1"/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482" name="文本占位符 20481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5" name="幻灯片图像占位符 21504"/>
          <p:cNvSpPr txBox="1"/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06" name="文本占位符 21505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29" name="幻灯片图像占位符 22528"/>
          <p:cNvSpPr txBox="1"/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文本占位符 22529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3" name="幻灯片图像占位符 23552"/>
          <p:cNvSpPr txBox="1"/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554" name="文本占位符 23553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7" name="幻灯片图像占位符 24576"/>
          <p:cNvSpPr txBox="1"/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78" name="文本占位符 24577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1" name="幻灯片图像占位符 25600"/>
          <p:cNvSpPr txBox="1"/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602" name="文本占位符 25601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5" name="幻灯片图像占位符 26624"/>
          <p:cNvSpPr txBox="1"/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6" name="文本占位符 26625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49" name="幻灯片图像占位符 27648"/>
          <p:cNvSpPr txBox="1"/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0" name="文本占位符 27649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  <a:ea typeface="Lucida Sans Unicode" panose="020B0602030504020204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3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69433" cy="6453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43222" cy="4986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7816" y="1768475"/>
            <a:ext cx="4443222" cy="4986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252" y="1960399"/>
            <a:ext cx="4029583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252" y="2938087"/>
            <a:ext cx="4029583" cy="38848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73380" y="1960399"/>
            <a:ext cx="4049428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73380" y="2938087"/>
            <a:ext cx="4049428" cy="38848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444006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503979"/>
            <a:ext cx="5103316" cy="5956744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444006" cy="4201570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503238" y="1768475"/>
            <a:ext cx="9067800" cy="49863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28080" rIns="0" bIns="0" anchor="t"/>
          <a:p>
            <a:pPr lvl="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/>
            <a:r>
              <a:rPr lang="en-US" altLang="zh-CN" dirty="0"/>
              <a:t>Second Outline Level</a:t>
            </a:r>
            <a:endParaRPr lang="en-US" altLang="zh-CN" dirty="0"/>
          </a:p>
          <a:p>
            <a:pPr lvl="2"/>
            <a:r>
              <a:rPr lang="en-US" altLang="zh-CN" dirty="0"/>
              <a:t>Third Outline Level</a:t>
            </a:r>
            <a:endParaRPr lang="en-US" altLang="zh-CN" dirty="0"/>
          </a:p>
          <a:p>
            <a:pPr lvl="3"/>
            <a:r>
              <a:rPr lang="en-US" altLang="zh-CN" dirty="0"/>
              <a:t>Fourth Outline Level</a:t>
            </a:r>
            <a:endParaRPr lang="en-US" altLang="zh-CN" dirty="0"/>
          </a:p>
          <a:p>
            <a:pPr lvl="4"/>
            <a:r>
              <a:rPr lang="en-US" altLang="zh-CN" dirty="0"/>
              <a:t>Fifth Outline Level</a:t>
            </a:r>
            <a:endParaRPr lang="en-US" altLang="zh-CN" dirty="0"/>
          </a:p>
          <a:p>
            <a:pPr lvl="4"/>
            <a:r>
              <a:rPr lang="en-US" altLang="zh-CN" dirty="0"/>
              <a:t>Sixth Outline Level</a:t>
            </a:r>
            <a:endParaRPr lang="en-US" altLang="zh-CN" dirty="0"/>
          </a:p>
          <a:p>
            <a:pPr lvl="4"/>
            <a:r>
              <a:rPr lang="en-US" altLang="zh-CN" dirty="0"/>
              <a:t>Seventh Outline Level</a:t>
            </a:r>
            <a:endParaRPr lang="en-US" altLang="zh-CN" dirty="0"/>
          </a:p>
          <a:p>
            <a:pPr lvl="4"/>
            <a:r>
              <a:rPr lang="en-US" altLang="zh-CN" dirty="0"/>
              <a:t>Eighth Outline Level</a:t>
            </a:r>
            <a:endParaRPr lang="en-US" altLang="zh-CN" dirty="0"/>
          </a:p>
          <a:p>
            <a:pPr lvl="4"/>
            <a:r>
              <a:rPr lang="en-US" altLang="zh-CN" dirty="0"/>
              <a:t>Ninth Outline Level</a:t>
            </a:r>
            <a:endParaRPr lang="en-US" altLang="zh-CN" dirty="0"/>
          </a:p>
        </p:txBody>
      </p:sp>
      <p:sp>
        <p:nvSpPr>
          <p:cNvPr id="1027" name="日期占位符 1026"/>
          <p:cNvSpPr>
            <a:spLocks noGrp="1"/>
          </p:cNvSpPr>
          <p:nvPr>
            <p:ph type="dt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>
            <a:lvl1pPr>
              <a:defRPr/>
            </a:lvl1pPr>
          </a:lstStyle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1028" name="页脚占位符 1027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>
            <a:lvl1pPr>
              <a:defRPr/>
            </a:lvl1pPr>
          </a:lstStyle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x-none" dirty="0" err="1"/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>
            <a:lvl1pPr>
              <a:defRPr/>
            </a:lvl1pPr>
          </a:lstStyle>
          <a:p>
            <a:pPr lvl="0" defTabSz="0" eaLnBrk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x-none" dirty="0" err="1"/>
            </a:fld>
            <a:endParaRPr lang="en-US" altLang="x-none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45720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5720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MS PGothic" panose="020B0600070205080204" charset="-128"/>
          <a:cs typeface="+mj-cs"/>
        </a:defRPr>
      </a:lvl2pPr>
      <a:lvl3pPr marL="1143000" lvl="2" indent="-228600" algn="ctr" defTabSz="45720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MS PGothic" panose="020B0600070205080204" charset="-128"/>
          <a:cs typeface="+mj-cs"/>
        </a:defRPr>
      </a:lvl3pPr>
      <a:lvl4pPr marL="1600200" lvl="3" indent="-228600" algn="ctr" defTabSz="45720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MS PGothic" panose="020B0600070205080204" charset="-128"/>
          <a:cs typeface="+mj-cs"/>
        </a:defRPr>
      </a:lvl4pPr>
      <a:lvl5pPr marL="2057400" lvl="4" indent="-228600" algn="ctr" defTabSz="45720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MS PGothic" panose="020B0600070205080204" charset="-128"/>
          <a:cs typeface="+mj-cs"/>
        </a:defRPr>
      </a:lvl5pPr>
    </p:titleStyle>
    <p:bodyStyle>
      <a:lvl1pPr marL="342900" lvl="0" indent="-342900" algn="l" defTabSz="457200" eaLnBrk="1" fontAlgn="base" latinLnBrk="0" hangingPunct="0">
        <a:lnSpc>
          <a:spcPct val="93000"/>
        </a:lnSpc>
        <a:spcBef>
          <a:spcPct val="0"/>
        </a:spcBef>
        <a:spcAft>
          <a:spcPts val="14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eaLnBrk="1" fontAlgn="base" latinLnBrk="0" hangingPunct="0">
        <a:lnSpc>
          <a:spcPct val="93000"/>
        </a:lnSpc>
        <a:spcBef>
          <a:spcPct val="0"/>
        </a:spcBef>
        <a:spcAft>
          <a:spcPts val="114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57200" eaLnBrk="1" fontAlgn="base" latinLnBrk="0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57200" eaLnBrk="1" fontAlgn="base" latinLnBrk="0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57200" eaLnBrk="1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57200" eaLnBrk="1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57200" eaLnBrk="1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57200" eaLnBrk="1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57200" eaLnBrk="1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5720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5720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5720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5720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5720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5720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5720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3" name="标题 3072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wrap="square" lIns="0" tIns="38880" rIns="0" bIns="0" anchor="ctr"/>
          <a:p>
            <a:pPr defTabSz="0">
              <a:buClrTx/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sz="4400" kern="1200" baseline="0" dirty="0" err="1">
                <a:latin typeface="Arial" panose="020B0604020202020204" pitchFamily="34" charset="0"/>
                <a:ea typeface="MS PGothic" panose="020B0600070205080204" charset="-128"/>
              </a:rPr>
              <a:t>Cache Memory</a:t>
            </a:r>
            <a:endParaRPr lang="en-US" altLang="x-none" sz="4400" kern="1200" baseline="0" dirty="0" err="1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074" name="副标题 3073"/>
          <p:cNvSpPr>
            <a:spLocks noGrp="1"/>
          </p:cNvSpPr>
          <p:nvPr>
            <p:ph type="subTitle" idx="1"/>
          </p:nvPr>
        </p:nvSpPr>
        <p:spPr>
          <a:xfrm>
            <a:off x="503238" y="1768475"/>
            <a:ext cx="9070975" cy="4989513"/>
          </a:xfrm>
          <a:ln/>
        </p:spPr>
        <p:txBody>
          <a:bodyPr wrap="square" lIns="0" tIns="28080" rIns="0" bIns="0" anchor="ctr"/>
          <a:p>
            <a:pPr defTabSz="0">
              <a:spcAft>
                <a:spcPct val="0"/>
              </a:spcAft>
              <a:buClrTx/>
              <a:buSzPct val="100000"/>
              <a:buFont typeface="Times New Roman" panose="02020603050405020304" pitchFamily="16" charset="0"/>
              <a:tabLst>
                <a:tab pos="0" algn="l"/>
                <a:tab pos="113030" algn="l"/>
                <a:tab pos="570230" algn="l"/>
                <a:tab pos="1027430" algn="l"/>
                <a:tab pos="1484630" algn="l"/>
                <a:tab pos="1941830" algn="l"/>
                <a:tab pos="2399030" algn="l"/>
                <a:tab pos="2856230" algn="l"/>
                <a:tab pos="3313430" algn="l"/>
                <a:tab pos="3770630" algn="l"/>
                <a:tab pos="4227830" algn="l"/>
                <a:tab pos="4685030" algn="l"/>
                <a:tab pos="5142230" algn="l"/>
                <a:tab pos="5599430" algn="l"/>
                <a:tab pos="6056630" algn="l"/>
                <a:tab pos="6513830" algn="l"/>
                <a:tab pos="6971030" algn="l"/>
                <a:tab pos="7428230" algn="l"/>
                <a:tab pos="7885430" algn="l"/>
                <a:tab pos="8342630" algn="l"/>
                <a:tab pos="8799830" algn="l"/>
              </a:tabLst>
            </a:pPr>
            <a:r>
              <a:rPr lang="en-US" altLang="x-none" sz="3200" kern="1200" baseline="0" dirty="0" err="1">
                <a:latin typeface="Arial" panose="020B0604020202020204" pitchFamily="34" charset="0"/>
                <a:ea typeface="MS PGothic" panose="020B0600070205080204" charset="-128"/>
              </a:rPr>
              <a:t>Intro</a:t>
            </a:r>
            <a:endParaRPr lang="en-US" altLang="x-none" sz="3200" kern="1200" baseline="0" dirty="0" err="1">
              <a:latin typeface="Arial" panose="020B0604020202020204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89" name="标题 12288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wrap="square" lIns="0" tIns="38880" rIns="0" bIns="0" anchor="ctr"/>
          <a:p>
            <a:pPr defTabSz="0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dirty="0" err="1"/>
              <a:t>Cache Mapping</a:t>
            </a:r>
            <a:endParaRPr lang="en-US" altLang="x-none" dirty="0" err="1"/>
          </a:p>
        </p:txBody>
      </p:sp>
      <p:sp>
        <p:nvSpPr>
          <p:cNvPr id="12290" name="文本占位符 12289"/>
          <p:cNvSpPr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 wrap="square" lIns="0" tIns="28080" rIns="0" bIns="0" anchor="t"/>
          <a:p>
            <a:pPr marL="558800" indent="-556895" defTabSz="0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dirty="0" err="1"/>
              <a:t>3 models are commonly used</a:t>
            </a:r>
            <a:endParaRPr lang="en-US" altLang="x-none" dirty="0" err="1"/>
          </a:p>
          <a:p>
            <a:pPr marL="1174750" lvl="1" indent="-49974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dirty="0" err="1"/>
              <a:t>Direct Mapping</a:t>
            </a:r>
            <a:endParaRPr lang="en-US" altLang="x-none" dirty="0" err="1"/>
          </a:p>
          <a:p>
            <a:pPr marL="1174750" lvl="1" indent="-49974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dirty="0" err="1"/>
              <a:t>Associative Mapping</a:t>
            </a:r>
            <a:endParaRPr lang="en-US" altLang="x-none" dirty="0" err="1"/>
          </a:p>
          <a:p>
            <a:pPr marL="1174750" lvl="1" indent="-49974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dirty="0" err="1"/>
              <a:t>Set-Associative Mapping</a:t>
            </a:r>
            <a:endParaRPr lang="en-US" altLang="x-none" dirty="0" err="1"/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3" name="标题 13312"/>
          <p:cNvSpPr>
            <a:spLocks noGrp="1"/>
          </p:cNvSpPr>
          <p:nvPr>
            <p:ph type="title"/>
          </p:nvPr>
        </p:nvSpPr>
        <p:spPr>
          <a:xfrm>
            <a:off x="503238" y="109538"/>
            <a:ext cx="9070975" cy="1262062"/>
          </a:xfrm>
          <a:ln/>
        </p:spPr>
        <p:txBody>
          <a:bodyPr wrap="square" lIns="0" tIns="38880" rIns="0" bIns="0" anchor="ctr"/>
          <a:p>
            <a:pPr defTabSz="0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dirty="0" err="1"/>
              <a:t>Direct Mapping</a:t>
            </a:r>
            <a:endParaRPr lang="en-US" altLang="x-none" dirty="0" err="1"/>
          </a:p>
        </p:txBody>
      </p:sp>
      <p:sp>
        <p:nvSpPr>
          <p:cNvPr id="13314" name="文本占位符 13313"/>
          <p:cNvSpPr>
            <a:spLocks noGrp="1"/>
          </p:cNvSpPr>
          <p:nvPr>
            <p:ph type="body" idx="1"/>
          </p:nvPr>
        </p:nvSpPr>
        <p:spPr>
          <a:xfrm>
            <a:off x="503238" y="1341438"/>
            <a:ext cx="9070975" cy="5149850"/>
          </a:xfrm>
          <a:ln/>
        </p:spPr>
        <p:txBody>
          <a:bodyPr wrap="square" lIns="0" tIns="28080" rIns="0" bIns="0" anchor="t"/>
          <a:p>
            <a:pPr marL="558800" indent="-55689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The simplest kind of mapping. </a:t>
            </a:r>
            <a:endParaRPr lang="en-US" altLang="x-none" sz="2000" dirty="0" err="1"/>
          </a:p>
          <a:p>
            <a:pPr marL="558800" indent="-55689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Each block in memory has one and only one place where its cache line will be held. If a part of the memory block is occupied when a new one is loaded, we replace the old one.</a:t>
            </a:r>
            <a:endParaRPr lang="en-US" altLang="x-none" sz="2000" dirty="0" err="1"/>
          </a:p>
          <a:p>
            <a:pPr marL="558800" indent="-55689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The address space consists of two parts, and the cache stores only the tag.</a:t>
            </a:r>
            <a:endParaRPr lang="en-US" altLang="x-none" sz="2000" dirty="0" err="1"/>
          </a:p>
          <a:p>
            <a:pPr marL="1174750" lvl="1" indent="-49974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Index</a:t>
            </a:r>
            <a:endParaRPr lang="en-US" altLang="x-none" sz="2000" dirty="0" err="1"/>
          </a:p>
          <a:p>
            <a:pPr marL="1174750" lvl="1" indent="-49974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Tag</a:t>
            </a:r>
            <a:endParaRPr lang="en-US" altLang="x-none" sz="2000" dirty="0" err="1"/>
          </a:p>
          <a:p>
            <a:pPr marL="558800" indent="-55689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The mapping is done using the equation x = y % n</a:t>
            </a:r>
            <a:endParaRPr lang="en-US" altLang="x-none" sz="2000" dirty="0" err="1"/>
          </a:p>
          <a:p>
            <a:pPr marL="1174750" lvl="1" indent="-49974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X = block number in cache, </a:t>
            </a:r>
            <a:endParaRPr lang="en-US" altLang="x-none" sz="2000" dirty="0" err="1"/>
          </a:p>
          <a:p>
            <a:pPr marL="1174750" lvl="1" indent="-49974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y = block number of memory, </a:t>
            </a:r>
            <a:endParaRPr lang="en-US" altLang="x-none" sz="2000" dirty="0" err="1"/>
          </a:p>
          <a:p>
            <a:pPr marL="1174750" lvl="1" indent="-49974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n = number of blocks in cache</a:t>
            </a:r>
            <a:endParaRPr lang="en-US" altLang="x-none" sz="2000" dirty="0" err="1"/>
          </a:p>
          <a:p>
            <a:pPr marL="558800" indent="-55689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Direct mapping's performance is good in the best case, but quickly suffers. It is directly proportional to its hit ratio.</a:t>
            </a:r>
            <a:endParaRPr lang="en-US" altLang="x-none" sz="2000" dirty="0" err="1"/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7" name="标题 14336"/>
          <p:cNvSpPr>
            <a:spLocks noGrp="1"/>
          </p:cNvSpPr>
          <p:nvPr>
            <p:ph type="title"/>
          </p:nvPr>
        </p:nvSpPr>
        <p:spPr>
          <a:xfrm>
            <a:off x="503238" y="109538"/>
            <a:ext cx="9070975" cy="1262062"/>
          </a:xfrm>
          <a:ln/>
        </p:spPr>
        <p:txBody>
          <a:bodyPr wrap="square" lIns="0" tIns="38880" rIns="0" bIns="0" anchor="ctr"/>
          <a:p>
            <a:pPr defTabSz="0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dirty="0" err="1"/>
              <a:t>Fully Associative Mapping</a:t>
            </a:r>
            <a:endParaRPr lang="en-US" altLang="x-none" dirty="0" err="1"/>
          </a:p>
        </p:txBody>
      </p:sp>
      <p:sp>
        <p:nvSpPr>
          <p:cNvPr id="14338" name="文本占位符 14337"/>
          <p:cNvSpPr>
            <a:spLocks noGrp="1"/>
          </p:cNvSpPr>
          <p:nvPr>
            <p:ph type="body" idx="1"/>
          </p:nvPr>
        </p:nvSpPr>
        <p:spPr>
          <a:xfrm>
            <a:off x="503238" y="1341438"/>
            <a:ext cx="9070975" cy="4989512"/>
          </a:xfrm>
          <a:ln/>
        </p:spPr>
        <p:txBody>
          <a:bodyPr wrap="square" lIns="0" tIns="28080" rIns="0" bIns="0" anchor="t"/>
          <a:p>
            <a:pPr marL="558800" indent="-55689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In some ways the opposite thought of direct mapping. Any memory block can go into any cache line. This means that we need another way of identification.</a:t>
            </a:r>
            <a:endParaRPr lang="en-US" altLang="x-none" sz="2000" dirty="0" err="1"/>
          </a:p>
          <a:p>
            <a:pPr marL="558800" indent="-55689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This is achieved by using word ID bits to find which in the block is needed. The tag then becomes all of the remaining bits in the line.</a:t>
            </a:r>
            <a:endParaRPr lang="en-US" altLang="x-none" sz="2000" dirty="0" err="1"/>
          </a:p>
          <a:p>
            <a:pPr marL="558800" indent="-55689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Highly flexible, and generally considered to have the best performance in terms of hit/miss ratio. </a:t>
            </a:r>
            <a:endParaRPr lang="en-US" altLang="x-none" sz="2000" dirty="0" err="1"/>
          </a:p>
          <a:p>
            <a:pPr marL="1174750" lvl="1" indent="-49974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There is a price to pay for this though:  To check if an address exist in the cache, we must compare all existing entries tags. We also must implement a replacement algorithm, such as Least Recently Used (LRU).</a:t>
            </a:r>
            <a:endParaRPr lang="en-US" altLang="x-none" sz="2000" dirty="0" err="1"/>
          </a:p>
          <a:p>
            <a:pPr marL="558800" indent="-55689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Ideally used for very small caches, because as cache size rises, checking through the cache takes too much time.</a:t>
            </a:r>
            <a:endParaRPr lang="en-US" altLang="x-none" sz="2000" dirty="0" err="1"/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标题 15360"/>
          <p:cNvSpPr>
            <a:spLocks noGrp="1"/>
          </p:cNvSpPr>
          <p:nvPr>
            <p:ph type="title"/>
          </p:nvPr>
        </p:nvSpPr>
        <p:spPr>
          <a:xfrm>
            <a:off x="503238" y="109538"/>
            <a:ext cx="9070975" cy="1262062"/>
          </a:xfrm>
          <a:ln/>
        </p:spPr>
        <p:txBody>
          <a:bodyPr wrap="square" lIns="0" tIns="38880" rIns="0" bIns="0" anchor="ctr"/>
          <a:p>
            <a:pPr defTabSz="0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dirty="0" err="1"/>
              <a:t>Set Associative Mapping</a:t>
            </a:r>
            <a:endParaRPr lang="en-US" altLang="x-none" dirty="0" err="1"/>
          </a:p>
        </p:txBody>
      </p:sp>
      <p:sp>
        <p:nvSpPr>
          <p:cNvPr id="15362" name="文本占位符 15361"/>
          <p:cNvSpPr>
            <a:spLocks noGrp="1"/>
          </p:cNvSpPr>
          <p:nvPr>
            <p:ph type="body" idx="1"/>
          </p:nvPr>
        </p:nvSpPr>
        <p:spPr>
          <a:xfrm>
            <a:off x="503238" y="1341438"/>
            <a:ext cx="9070975" cy="4989512"/>
          </a:xfrm>
          <a:ln/>
        </p:spPr>
        <p:txBody>
          <a:bodyPr wrap="square" lIns="0" tIns="28080" rIns="0" bIns="0" anchor="t"/>
          <a:p>
            <a:pPr marL="558800" indent="-55689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A mixture between direct and fully associative mapping. The idea is to combine the best of both worlds, the hit ratio of fully associative, and the simple calculations of direct mapping.</a:t>
            </a:r>
            <a:endParaRPr lang="en-US" altLang="x-none" sz="2000" dirty="0" err="1"/>
          </a:p>
          <a:p>
            <a:pPr marL="558800" indent="-55689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Instead of only allowing only one line that a memory block can map to, it will group a few lines together to form a set. That block can then map to any line in the set.</a:t>
            </a:r>
            <a:endParaRPr lang="en-US" altLang="x-none" sz="2000" dirty="0" err="1"/>
          </a:p>
          <a:p>
            <a:pPr marL="1174750" lvl="1" indent="-49974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Allows each word in the cache to have two or more words in the memory for the same index address.</a:t>
            </a:r>
            <a:endParaRPr lang="en-US" altLang="x-none" sz="2000" dirty="0" err="1"/>
          </a:p>
          <a:p>
            <a:pPr marL="558800" indent="-55689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To find an address, first look at the indexes of the set and then search the tag fields of all lines in the set for the address.</a:t>
            </a:r>
            <a:endParaRPr lang="en-US" altLang="x-none" sz="2000" dirty="0" err="1"/>
          </a:p>
          <a:p>
            <a:pPr marL="558800" indent="-55689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The number of sets can vary, usually from 2, 4, 8, and 16. </a:t>
            </a:r>
            <a:endParaRPr lang="en-US" altLang="x-none" sz="2000" dirty="0" err="1"/>
          </a:p>
          <a:p>
            <a:pPr marL="1174750" lvl="1" indent="-499745" defTabSz="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71830" algn="l"/>
                <a:tab pos="1129030" algn="l"/>
                <a:tab pos="1586230" algn="l"/>
                <a:tab pos="2043430" algn="l"/>
                <a:tab pos="2500630" algn="l"/>
                <a:tab pos="2957830" algn="l"/>
                <a:tab pos="3415030" algn="l"/>
                <a:tab pos="3872230" algn="l"/>
                <a:tab pos="4329430" algn="l"/>
                <a:tab pos="4786630" algn="l"/>
                <a:tab pos="5243830" algn="l"/>
                <a:tab pos="5701030" algn="l"/>
                <a:tab pos="6158230" algn="l"/>
                <a:tab pos="6615430" algn="l"/>
                <a:tab pos="7072630" algn="l"/>
                <a:tab pos="7529830" algn="l"/>
                <a:tab pos="7987030" algn="l"/>
                <a:tab pos="8444230" algn="l"/>
                <a:tab pos="8901430" algn="l"/>
                <a:tab pos="9358630" algn="l"/>
              </a:tabLst>
            </a:pPr>
            <a:r>
              <a:rPr lang="en-US" altLang="x-none" sz="2000" dirty="0" err="1"/>
              <a:t>Past sets of four lines, we start seeing reduced gains.</a:t>
            </a:r>
            <a:endParaRPr lang="en-US" altLang="x-none" sz="2000" dirty="0" err="1"/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6385" name="图片 163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160463"/>
            <a:ext cx="9601200" cy="3594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文本框 16385"/>
          <p:cNvSpPr txBox="1"/>
          <p:nvPr/>
        </p:nvSpPr>
        <p:spPr>
          <a:xfrm>
            <a:off x="1979613" y="457200"/>
            <a:ext cx="6121400" cy="7127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5000" rIns="90000" bIns="45000" anchor="t"/>
          <a:p>
            <a:pPr lvl="0" defTabSz="0" eaLnBrk="1"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sz="4400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Direct Mapping Analogy</a:t>
            </a:r>
            <a:endParaRPr lang="en-US" altLang="x-none" sz="4400" dirty="0" err="1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6387" name="文本框 16386"/>
          <p:cNvSpPr txBox="1"/>
          <p:nvPr/>
        </p:nvSpPr>
        <p:spPr>
          <a:xfrm>
            <a:off x="639763" y="4884738"/>
            <a:ext cx="8778875" cy="2073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/>
          <a:p>
            <a:pPr marL="215900" lvl="0" indent="-215900" defTabSz="0" eaLnBrk="1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altLang="x-none" sz="2000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Given a student ID, you may only park in the space that matches the first 3 numbers of your ID number.</a:t>
            </a:r>
            <a:endParaRPr lang="en-US" altLang="x-none" sz="2000" dirty="0" err="1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  <a:p>
            <a:pPr marL="215900" lvl="0" indent="-215900" defTabSz="0" eaLnBrk="1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altLang="x-none" sz="2000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A potential problem arises when we have lots of students with the same first 3 numbers in their ID. There will be lots of competition for the same space.</a:t>
            </a:r>
            <a:endParaRPr lang="en-US" altLang="x-none" sz="2000" dirty="0" err="1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  <a:p>
            <a:pPr marL="215900" lvl="0" indent="-215900" defTabSz="0" eaLnBrk="1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altLang="x-none" sz="2000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The upside is that you will know right away if your spot is available, and you don't spend much time searching.</a:t>
            </a:r>
            <a:endParaRPr lang="en-US" altLang="x-none" sz="2000" dirty="0" err="1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09" name="文本框 17408"/>
          <p:cNvSpPr txBox="1"/>
          <p:nvPr/>
        </p:nvSpPr>
        <p:spPr>
          <a:xfrm>
            <a:off x="765175" y="457200"/>
            <a:ext cx="8550275" cy="7127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5000" rIns="90000" bIns="45000" anchor="t"/>
          <a:p>
            <a:pPr lvl="0" defTabSz="0" eaLnBrk="1"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sz="4400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Full Associative Mapping Analogy</a:t>
            </a:r>
            <a:endParaRPr lang="en-US" altLang="x-none" sz="4400" dirty="0" err="1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7410" name="文本框 17409"/>
          <p:cNvSpPr txBox="1"/>
          <p:nvPr/>
        </p:nvSpPr>
        <p:spPr>
          <a:xfrm>
            <a:off x="650875" y="5268913"/>
            <a:ext cx="8778875" cy="122396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/>
          <a:p>
            <a:pPr marL="215900" lvl="0" indent="-215900" defTabSz="0" eaLnBrk="1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altLang="x-none" sz="2000" dirty="0" err="1">
                <a:solidFill>
                  <a:srgbClr val="000000"/>
                </a:solidFill>
                <a:latin typeface="Comic Sans MS" panose="030F0702030302020204" pitchFamily="64" charset="0"/>
                <a:ea typeface="Comic Sans MS" panose="030F0702030302020204" pitchFamily="64" charset="0"/>
              </a:rPr>
              <a:t>It doesn't matter what your ID is, you can park anywhere you want to! </a:t>
            </a:r>
            <a:endParaRPr lang="en-US" altLang="x-none" sz="2000" dirty="0" err="1">
              <a:solidFill>
                <a:srgbClr val="000000"/>
              </a:solidFill>
              <a:latin typeface="Comic Sans MS" panose="030F0702030302020204" pitchFamily="64" charset="0"/>
              <a:ea typeface="Comic Sans MS" panose="030F0702030302020204" pitchFamily="64" charset="0"/>
            </a:endParaRPr>
          </a:p>
          <a:p>
            <a:pPr marL="215900" lvl="0" indent="-215900" defTabSz="0" eaLnBrk="1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altLang="x-none" sz="2000" dirty="0" err="1">
                <a:solidFill>
                  <a:srgbClr val="000000"/>
                </a:solidFill>
                <a:latin typeface="Comic Sans MS" panose="030F0702030302020204" pitchFamily="64" charset="0"/>
                <a:ea typeface="Comic Sans MS" panose="030F0702030302020204" pitchFamily="64" charset="0"/>
              </a:rPr>
              <a:t>But, what if all the spaces are filled? </a:t>
            </a:r>
            <a:endParaRPr lang="en-US" altLang="x-none" sz="2000" dirty="0" err="1">
              <a:solidFill>
                <a:srgbClr val="000000"/>
              </a:solidFill>
              <a:latin typeface="Comic Sans MS" panose="030F0702030302020204" pitchFamily="64" charset="0"/>
              <a:ea typeface="Comic Sans MS" panose="030F0702030302020204" pitchFamily="64" charset="0"/>
            </a:endParaRPr>
          </a:p>
          <a:p>
            <a:pPr marL="431800" lvl="1" indent="-215900" defTabSz="0" eaLnBrk="1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altLang="x-none" sz="2000" dirty="0" err="1">
                <a:solidFill>
                  <a:srgbClr val="000000"/>
                </a:solidFill>
                <a:latin typeface="Comic Sans MS" panose="030F0702030302020204" pitchFamily="64" charset="0"/>
                <a:ea typeface="Comic Sans MS" panose="030F0702030302020204" pitchFamily="64" charset="0"/>
              </a:rPr>
              <a:t>You will end up driving to every single one looking for an empty spot before going through the process of kicking one out.</a:t>
            </a:r>
            <a:endParaRPr lang="en-US" altLang="x-none" sz="2000" dirty="0" err="1">
              <a:solidFill>
                <a:srgbClr val="000000"/>
              </a:solidFill>
              <a:latin typeface="Comic Sans MS" panose="030F0702030302020204" pitchFamily="64" charset="0"/>
              <a:ea typeface="Comic Sans MS" panose="030F0702030302020204" pitchFamily="64" charset="0"/>
            </a:endParaRPr>
          </a:p>
        </p:txBody>
      </p:sp>
      <p:pic>
        <p:nvPicPr>
          <p:cNvPr id="17411" name="图片 174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" y="1169988"/>
            <a:ext cx="9342438" cy="4011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3" name="文本框 18432"/>
          <p:cNvSpPr txBox="1"/>
          <p:nvPr/>
        </p:nvSpPr>
        <p:spPr>
          <a:xfrm>
            <a:off x="795338" y="457200"/>
            <a:ext cx="8488362" cy="7127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5000" rIns="90000" bIns="45000" anchor="t"/>
          <a:p>
            <a:pPr lvl="0" defTabSz="0" eaLnBrk="1"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sz="4400" dirty="0" err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Set Associative Mapping Analogy</a:t>
            </a:r>
            <a:endParaRPr lang="en-US" altLang="x-none" sz="4400" dirty="0" err="1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8434" name="文本框 18433"/>
          <p:cNvSpPr txBox="1"/>
          <p:nvPr/>
        </p:nvSpPr>
        <p:spPr>
          <a:xfrm>
            <a:off x="6777038" y="1736725"/>
            <a:ext cx="2925762" cy="490696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/>
          <a:p>
            <a:pPr marL="215900" lvl="0" indent="-215900" defTabSz="0" eaLnBrk="1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altLang="x-none" sz="2000" dirty="0" err="1">
                <a:solidFill>
                  <a:srgbClr val="000000"/>
                </a:solidFill>
                <a:latin typeface="Comic Sans MS" panose="030F0702030302020204" pitchFamily="64" charset="0"/>
                <a:ea typeface="Comic Sans MS" panose="030F0702030302020204" pitchFamily="64" charset="0"/>
              </a:rPr>
              <a:t>Your parking lot is based on the first digit of your student ID number, and you can  park anywhere in that lot, but only in that lot.</a:t>
            </a:r>
            <a:endParaRPr lang="en-US" altLang="x-none" sz="2000" dirty="0" err="1">
              <a:solidFill>
                <a:srgbClr val="000000"/>
              </a:solidFill>
              <a:latin typeface="Comic Sans MS" panose="030F0702030302020204" pitchFamily="64" charset="0"/>
              <a:ea typeface="Comic Sans MS" panose="030F0702030302020204" pitchFamily="64" charset="0"/>
            </a:endParaRPr>
          </a:p>
          <a:p>
            <a:pPr marL="215900" lvl="0" indent="-215900" defTabSz="0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altLang="x-none" sz="2000" dirty="0" err="1">
              <a:solidFill>
                <a:srgbClr val="000000"/>
              </a:solidFill>
              <a:latin typeface="Comic Sans MS" panose="030F0702030302020204" pitchFamily="64" charset="0"/>
              <a:ea typeface="Comic Sans MS" panose="030F0702030302020204" pitchFamily="64" charset="0"/>
            </a:endParaRPr>
          </a:p>
          <a:p>
            <a:pPr marL="215900" lvl="0" indent="-215900" defTabSz="0" eaLnBrk="1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r>
              <a:rPr lang="en-US" altLang="x-none" sz="2000" dirty="0" err="1">
                <a:solidFill>
                  <a:srgbClr val="000000"/>
                </a:solidFill>
                <a:latin typeface="Comic Sans MS" panose="030F0702030302020204" pitchFamily="64" charset="0"/>
                <a:ea typeface="Comic Sans MS" panose="030F0702030302020204" pitchFamily="64" charset="0"/>
              </a:rPr>
              <a:t>This gives you some flexibility about where to park. You don't have to search the entire campus to find a spot, and there's potentially less competition for a spot.</a:t>
            </a:r>
            <a:endParaRPr lang="en-US" altLang="x-none" sz="2000" dirty="0" err="1">
              <a:solidFill>
                <a:srgbClr val="000000"/>
              </a:solidFill>
              <a:latin typeface="Comic Sans MS" panose="030F0702030302020204" pitchFamily="64" charset="0"/>
              <a:ea typeface="Comic Sans MS" panose="030F0702030302020204" pitchFamily="64" charset="0"/>
            </a:endParaRPr>
          </a:p>
        </p:txBody>
      </p:sp>
      <p:pic>
        <p:nvPicPr>
          <p:cNvPr id="18435" name="图片 184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563" y="1169988"/>
            <a:ext cx="6594475" cy="5976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wrap="square" lIns="0" tIns="38880" rIns="0" bIns="0" anchor="ctr"/>
          <a:p>
            <a:pPr defTabSz="0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dirty="0" err="1"/>
              <a:t>Levels of Memory</a:t>
            </a:r>
            <a:endParaRPr lang="en-US" altLang="x-none" dirty="0" err="1"/>
          </a:p>
        </p:txBody>
      </p:sp>
      <p:sp>
        <p:nvSpPr>
          <p:cNvPr id="4098" name="文本占位符 4097"/>
          <p:cNvSpPr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 wrap="square" lIns="0" tIns="28080" rIns="0" bIns="0" anchor="t"/>
          <a:p/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1" name="标题 5120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wrap="square" lIns="0" tIns="38880" rIns="0" bIns="0" anchor="ctr"/>
          <a:p>
            <a:pPr defTabSz="0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dirty="0" err="1"/>
              <a:t>Levels of Memory</a:t>
            </a:r>
            <a:endParaRPr lang="en-US" altLang="x-none" dirty="0" err="1"/>
          </a:p>
        </p:txBody>
      </p:sp>
      <p:sp>
        <p:nvSpPr>
          <p:cNvPr id="5122" name="文本占位符 5121"/>
          <p:cNvSpPr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 wrap="square" lIns="0" tIns="28080" rIns="0" bIns="0" anchor="t"/>
          <a:p/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5" name="标题 6144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wrap="square" lIns="0" tIns="38880" rIns="0" bIns="0" anchor="ctr"/>
          <a:p>
            <a:pPr defTabSz="0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dirty="0" err="1"/>
              <a:t>Levels of Memory</a:t>
            </a:r>
            <a:endParaRPr lang="en-US" altLang="x-none" dirty="0" err="1"/>
          </a:p>
        </p:txBody>
      </p:sp>
      <p:sp>
        <p:nvSpPr>
          <p:cNvPr id="6146" name="文本占位符 6145"/>
          <p:cNvSpPr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 wrap="square" lIns="0" tIns="28080" rIns="0" bIns="0" anchor="t"/>
          <a:p/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69" name="标题 7168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wrap="square" lIns="0" tIns="38880" rIns="0" bIns="0" anchor="ctr"/>
          <a:p>
            <a:pPr defTabSz="0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dirty="0" err="1"/>
              <a:t>Levels of Memory</a:t>
            </a:r>
            <a:endParaRPr lang="en-US" altLang="x-none" dirty="0" err="1"/>
          </a:p>
        </p:txBody>
      </p:sp>
      <p:sp>
        <p:nvSpPr>
          <p:cNvPr id="7170" name="文本占位符 7169"/>
          <p:cNvSpPr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 wrap="square" lIns="0" tIns="28080" rIns="0" bIns="0" anchor="t"/>
          <a:p/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3" name="标题 8192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wrap="square" lIns="0" tIns="38880" rIns="0" bIns="0" anchor="ctr"/>
          <a:p>
            <a:pPr defTabSz="0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dirty="0" err="1"/>
              <a:t>Cache Performance</a:t>
            </a:r>
            <a:endParaRPr lang="en-US" altLang="x-none" dirty="0" err="1"/>
          </a:p>
        </p:txBody>
      </p:sp>
      <p:sp>
        <p:nvSpPr>
          <p:cNvPr id="8194" name="文本占位符 8193"/>
          <p:cNvSpPr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 wrap="square" lIns="0" tIns="28080" rIns="0" bIns="0" anchor="t"/>
          <a:p>
            <a:r>
              <a:rPr lang="en-US"/>
              <a:t>hit or miss:</a:t>
            </a:r>
            <a:endParaRPr lang="en-US"/>
          </a:p>
          <a:p>
            <a:pPr marL="457200" indent="-457200">
              <a:lnSpc>
                <a:spcPct val="93000"/>
              </a:lnSpc>
              <a:buFont typeface="Wingdings" panose="05000000000000000000" charset="0"/>
              <a:buChar char="l"/>
            </a:pPr>
            <a:r>
              <a:rPr lang="en-US" sz="2800"/>
              <a:t>find memory loaction in cache</a:t>
            </a:r>
            <a:endParaRPr lang="en-US" sz="2800"/>
          </a:p>
          <a:p>
            <a:pPr marL="457200" indent="-457200">
              <a:lnSpc>
                <a:spcPct val="93000"/>
              </a:lnSpc>
              <a:buFont typeface="Wingdings" panose="05000000000000000000" charset="0"/>
              <a:buChar char="l"/>
            </a:pPr>
            <a:r>
              <a:rPr lang="en-US" sz="2800"/>
              <a:t>does not find memory location in cache</a:t>
            </a:r>
            <a:endParaRPr lang="en-US" sz="2800"/>
          </a:p>
          <a:p>
            <a:pPr marL="457200" indent="-457200">
              <a:lnSpc>
                <a:spcPct val="93000"/>
              </a:lnSpc>
              <a:buFont typeface="Wingdings" panose="05000000000000000000" charset="0"/>
              <a:buChar char="l"/>
            </a:pPr>
            <a:endParaRPr lang="en-US"/>
          </a:p>
          <a:p>
            <a:pPr marL="0" indent="0">
              <a:lnSpc>
                <a:spcPct val="93000"/>
              </a:lnSpc>
              <a:buFont typeface="Wingdings" panose="05000000000000000000" charset="0"/>
            </a:pPr>
            <a:r>
              <a:rPr lang="en-US"/>
              <a:t>hit ratio = hit/(hit + miss)</a:t>
            </a:r>
            <a:endParaRPr lang="en-US"/>
          </a:p>
          <a:p>
            <a:pPr marL="0" indent="0">
              <a:lnSpc>
                <a:spcPct val="93000"/>
              </a:lnSpc>
              <a:buFont typeface="Wingdings" panose="05000000000000000000" charset="0"/>
            </a:pPr>
            <a:r>
              <a:rPr lang="en-US"/>
              <a:t>number of hits/ totoal accesses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7" name="标题 9216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wrap="square" lIns="0" tIns="38880" rIns="0" bIns="0" anchor="ctr"/>
          <a:p>
            <a:pPr defTabSz="0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dirty="0" err="1"/>
              <a:t>Cache Performance</a:t>
            </a:r>
            <a:endParaRPr lang="en-US" altLang="x-none" dirty="0" err="1"/>
          </a:p>
        </p:txBody>
      </p:sp>
      <p:sp>
        <p:nvSpPr>
          <p:cNvPr id="9218" name="文本占位符 9217"/>
          <p:cNvSpPr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 wrap="square" lIns="0" tIns="28080" rIns="0" bIns="0" anchor="t"/>
          <a:p>
            <a:r>
              <a:rPr lang="en-US"/>
              <a:t>miss rate: fraction of momory references not found in cache</a:t>
            </a:r>
            <a:endParaRPr lang="en-US"/>
          </a:p>
          <a:p>
            <a:r>
              <a:rPr lang="en-US"/>
              <a:t>miss rate = 1 - hit rate</a:t>
            </a:r>
            <a:endParaRPr lang="en-US"/>
          </a:p>
          <a:p>
            <a:endParaRPr lang="en-US"/>
          </a:p>
          <a:p>
            <a:r>
              <a:rPr lang="en-US"/>
              <a:t>Typical miss rates:</a:t>
            </a:r>
            <a:endParaRPr lang="en-US"/>
          </a:p>
          <a:p>
            <a:r>
              <a:rPr lang="en-US"/>
              <a:t>3-10% for L1</a:t>
            </a:r>
            <a:endParaRPr lang="en-US"/>
          </a:p>
          <a:p>
            <a:r>
              <a:rPr lang="en-US"/>
              <a:t>quite small(&lt;1%) for L2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1" name="标题 10240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wrap="square" lIns="0" tIns="38880" rIns="0" bIns="0" anchor="ctr"/>
          <a:p>
            <a:pPr defTabSz="0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dirty="0" err="1"/>
              <a:t>Cache Performance</a:t>
            </a:r>
            <a:endParaRPr lang="en-US" altLang="x-none" dirty="0" err="1"/>
          </a:p>
        </p:txBody>
      </p:sp>
      <p:sp>
        <p:nvSpPr>
          <p:cNvPr id="10242" name="文本占位符 10241"/>
          <p:cNvSpPr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 wrap="square" lIns="0" tIns="28080" rIns="0" bIns="0" anchor="t"/>
          <a:p>
            <a:r>
              <a:rPr lang="en-US"/>
              <a:t>hit time: </a:t>
            </a:r>
            <a:r>
              <a:rPr lang="en-US" sz="2800"/>
              <a:t>time to deliver a liine in the cache to the processor includes time to determine whether the line is in the cache.</a:t>
            </a:r>
            <a:endParaRPr lang="en-US" sz="2800"/>
          </a:p>
          <a:p>
            <a:endParaRPr lang="en-US" sz="2800"/>
          </a:p>
          <a:p>
            <a:r>
              <a:rPr lang="en-US" sz="2800"/>
              <a:t>Typical times:</a:t>
            </a:r>
            <a:endParaRPr lang="en-US" sz="2800"/>
          </a:p>
          <a:p>
            <a:r>
              <a:rPr lang="en-US" sz="2800"/>
              <a:t>1-2 clock cycle for L1</a:t>
            </a:r>
            <a:endParaRPr lang="en-US" sz="2800"/>
          </a:p>
          <a:p>
            <a:r>
              <a:rPr lang="en-US" sz="2800"/>
              <a:t>5-20 clock cycle for L2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5" name="标题 11264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wrap="square" lIns="0" tIns="38880" rIns="0" bIns="0" anchor="ctr"/>
          <a:p>
            <a:pPr defTabSz="0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dirty="0" err="1"/>
              <a:t>Calculation avg Access Time</a:t>
            </a:r>
            <a:endParaRPr lang="en-US" altLang="x-none" dirty="0" err="1"/>
          </a:p>
        </p:txBody>
      </p:sp>
      <p:sp>
        <p:nvSpPr>
          <p:cNvPr id="11266" name="文本占位符 11265"/>
          <p:cNvSpPr>
            <a:spLocks noGrp="1"/>
          </p:cNvSpPr>
          <p:nvPr>
            <p:ph type="body" idx="1"/>
          </p:nvPr>
        </p:nvSpPr>
        <p:spPr>
          <a:xfrm>
            <a:off x="503555" y="1768475"/>
            <a:ext cx="9070975" cy="5441950"/>
          </a:xfrm>
          <a:ln/>
        </p:spPr>
        <p:txBody>
          <a:bodyPr wrap="square" lIns="0" tIns="28080" rIns="0" bIns="0" anchor="t"/>
          <a:p>
            <a:r>
              <a:rPr lang="en-US" sz="2800"/>
              <a:t>example: 2 level cache, DRAM</a:t>
            </a:r>
            <a:endParaRPr lang="en-US" sz="2800"/>
          </a:p>
          <a:p>
            <a:r>
              <a:rPr lang="en-US" sz="2000"/>
              <a:t>L1 costs 1 cycle to acces and  has miss rate of 10%</a:t>
            </a:r>
            <a:endParaRPr lang="en-US" sz="2000"/>
          </a:p>
          <a:p>
            <a:r>
              <a:rPr lang="en-US" sz="2000"/>
              <a:t>L2 cache costs 10 cycles toaccess hs miss rate of 2%</a:t>
            </a:r>
            <a:endParaRPr lang="en-US" sz="2000"/>
          </a:p>
          <a:p>
            <a:r>
              <a:rPr lang="en-US" sz="2000"/>
              <a:t>DRAM costs 80 cycles to access(no miss rate)</a:t>
            </a:r>
            <a:endParaRPr lang="en-US" sz="2000"/>
          </a:p>
          <a:p>
            <a:endParaRPr lang="en-US" sz="2400"/>
          </a:p>
          <a:p>
            <a:r>
              <a:rPr lang="en-US" sz="2400"/>
              <a:t>Then avg meory access time(AMAT) would be:</a:t>
            </a:r>
            <a:endParaRPr lang="en-US" sz="2400"/>
          </a:p>
          <a:p>
            <a:r>
              <a:rPr lang="en-US" sz="2000"/>
              <a:t>1+						always access L1 cache</a:t>
            </a:r>
            <a:endParaRPr lang="en-US" sz="2000"/>
          </a:p>
          <a:p>
            <a:r>
              <a:rPr lang="en-US" sz="2000"/>
              <a:t>0.1*10+				propability miss in L1 cache * time to access L2</a:t>
            </a:r>
            <a:endParaRPr lang="en-US" sz="2000"/>
          </a:p>
          <a:p>
            <a:r>
              <a:rPr lang="en-US" sz="2000"/>
              <a:t>0.1*0.02*80			probablity miss in L1 cache * probability miss in L2</a:t>
            </a:r>
            <a:endParaRPr lang="en-US" sz="2000"/>
          </a:p>
          <a:p>
            <a:r>
              <a:rPr lang="en-US" sz="2000"/>
              <a:t>						cache * time to access DRAM</a:t>
            </a:r>
            <a:endParaRPr lang="en-US" sz="2000"/>
          </a:p>
          <a:p>
            <a:r>
              <a:rPr lang="en-US" sz="2000"/>
              <a:t> = 2.16 clock cycles</a:t>
            </a:r>
            <a:endParaRPr lang="en-US" sz="2000"/>
          </a:p>
          <a:p>
            <a:endParaRPr lang="en-US" sz="2000"/>
          </a:p>
          <a:p>
            <a:r>
              <a:rPr lang="en-US" sz="2000"/>
              <a:t>						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4127</Words>
  <Application>WPS 演示</Application>
  <PresentationFormat/>
  <Paragraphs>111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MS PGothic</vt:lpstr>
      <vt:lpstr>Lucida Sans Unicode</vt:lpstr>
      <vt:lpstr>Comic Sans MS</vt:lpstr>
      <vt:lpstr>微软雅黑</vt:lpstr>
      <vt:lpstr>MS PGothic</vt:lpstr>
      <vt:lpstr>Wingdings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wenbq1</cp:lastModifiedBy>
  <cp:revision>2</cp:revision>
  <dcterms:created xsi:type="dcterms:W3CDTF">2017-11-19T23:27:06Z</dcterms:created>
  <dcterms:modified xsi:type="dcterms:W3CDTF">2017-11-20T03:55:41Z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