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28"/>
  </p:notesMasterIdLst>
  <p:sldIdLst>
    <p:sldId id="256" r:id="rId2"/>
    <p:sldId id="257" r:id="rId3"/>
    <p:sldId id="260" r:id="rId4"/>
    <p:sldId id="264" r:id="rId5"/>
    <p:sldId id="265" r:id="rId6"/>
    <p:sldId id="307" r:id="rId7"/>
    <p:sldId id="308" r:id="rId8"/>
    <p:sldId id="309" r:id="rId9"/>
    <p:sldId id="321" r:id="rId10"/>
    <p:sldId id="311" r:id="rId11"/>
    <p:sldId id="312" r:id="rId12"/>
    <p:sldId id="314" r:id="rId13"/>
    <p:sldId id="315" r:id="rId14"/>
    <p:sldId id="316" r:id="rId15"/>
    <p:sldId id="313" r:id="rId16"/>
    <p:sldId id="317" r:id="rId17"/>
    <p:sldId id="318" r:id="rId18"/>
    <p:sldId id="319" r:id="rId19"/>
    <p:sldId id="320" r:id="rId20"/>
    <p:sldId id="310" r:id="rId21"/>
    <p:sldId id="322" r:id="rId22"/>
    <p:sldId id="323" r:id="rId23"/>
    <p:sldId id="324" r:id="rId24"/>
    <p:sldId id="325" r:id="rId25"/>
    <p:sldId id="326" r:id="rId26"/>
    <p:sldId id="285" r:id="rId27"/>
  </p:sldIdLst>
  <p:sldSz cx="7559675" cy="10691813"/>
  <p:notesSz cx="6858000" cy="9144000"/>
  <p:embeddedFontLst>
    <p:embeddedFont>
      <p:font typeface="Atkinson Hyperlegible" panose="020B060402020202020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Sora"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01441-C99F-47D8-857F-352D016BB70F}">
  <a:tblStyle styleId="{AA801441-C99F-47D8-857F-352D016BB7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660"/>
  </p:normalViewPr>
  <p:slideViewPr>
    <p:cSldViewPr snapToGrid="0">
      <p:cViewPr>
        <p:scale>
          <a:sx n="75" d="100"/>
          <a:sy n="75" d="100"/>
        </p:scale>
        <p:origin x="25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52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21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99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20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34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52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470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981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38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88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b175936038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b1759360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b7e371826a_0_12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b7e371826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939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12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77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654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626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135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1b7e371826a_0_148: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1b7e371826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b175936038_0_1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b1759360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b7e371826a_0_12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b7e371826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97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32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b7e371826a_0_6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b7e37182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0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b7e371826a_0_12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b7e371826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12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66100" y="3351488"/>
            <a:ext cx="2157631" cy="2157755"/>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645343" y="946352"/>
            <a:ext cx="2352420" cy="2520548"/>
            <a:chOff x="3611978" y="4097687"/>
            <a:chExt cx="677716" cy="726132"/>
          </a:xfrm>
        </p:grpSpPr>
        <p:sp>
          <p:nvSpPr>
            <p:cNvPr id="12" name="Google Shape;12;p2"/>
            <p:cNvSpPr/>
            <p:nvPr/>
          </p:nvSpPr>
          <p:spPr>
            <a:xfrm>
              <a:off x="3731050" y="4265161"/>
              <a:ext cx="558644" cy="55865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11978" y="4097687"/>
              <a:ext cx="544205" cy="378573"/>
            </a:xfrm>
            <a:custGeom>
              <a:avLst/>
              <a:gdLst/>
              <a:ahLst/>
              <a:cxnLst/>
              <a:rect l="l" t="t" r="r" b="b"/>
              <a:pathLst>
                <a:path w="5352" h="3723" extrusionOk="0">
                  <a:moveTo>
                    <a:pt x="758" y="100"/>
                  </a:moveTo>
                  <a:cubicBezTo>
                    <a:pt x="924" y="100"/>
                    <a:pt x="1136" y="141"/>
                    <a:pt x="1381" y="219"/>
                  </a:cubicBezTo>
                  <a:cubicBezTo>
                    <a:pt x="1914" y="391"/>
                    <a:pt x="2552" y="724"/>
                    <a:pt x="3171" y="1162"/>
                  </a:cubicBezTo>
                  <a:cubicBezTo>
                    <a:pt x="4532" y="2142"/>
                    <a:pt x="5199" y="3151"/>
                    <a:pt x="4960" y="3485"/>
                  </a:cubicBezTo>
                  <a:cubicBezTo>
                    <a:pt x="4897" y="3573"/>
                    <a:pt x="4771" y="3618"/>
                    <a:pt x="4595" y="3618"/>
                  </a:cubicBezTo>
                  <a:cubicBezTo>
                    <a:pt x="4428" y="3618"/>
                    <a:pt x="4216" y="3577"/>
                    <a:pt x="3970" y="3494"/>
                  </a:cubicBezTo>
                  <a:cubicBezTo>
                    <a:pt x="3437" y="3323"/>
                    <a:pt x="2800" y="2990"/>
                    <a:pt x="2181" y="2552"/>
                  </a:cubicBezTo>
                  <a:cubicBezTo>
                    <a:pt x="820" y="1581"/>
                    <a:pt x="153" y="572"/>
                    <a:pt x="391" y="238"/>
                  </a:cubicBezTo>
                  <a:cubicBezTo>
                    <a:pt x="455" y="145"/>
                    <a:pt x="581" y="100"/>
                    <a:pt x="758" y="100"/>
                  </a:cubicBezTo>
                  <a:close/>
                  <a:moveTo>
                    <a:pt x="753" y="1"/>
                  </a:moveTo>
                  <a:cubicBezTo>
                    <a:pt x="541" y="1"/>
                    <a:pt x="388" y="58"/>
                    <a:pt x="306" y="172"/>
                  </a:cubicBezTo>
                  <a:cubicBezTo>
                    <a:pt x="1" y="610"/>
                    <a:pt x="791" y="1695"/>
                    <a:pt x="2123" y="2637"/>
                  </a:cubicBezTo>
                  <a:cubicBezTo>
                    <a:pt x="2752" y="3075"/>
                    <a:pt x="3390" y="3418"/>
                    <a:pt x="3942" y="3599"/>
                  </a:cubicBezTo>
                  <a:cubicBezTo>
                    <a:pt x="4190" y="3675"/>
                    <a:pt x="4408" y="3723"/>
                    <a:pt x="4589" y="3723"/>
                  </a:cubicBezTo>
                  <a:cubicBezTo>
                    <a:pt x="4808" y="3723"/>
                    <a:pt x="4960" y="3656"/>
                    <a:pt x="5046" y="3542"/>
                  </a:cubicBezTo>
                  <a:cubicBezTo>
                    <a:pt x="5351" y="3104"/>
                    <a:pt x="4561" y="2028"/>
                    <a:pt x="3228" y="1086"/>
                  </a:cubicBezTo>
                  <a:cubicBezTo>
                    <a:pt x="2599" y="638"/>
                    <a:pt x="1952" y="295"/>
                    <a:pt x="1410" y="124"/>
                  </a:cubicBezTo>
                  <a:cubicBezTo>
                    <a:pt x="1153" y="42"/>
                    <a:pt x="932"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55251" y="4190830"/>
              <a:ext cx="268238" cy="191575"/>
            </a:xfrm>
            <a:custGeom>
              <a:avLst/>
              <a:gdLst/>
              <a:ahLst/>
              <a:cxnLst/>
              <a:rect l="l" t="t" r="r" b="b"/>
              <a:pathLst>
                <a:path w="2638" h="1884" extrusionOk="0">
                  <a:moveTo>
                    <a:pt x="325" y="103"/>
                  </a:moveTo>
                  <a:cubicBezTo>
                    <a:pt x="401" y="103"/>
                    <a:pt x="505" y="122"/>
                    <a:pt x="619" y="160"/>
                  </a:cubicBezTo>
                  <a:cubicBezTo>
                    <a:pt x="886" y="246"/>
                    <a:pt x="1190" y="408"/>
                    <a:pt x="1495" y="627"/>
                  </a:cubicBezTo>
                  <a:cubicBezTo>
                    <a:pt x="2142" y="1084"/>
                    <a:pt x="2476" y="1579"/>
                    <a:pt x="2371" y="1721"/>
                  </a:cubicBezTo>
                  <a:cubicBezTo>
                    <a:pt x="2342" y="1759"/>
                    <a:pt x="2285" y="1778"/>
                    <a:pt x="2206" y="1778"/>
                  </a:cubicBezTo>
                  <a:cubicBezTo>
                    <a:pt x="1966" y="1778"/>
                    <a:pt x="1524" y="1607"/>
                    <a:pt x="1038" y="1264"/>
                  </a:cubicBezTo>
                  <a:cubicBezTo>
                    <a:pt x="743" y="1046"/>
                    <a:pt x="486" y="807"/>
                    <a:pt x="315" y="589"/>
                  </a:cubicBezTo>
                  <a:cubicBezTo>
                    <a:pt x="172" y="398"/>
                    <a:pt x="115" y="236"/>
                    <a:pt x="162" y="160"/>
                  </a:cubicBezTo>
                  <a:cubicBezTo>
                    <a:pt x="191" y="122"/>
                    <a:pt x="248" y="103"/>
                    <a:pt x="325" y="103"/>
                  </a:cubicBezTo>
                  <a:close/>
                  <a:moveTo>
                    <a:pt x="322" y="1"/>
                  </a:moveTo>
                  <a:cubicBezTo>
                    <a:pt x="207" y="1"/>
                    <a:pt x="124" y="34"/>
                    <a:pt x="77" y="103"/>
                  </a:cubicBezTo>
                  <a:cubicBezTo>
                    <a:pt x="1" y="217"/>
                    <a:pt x="48" y="408"/>
                    <a:pt x="238" y="655"/>
                  </a:cubicBezTo>
                  <a:cubicBezTo>
                    <a:pt x="410" y="884"/>
                    <a:pt x="667" y="1122"/>
                    <a:pt x="981" y="1350"/>
                  </a:cubicBezTo>
                  <a:cubicBezTo>
                    <a:pt x="1400" y="1645"/>
                    <a:pt x="1905" y="1884"/>
                    <a:pt x="2209" y="1884"/>
                  </a:cubicBezTo>
                  <a:cubicBezTo>
                    <a:pt x="2314" y="1884"/>
                    <a:pt x="2400" y="1855"/>
                    <a:pt x="2447" y="1788"/>
                  </a:cubicBezTo>
                  <a:cubicBezTo>
                    <a:pt x="2637" y="1522"/>
                    <a:pt x="2123" y="951"/>
                    <a:pt x="1552" y="541"/>
                  </a:cubicBezTo>
                  <a:cubicBezTo>
                    <a:pt x="1238" y="322"/>
                    <a:pt x="924" y="151"/>
                    <a:pt x="657" y="65"/>
                  </a:cubicBezTo>
                  <a:cubicBezTo>
                    <a:pt x="526" y="22"/>
                    <a:pt x="41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5645350" y="1788033"/>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512688" y="7144591"/>
            <a:ext cx="2445284" cy="852210"/>
            <a:chOff x="5007351" y="8203108"/>
            <a:chExt cx="1025276" cy="357321"/>
          </a:xfrm>
        </p:grpSpPr>
        <p:sp>
          <p:nvSpPr>
            <p:cNvPr id="17" name="Google Shape;17;p2"/>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009751" y="8681174"/>
            <a:ext cx="3727823" cy="2395378"/>
            <a:chOff x="213621" y="8681174"/>
            <a:chExt cx="3727823" cy="2395378"/>
          </a:xfrm>
        </p:grpSpPr>
        <p:sp>
          <p:nvSpPr>
            <p:cNvPr id="24" name="Google Shape;24;p2"/>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 name="Google Shape;31;p2"/>
          <p:cNvCxnSpPr/>
          <p:nvPr/>
        </p:nvCxnSpPr>
        <p:spPr>
          <a:xfrm rot="10800000">
            <a:off x="7047300" y="8684050"/>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32" name="Google Shape;32;p2"/>
          <p:cNvGrpSpPr/>
          <p:nvPr/>
        </p:nvGrpSpPr>
        <p:grpSpPr>
          <a:xfrm>
            <a:off x="822426" y="-355376"/>
            <a:ext cx="3727823" cy="2395378"/>
            <a:chOff x="213621" y="8681174"/>
            <a:chExt cx="3727823" cy="2395378"/>
          </a:xfrm>
        </p:grpSpPr>
        <p:sp>
          <p:nvSpPr>
            <p:cNvPr id="33" name="Google Shape;33;p2"/>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 name="Google Shape;40;p2"/>
          <p:cNvCxnSpPr/>
          <p:nvPr/>
        </p:nvCxnSpPr>
        <p:spPr>
          <a:xfrm rot="10800000">
            <a:off x="512700" y="0"/>
            <a:ext cx="0" cy="2040000"/>
          </a:xfrm>
          <a:prstGeom prst="straightConnector1">
            <a:avLst/>
          </a:prstGeom>
          <a:noFill/>
          <a:ln w="28575" cap="flat" cmpd="sng">
            <a:solidFill>
              <a:schemeClr val="dk1"/>
            </a:solidFill>
            <a:prstDash val="solid"/>
            <a:round/>
            <a:headEnd type="none" w="med" len="med"/>
            <a:tailEnd type="none" w="med" len="med"/>
          </a:ln>
        </p:spPr>
      </p:cxnSp>
      <p:sp>
        <p:nvSpPr>
          <p:cNvPr id="41" name="Google Shape;41;p2"/>
          <p:cNvSpPr txBox="1">
            <a:spLocks noGrp="1"/>
          </p:cNvSpPr>
          <p:nvPr>
            <p:ph type="ctrTitle"/>
          </p:nvPr>
        </p:nvSpPr>
        <p:spPr>
          <a:xfrm>
            <a:off x="512700" y="4444100"/>
            <a:ext cx="6534600" cy="1389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557025" y="7239150"/>
            <a:ext cx="3490500" cy="12690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2"/>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AND_BODY_1_1">
    <p:spTree>
      <p:nvGrpSpPr>
        <p:cNvPr id="1" name="Shape 569"/>
        <p:cNvGrpSpPr/>
        <p:nvPr/>
      </p:nvGrpSpPr>
      <p:grpSpPr>
        <a:xfrm>
          <a:off x="0" y="0"/>
          <a:ext cx="0" cy="0"/>
          <a:chOff x="0" y="0"/>
          <a:chExt cx="0" cy="0"/>
        </a:xfrm>
      </p:grpSpPr>
      <p:sp>
        <p:nvSpPr>
          <p:cNvPr id="570" name="Google Shape;570;p24"/>
          <p:cNvSpPr txBox="1">
            <a:spLocks noGrp="1"/>
          </p:cNvSpPr>
          <p:nvPr>
            <p:ph type="title"/>
          </p:nvPr>
        </p:nvSpPr>
        <p:spPr>
          <a:xfrm>
            <a:off x="512700" y="925100"/>
            <a:ext cx="6534600" cy="716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1" name="Google Shape;571;p24"/>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72" name="Google Shape;572;p24"/>
          <p:cNvSpPr txBox="1">
            <a:spLocks noGrp="1"/>
          </p:cNvSpPr>
          <p:nvPr>
            <p:ph type="subTitle" idx="1"/>
          </p:nvPr>
        </p:nvSpPr>
        <p:spPr>
          <a:xfrm>
            <a:off x="1174267" y="2277775"/>
            <a:ext cx="5873100" cy="46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000"/>
              <a:buFont typeface="Sora"/>
              <a:buNone/>
              <a:defRPr sz="2000" b="1">
                <a:latin typeface="Sora"/>
                <a:ea typeface="Sora"/>
                <a:cs typeface="Sora"/>
                <a:sym typeface="So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573" name="Google Shape;573;p24"/>
          <p:cNvGrpSpPr/>
          <p:nvPr/>
        </p:nvGrpSpPr>
        <p:grpSpPr>
          <a:xfrm>
            <a:off x="3009756" y="10006199"/>
            <a:ext cx="3727823" cy="2395378"/>
            <a:chOff x="213621" y="8681174"/>
            <a:chExt cx="3727823" cy="2395378"/>
          </a:xfrm>
        </p:grpSpPr>
        <p:sp>
          <p:nvSpPr>
            <p:cNvPr id="574" name="Google Shape;574;p24"/>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1" name="Google Shape;581;p24"/>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582" name="Google Shape;582;p24"/>
          <p:cNvGrpSpPr/>
          <p:nvPr/>
        </p:nvGrpSpPr>
        <p:grpSpPr>
          <a:xfrm>
            <a:off x="822431" y="-1709576"/>
            <a:ext cx="3727823" cy="2395378"/>
            <a:chOff x="213621" y="8681174"/>
            <a:chExt cx="3727823" cy="2395378"/>
          </a:xfrm>
        </p:grpSpPr>
        <p:sp>
          <p:nvSpPr>
            <p:cNvPr id="583" name="Google Shape;583;p24"/>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0" name="Google Shape;590;p24"/>
          <p:cNvCxnSpPr/>
          <p:nvPr/>
        </p:nvCxnSpPr>
        <p:spPr>
          <a:xfrm rot="10800000">
            <a:off x="512705"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591" name="Google Shape;591;p24"/>
          <p:cNvSpPr/>
          <p:nvPr/>
        </p:nvSpPr>
        <p:spPr>
          <a:xfrm>
            <a:off x="378587" y="988020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txBox="1">
            <a:spLocks noGrp="1"/>
          </p:cNvSpPr>
          <p:nvPr>
            <p:ph type="subTitle" idx="2"/>
          </p:nvPr>
        </p:nvSpPr>
        <p:spPr>
          <a:xfrm>
            <a:off x="1174200" y="2810275"/>
            <a:ext cx="5873100" cy="77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3" name="Google Shape;593;p24"/>
          <p:cNvSpPr txBox="1">
            <a:spLocks noGrp="1"/>
          </p:cNvSpPr>
          <p:nvPr>
            <p:ph type="subTitle" idx="3"/>
          </p:nvPr>
        </p:nvSpPr>
        <p:spPr>
          <a:xfrm>
            <a:off x="1174267" y="3944825"/>
            <a:ext cx="5873100" cy="46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000"/>
              <a:buFont typeface="Sora"/>
              <a:buNone/>
              <a:defRPr sz="2000" b="1">
                <a:latin typeface="Sora"/>
                <a:ea typeface="Sora"/>
                <a:cs typeface="Sora"/>
                <a:sym typeface="So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4" name="Google Shape;594;p24"/>
          <p:cNvSpPr txBox="1">
            <a:spLocks noGrp="1"/>
          </p:cNvSpPr>
          <p:nvPr>
            <p:ph type="subTitle" idx="4"/>
          </p:nvPr>
        </p:nvSpPr>
        <p:spPr>
          <a:xfrm>
            <a:off x="1174200" y="4477325"/>
            <a:ext cx="5873100" cy="77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5" name="Google Shape;595;p24"/>
          <p:cNvSpPr txBox="1">
            <a:spLocks noGrp="1"/>
          </p:cNvSpPr>
          <p:nvPr>
            <p:ph type="subTitle" idx="5"/>
          </p:nvPr>
        </p:nvSpPr>
        <p:spPr>
          <a:xfrm>
            <a:off x="1174267" y="5611875"/>
            <a:ext cx="5873100" cy="46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000"/>
              <a:buFont typeface="Sora"/>
              <a:buNone/>
              <a:defRPr sz="2000" b="1">
                <a:latin typeface="Sora"/>
                <a:ea typeface="Sora"/>
                <a:cs typeface="Sora"/>
                <a:sym typeface="So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6" name="Google Shape;596;p24"/>
          <p:cNvSpPr txBox="1">
            <a:spLocks noGrp="1"/>
          </p:cNvSpPr>
          <p:nvPr>
            <p:ph type="subTitle" idx="6"/>
          </p:nvPr>
        </p:nvSpPr>
        <p:spPr>
          <a:xfrm>
            <a:off x="1174200" y="6144375"/>
            <a:ext cx="5873100" cy="77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7" name="Google Shape;597;p24"/>
          <p:cNvSpPr txBox="1">
            <a:spLocks noGrp="1"/>
          </p:cNvSpPr>
          <p:nvPr>
            <p:ph type="subTitle" idx="7"/>
          </p:nvPr>
        </p:nvSpPr>
        <p:spPr>
          <a:xfrm>
            <a:off x="1174267" y="7276825"/>
            <a:ext cx="5873100" cy="46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000"/>
              <a:buFont typeface="Sora"/>
              <a:buNone/>
              <a:defRPr sz="2000" b="1">
                <a:latin typeface="Sora"/>
                <a:ea typeface="Sora"/>
                <a:cs typeface="Sora"/>
                <a:sym typeface="So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8" name="Google Shape;598;p24"/>
          <p:cNvSpPr txBox="1">
            <a:spLocks noGrp="1"/>
          </p:cNvSpPr>
          <p:nvPr>
            <p:ph type="subTitle" idx="8"/>
          </p:nvPr>
        </p:nvSpPr>
        <p:spPr>
          <a:xfrm>
            <a:off x="1174200" y="7809325"/>
            <a:ext cx="5873100" cy="77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9" name="Google Shape;599;p24"/>
          <p:cNvSpPr/>
          <p:nvPr/>
        </p:nvSpPr>
        <p:spPr>
          <a:xfrm flipH="1">
            <a:off x="835619" y="9488316"/>
            <a:ext cx="1939107" cy="193921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703"/>
        <p:cNvGrpSpPr/>
        <p:nvPr/>
      </p:nvGrpSpPr>
      <p:grpSpPr>
        <a:xfrm>
          <a:off x="0" y="0"/>
          <a:ext cx="0" cy="0"/>
          <a:chOff x="0" y="0"/>
          <a:chExt cx="0" cy="0"/>
        </a:xfrm>
      </p:grpSpPr>
      <p:sp>
        <p:nvSpPr>
          <p:cNvPr id="704" name="Google Shape;704;p28"/>
          <p:cNvSpPr/>
          <p:nvPr/>
        </p:nvSpPr>
        <p:spPr>
          <a:xfrm>
            <a:off x="-566100" y="2496988"/>
            <a:ext cx="2157631" cy="2157755"/>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28"/>
          <p:cNvGrpSpPr/>
          <p:nvPr/>
        </p:nvGrpSpPr>
        <p:grpSpPr>
          <a:xfrm>
            <a:off x="5645343" y="529777"/>
            <a:ext cx="2352420" cy="2520548"/>
            <a:chOff x="3611978" y="4097687"/>
            <a:chExt cx="677716" cy="726132"/>
          </a:xfrm>
        </p:grpSpPr>
        <p:sp>
          <p:nvSpPr>
            <p:cNvPr id="706" name="Google Shape;706;p28"/>
            <p:cNvSpPr/>
            <p:nvPr/>
          </p:nvSpPr>
          <p:spPr>
            <a:xfrm>
              <a:off x="3731050" y="4265161"/>
              <a:ext cx="558644" cy="55865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3611978" y="4097687"/>
              <a:ext cx="544205" cy="378573"/>
            </a:xfrm>
            <a:custGeom>
              <a:avLst/>
              <a:gdLst/>
              <a:ahLst/>
              <a:cxnLst/>
              <a:rect l="l" t="t" r="r" b="b"/>
              <a:pathLst>
                <a:path w="5352" h="3723" extrusionOk="0">
                  <a:moveTo>
                    <a:pt x="758" y="100"/>
                  </a:moveTo>
                  <a:cubicBezTo>
                    <a:pt x="924" y="100"/>
                    <a:pt x="1136" y="141"/>
                    <a:pt x="1381" y="219"/>
                  </a:cubicBezTo>
                  <a:cubicBezTo>
                    <a:pt x="1914" y="391"/>
                    <a:pt x="2552" y="724"/>
                    <a:pt x="3171" y="1162"/>
                  </a:cubicBezTo>
                  <a:cubicBezTo>
                    <a:pt x="4532" y="2142"/>
                    <a:pt x="5199" y="3151"/>
                    <a:pt x="4960" y="3485"/>
                  </a:cubicBezTo>
                  <a:cubicBezTo>
                    <a:pt x="4897" y="3573"/>
                    <a:pt x="4771" y="3618"/>
                    <a:pt x="4595" y="3618"/>
                  </a:cubicBezTo>
                  <a:cubicBezTo>
                    <a:pt x="4428" y="3618"/>
                    <a:pt x="4216" y="3577"/>
                    <a:pt x="3970" y="3494"/>
                  </a:cubicBezTo>
                  <a:cubicBezTo>
                    <a:pt x="3437" y="3323"/>
                    <a:pt x="2800" y="2990"/>
                    <a:pt x="2181" y="2552"/>
                  </a:cubicBezTo>
                  <a:cubicBezTo>
                    <a:pt x="820" y="1581"/>
                    <a:pt x="153" y="572"/>
                    <a:pt x="391" y="238"/>
                  </a:cubicBezTo>
                  <a:cubicBezTo>
                    <a:pt x="455" y="145"/>
                    <a:pt x="581" y="100"/>
                    <a:pt x="758" y="100"/>
                  </a:cubicBezTo>
                  <a:close/>
                  <a:moveTo>
                    <a:pt x="753" y="1"/>
                  </a:moveTo>
                  <a:cubicBezTo>
                    <a:pt x="541" y="1"/>
                    <a:pt x="388" y="58"/>
                    <a:pt x="306" y="172"/>
                  </a:cubicBezTo>
                  <a:cubicBezTo>
                    <a:pt x="1" y="610"/>
                    <a:pt x="791" y="1695"/>
                    <a:pt x="2123" y="2637"/>
                  </a:cubicBezTo>
                  <a:cubicBezTo>
                    <a:pt x="2752" y="3075"/>
                    <a:pt x="3390" y="3418"/>
                    <a:pt x="3942" y="3599"/>
                  </a:cubicBezTo>
                  <a:cubicBezTo>
                    <a:pt x="4190" y="3675"/>
                    <a:pt x="4408" y="3723"/>
                    <a:pt x="4589" y="3723"/>
                  </a:cubicBezTo>
                  <a:cubicBezTo>
                    <a:pt x="4808" y="3723"/>
                    <a:pt x="4960" y="3656"/>
                    <a:pt x="5046" y="3542"/>
                  </a:cubicBezTo>
                  <a:cubicBezTo>
                    <a:pt x="5351" y="3104"/>
                    <a:pt x="4561" y="2028"/>
                    <a:pt x="3228" y="1086"/>
                  </a:cubicBezTo>
                  <a:cubicBezTo>
                    <a:pt x="2599" y="638"/>
                    <a:pt x="1952" y="295"/>
                    <a:pt x="1410" y="124"/>
                  </a:cubicBezTo>
                  <a:cubicBezTo>
                    <a:pt x="1153" y="42"/>
                    <a:pt x="932"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3755251" y="4190830"/>
              <a:ext cx="268238" cy="191575"/>
            </a:xfrm>
            <a:custGeom>
              <a:avLst/>
              <a:gdLst/>
              <a:ahLst/>
              <a:cxnLst/>
              <a:rect l="l" t="t" r="r" b="b"/>
              <a:pathLst>
                <a:path w="2638" h="1884" extrusionOk="0">
                  <a:moveTo>
                    <a:pt x="325" y="103"/>
                  </a:moveTo>
                  <a:cubicBezTo>
                    <a:pt x="401" y="103"/>
                    <a:pt x="505" y="122"/>
                    <a:pt x="619" y="160"/>
                  </a:cubicBezTo>
                  <a:cubicBezTo>
                    <a:pt x="886" y="246"/>
                    <a:pt x="1190" y="408"/>
                    <a:pt x="1495" y="627"/>
                  </a:cubicBezTo>
                  <a:cubicBezTo>
                    <a:pt x="2142" y="1084"/>
                    <a:pt x="2476" y="1579"/>
                    <a:pt x="2371" y="1721"/>
                  </a:cubicBezTo>
                  <a:cubicBezTo>
                    <a:pt x="2342" y="1759"/>
                    <a:pt x="2285" y="1778"/>
                    <a:pt x="2206" y="1778"/>
                  </a:cubicBezTo>
                  <a:cubicBezTo>
                    <a:pt x="1966" y="1778"/>
                    <a:pt x="1524" y="1607"/>
                    <a:pt x="1038" y="1264"/>
                  </a:cubicBezTo>
                  <a:cubicBezTo>
                    <a:pt x="743" y="1046"/>
                    <a:pt x="486" y="807"/>
                    <a:pt x="315" y="589"/>
                  </a:cubicBezTo>
                  <a:cubicBezTo>
                    <a:pt x="172" y="398"/>
                    <a:pt x="115" y="236"/>
                    <a:pt x="162" y="160"/>
                  </a:cubicBezTo>
                  <a:cubicBezTo>
                    <a:pt x="191" y="122"/>
                    <a:pt x="248" y="103"/>
                    <a:pt x="325" y="103"/>
                  </a:cubicBezTo>
                  <a:close/>
                  <a:moveTo>
                    <a:pt x="322" y="1"/>
                  </a:moveTo>
                  <a:cubicBezTo>
                    <a:pt x="207" y="1"/>
                    <a:pt x="124" y="34"/>
                    <a:pt x="77" y="103"/>
                  </a:cubicBezTo>
                  <a:cubicBezTo>
                    <a:pt x="1" y="217"/>
                    <a:pt x="48" y="408"/>
                    <a:pt x="238" y="655"/>
                  </a:cubicBezTo>
                  <a:cubicBezTo>
                    <a:pt x="410" y="884"/>
                    <a:pt x="667" y="1122"/>
                    <a:pt x="981" y="1350"/>
                  </a:cubicBezTo>
                  <a:cubicBezTo>
                    <a:pt x="1400" y="1645"/>
                    <a:pt x="1905" y="1884"/>
                    <a:pt x="2209" y="1884"/>
                  </a:cubicBezTo>
                  <a:cubicBezTo>
                    <a:pt x="2314" y="1884"/>
                    <a:pt x="2400" y="1855"/>
                    <a:pt x="2447" y="1788"/>
                  </a:cubicBezTo>
                  <a:cubicBezTo>
                    <a:pt x="2637" y="1522"/>
                    <a:pt x="2123" y="951"/>
                    <a:pt x="1552" y="541"/>
                  </a:cubicBezTo>
                  <a:cubicBezTo>
                    <a:pt x="1238" y="322"/>
                    <a:pt x="924" y="151"/>
                    <a:pt x="657" y="65"/>
                  </a:cubicBezTo>
                  <a:cubicBezTo>
                    <a:pt x="526" y="22"/>
                    <a:pt x="41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8"/>
          <p:cNvSpPr/>
          <p:nvPr/>
        </p:nvSpPr>
        <p:spPr>
          <a:xfrm>
            <a:off x="5645350" y="13714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28"/>
          <p:cNvGrpSpPr/>
          <p:nvPr/>
        </p:nvGrpSpPr>
        <p:grpSpPr>
          <a:xfrm>
            <a:off x="3009751" y="8681174"/>
            <a:ext cx="3727823" cy="2395378"/>
            <a:chOff x="213621" y="8681174"/>
            <a:chExt cx="3727823" cy="2395378"/>
          </a:xfrm>
        </p:grpSpPr>
        <p:sp>
          <p:nvSpPr>
            <p:cNvPr id="711" name="Google Shape;711;p28"/>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8" name="Google Shape;718;p28"/>
          <p:cNvCxnSpPr/>
          <p:nvPr/>
        </p:nvCxnSpPr>
        <p:spPr>
          <a:xfrm rot="10800000">
            <a:off x="7047300" y="8684050"/>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719" name="Google Shape;719;p28"/>
          <p:cNvGrpSpPr/>
          <p:nvPr/>
        </p:nvGrpSpPr>
        <p:grpSpPr>
          <a:xfrm>
            <a:off x="822426" y="-355376"/>
            <a:ext cx="3727823" cy="2395378"/>
            <a:chOff x="213621" y="8681174"/>
            <a:chExt cx="3727823" cy="2395378"/>
          </a:xfrm>
        </p:grpSpPr>
        <p:sp>
          <p:nvSpPr>
            <p:cNvPr id="720" name="Google Shape;720;p28"/>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28"/>
          <p:cNvCxnSpPr/>
          <p:nvPr/>
        </p:nvCxnSpPr>
        <p:spPr>
          <a:xfrm rot="10800000">
            <a:off x="512700" y="0"/>
            <a:ext cx="0" cy="2040000"/>
          </a:xfrm>
          <a:prstGeom prst="straightConnector1">
            <a:avLst/>
          </a:prstGeom>
          <a:noFill/>
          <a:ln w="28575" cap="flat" cmpd="sng">
            <a:solidFill>
              <a:schemeClr val="dk1"/>
            </a:solidFill>
            <a:prstDash val="solid"/>
            <a:round/>
            <a:headEnd type="none" w="med" len="med"/>
            <a:tailEnd type="none" w="med" len="med"/>
          </a:ln>
        </p:spPr>
      </p:cxnSp>
      <p:sp>
        <p:nvSpPr>
          <p:cNvPr id="728" name="Google Shape;728;p28"/>
          <p:cNvSpPr txBox="1">
            <a:spLocks noGrp="1"/>
          </p:cNvSpPr>
          <p:nvPr>
            <p:ph type="ctrTitle"/>
          </p:nvPr>
        </p:nvSpPr>
        <p:spPr>
          <a:xfrm>
            <a:off x="512700" y="3465400"/>
            <a:ext cx="6534600" cy="1389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9" name="Google Shape;729;p28"/>
          <p:cNvSpPr txBox="1">
            <a:spLocks noGrp="1"/>
          </p:cNvSpPr>
          <p:nvPr>
            <p:ph type="subTitle" idx="1"/>
          </p:nvPr>
        </p:nvSpPr>
        <p:spPr>
          <a:xfrm>
            <a:off x="512700" y="5079486"/>
            <a:ext cx="6534600" cy="1671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0" name="Google Shape;730;p28"/>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1" name="Google Shape;731;p28"/>
          <p:cNvSpPr txBox="1"/>
          <p:nvPr/>
        </p:nvSpPr>
        <p:spPr>
          <a:xfrm>
            <a:off x="512700" y="7731800"/>
            <a:ext cx="65346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tkinson Hyperlegible"/>
                <a:ea typeface="Atkinson Hyperlegible"/>
                <a:cs typeface="Atkinson Hyperlegible"/>
                <a:sym typeface="Atkinson Hyperlegible"/>
              </a:rPr>
              <a:t>CREDITS: This presentation template was created by </a:t>
            </a:r>
            <a:r>
              <a:rPr lang="en" sz="1200" b="1">
                <a:solidFill>
                  <a:schemeClr val="dk1"/>
                </a:solidFill>
                <a:uFill>
                  <a:noFill/>
                </a:uFill>
                <a:latin typeface="Atkinson Hyperlegible"/>
                <a:ea typeface="Atkinson Hyperlegible"/>
                <a:cs typeface="Atkinson Hyperlegible"/>
                <a:sym typeface="Atkinson Hyperlegible"/>
                <a:hlinkClick r:id="rId2">
                  <a:extLst>
                    <a:ext uri="{A12FA001-AC4F-418D-AE19-62706E023703}">
                      <ahyp:hlinkClr xmlns:ahyp="http://schemas.microsoft.com/office/drawing/2018/hyperlinkcolor" val="tx"/>
                    </a:ext>
                  </a:extLst>
                </a:hlinkClick>
              </a:rPr>
              <a:t>Slidesgo</a:t>
            </a:r>
            <a:r>
              <a:rPr lang="en" sz="1200">
                <a:solidFill>
                  <a:schemeClr val="dk1"/>
                </a:solidFill>
                <a:latin typeface="Atkinson Hyperlegible"/>
                <a:ea typeface="Atkinson Hyperlegible"/>
                <a:cs typeface="Atkinson Hyperlegible"/>
                <a:sym typeface="Atkinson Hyperlegible"/>
              </a:rPr>
              <a:t>, and includes icons by </a:t>
            </a:r>
            <a:r>
              <a:rPr lang="en" sz="1200" b="1">
                <a:solidFill>
                  <a:schemeClr val="dk1"/>
                </a:solidFill>
                <a:uFill>
                  <a:noFill/>
                </a:uFill>
                <a:latin typeface="Atkinson Hyperlegible"/>
                <a:ea typeface="Atkinson Hyperlegible"/>
                <a:cs typeface="Atkinson Hyperlegible"/>
                <a:sym typeface="Atkinson Hyperlegible"/>
                <a:hlinkClick r:id="rId3">
                  <a:extLst>
                    <a:ext uri="{A12FA001-AC4F-418D-AE19-62706E023703}">
                      <ahyp:hlinkClr xmlns:ahyp="http://schemas.microsoft.com/office/drawing/2018/hyperlinkcolor" val="tx"/>
                    </a:ext>
                  </a:extLst>
                </a:hlinkClick>
              </a:rPr>
              <a:t>Flaticon</a:t>
            </a:r>
            <a:r>
              <a:rPr lang="en" sz="1200" b="1">
                <a:solidFill>
                  <a:schemeClr val="dk1"/>
                </a:solidFill>
                <a:latin typeface="Atkinson Hyperlegible"/>
                <a:ea typeface="Atkinson Hyperlegible"/>
                <a:cs typeface="Atkinson Hyperlegible"/>
                <a:sym typeface="Atkinson Hyperlegible"/>
              </a:rPr>
              <a:t> </a:t>
            </a:r>
            <a:r>
              <a:rPr lang="en" sz="1200">
                <a:solidFill>
                  <a:schemeClr val="dk1"/>
                </a:solidFill>
                <a:latin typeface="Atkinson Hyperlegible"/>
                <a:ea typeface="Atkinson Hyperlegible"/>
                <a:cs typeface="Atkinson Hyperlegible"/>
                <a:sym typeface="Atkinson Hyperlegible"/>
              </a:rPr>
              <a:t>and infographics &amp; images by </a:t>
            </a:r>
            <a:r>
              <a:rPr lang="en" sz="1200" b="1">
                <a:solidFill>
                  <a:schemeClr val="dk1"/>
                </a:solidFill>
                <a:uFill>
                  <a:noFill/>
                </a:uFill>
                <a:latin typeface="Atkinson Hyperlegible"/>
                <a:ea typeface="Atkinson Hyperlegible"/>
                <a:cs typeface="Atkinson Hyperlegible"/>
                <a:sym typeface="Atkinson Hyperlegible"/>
                <a:hlinkClick r:id="rId4">
                  <a:extLst>
                    <a:ext uri="{A12FA001-AC4F-418D-AE19-62706E023703}">
                      <ahyp:hlinkClr xmlns:ahyp="http://schemas.microsoft.com/office/drawing/2018/hyperlinkcolor" val="tx"/>
                    </a:ext>
                  </a:extLst>
                </a:hlinkClick>
              </a:rPr>
              <a:t>Freepik</a:t>
            </a:r>
            <a:endParaRPr sz="1200" b="1">
              <a:solidFill>
                <a:schemeClr val="dk1"/>
              </a:solidFill>
              <a:latin typeface="Atkinson Hyperlegible"/>
              <a:ea typeface="Atkinson Hyperlegible"/>
              <a:cs typeface="Atkinson Hyperlegible"/>
              <a:sym typeface="Atkinson Hyperlegibl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_2">
    <p:spTree>
      <p:nvGrpSpPr>
        <p:cNvPr id="1" name="Shape 732"/>
        <p:cNvGrpSpPr/>
        <p:nvPr/>
      </p:nvGrpSpPr>
      <p:grpSpPr>
        <a:xfrm>
          <a:off x="0" y="0"/>
          <a:ext cx="0" cy="0"/>
          <a:chOff x="0" y="0"/>
          <a:chExt cx="0" cy="0"/>
        </a:xfrm>
      </p:grpSpPr>
      <p:grpSp>
        <p:nvGrpSpPr>
          <p:cNvPr id="733" name="Google Shape;733;p29"/>
          <p:cNvGrpSpPr/>
          <p:nvPr/>
        </p:nvGrpSpPr>
        <p:grpSpPr>
          <a:xfrm>
            <a:off x="3009756" y="10006199"/>
            <a:ext cx="3727823" cy="2395378"/>
            <a:chOff x="213621" y="8681174"/>
            <a:chExt cx="3727823" cy="2395378"/>
          </a:xfrm>
        </p:grpSpPr>
        <p:sp>
          <p:nvSpPr>
            <p:cNvPr id="734" name="Google Shape;734;p2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29"/>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742" name="Google Shape;742;p29"/>
          <p:cNvGrpSpPr/>
          <p:nvPr/>
        </p:nvGrpSpPr>
        <p:grpSpPr>
          <a:xfrm rot="-5400000">
            <a:off x="-2355962" y="6634886"/>
            <a:ext cx="3727823" cy="2395378"/>
            <a:chOff x="213621" y="8681174"/>
            <a:chExt cx="3727823" cy="2395378"/>
          </a:xfrm>
        </p:grpSpPr>
        <p:sp>
          <p:nvSpPr>
            <p:cNvPr id="743" name="Google Shape;743;p2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0" name="Google Shape;750;p29"/>
          <p:cNvCxnSpPr/>
          <p:nvPr/>
        </p:nvCxnSpPr>
        <p:spPr>
          <a:xfrm>
            <a:off x="-314363" y="8986212"/>
            <a:ext cx="0" cy="2040000"/>
          </a:xfrm>
          <a:prstGeom prst="straightConnector1">
            <a:avLst/>
          </a:prstGeom>
          <a:noFill/>
          <a:ln w="28575" cap="flat" cmpd="sng">
            <a:solidFill>
              <a:schemeClr val="dk1"/>
            </a:solidFill>
            <a:prstDash val="solid"/>
            <a:round/>
            <a:headEnd type="none" w="med" len="med"/>
            <a:tailEnd type="none" w="med" len="med"/>
          </a:ln>
        </p:spPr>
      </p:cxnSp>
      <p:sp>
        <p:nvSpPr>
          <p:cNvPr id="751" name="Google Shape;751;p29"/>
          <p:cNvSpPr/>
          <p:nvPr/>
        </p:nvSpPr>
        <p:spPr>
          <a:xfrm>
            <a:off x="378600" y="559820"/>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53" name="Google Shape;753;p29"/>
          <p:cNvGrpSpPr/>
          <p:nvPr/>
        </p:nvGrpSpPr>
        <p:grpSpPr>
          <a:xfrm rot="5400000">
            <a:off x="6188138" y="1661737"/>
            <a:ext cx="3727823" cy="2395378"/>
            <a:chOff x="213621" y="8681174"/>
            <a:chExt cx="3727823" cy="2395378"/>
          </a:xfrm>
        </p:grpSpPr>
        <p:sp>
          <p:nvSpPr>
            <p:cNvPr id="754" name="Google Shape;754;p2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1" name="Google Shape;761;p29"/>
          <p:cNvCxnSpPr/>
          <p:nvPr/>
        </p:nvCxnSpPr>
        <p:spPr>
          <a:xfrm rot="10800000">
            <a:off x="7874363" y="-334212"/>
            <a:ext cx="0" cy="2040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2_1">
    <p:spTree>
      <p:nvGrpSpPr>
        <p:cNvPr id="1" name="Shape 762"/>
        <p:cNvGrpSpPr/>
        <p:nvPr/>
      </p:nvGrpSpPr>
      <p:grpSpPr>
        <a:xfrm>
          <a:off x="0" y="0"/>
          <a:ext cx="0" cy="0"/>
          <a:chOff x="0" y="0"/>
          <a:chExt cx="0" cy="0"/>
        </a:xfrm>
      </p:grpSpPr>
      <p:grpSp>
        <p:nvGrpSpPr>
          <p:cNvPr id="763" name="Google Shape;763;p30"/>
          <p:cNvGrpSpPr/>
          <p:nvPr/>
        </p:nvGrpSpPr>
        <p:grpSpPr>
          <a:xfrm>
            <a:off x="3009756" y="10006199"/>
            <a:ext cx="3727823" cy="2395378"/>
            <a:chOff x="213621" y="8681174"/>
            <a:chExt cx="3727823" cy="2395378"/>
          </a:xfrm>
        </p:grpSpPr>
        <p:sp>
          <p:nvSpPr>
            <p:cNvPr id="764" name="Google Shape;764;p30"/>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1" name="Google Shape;771;p30"/>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772" name="Google Shape;772;p30"/>
          <p:cNvGrpSpPr/>
          <p:nvPr/>
        </p:nvGrpSpPr>
        <p:grpSpPr>
          <a:xfrm rot="-5400000">
            <a:off x="-2355962" y="6634886"/>
            <a:ext cx="3727823" cy="2395378"/>
            <a:chOff x="213621" y="8681174"/>
            <a:chExt cx="3727823" cy="2395378"/>
          </a:xfrm>
        </p:grpSpPr>
        <p:sp>
          <p:nvSpPr>
            <p:cNvPr id="773" name="Google Shape;773;p30"/>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0" name="Google Shape;780;p30"/>
          <p:cNvCxnSpPr/>
          <p:nvPr/>
        </p:nvCxnSpPr>
        <p:spPr>
          <a:xfrm>
            <a:off x="-314363" y="8986212"/>
            <a:ext cx="0" cy="2040000"/>
          </a:xfrm>
          <a:prstGeom prst="straightConnector1">
            <a:avLst/>
          </a:prstGeom>
          <a:noFill/>
          <a:ln w="28575" cap="flat" cmpd="sng">
            <a:solidFill>
              <a:schemeClr val="dk1"/>
            </a:solidFill>
            <a:prstDash val="solid"/>
            <a:round/>
            <a:headEnd type="none" w="med" len="med"/>
            <a:tailEnd type="none" w="med" len="med"/>
          </a:ln>
        </p:spPr>
      </p:cxnSp>
      <p:sp>
        <p:nvSpPr>
          <p:cNvPr id="781" name="Google Shape;781;p30"/>
          <p:cNvSpPr/>
          <p:nvPr/>
        </p:nvSpPr>
        <p:spPr>
          <a:xfrm>
            <a:off x="378600" y="559820"/>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83" name="Google Shape;783;p30"/>
          <p:cNvGrpSpPr/>
          <p:nvPr/>
        </p:nvGrpSpPr>
        <p:grpSpPr>
          <a:xfrm rot="5400000">
            <a:off x="6188138" y="1661737"/>
            <a:ext cx="3727823" cy="2395378"/>
            <a:chOff x="213621" y="8681174"/>
            <a:chExt cx="3727823" cy="2395378"/>
          </a:xfrm>
        </p:grpSpPr>
        <p:sp>
          <p:nvSpPr>
            <p:cNvPr id="784" name="Google Shape;784;p30"/>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1" name="Google Shape;791;p30"/>
          <p:cNvCxnSpPr/>
          <p:nvPr/>
        </p:nvCxnSpPr>
        <p:spPr>
          <a:xfrm rot="10800000">
            <a:off x="7874363" y="-334212"/>
            <a:ext cx="0" cy="2040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512700" y="5911675"/>
            <a:ext cx="6534600" cy="97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3"/>
          <p:cNvSpPr txBox="1">
            <a:spLocks noGrp="1"/>
          </p:cNvSpPr>
          <p:nvPr>
            <p:ph type="subTitle" idx="1"/>
          </p:nvPr>
        </p:nvSpPr>
        <p:spPr>
          <a:xfrm>
            <a:off x="523375" y="7256450"/>
            <a:ext cx="2664300" cy="628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
          <p:cNvSpPr txBox="1">
            <a:spLocks noGrp="1"/>
          </p:cNvSpPr>
          <p:nvPr>
            <p:ph type="title" idx="2" hasCustomPrompt="1"/>
          </p:nvPr>
        </p:nvSpPr>
        <p:spPr>
          <a:xfrm>
            <a:off x="512700" y="3546200"/>
            <a:ext cx="2086800" cy="196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9" name="Google Shape;49;p3"/>
          <p:cNvGrpSpPr/>
          <p:nvPr/>
        </p:nvGrpSpPr>
        <p:grpSpPr>
          <a:xfrm flipH="1">
            <a:off x="820961" y="8681174"/>
            <a:ext cx="3727823" cy="2395378"/>
            <a:chOff x="213621" y="8681174"/>
            <a:chExt cx="3727823" cy="2395378"/>
          </a:xfrm>
        </p:grpSpPr>
        <p:sp>
          <p:nvSpPr>
            <p:cNvPr id="50" name="Google Shape;50;p3"/>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 name="Google Shape;57;p3"/>
          <p:cNvCxnSpPr/>
          <p:nvPr/>
        </p:nvCxnSpPr>
        <p:spPr>
          <a:xfrm rot="10800000">
            <a:off x="511235" y="8684050"/>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58" name="Google Shape;58;p3"/>
          <p:cNvGrpSpPr/>
          <p:nvPr/>
        </p:nvGrpSpPr>
        <p:grpSpPr>
          <a:xfrm flipH="1">
            <a:off x="3008286" y="-355376"/>
            <a:ext cx="3727823" cy="2395378"/>
            <a:chOff x="213621" y="8681174"/>
            <a:chExt cx="3727823" cy="2395378"/>
          </a:xfrm>
        </p:grpSpPr>
        <p:sp>
          <p:nvSpPr>
            <p:cNvPr id="59" name="Google Shape;59;p3"/>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 name="Google Shape;66;p3"/>
          <p:cNvCxnSpPr/>
          <p:nvPr/>
        </p:nvCxnSpPr>
        <p:spPr>
          <a:xfrm rot="10800000">
            <a:off x="7045835" y="0"/>
            <a:ext cx="0" cy="2040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grpSp>
        <p:nvGrpSpPr>
          <p:cNvPr id="115" name="Google Shape;115;p6"/>
          <p:cNvGrpSpPr/>
          <p:nvPr/>
        </p:nvGrpSpPr>
        <p:grpSpPr>
          <a:xfrm flipH="1">
            <a:off x="822424" y="10006199"/>
            <a:ext cx="3727823" cy="2395378"/>
            <a:chOff x="213621" y="8681174"/>
            <a:chExt cx="3727823" cy="2395378"/>
          </a:xfrm>
        </p:grpSpPr>
        <p:sp>
          <p:nvSpPr>
            <p:cNvPr id="116" name="Google Shape;116;p6"/>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3" name="Google Shape;123;p6"/>
          <p:cNvCxnSpPr/>
          <p:nvPr/>
        </p:nvCxnSpPr>
        <p:spPr>
          <a:xfrm rot="10800000">
            <a:off x="512698"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124" name="Google Shape;124;p6"/>
          <p:cNvGrpSpPr/>
          <p:nvPr/>
        </p:nvGrpSpPr>
        <p:grpSpPr>
          <a:xfrm flipH="1">
            <a:off x="3009749" y="-1709576"/>
            <a:ext cx="3727823" cy="2395378"/>
            <a:chOff x="213621" y="8681174"/>
            <a:chExt cx="3727823" cy="2395378"/>
          </a:xfrm>
        </p:grpSpPr>
        <p:sp>
          <p:nvSpPr>
            <p:cNvPr id="125" name="Google Shape;125;p6"/>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 name="Google Shape;132;p6"/>
          <p:cNvCxnSpPr/>
          <p:nvPr/>
        </p:nvCxnSpPr>
        <p:spPr>
          <a:xfrm rot="10800000">
            <a:off x="7047298"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133" name="Google Shape;133;p6"/>
          <p:cNvSpPr txBox="1">
            <a:spLocks noGrp="1"/>
          </p:cNvSpPr>
          <p:nvPr>
            <p:ph type="title"/>
          </p:nvPr>
        </p:nvSpPr>
        <p:spPr>
          <a:xfrm>
            <a:off x="512700" y="925100"/>
            <a:ext cx="6534600" cy="7188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34" name="Google Shape;134;p6"/>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1147650" y="935745"/>
            <a:ext cx="5264700" cy="8503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4" name="Google Shape;164;p8"/>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5" name="Google Shape;165;p8"/>
          <p:cNvGrpSpPr/>
          <p:nvPr/>
        </p:nvGrpSpPr>
        <p:grpSpPr>
          <a:xfrm>
            <a:off x="3009756" y="10006199"/>
            <a:ext cx="3727823" cy="2395378"/>
            <a:chOff x="213621" y="8681174"/>
            <a:chExt cx="3727823" cy="2395378"/>
          </a:xfrm>
        </p:grpSpPr>
        <p:sp>
          <p:nvSpPr>
            <p:cNvPr id="166" name="Google Shape;166;p8"/>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3" name="Google Shape;173;p8"/>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174" name="Google Shape;174;p8"/>
          <p:cNvGrpSpPr/>
          <p:nvPr/>
        </p:nvGrpSpPr>
        <p:grpSpPr>
          <a:xfrm>
            <a:off x="822431" y="-1709576"/>
            <a:ext cx="3727823" cy="2395378"/>
            <a:chOff x="213621" y="8681174"/>
            <a:chExt cx="3727823" cy="2395378"/>
          </a:xfrm>
        </p:grpSpPr>
        <p:sp>
          <p:nvSpPr>
            <p:cNvPr id="175" name="Google Shape;175;p8"/>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2" name="Google Shape;182;p8"/>
          <p:cNvCxnSpPr/>
          <p:nvPr/>
        </p:nvCxnSpPr>
        <p:spPr>
          <a:xfrm rot="10800000">
            <a:off x="512705"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183" name="Google Shape;183;p8"/>
          <p:cNvSpPr/>
          <p:nvPr/>
        </p:nvSpPr>
        <p:spPr>
          <a:xfrm>
            <a:off x="378587" y="988020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2107800" y="2563450"/>
            <a:ext cx="3344400" cy="3081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6" name="Google Shape;186;p9"/>
          <p:cNvSpPr txBox="1">
            <a:spLocks noGrp="1"/>
          </p:cNvSpPr>
          <p:nvPr>
            <p:ph type="subTitle" idx="1"/>
          </p:nvPr>
        </p:nvSpPr>
        <p:spPr>
          <a:xfrm>
            <a:off x="2107800" y="5826865"/>
            <a:ext cx="3344400" cy="25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87" name="Google Shape;187;p9"/>
          <p:cNvGrpSpPr/>
          <p:nvPr/>
        </p:nvGrpSpPr>
        <p:grpSpPr>
          <a:xfrm>
            <a:off x="3009756" y="10006199"/>
            <a:ext cx="3727823" cy="2395378"/>
            <a:chOff x="213621" y="8681174"/>
            <a:chExt cx="3727823" cy="2395378"/>
          </a:xfrm>
        </p:grpSpPr>
        <p:sp>
          <p:nvSpPr>
            <p:cNvPr id="188" name="Google Shape;188;p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5" name="Google Shape;195;p9"/>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196" name="Google Shape;196;p9"/>
          <p:cNvGrpSpPr/>
          <p:nvPr/>
        </p:nvGrpSpPr>
        <p:grpSpPr>
          <a:xfrm>
            <a:off x="822431" y="-1709576"/>
            <a:ext cx="3727823" cy="2395378"/>
            <a:chOff x="213621" y="8681174"/>
            <a:chExt cx="3727823" cy="2395378"/>
          </a:xfrm>
        </p:grpSpPr>
        <p:sp>
          <p:nvSpPr>
            <p:cNvPr id="197" name="Google Shape;197;p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4" name="Google Shape;204;p9"/>
          <p:cNvCxnSpPr/>
          <p:nvPr/>
        </p:nvCxnSpPr>
        <p:spPr>
          <a:xfrm rot="10800000">
            <a:off x="512705"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205" name="Google Shape;205;p9"/>
          <p:cNvSpPr/>
          <p:nvPr/>
        </p:nvSpPr>
        <p:spPr>
          <a:xfrm>
            <a:off x="378587" y="988020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6"/>
        <p:cNvGrpSpPr/>
        <p:nvPr/>
      </p:nvGrpSpPr>
      <p:grpSpPr>
        <a:xfrm>
          <a:off x="0" y="0"/>
          <a:ext cx="0" cy="0"/>
          <a:chOff x="0" y="0"/>
          <a:chExt cx="0" cy="0"/>
        </a:xfrm>
      </p:grpSpPr>
      <p:sp>
        <p:nvSpPr>
          <p:cNvPr id="207" name="Google Shape;207;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208" name="Google Shape;208;p10"/>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9"/>
        <p:cNvGrpSpPr/>
        <p:nvPr/>
      </p:nvGrpSpPr>
      <p:grpSpPr>
        <a:xfrm>
          <a:off x="0" y="0"/>
          <a:ext cx="0" cy="0"/>
          <a:chOff x="0" y="0"/>
          <a:chExt cx="0" cy="0"/>
        </a:xfrm>
      </p:grpSpPr>
      <p:sp>
        <p:nvSpPr>
          <p:cNvPr id="210" name="Google Shape;210;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1" name="Google Shape;211;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12" name="Google Shape;212;p11"/>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13" name="Google Shape;213;p11"/>
          <p:cNvGrpSpPr/>
          <p:nvPr/>
        </p:nvGrpSpPr>
        <p:grpSpPr>
          <a:xfrm>
            <a:off x="3009756" y="10006199"/>
            <a:ext cx="3727823" cy="2395378"/>
            <a:chOff x="213621" y="8681174"/>
            <a:chExt cx="3727823" cy="2395378"/>
          </a:xfrm>
        </p:grpSpPr>
        <p:sp>
          <p:nvSpPr>
            <p:cNvPr id="214" name="Google Shape;214;p11"/>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1" name="Google Shape;221;p11"/>
          <p:cNvCxnSpPr/>
          <p:nvPr/>
        </p:nvCxnSpPr>
        <p:spPr>
          <a:xfrm rot="10800000">
            <a:off x="7047305"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222" name="Google Shape;222;p11"/>
          <p:cNvGrpSpPr/>
          <p:nvPr/>
        </p:nvGrpSpPr>
        <p:grpSpPr>
          <a:xfrm>
            <a:off x="822431" y="-1709576"/>
            <a:ext cx="3727823" cy="2395378"/>
            <a:chOff x="213621" y="8681174"/>
            <a:chExt cx="3727823" cy="2395378"/>
          </a:xfrm>
        </p:grpSpPr>
        <p:sp>
          <p:nvSpPr>
            <p:cNvPr id="223" name="Google Shape;223;p11"/>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0" name="Google Shape;230;p11"/>
          <p:cNvCxnSpPr/>
          <p:nvPr/>
        </p:nvCxnSpPr>
        <p:spPr>
          <a:xfrm rot="10800000">
            <a:off x="512705"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231" name="Google Shape;231;p11"/>
          <p:cNvSpPr/>
          <p:nvPr/>
        </p:nvSpPr>
        <p:spPr>
          <a:xfrm>
            <a:off x="378587" y="988020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TITLE_ONLY_5">
    <p:spTree>
      <p:nvGrpSpPr>
        <p:cNvPr id="1" name="Shape 432"/>
        <p:cNvGrpSpPr/>
        <p:nvPr/>
      </p:nvGrpSpPr>
      <p:grpSpPr>
        <a:xfrm>
          <a:off x="0" y="0"/>
          <a:ext cx="0" cy="0"/>
          <a:chOff x="0" y="0"/>
          <a:chExt cx="0" cy="0"/>
        </a:xfrm>
      </p:grpSpPr>
      <p:grpSp>
        <p:nvGrpSpPr>
          <p:cNvPr id="433" name="Google Shape;433;p19"/>
          <p:cNvGrpSpPr/>
          <p:nvPr/>
        </p:nvGrpSpPr>
        <p:grpSpPr>
          <a:xfrm flipH="1">
            <a:off x="822424" y="10006199"/>
            <a:ext cx="3727823" cy="2395378"/>
            <a:chOff x="213621" y="8681174"/>
            <a:chExt cx="3727823" cy="2395378"/>
          </a:xfrm>
        </p:grpSpPr>
        <p:sp>
          <p:nvSpPr>
            <p:cNvPr id="434" name="Google Shape;434;p1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19"/>
          <p:cNvCxnSpPr/>
          <p:nvPr/>
        </p:nvCxnSpPr>
        <p:spPr>
          <a:xfrm rot="10800000">
            <a:off x="512698"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442" name="Google Shape;442;p19"/>
          <p:cNvGrpSpPr/>
          <p:nvPr/>
        </p:nvGrpSpPr>
        <p:grpSpPr>
          <a:xfrm flipH="1">
            <a:off x="3009749" y="-1709576"/>
            <a:ext cx="3727823" cy="2395378"/>
            <a:chOff x="213621" y="8681174"/>
            <a:chExt cx="3727823" cy="2395378"/>
          </a:xfrm>
        </p:grpSpPr>
        <p:sp>
          <p:nvSpPr>
            <p:cNvPr id="443" name="Google Shape;443;p19"/>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19"/>
          <p:cNvCxnSpPr/>
          <p:nvPr/>
        </p:nvCxnSpPr>
        <p:spPr>
          <a:xfrm rot="10800000">
            <a:off x="7047298"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451" name="Google Shape;451;p19"/>
          <p:cNvSpPr txBox="1">
            <a:spLocks noGrp="1"/>
          </p:cNvSpPr>
          <p:nvPr>
            <p:ph type="title"/>
          </p:nvPr>
        </p:nvSpPr>
        <p:spPr>
          <a:xfrm>
            <a:off x="512700" y="925100"/>
            <a:ext cx="6534600" cy="718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2" name="Google Shape;452;p19"/>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3" name="Google Shape;453;p19"/>
          <p:cNvSpPr txBox="1">
            <a:spLocks noGrp="1"/>
          </p:cNvSpPr>
          <p:nvPr>
            <p:ph type="body" idx="1"/>
          </p:nvPr>
        </p:nvSpPr>
        <p:spPr>
          <a:xfrm>
            <a:off x="512700" y="3855413"/>
            <a:ext cx="6534600" cy="554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2700" y="925100"/>
            <a:ext cx="6534600" cy="64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1pPr>
            <a:lvl2pPr lvl="1"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2pPr>
            <a:lvl3pPr lvl="2"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3pPr>
            <a:lvl4pPr lvl="3"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4pPr>
            <a:lvl5pPr lvl="4"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5pPr>
            <a:lvl6pPr lvl="5"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6pPr>
            <a:lvl7pPr lvl="6"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7pPr>
            <a:lvl8pPr lvl="7"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8pPr>
            <a:lvl9pPr lvl="8" algn="ctr">
              <a:spcBef>
                <a:spcPts val="0"/>
              </a:spcBef>
              <a:spcAft>
                <a:spcPts val="0"/>
              </a:spcAft>
              <a:buClr>
                <a:schemeClr val="dk1"/>
              </a:buClr>
              <a:buSzPts val="3200"/>
              <a:buFont typeface="Sora"/>
              <a:buNone/>
              <a:defRPr sz="32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512700" y="2395704"/>
            <a:ext cx="6534600" cy="7101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1pPr>
            <a:lvl2pPr marL="914400" lvl="1"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2pPr>
            <a:lvl3pPr marL="1371600" lvl="2"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3pPr>
            <a:lvl4pPr marL="1828800" lvl="3"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4pPr>
            <a:lvl5pPr marL="2286000" lvl="4"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5pPr>
            <a:lvl6pPr marL="2743200" lvl="5"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6pPr>
            <a:lvl7pPr marL="3200400" lvl="6"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7pPr>
            <a:lvl8pPr marL="3657600" lvl="7"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8pPr>
            <a:lvl9pPr marL="4114800" lvl="8" indent="-317500">
              <a:lnSpc>
                <a:spcPct val="100000"/>
              </a:lnSpc>
              <a:spcBef>
                <a:spcPts val="0"/>
              </a:spcBef>
              <a:spcAft>
                <a:spcPts val="0"/>
              </a:spcAft>
              <a:buClr>
                <a:schemeClr val="dk1"/>
              </a:buClr>
              <a:buSzPts val="1400"/>
              <a:buFont typeface="Atkinson Hyperlegible"/>
              <a:buChar char="■"/>
              <a:defRPr>
                <a:solidFill>
                  <a:schemeClr val="dk1"/>
                </a:solidFill>
                <a:latin typeface="Atkinson Hyperlegible"/>
                <a:ea typeface="Atkinson Hyperlegible"/>
                <a:cs typeface="Atkinson Hyperlegible"/>
                <a:sym typeface="Atkinson Hyperlegible"/>
              </a:defRPr>
            </a:lvl9pPr>
          </a:lstStyle>
          <a:p>
            <a:endParaRPr/>
          </a:p>
        </p:txBody>
      </p:sp>
      <p:sp>
        <p:nvSpPr>
          <p:cNvPr id="8" name="Google Shape;8;p1"/>
          <p:cNvSpPr txBox="1">
            <a:spLocks noGrp="1"/>
          </p:cNvSpPr>
          <p:nvPr>
            <p:ph type="sldNum" idx="12"/>
          </p:nvPr>
        </p:nvSpPr>
        <p:spPr>
          <a:xfrm>
            <a:off x="6424800" y="10006200"/>
            <a:ext cx="622500" cy="3012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dk1"/>
                </a:solidFill>
                <a:latin typeface="Sora"/>
                <a:ea typeface="Sora"/>
                <a:cs typeface="Sora"/>
                <a:sym typeface="Sora"/>
              </a:defRPr>
            </a:lvl1pPr>
            <a:lvl2pPr lvl="1" algn="r">
              <a:buNone/>
              <a:defRPr sz="1200" b="1">
                <a:solidFill>
                  <a:schemeClr val="dk1"/>
                </a:solidFill>
                <a:latin typeface="Sora"/>
                <a:ea typeface="Sora"/>
                <a:cs typeface="Sora"/>
                <a:sym typeface="Sora"/>
              </a:defRPr>
            </a:lvl2pPr>
            <a:lvl3pPr lvl="2" algn="r">
              <a:buNone/>
              <a:defRPr sz="1200" b="1">
                <a:solidFill>
                  <a:schemeClr val="dk1"/>
                </a:solidFill>
                <a:latin typeface="Sora"/>
                <a:ea typeface="Sora"/>
                <a:cs typeface="Sora"/>
                <a:sym typeface="Sora"/>
              </a:defRPr>
            </a:lvl3pPr>
            <a:lvl4pPr lvl="3" algn="r">
              <a:buNone/>
              <a:defRPr sz="1200" b="1">
                <a:solidFill>
                  <a:schemeClr val="dk1"/>
                </a:solidFill>
                <a:latin typeface="Sora"/>
                <a:ea typeface="Sora"/>
                <a:cs typeface="Sora"/>
                <a:sym typeface="Sora"/>
              </a:defRPr>
            </a:lvl4pPr>
            <a:lvl5pPr lvl="4" algn="r">
              <a:buNone/>
              <a:defRPr sz="1200" b="1">
                <a:solidFill>
                  <a:schemeClr val="dk1"/>
                </a:solidFill>
                <a:latin typeface="Sora"/>
                <a:ea typeface="Sora"/>
                <a:cs typeface="Sora"/>
                <a:sym typeface="Sora"/>
              </a:defRPr>
            </a:lvl5pPr>
            <a:lvl6pPr lvl="5" algn="r">
              <a:buNone/>
              <a:defRPr sz="1200" b="1">
                <a:solidFill>
                  <a:schemeClr val="dk1"/>
                </a:solidFill>
                <a:latin typeface="Sora"/>
                <a:ea typeface="Sora"/>
                <a:cs typeface="Sora"/>
                <a:sym typeface="Sora"/>
              </a:defRPr>
            </a:lvl6pPr>
            <a:lvl7pPr lvl="6" algn="r">
              <a:buNone/>
              <a:defRPr sz="1200" b="1">
                <a:solidFill>
                  <a:schemeClr val="dk1"/>
                </a:solidFill>
                <a:latin typeface="Sora"/>
                <a:ea typeface="Sora"/>
                <a:cs typeface="Sora"/>
                <a:sym typeface="Sora"/>
              </a:defRPr>
            </a:lvl7pPr>
            <a:lvl8pPr lvl="7" algn="r">
              <a:buNone/>
              <a:defRPr sz="1200" b="1">
                <a:solidFill>
                  <a:schemeClr val="dk1"/>
                </a:solidFill>
                <a:latin typeface="Sora"/>
                <a:ea typeface="Sora"/>
                <a:cs typeface="Sora"/>
                <a:sym typeface="Sora"/>
              </a:defRPr>
            </a:lvl8pPr>
            <a:lvl9pPr lvl="8" algn="r">
              <a:buNone/>
              <a:defRPr sz="1200" b="1">
                <a:solidFill>
                  <a:schemeClr val="dk1"/>
                </a:solidFill>
                <a:latin typeface="Sora"/>
                <a:ea typeface="Sora"/>
                <a:cs typeface="Sora"/>
                <a:sym typeface="S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65" r:id="rId9"/>
    <p:sldLayoutId id="2147483670" r:id="rId10"/>
    <p:sldLayoutId id="2147483674"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5/admin"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slide" Target="slide1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085/"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localhost:8085/admi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3"/>
          <p:cNvSpPr/>
          <p:nvPr/>
        </p:nvSpPr>
        <p:spPr>
          <a:xfrm>
            <a:off x="855648" y="882619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545924" y="3931189"/>
            <a:ext cx="201776" cy="189576"/>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6779075" y="4326446"/>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txBox="1">
            <a:spLocks noGrp="1"/>
          </p:cNvSpPr>
          <p:nvPr>
            <p:ph type="ctrTitle"/>
          </p:nvPr>
        </p:nvSpPr>
        <p:spPr>
          <a:xfrm>
            <a:off x="512700" y="4444100"/>
            <a:ext cx="6534600" cy="13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Manual</a:t>
            </a:r>
            <a:endParaRPr dirty="0"/>
          </a:p>
        </p:txBody>
      </p:sp>
      <p:sp>
        <p:nvSpPr>
          <p:cNvPr id="804" name="Google Shape;804;p33"/>
          <p:cNvSpPr txBox="1">
            <a:spLocks noGrp="1"/>
          </p:cNvSpPr>
          <p:nvPr>
            <p:ph type="subTitle" idx="1"/>
          </p:nvPr>
        </p:nvSpPr>
        <p:spPr>
          <a:xfrm>
            <a:off x="3557025" y="7239150"/>
            <a:ext cx="3490500" cy="12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Interactive App Tutor</a:t>
            </a:r>
            <a:endParaRPr dirty="0"/>
          </a:p>
        </p:txBody>
      </p:sp>
      <p:sp>
        <p:nvSpPr>
          <p:cNvPr id="805" name="Google Shape;805;p33"/>
          <p:cNvSpPr/>
          <p:nvPr/>
        </p:nvSpPr>
        <p:spPr>
          <a:xfrm>
            <a:off x="6737575" y="714460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710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Tutorial</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ACCAB58-47BF-0945-6FF5-B959D2FB01E2}"/>
              </a:ext>
            </a:extLst>
          </p:cNvPr>
          <p:cNvSpPr txBox="1"/>
          <p:nvPr/>
        </p:nvSpPr>
        <p:spPr>
          <a:xfrm>
            <a:off x="579587" y="1943124"/>
            <a:ext cx="6400500" cy="1600438"/>
          </a:xfrm>
          <a:prstGeom prst="rect">
            <a:avLst/>
          </a:prstGeom>
          <a:noFill/>
        </p:spPr>
        <p:txBody>
          <a:bodyPr wrap="square">
            <a:spAutoFit/>
          </a:bodyPr>
          <a:lstStyle/>
          <a:p>
            <a:pPr algn="ctr" eaLnBrk="0" fontAlgn="base" hangingPunct="0">
              <a:buClr>
                <a:schemeClr val="dk1"/>
              </a:buClr>
              <a:buSzPts val="1400"/>
            </a:pPr>
            <a:r>
              <a:rPr lang="en-ZA" dirty="0">
                <a:solidFill>
                  <a:schemeClr val="dk1"/>
                </a:solidFill>
                <a:latin typeface="Atkinson Hyperlegible"/>
              </a:rPr>
              <a:t>A tutorial is composed of multiple stages, each consisting of a walkthrough and a test. The walkthrough guides the user through various features and functionalities of the underlying NMI using sequential tooltips. After completing the walkthrough, the user takes a test to reinforce the knowledge gained. The test includes a set of tasks that the user must complete, with their progress visualized through a task checklist. The figure below shows the flow of a Tutorial represented as an activity diagram.</a:t>
            </a:r>
          </a:p>
        </p:txBody>
      </p:sp>
      <p:pic>
        <p:nvPicPr>
          <p:cNvPr id="7" name="Picture 6" descr="A screenshot of a computer screen&#10;&#10;Description automatically generated">
            <a:extLst>
              <a:ext uri="{FF2B5EF4-FFF2-40B4-BE49-F238E27FC236}">
                <a16:creationId xmlns:a16="http://schemas.microsoft.com/office/drawing/2014/main" id="{9C4A9F35-90E6-542B-4061-85580030E433}"/>
              </a:ext>
            </a:extLst>
          </p:cNvPr>
          <p:cNvPicPr>
            <a:picLocks noChangeAspect="1"/>
          </p:cNvPicPr>
          <p:nvPr/>
        </p:nvPicPr>
        <p:blipFill>
          <a:blip r:embed="rId3"/>
          <a:stretch>
            <a:fillRect/>
          </a:stretch>
        </p:blipFill>
        <p:spPr>
          <a:xfrm>
            <a:off x="1219833" y="3543562"/>
            <a:ext cx="4281808" cy="5930639"/>
          </a:xfrm>
          <a:prstGeom prst="rect">
            <a:avLst/>
          </a:prstGeom>
        </p:spPr>
      </p:pic>
    </p:spTree>
    <p:extLst>
      <p:ext uri="{BB962C8B-B14F-4D97-AF65-F5344CB8AC3E}">
        <p14:creationId xmlns:p14="http://schemas.microsoft.com/office/powerpoint/2010/main" val="369518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Tutorial</a:t>
            </a:r>
            <a:br>
              <a:rPr kumimoji="0" lang="en" sz="3200" b="1" i="0" u="none" strike="noStrike" kern="0" cap="none" spc="0" normalizeH="0" baseline="0" noProof="0" dirty="0">
                <a:ln>
                  <a:noFill/>
                </a:ln>
                <a:solidFill>
                  <a:srgbClr val="000000"/>
                </a:solidFill>
                <a:effectLst/>
                <a:uLnTx/>
                <a:uFillTx/>
                <a:latin typeface="Sora"/>
                <a:cs typeface="Sora"/>
                <a:sym typeface="Sora"/>
              </a:rPr>
            </a:br>
            <a:r>
              <a:rPr kumimoji="0" lang="en" sz="2000" b="1" i="0" u="none" strike="noStrike" kern="0" cap="none" spc="0" normalizeH="0" baseline="0" noProof="0" dirty="0">
                <a:ln>
                  <a:noFill/>
                </a:ln>
                <a:solidFill>
                  <a:schemeClr val="bg2">
                    <a:lumMod val="75000"/>
                  </a:schemeClr>
                </a:solidFill>
                <a:effectLst/>
                <a:uLnTx/>
                <a:uFillTx/>
                <a:latin typeface="Sora"/>
                <a:cs typeface="Sora"/>
                <a:sym typeface="Sora"/>
              </a:rPr>
              <a:t>Walkthrough</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A021948-5006-0FD8-192E-3B3BA14A20B3}"/>
              </a:ext>
            </a:extLst>
          </p:cNvPr>
          <p:cNvSpPr txBox="1"/>
          <p:nvPr/>
        </p:nvSpPr>
        <p:spPr>
          <a:xfrm>
            <a:off x="579587" y="2242131"/>
            <a:ext cx="6400500" cy="1384995"/>
          </a:xfrm>
          <a:prstGeom prst="rect">
            <a:avLst/>
          </a:prstGeom>
          <a:noFill/>
        </p:spPr>
        <p:txBody>
          <a:bodyPr wrap="square">
            <a:spAutoFit/>
          </a:bodyPr>
          <a:lstStyle/>
          <a:p>
            <a:pPr algn="just" eaLnBrk="0" fontAlgn="base" hangingPunct="0">
              <a:buClr>
                <a:schemeClr val="dk1"/>
              </a:buClr>
              <a:buSzPts val="1400"/>
            </a:pPr>
            <a:r>
              <a:rPr lang="en-ZA" dirty="0">
                <a:solidFill>
                  <a:schemeClr val="dk1"/>
                </a:solidFill>
                <a:latin typeface="Atkinson Hyperlegible"/>
              </a:rPr>
              <a:t>A </a:t>
            </a:r>
            <a:r>
              <a:rPr lang="en-ZA" b="1" dirty="0">
                <a:solidFill>
                  <a:schemeClr val="dk1"/>
                </a:solidFill>
                <a:latin typeface="Atkinson Hyperlegible"/>
              </a:rPr>
              <a:t>walkthrough</a:t>
            </a:r>
            <a:r>
              <a:rPr lang="en-ZA" dirty="0">
                <a:solidFill>
                  <a:schemeClr val="dk1"/>
                </a:solidFill>
                <a:latin typeface="Atkinson Hyperlegible"/>
              </a:rPr>
              <a:t> is used to walk the user through features of the application. Each walkthrough is made up of </a:t>
            </a:r>
            <a:r>
              <a:rPr lang="en-ZA" b="1" dirty="0">
                <a:solidFill>
                  <a:schemeClr val="dk1"/>
                </a:solidFill>
                <a:latin typeface="Atkinson Hyperlegible"/>
              </a:rPr>
              <a:t>multiple tooltips</a:t>
            </a:r>
            <a:r>
              <a:rPr lang="en-ZA" dirty="0">
                <a:solidFill>
                  <a:schemeClr val="dk1"/>
                </a:solidFill>
                <a:latin typeface="Atkinson Hyperlegible"/>
              </a:rPr>
              <a:t>. A Tooltip </a:t>
            </a:r>
            <a:r>
              <a:rPr lang="en-ZA" dirty="0" err="1">
                <a:solidFill>
                  <a:schemeClr val="dk1"/>
                </a:solidFill>
                <a:latin typeface="Atkinson Hyperlegible"/>
              </a:rPr>
              <a:t>i</a:t>
            </a:r>
            <a:r>
              <a:rPr lang="en-US" dirty="0">
                <a:solidFill>
                  <a:schemeClr val="dk1"/>
                </a:solidFill>
                <a:latin typeface="Atkinson Hyperlegible"/>
              </a:rPr>
              <a:t>s a small, pop-up element that points to and provides users with contextual information or instructions about a specific feature. It can either display static information (informative) or prompt users to take an action (action). An action and informative tooltip are shown in the figure below</a:t>
            </a:r>
            <a:endParaRPr lang="en-ZA" dirty="0">
              <a:solidFill>
                <a:schemeClr val="dk1"/>
              </a:solidFill>
              <a:latin typeface="Atkinson Hyperlegible"/>
            </a:endParaRPr>
          </a:p>
        </p:txBody>
      </p:sp>
      <p:sp>
        <p:nvSpPr>
          <p:cNvPr id="8" name="TextBox 7">
            <a:extLst>
              <a:ext uri="{FF2B5EF4-FFF2-40B4-BE49-F238E27FC236}">
                <a16:creationId xmlns:a16="http://schemas.microsoft.com/office/drawing/2014/main" id="{78A33C55-4409-99D1-7093-CF8F39C216F8}"/>
              </a:ext>
            </a:extLst>
          </p:cNvPr>
          <p:cNvSpPr txBox="1"/>
          <p:nvPr/>
        </p:nvSpPr>
        <p:spPr>
          <a:xfrm>
            <a:off x="646474" y="5898060"/>
            <a:ext cx="6266726" cy="3924151"/>
          </a:xfrm>
          <a:prstGeom prst="rect">
            <a:avLst/>
          </a:prstGeom>
          <a:noFill/>
        </p:spPr>
        <p:txBody>
          <a:bodyPr wrap="square">
            <a:spAutoFit/>
          </a:bodyPr>
          <a:lstStyle/>
          <a:p>
            <a:pPr algn="just" eaLnBrk="0" fontAlgn="base" hangingPunct="0">
              <a:spcAft>
                <a:spcPts val="600"/>
              </a:spcAft>
              <a:buClr>
                <a:schemeClr val="dk1"/>
              </a:buClr>
              <a:buSzPts val="1400"/>
            </a:pPr>
            <a:r>
              <a:rPr lang="en-US" dirty="0">
                <a:solidFill>
                  <a:schemeClr val="dk1"/>
                </a:solidFill>
                <a:latin typeface="Atkinson Hyperlegible"/>
              </a:rPr>
              <a:t>The Tooltip component takes properties (props) that define its appearance, logic, and positioning. They include:</a:t>
            </a:r>
          </a:p>
          <a:p>
            <a:pPr algn="just" eaLnBrk="0" fontAlgn="base" hangingPunct="0">
              <a:spcAft>
                <a:spcPts val="600"/>
              </a:spcAft>
              <a:buClr>
                <a:schemeClr val="dk1"/>
              </a:buClr>
              <a:buSzPts val="1400"/>
              <a:buFont typeface="Arial"/>
              <a:buAutoNum type="arabicPeriod"/>
            </a:pPr>
            <a:r>
              <a:rPr lang="en-US" b="1" dirty="0">
                <a:solidFill>
                  <a:schemeClr val="dk1"/>
                </a:solidFill>
                <a:latin typeface="Atkinson Hyperlegible"/>
              </a:rPr>
              <a:t> type</a:t>
            </a:r>
            <a:r>
              <a:rPr lang="en-US" dirty="0">
                <a:solidFill>
                  <a:schemeClr val="dk1"/>
                </a:solidFill>
                <a:latin typeface="Atkinson Hyperlegible"/>
              </a:rPr>
              <a:t>: There are two types of tooltips: informative and action. Informative tooltips provide details about the highlighted application feature(s), advancing with a "next" button. Action tooltips require the user to perform a specific action to move to the next step.</a:t>
            </a:r>
          </a:p>
          <a:p>
            <a:pPr algn="just" eaLnBrk="0" fontAlgn="base" hangingPunct="0">
              <a:spcAft>
                <a:spcPts val="600"/>
              </a:spcAft>
              <a:buClr>
                <a:schemeClr val="dk1"/>
              </a:buClr>
              <a:buSzPts val="1400"/>
              <a:buFont typeface="Arial"/>
              <a:buAutoNum type="arabicPeriod"/>
            </a:pPr>
            <a:r>
              <a:rPr lang="en-US" b="1" dirty="0">
                <a:solidFill>
                  <a:schemeClr val="dk1"/>
                </a:solidFill>
                <a:latin typeface="Atkinson Hyperlegible"/>
              </a:rPr>
              <a:t> title</a:t>
            </a:r>
            <a:r>
              <a:rPr lang="en-US" dirty="0">
                <a:solidFill>
                  <a:schemeClr val="dk1"/>
                </a:solidFill>
                <a:latin typeface="Atkinson Hyperlegible"/>
              </a:rPr>
              <a:t>: The title of the tooltip.</a:t>
            </a:r>
          </a:p>
          <a:p>
            <a:pPr algn="just" eaLnBrk="0" fontAlgn="base" hangingPunct="0">
              <a:spcAft>
                <a:spcPts val="600"/>
              </a:spcAft>
              <a:buClr>
                <a:schemeClr val="dk1"/>
              </a:buClr>
              <a:buSzPts val="1400"/>
              <a:buFont typeface="Arial"/>
              <a:buAutoNum type="arabicPeriod"/>
            </a:pPr>
            <a:r>
              <a:rPr lang="en-US" b="1" dirty="0">
                <a:solidFill>
                  <a:schemeClr val="dk1"/>
                </a:solidFill>
                <a:latin typeface="Atkinson Hyperlegible"/>
              </a:rPr>
              <a:t> content</a:t>
            </a:r>
            <a:r>
              <a:rPr lang="en-US" dirty="0">
                <a:solidFill>
                  <a:schemeClr val="dk1"/>
                </a:solidFill>
                <a:latin typeface="Atkinson Hyperlegible"/>
              </a:rPr>
              <a:t>: Descriptive information about the highlighted feature(s). This prop is not used by action-type tooltips.</a:t>
            </a:r>
          </a:p>
          <a:p>
            <a:pPr algn="just" eaLnBrk="0" fontAlgn="base" hangingPunct="0">
              <a:spcAft>
                <a:spcPts val="600"/>
              </a:spcAft>
              <a:buClr>
                <a:schemeClr val="dk1"/>
              </a:buClr>
              <a:buSzPts val="1400"/>
              <a:buFont typeface="Arial"/>
              <a:buAutoNum type="arabicPeriod"/>
            </a:pPr>
            <a:r>
              <a:rPr lang="en-US" b="1" dirty="0">
                <a:solidFill>
                  <a:schemeClr val="dk1"/>
                </a:solidFill>
                <a:latin typeface="Atkinson Hyperlegible"/>
              </a:rPr>
              <a:t> targetElement</a:t>
            </a:r>
            <a:r>
              <a:rPr lang="en-US" dirty="0">
                <a:solidFill>
                  <a:schemeClr val="dk1"/>
                </a:solidFill>
                <a:latin typeface="Atkinson Hyperlegible"/>
              </a:rPr>
              <a:t>: The ID of the DOM element that the tooltip references. For action-type tooltips, an event listener is added to detect when the element is clicked, signaling that the action is completed.</a:t>
            </a:r>
          </a:p>
          <a:p>
            <a:pPr algn="just" eaLnBrk="0" fontAlgn="base" hangingPunct="0">
              <a:spcAft>
                <a:spcPts val="600"/>
              </a:spcAft>
              <a:buClr>
                <a:schemeClr val="dk1"/>
              </a:buClr>
              <a:buSzPts val="1400"/>
              <a:buFont typeface="Arial"/>
              <a:buAutoNum type="arabicPeriod"/>
            </a:pPr>
            <a:r>
              <a:rPr lang="en-US" b="1" dirty="0">
                <a:solidFill>
                  <a:schemeClr val="dk1"/>
                </a:solidFill>
                <a:latin typeface="Atkinson Hyperlegible"/>
              </a:rPr>
              <a:t> targetAreaElement</a:t>
            </a:r>
            <a:r>
              <a:rPr lang="en-US" dirty="0">
                <a:solidFill>
                  <a:schemeClr val="dk1"/>
                </a:solidFill>
                <a:latin typeface="Atkinson Hyperlegible"/>
              </a:rPr>
              <a:t>: The ID of the DOM element that surrounds the target element, determining the highlighted area. While often the same as the target element, separating them allows greater flexibility. The target area’s position dictates the tooltip’s location and arrow direction.</a:t>
            </a:r>
          </a:p>
        </p:txBody>
      </p:sp>
      <p:grpSp>
        <p:nvGrpSpPr>
          <p:cNvPr id="10" name="Group 9">
            <a:extLst>
              <a:ext uri="{FF2B5EF4-FFF2-40B4-BE49-F238E27FC236}">
                <a16:creationId xmlns:a16="http://schemas.microsoft.com/office/drawing/2014/main" id="{9D536772-127E-A5A2-D25E-DA43654950E5}"/>
              </a:ext>
            </a:extLst>
          </p:cNvPr>
          <p:cNvGrpSpPr/>
          <p:nvPr/>
        </p:nvGrpSpPr>
        <p:grpSpPr>
          <a:xfrm>
            <a:off x="487361" y="3803743"/>
            <a:ext cx="6584952" cy="1917700"/>
            <a:chOff x="596464" y="3834902"/>
            <a:chExt cx="6584952" cy="1917700"/>
          </a:xfrm>
        </p:grpSpPr>
        <p:pic>
          <p:nvPicPr>
            <p:cNvPr id="5" name="Picture 4" descr="A screenshot of a computer&#10;&#10;Description automatically generated">
              <a:extLst>
                <a:ext uri="{FF2B5EF4-FFF2-40B4-BE49-F238E27FC236}">
                  <a16:creationId xmlns:a16="http://schemas.microsoft.com/office/drawing/2014/main" id="{2C569189-42BD-2430-2A1F-DEF1367DA9B1}"/>
                </a:ext>
              </a:extLst>
            </p:cNvPr>
            <p:cNvPicPr>
              <a:picLocks noChangeAspect="1"/>
            </p:cNvPicPr>
            <p:nvPr/>
          </p:nvPicPr>
          <p:blipFill>
            <a:blip r:embed="rId3"/>
            <a:srcRect b="68272"/>
            <a:stretch/>
          </p:blipFill>
          <p:spPr>
            <a:xfrm>
              <a:off x="596464" y="3834969"/>
              <a:ext cx="3273426" cy="95878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A22DCD4-2B89-7071-CCFB-7D684750B16F}"/>
                </a:ext>
              </a:extLst>
            </p:cNvPr>
            <p:cNvPicPr>
              <a:picLocks noChangeAspect="1"/>
            </p:cNvPicPr>
            <p:nvPr/>
          </p:nvPicPr>
          <p:blipFill>
            <a:blip r:embed="rId3"/>
            <a:srcRect t="34475" b="2064"/>
            <a:stretch/>
          </p:blipFill>
          <p:spPr>
            <a:xfrm>
              <a:off x="3907990" y="3834902"/>
              <a:ext cx="3273426" cy="1917700"/>
            </a:xfrm>
            <a:prstGeom prst="rect">
              <a:avLst/>
            </a:prstGeom>
          </p:spPr>
        </p:pic>
      </p:grpSp>
    </p:spTree>
    <p:extLst>
      <p:ext uri="{BB962C8B-B14F-4D97-AF65-F5344CB8AC3E}">
        <p14:creationId xmlns:p14="http://schemas.microsoft.com/office/powerpoint/2010/main" val="330968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8" name="TextBox 7">
            <a:extLst>
              <a:ext uri="{FF2B5EF4-FFF2-40B4-BE49-F238E27FC236}">
                <a16:creationId xmlns:a16="http://schemas.microsoft.com/office/drawing/2014/main" id="{78A33C55-4409-99D1-7093-CF8F39C216F8}"/>
              </a:ext>
            </a:extLst>
          </p:cNvPr>
          <p:cNvSpPr txBox="1"/>
          <p:nvPr/>
        </p:nvSpPr>
        <p:spPr>
          <a:xfrm>
            <a:off x="646474" y="6453439"/>
            <a:ext cx="6266726" cy="2970044"/>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Tutorial Menu component remains visible throughout the tutorial. Clicking the menu icon opens a panel displaying the tutorial stages and highlighting the current one. It also provides options to restart the current stage, skip it, or exit the tutorial. The collapsed menu is compact enough to avoid distraction but constantly reminds the user they are in tutorial mode.</a:t>
            </a:r>
          </a:p>
          <a:p>
            <a:pPr algn="just" eaLnBrk="0" fontAlgn="base" hangingPunct="0">
              <a:spcAft>
                <a:spcPts val="600"/>
              </a:spcAft>
              <a:buClr>
                <a:schemeClr val="dk1"/>
              </a:buClr>
              <a:buSzPts val="1400"/>
            </a:pPr>
            <a:r>
              <a:rPr lang="en-US" dirty="0">
                <a:solidFill>
                  <a:schemeClr val="dk1"/>
                </a:solidFill>
                <a:latin typeface="Atkinson Hyperlegible"/>
              </a:rPr>
              <a:t>Nine props define the Tutorial Menu's position, appearance, and functionality:</a:t>
            </a:r>
          </a:p>
          <a:p>
            <a:pPr algn="just" eaLnBrk="0" fontAlgn="base" hangingPunct="0">
              <a:buClr>
                <a:schemeClr val="dk1"/>
              </a:buClr>
              <a:buSzPts val="1400"/>
              <a:buFont typeface="Arial"/>
              <a:buAutoNum type="arabicPeriod"/>
            </a:pPr>
            <a:r>
              <a:rPr lang="en-US" b="1" dirty="0">
                <a:solidFill>
                  <a:schemeClr val="dk1"/>
                </a:solidFill>
                <a:latin typeface="Atkinson Hyperlegible"/>
              </a:rPr>
              <a:t> positionX</a:t>
            </a:r>
            <a:r>
              <a:rPr lang="en-US" dirty="0">
                <a:solidFill>
                  <a:schemeClr val="dk1"/>
                </a:solidFill>
                <a:latin typeface="Atkinson Hyperlegible"/>
              </a:rPr>
              <a:t>: The X position of the menu - "left" or "right".</a:t>
            </a:r>
          </a:p>
          <a:p>
            <a:pPr algn="just" eaLnBrk="0" fontAlgn="base" hangingPunct="0">
              <a:buClr>
                <a:schemeClr val="dk1"/>
              </a:buClr>
              <a:buSzPts val="1400"/>
              <a:buFont typeface="Arial"/>
              <a:buAutoNum type="arabicPeriod"/>
            </a:pPr>
            <a:r>
              <a:rPr lang="en-US" b="1" dirty="0">
                <a:solidFill>
                  <a:schemeClr val="dk1"/>
                </a:solidFill>
                <a:latin typeface="Atkinson Hyperlegible"/>
              </a:rPr>
              <a:t> positionY</a:t>
            </a:r>
            <a:r>
              <a:rPr lang="en-US" dirty="0">
                <a:solidFill>
                  <a:schemeClr val="dk1"/>
                </a:solidFill>
                <a:latin typeface="Atkinson Hyperlegible"/>
              </a:rPr>
              <a:t>: The Y position of the menu - "top" or "bottom".</a:t>
            </a:r>
          </a:p>
          <a:p>
            <a:pPr algn="just" eaLnBrk="0" fontAlgn="base" hangingPunct="0">
              <a:buClr>
                <a:schemeClr val="dk1"/>
              </a:buClr>
              <a:buSzPts val="1400"/>
              <a:buFont typeface="Arial"/>
              <a:buAutoNum type="arabicPeriod"/>
            </a:pPr>
            <a:r>
              <a:rPr lang="en-US" b="1" dirty="0">
                <a:solidFill>
                  <a:schemeClr val="dk1"/>
                </a:solidFill>
                <a:latin typeface="Atkinson Hyperlegible"/>
              </a:rPr>
              <a:t> circleDistFromOuter</a:t>
            </a:r>
            <a:r>
              <a:rPr lang="en-US" dirty="0">
                <a:solidFill>
                  <a:schemeClr val="dk1"/>
                </a:solidFill>
                <a:latin typeface="Atkinson Hyperlegible"/>
              </a:rPr>
              <a:t>: The distance of the menu from the edge of the window.</a:t>
            </a:r>
          </a:p>
          <a:p>
            <a:pPr algn="just" eaLnBrk="0" fontAlgn="base" hangingPunct="0">
              <a:buClr>
                <a:schemeClr val="dk1"/>
              </a:buClr>
              <a:buSzPts val="1400"/>
              <a:buFont typeface="Arial"/>
              <a:buAutoNum type="arabicPeriod"/>
            </a:pPr>
            <a:r>
              <a:rPr lang="en-US" b="1" dirty="0">
                <a:solidFill>
                  <a:schemeClr val="dk1"/>
                </a:solidFill>
                <a:latin typeface="Atkinson Hyperlegible"/>
              </a:rPr>
              <a:t> tutorialName</a:t>
            </a:r>
            <a:r>
              <a:rPr lang="en-US" dirty="0">
                <a:solidFill>
                  <a:schemeClr val="dk1"/>
                </a:solidFill>
                <a:latin typeface="Atkinson Hyperlegible"/>
              </a:rPr>
              <a:t>: The name of the tutorial.</a:t>
            </a:r>
          </a:p>
          <a:p>
            <a:pPr algn="just" eaLnBrk="0" fontAlgn="base" hangingPunct="0">
              <a:buClr>
                <a:schemeClr val="dk1"/>
              </a:buClr>
              <a:buSzPts val="1400"/>
              <a:buFont typeface="Arial"/>
              <a:buAutoNum type="arabicPeriod"/>
            </a:pPr>
            <a:r>
              <a:rPr lang="en-US" b="1" dirty="0">
                <a:solidFill>
                  <a:schemeClr val="dk1"/>
                </a:solidFill>
                <a:latin typeface="Atkinson Hyperlegible"/>
              </a:rPr>
              <a:t> stages</a:t>
            </a:r>
            <a:r>
              <a:rPr lang="en-US" dirty="0">
                <a:solidFill>
                  <a:schemeClr val="dk1"/>
                </a:solidFill>
                <a:latin typeface="Atkinson Hyperlegible"/>
              </a:rPr>
              <a:t>: A list of all stages in the tutorial.</a:t>
            </a:r>
          </a:p>
          <a:p>
            <a:pPr algn="just" eaLnBrk="0" fontAlgn="base" hangingPunct="0">
              <a:buClr>
                <a:schemeClr val="dk1"/>
              </a:buClr>
              <a:buSzPts val="1400"/>
              <a:buFont typeface="Arial"/>
              <a:buAutoNum type="arabicPeriod"/>
            </a:pPr>
            <a:r>
              <a:rPr lang="en-US" b="1" dirty="0">
                <a:solidFill>
                  <a:schemeClr val="dk1"/>
                </a:solidFill>
                <a:latin typeface="Atkinson Hyperlegible"/>
              </a:rPr>
              <a:t> stageNo</a:t>
            </a:r>
            <a:r>
              <a:rPr lang="en-US" dirty="0">
                <a:solidFill>
                  <a:schemeClr val="dk1"/>
                </a:solidFill>
                <a:latin typeface="Atkinson Hyperlegible"/>
              </a:rPr>
              <a:t>: The number of the current stage.</a:t>
            </a:r>
          </a:p>
        </p:txBody>
      </p:sp>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Tutorial</a:t>
            </a:r>
            <a:br>
              <a:rPr kumimoji="0" lang="en" sz="3200" b="1" i="0" u="none" strike="noStrike" kern="0" cap="none" spc="0" normalizeH="0" baseline="0" noProof="0" dirty="0">
                <a:ln>
                  <a:noFill/>
                </a:ln>
                <a:solidFill>
                  <a:srgbClr val="000000"/>
                </a:solidFill>
                <a:effectLst/>
                <a:uLnTx/>
                <a:uFillTx/>
                <a:latin typeface="Sora"/>
                <a:cs typeface="Sora"/>
                <a:sym typeface="Sora"/>
              </a:rPr>
            </a:br>
            <a:r>
              <a:rPr kumimoji="0" lang="en" sz="2000" b="1" i="0" u="none" strike="noStrike" kern="0" cap="none" spc="0" normalizeH="0" baseline="0" noProof="0" dirty="0">
                <a:ln>
                  <a:noFill/>
                </a:ln>
                <a:solidFill>
                  <a:schemeClr val="bg2">
                    <a:lumMod val="75000"/>
                  </a:schemeClr>
                </a:solidFill>
                <a:effectLst/>
                <a:uLnTx/>
                <a:uFillTx/>
                <a:latin typeface="Sora"/>
                <a:cs typeface="Sora"/>
                <a:sym typeface="Sora"/>
              </a:rPr>
              <a:t>Tutorial Menu</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phone&#10;&#10;Description automatically generated">
            <a:extLst>
              <a:ext uri="{FF2B5EF4-FFF2-40B4-BE49-F238E27FC236}">
                <a16:creationId xmlns:a16="http://schemas.microsoft.com/office/drawing/2014/main" id="{D50ADB32-4458-707A-EB2C-F0410ACDCF92}"/>
              </a:ext>
            </a:extLst>
          </p:cNvPr>
          <p:cNvPicPr>
            <a:picLocks noChangeAspect="1"/>
          </p:cNvPicPr>
          <p:nvPr/>
        </p:nvPicPr>
        <p:blipFill>
          <a:blip r:embed="rId3"/>
          <a:stretch>
            <a:fillRect/>
          </a:stretch>
        </p:blipFill>
        <p:spPr>
          <a:xfrm>
            <a:off x="2073274" y="2207141"/>
            <a:ext cx="3413126" cy="3999070"/>
          </a:xfrm>
          <a:prstGeom prst="rect">
            <a:avLst/>
          </a:prstGeom>
        </p:spPr>
      </p:pic>
    </p:spTree>
    <p:extLst>
      <p:ext uri="{BB962C8B-B14F-4D97-AF65-F5344CB8AC3E}">
        <p14:creationId xmlns:p14="http://schemas.microsoft.com/office/powerpoint/2010/main" val="52783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8" name="TextBox 7">
            <a:extLst>
              <a:ext uri="{FF2B5EF4-FFF2-40B4-BE49-F238E27FC236}">
                <a16:creationId xmlns:a16="http://schemas.microsoft.com/office/drawing/2014/main" id="{78A33C55-4409-99D1-7093-CF8F39C216F8}"/>
              </a:ext>
            </a:extLst>
          </p:cNvPr>
          <p:cNvSpPr txBox="1"/>
          <p:nvPr/>
        </p:nvSpPr>
        <p:spPr>
          <a:xfrm>
            <a:off x="646474" y="4904039"/>
            <a:ext cx="6266726" cy="4478149"/>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Test Progress Tile component visualizes a user’s progress in the tutorial's tests, which consist of a series of tasks. This component acts as a task checklist, helping users track their progress.</a:t>
            </a:r>
          </a:p>
          <a:p>
            <a:pPr algn="just" eaLnBrk="0" fontAlgn="base" hangingPunct="0">
              <a:buClr>
                <a:schemeClr val="dk1"/>
              </a:buClr>
              <a:buSzPts val="1400"/>
            </a:pPr>
            <a:r>
              <a:rPr lang="en-US" dirty="0">
                <a:solidFill>
                  <a:schemeClr val="dk1"/>
                </a:solidFill>
                <a:latin typeface="Atkinson Hyperlegible"/>
              </a:rPr>
              <a:t>The tile can be expanded or collapsed. In its collapsed state, it displays only the current task. When expanded, it shows the entire list of tasks: completed tasks are ticked and greyed out, the current task is highlighted, and upcoming tasks are listed. Additionally, it displays the current stage name and a progress bar indicating overall completion.</a:t>
            </a:r>
          </a:p>
          <a:p>
            <a:pPr algn="just" eaLnBrk="0" fontAlgn="base" hangingPunct="0">
              <a:buClr>
                <a:schemeClr val="dk1"/>
              </a:buClr>
              <a:buSzPts val="1400"/>
            </a:pPr>
            <a:r>
              <a:rPr lang="en-US" dirty="0">
                <a:solidFill>
                  <a:schemeClr val="dk1"/>
                </a:solidFill>
                <a:latin typeface="Atkinson Hyperlegible"/>
              </a:rPr>
              <a:t>On completion of a task, a series of animations play: the completed task is ticked and greyed out, the progress bar grows, and the next task flashes into focus.</a:t>
            </a:r>
          </a:p>
          <a:p>
            <a:pPr algn="just" eaLnBrk="0" fontAlgn="base" hangingPunct="0">
              <a:spcAft>
                <a:spcPts val="600"/>
              </a:spcAft>
              <a:buClr>
                <a:schemeClr val="dk1"/>
              </a:buClr>
              <a:buSzPts val="1400"/>
            </a:pPr>
            <a:r>
              <a:rPr lang="en-US" dirty="0">
                <a:solidFill>
                  <a:schemeClr val="dk1"/>
                </a:solidFill>
                <a:latin typeface="Atkinson Hyperlegible"/>
              </a:rPr>
              <a:t>The Test Progress Tile's appearance and functionality are defined by seven props:</a:t>
            </a:r>
          </a:p>
          <a:p>
            <a:pPr algn="just" eaLnBrk="0" fontAlgn="base" hangingPunct="0">
              <a:buClr>
                <a:schemeClr val="dk1"/>
              </a:buClr>
              <a:buSzPts val="1400"/>
              <a:buFont typeface="Arial"/>
              <a:buAutoNum type="arabicPeriod"/>
            </a:pPr>
            <a:r>
              <a:rPr lang="en-US" b="1" dirty="0">
                <a:solidFill>
                  <a:schemeClr val="dk1"/>
                </a:solidFill>
                <a:latin typeface="Atkinson Hyperlegible"/>
              </a:rPr>
              <a:t> stageName</a:t>
            </a:r>
            <a:r>
              <a:rPr lang="en-US" dirty="0">
                <a:solidFill>
                  <a:schemeClr val="dk1"/>
                </a:solidFill>
                <a:latin typeface="Atkinson Hyperlegible"/>
              </a:rPr>
              <a:t>: The name of the current stage.</a:t>
            </a:r>
          </a:p>
          <a:p>
            <a:pPr algn="just" eaLnBrk="0" fontAlgn="base" hangingPunct="0">
              <a:buClr>
                <a:schemeClr val="dk1"/>
              </a:buClr>
              <a:buSzPts val="1400"/>
              <a:buFont typeface="Arial"/>
              <a:buAutoNum type="arabicPeriod"/>
            </a:pPr>
            <a:r>
              <a:rPr lang="en-US" b="1" dirty="0">
                <a:solidFill>
                  <a:schemeClr val="dk1"/>
                </a:solidFill>
                <a:latin typeface="Atkinson Hyperlegible"/>
              </a:rPr>
              <a:t> stageNo</a:t>
            </a:r>
            <a:r>
              <a:rPr lang="en-US" dirty="0">
                <a:solidFill>
                  <a:schemeClr val="dk1"/>
                </a:solidFill>
                <a:latin typeface="Atkinson Hyperlegible"/>
              </a:rPr>
              <a:t>: The number of the current stage.</a:t>
            </a:r>
          </a:p>
          <a:p>
            <a:pPr algn="just" eaLnBrk="0" fontAlgn="base" hangingPunct="0">
              <a:buClr>
                <a:schemeClr val="dk1"/>
              </a:buClr>
              <a:buSzPts val="1400"/>
              <a:buFont typeface="Arial"/>
              <a:buAutoNum type="arabicPeriod"/>
            </a:pPr>
            <a:r>
              <a:rPr lang="en-US" b="1" dirty="0">
                <a:solidFill>
                  <a:schemeClr val="dk1"/>
                </a:solidFill>
                <a:latin typeface="Atkinson Hyperlegible"/>
              </a:rPr>
              <a:t> taskNames</a:t>
            </a:r>
            <a:r>
              <a:rPr lang="en-US" dirty="0">
                <a:solidFill>
                  <a:schemeClr val="dk1"/>
                </a:solidFill>
                <a:latin typeface="Atkinson Hyperlegible"/>
              </a:rPr>
              <a:t>: A full list of the tasks in the test.</a:t>
            </a:r>
          </a:p>
          <a:p>
            <a:pPr algn="just" eaLnBrk="0" fontAlgn="base" hangingPunct="0">
              <a:buClr>
                <a:schemeClr val="dk1"/>
              </a:buClr>
              <a:buSzPts val="1400"/>
              <a:buFont typeface="Arial"/>
              <a:buAutoNum type="arabicPeriod"/>
            </a:pPr>
            <a:r>
              <a:rPr lang="en-US" b="1" dirty="0">
                <a:solidFill>
                  <a:schemeClr val="dk1"/>
                </a:solidFill>
                <a:latin typeface="Atkinson Hyperlegible"/>
              </a:rPr>
              <a:t> currentTaskNo</a:t>
            </a:r>
            <a:r>
              <a:rPr lang="en-US" dirty="0">
                <a:solidFill>
                  <a:schemeClr val="dk1"/>
                </a:solidFill>
                <a:latin typeface="Atkinson Hyperlegible"/>
              </a:rPr>
              <a:t>: The number of the current task.</a:t>
            </a:r>
          </a:p>
          <a:p>
            <a:pPr algn="just" eaLnBrk="0" fontAlgn="base" hangingPunct="0">
              <a:buClr>
                <a:schemeClr val="dk1"/>
              </a:buClr>
              <a:buSzPts val="1400"/>
              <a:buFont typeface="Arial"/>
              <a:buAutoNum type="arabicPeriod"/>
            </a:pPr>
            <a:r>
              <a:rPr lang="en-US" b="1" dirty="0">
                <a:solidFill>
                  <a:schemeClr val="dk1"/>
                </a:solidFill>
                <a:latin typeface="Atkinson Hyperlegible"/>
              </a:rPr>
              <a:t> currentTask</a:t>
            </a:r>
            <a:r>
              <a:rPr lang="en-US" dirty="0">
                <a:solidFill>
                  <a:schemeClr val="dk1"/>
                </a:solidFill>
                <a:latin typeface="Atkinson Hyperlegible"/>
              </a:rPr>
              <a:t>: The name of the current task.</a:t>
            </a:r>
          </a:p>
          <a:p>
            <a:pPr algn="just" eaLnBrk="0" fontAlgn="base" hangingPunct="0">
              <a:buClr>
                <a:schemeClr val="dk1"/>
              </a:buClr>
              <a:buSzPts val="1400"/>
              <a:buFont typeface="Arial"/>
              <a:buAutoNum type="arabicPeriod"/>
            </a:pPr>
            <a:r>
              <a:rPr lang="en-US" b="1" dirty="0">
                <a:solidFill>
                  <a:schemeClr val="dk1"/>
                </a:solidFill>
                <a:latin typeface="Atkinson Hyperlegible"/>
              </a:rPr>
              <a:t> onNext</a:t>
            </a:r>
            <a:r>
              <a:rPr lang="en-US" dirty="0">
                <a:solidFill>
                  <a:schemeClr val="dk1"/>
                </a:solidFill>
                <a:latin typeface="Atkinson Hyperlegible"/>
              </a:rPr>
              <a:t>: The function triggered when a task is completed.</a:t>
            </a:r>
          </a:p>
          <a:p>
            <a:pPr algn="just" eaLnBrk="0" fontAlgn="base" hangingPunct="0">
              <a:buClr>
                <a:schemeClr val="dk1"/>
              </a:buClr>
              <a:buSzPts val="1400"/>
              <a:buFont typeface="Arial"/>
              <a:buAutoNum type="arabicPeriod"/>
            </a:pPr>
            <a:r>
              <a:rPr lang="en-US" b="1" dirty="0">
                <a:solidFill>
                  <a:schemeClr val="dk1"/>
                </a:solidFill>
                <a:latin typeface="Atkinson Hyperlegible"/>
              </a:rPr>
              <a:t> onSkipTest</a:t>
            </a:r>
            <a:r>
              <a:rPr lang="en-US" dirty="0">
                <a:solidFill>
                  <a:schemeClr val="dk1"/>
                </a:solidFill>
                <a:latin typeface="Atkinson Hyperlegible"/>
              </a:rPr>
              <a:t>: The function triggered when the user skips the test.</a:t>
            </a:r>
          </a:p>
        </p:txBody>
      </p:sp>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Tutorial</a:t>
            </a:r>
            <a:br>
              <a:rPr kumimoji="0" lang="en" sz="3200" b="1" i="0" u="none" strike="noStrike" kern="0" cap="none" spc="0" normalizeH="0" baseline="0" noProof="0" dirty="0">
                <a:ln>
                  <a:noFill/>
                </a:ln>
                <a:solidFill>
                  <a:srgbClr val="000000"/>
                </a:solidFill>
                <a:effectLst/>
                <a:uLnTx/>
                <a:uFillTx/>
                <a:latin typeface="Sora"/>
                <a:cs typeface="Sora"/>
                <a:sym typeface="Sora"/>
              </a:rPr>
            </a:br>
            <a:r>
              <a:rPr lang="en" sz="2000" dirty="0">
                <a:solidFill>
                  <a:schemeClr val="bg2">
                    <a:lumMod val="75000"/>
                  </a:schemeClr>
                </a:solidFill>
              </a:rPr>
              <a:t>Test Progress Tile</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creenshot of a computer&#10;&#10;Description automatically generated">
            <a:extLst>
              <a:ext uri="{FF2B5EF4-FFF2-40B4-BE49-F238E27FC236}">
                <a16:creationId xmlns:a16="http://schemas.microsoft.com/office/drawing/2014/main" id="{AF8EF9A4-D238-B02F-0847-F15316453EC7}"/>
              </a:ext>
            </a:extLst>
          </p:cNvPr>
          <p:cNvPicPr>
            <a:picLocks noChangeAspect="1"/>
          </p:cNvPicPr>
          <p:nvPr/>
        </p:nvPicPr>
        <p:blipFill>
          <a:blip r:embed="rId3"/>
          <a:stretch>
            <a:fillRect/>
          </a:stretch>
        </p:blipFill>
        <p:spPr>
          <a:xfrm>
            <a:off x="2187574" y="2046945"/>
            <a:ext cx="3184526" cy="2753272"/>
          </a:xfrm>
          <a:prstGeom prst="rect">
            <a:avLst/>
          </a:prstGeom>
        </p:spPr>
      </p:pic>
    </p:spTree>
    <p:extLst>
      <p:ext uri="{BB962C8B-B14F-4D97-AF65-F5344CB8AC3E}">
        <p14:creationId xmlns:p14="http://schemas.microsoft.com/office/powerpoint/2010/main" val="85673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7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Documentation</a:t>
            </a:r>
            <a:br>
              <a:rPr kumimoji="0" lang="en" sz="3200" b="1" i="0" u="none" strike="noStrike" kern="0" cap="none" spc="0" normalizeH="0" baseline="0" noProof="0" dirty="0">
                <a:ln>
                  <a:noFill/>
                </a:ln>
                <a:solidFill>
                  <a:srgbClr val="000000"/>
                </a:solidFill>
                <a:effectLst/>
                <a:uLnTx/>
                <a:uFillTx/>
                <a:latin typeface="Sora"/>
                <a:cs typeface="Sora"/>
                <a:sym typeface="Sora"/>
              </a:rPr>
            </a:b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7C3CC91-91A5-B5D7-09AE-8CBCCB64DA48}"/>
              </a:ext>
            </a:extLst>
          </p:cNvPr>
          <p:cNvSpPr txBox="1"/>
          <p:nvPr/>
        </p:nvSpPr>
        <p:spPr>
          <a:xfrm>
            <a:off x="378258" y="5569266"/>
            <a:ext cx="6803158" cy="3108543"/>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Documentation component provides a flexible and user-friendly way to integrate documentation into applications by utilizing markdown-like syntax rendered by the </a:t>
            </a:r>
            <a:r>
              <a:rPr lang="en-US" b="1" dirty="0">
                <a:solidFill>
                  <a:schemeClr val="dk1"/>
                </a:solidFill>
                <a:latin typeface="Atkinson Hyperlegible"/>
              </a:rPr>
              <a:t>DocumentationMarkdownRenderer</a:t>
            </a:r>
            <a:r>
              <a:rPr lang="en-US" dirty="0">
                <a:solidFill>
                  <a:schemeClr val="dk1"/>
                </a:solidFill>
                <a:latin typeface="Atkinson Hyperlegible"/>
              </a:rPr>
              <a:t> component. It offers a slide-out panel accessible via an icon fixed to the right side of the screen. This allows users to quickly access and search documentation without leaving their current context.</a:t>
            </a:r>
          </a:p>
          <a:p>
            <a:pPr algn="ctr" eaLnBrk="0" fontAlgn="base" hangingPunct="0">
              <a:buClr>
                <a:schemeClr val="dk1"/>
              </a:buClr>
              <a:buSzPts val="1400"/>
            </a:pPr>
            <a:endParaRPr lang="en-US" dirty="0">
              <a:solidFill>
                <a:schemeClr val="dk1"/>
              </a:solidFill>
              <a:latin typeface="Atkinson Hyperlegible"/>
            </a:endParaRPr>
          </a:p>
          <a:p>
            <a:pPr algn="just" eaLnBrk="0" fontAlgn="base" hangingPunct="0">
              <a:buClr>
                <a:schemeClr val="dk1"/>
              </a:buClr>
              <a:buSzPts val="1400"/>
            </a:pPr>
            <a:r>
              <a:rPr lang="en-US" dirty="0">
                <a:solidFill>
                  <a:schemeClr val="dk1"/>
                </a:solidFill>
                <a:latin typeface="Atkinson Hyperlegible"/>
              </a:rPr>
              <a:t>Key Features and Functionalities:</a:t>
            </a:r>
          </a:p>
          <a:p>
            <a:pPr algn="just" eaLnBrk="0" fontAlgn="base" hangingPunct="0">
              <a:buClr>
                <a:schemeClr val="dk1"/>
              </a:buClr>
              <a:buSzPts val="1400"/>
              <a:buFont typeface="Arial"/>
              <a:buChar char="•"/>
            </a:pPr>
            <a:r>
              <a:rPr lang="en-US" b="1" dirty="0">
                <a:solidFill>
                  <a:schemeClr val="dk1"/>
                </a:solidFill>
                <a:latin typeface="Atkinson Hyperlegible"/>
              </a:rPr>
              <a:t>Slide-Out Panel</a:t>
            </a:r>
            <a:r>
              <a:rPr lang="en-US" dirty="0">
                <a:solidFill>
                  <a:schemeClr val="dk1"/>
                </a:solidFill>
                <a:latin typeface="Atkinson Hyperlegible"/>
              </a:rPr>
              <a:t>: The panel slides out from the right side of the screen when the icon is clicked to display the list of documentation pages.</a:t>
            </a:r>
          </a:p>
          <a:p>
            <a:pPr algn="just" eaLnBrk="0" fontAlgn="base" hangingPunct="0">
              <a:buClr>
                <a:schemeClr val="dk1"/>
              </a:buClr>
              <a:buSzPts val="1400"/>
              <a:buFont typeface="Arial"/>
              <a:buChar char="•"/>
            </a:pPr>
            <a:r>
              <a:rPr lang="en-US" b="1" dirty="0">
                <a:solidFill>
                  <a:schemeClr val="dk1"/>
                </a:solidFill>
                <a:latin typeface="Atkinson Hyperlegible"/>
              </a:rPr>
              <a:t>Icon Button</a:t>
            </a:r>
            <a:r>
              <a:rPr lang="en-US" dirty="0">
                <a:solidFill>
                  <a:schemeClr val="dk1"/>
                </a:solidFill>
                <a:latin typeface="Atkinson Hyperlegible"/>
              </a:rPr>
              <a:t>: An optional icon button which toggles the slide-out panel and is fixed to the right side of the screen.</a:t>
            </a:r>
          </a:p>
          <a:p>
            <a:pPr algn="just" eaLnBrk="0" fontAlgn="base" hangingPunct="0">
              <a:buClr>
                <a:schemeClr val="dk1"/>
              </a:buClr>
              <a:buSzPts val="1400"/>
              <a:buFont typeface="Arial"/>
              <a:buChar char="•"/>
            </a:pPr>
            <a:r>
              <a:rPr lang="en-US" b="1" dirty="0">
                <a:solidFill>
                  <a:schemeClr val="dk1"/>
                </a:solidFill>
                <a:latin typeface="Atkinson Hyperlegible"/>
              </a:rPr>
              <a:t>Search Functionality</a:t>
            </a:r>
            <a:r>
              <a:rPr lang="en-US" dirty="0">
                <a:solidFill>
                  <a:schemeClr val="dk1"/>
                </a:solidFill>
                <a:latin typeface="Atkinson Hyperlegible"/>
              </a:rPr>
              <a:t>: A search bar within the panel allows users to search through documentation pages and headings. Search results are displayed in a dropdown, where users can click on a result to navigate directly to the relevant section.</a:t>
            </a:r>
          </a:p>
        </p:txBody>
      </p:sp>
      <p:pic>
        <p:nvPicPr>
          <p:cNvPr id="7" name="Picture 6" descr="A screenshot of a application&#10;&#10;Description automatically generated">
            <a:extLst>
              <a:ext uri="{FF2B5EF4-FFF2-40B4-BE49-F238E27FC236}">
                <a16:creationId xmlns:a16="http://schemas.microsoft.com/office/drawing/2014/main" id="{EF364072-3CAD-4ECA-8276-2C053A77D36A}"/>
              </a:ext>
            </a:extLst>
          </p:cNvPr>
          <p:cNvPicPr>
            <a:picLocks noChangeAspect="1"/>
          </p:cNvPicPr>
          <p:nvPr/>
        </p:nvPicPr>
        <p:blipFill>
          <a:blip r:embed="rId3"/>
          <a:stretch>
            <a:fillRect/>
          </a:stretch>
        </p:blipFill>
        <p:spPr>
          <a:xfrm>
            <a:off x="378259" y="2149932"/>
            <a:ext cx="6803158" cy="2965752"/>
          </a:xfrm>
          <a:prstGeom prst="rect">
            <a:avLst/>
          </a:prstGeom>
        </p:spPr>
      </p:pic>
    </p:spTree>
    <p:extLst>
      <p:ext uri="{BB962C8B-B14F-4D97-AF65-F5344CB8AC3E}">
        <p14:creationId xmlns:p14="http://schemas.microsoft.com/office/powerpoint/2010/main" val="293983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7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Documentation</a:t>
            </a:r>
            <a:br>
              <a:rPr kumimoji="0" lang="en" sz="3200" b="1" i="0" u="none" strike="noStrike" kern="0" cap="none" spc="0" normalizeH="0" baseline="0" noProof="0" dirty="0">
                <a:ln>
                  <a:noFill/>
                </a:ln>
                <a:solidFill>
                  <a:srgbClr val="000000"/>
                </a:solidFill>
                <a:effectLst/>
                <a:uLnTx/>
                <a:uFillTx/>
                <a:latin typeface="Sora"/>
                <a:cs typeface="Sora"/>
                <a:sym typeface="Sora"/>
              </a:rPr>
            </a:b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F6CE2E01-E194-0C43-E862-934F7DAE0574}"/>
              </a:ext>
            </a:extLst>
          </p:cNvPr>
          <p:cNvSpPr txBox="1"/>
          <p:nvPr/>
        </p:nvSpPr>
        <p:spPr>
          <a:xfrm>
            <a:off x="459221" y="1943124"/>
            <a:ext cx="6641232" cy="5016758"/>
          </a:xfrm>
          <a:prstGeom prst="rect">
            <a:avLst/>
          </a:prstGeom>
          <a:noFill/>
        </p:spPr>
        <p:txBody>
          <a:bodyPr wrap="square">
            <a:spAutoFit/>
          </a:bodyPr>
          <a:lstStyle/>
          <a:p>
            <a:pPr marL="0" marR="0" lvl="0" indent="0" algn="just" defTabSz="914400" rtl="0" eaLnBrk="0" fontAlgn="base" latinLnBrk="0" hangingPunct="0">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Atkinson Hyperlegible"/>
                <a:cs typeface="Arial"/>
                <a:sym typeface="Arial"/>
              </a:rPr>
              <a:t>The DocumentationMarkdownRenderer component works as follows:</a:t>
            </a:r>
          </a:p>
          <a:p>
            <a:pPr marL="0" marR="0" lvl="0" indent="0" algn="just" defTabSz="914400" rtl="0" eaLnBrk="0" fontAlgn="base" latinLnBrk="0" hangingPunct="0">
              <a:lnSpc>
                <a:spcPct val="10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Atkinson Hyperlegible"/>
                <a:cs typeface="Arial"/>
                <a:sym typeface="Arial"/>
              </a:rPr>
              <a:t> Text Parsing</a:t>
            </a:r>
            <a:r>
              <a:rPr kumimoji="0" lang="en-US" sz="1400" b="0" i="0" u="none" strike="noStrike" kern="0" cap="none" spc="0" normalizeH="0" baseline="0" noProof="0" dirty="0">
                <a:ln>
                  <a:noFill/>
                </a:ln>
                <a:solidFill>
                  <a:srgbClr val="000000"/>
                </a:solidFill>
                <a:effectLst/>
                <a:uLnTx/>
                <a:uFillTx/>
                <a:latin typeface="Atkinson Hyperlegible"/>
                <a:cs typeface="Arial"/>
                <a:sym typeface="Arial"/>
              </a:rPr>
              <a:t>: The function uses a regular expression to identify different symbolic notations in the text, such as $heading1{id}{content}, $link{id}{content}, and $video{id}{content} {videoUrl}.</a:t>
            </a:r>
          </a:p>
          <a:p>
            <a:pPr marL="0" marR="0" lvl="0" indent="0" algn="just" defTabSz="914400" rtl="0" eaLnBrk="0" fontAlgn="base" latinLnBrk="0" hangingPunct="0">
              <a:lnSpc>
                <a:spcPct val="10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Atkinson Hyperlegible"/>
                <a:cs typeface="Arial"/>
                <a:sym typeface="Arial"/>
              </a:rPr>
              <a:t> UI Element Rendering</a:t>
            </a:r>
            <a:r>
              <a:rPr kumimoji="0" lang="en-US" sz="1400" b="0" i="0" u="none" strike="noStrike" kern="0" cap="none" spc="0" normalizeH="0" baseline="0" noProof="0" dirty="0">
                <a:ln>
                  <a:noFill/>
                </a:ln>
                <a:solidFill>
                  <a:srgbClr val="000000"/>
                </a:solidFill>
                <a:effectLst/>
                <a:uLnTx/>
                <a:uFillTx/>
                <a:latin typeface="Atkinson Hyperlegible"/>
                <a:cs typeface="Arial"/>
                <a:sym typeface="Arial"/>
              </a:rPr>
              <a:t>: Based on the type of notation, the parser replaces the notation with corresponding Material-UI components. For example, $heading1 {id}{content} is replaced with a Typography component styled as a heading.</a:t>
            </a:r>
          </a:p>
          <a:p>
            <a:pPr marL="0" marR="0" lvl="0" indent="0" algn="just" defTabSz="914400" rtl="0" eaLnBrk="0" fontAlgn="base" latinLnBrk="0" hangingPunct="0">
              <a:lnSpc>
                <a:spcPct val="10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Atkinson Hyperlegible"/>
                <a:cs typeface="Arial"/>
                <a:sym typeface="Arial"/>
              </a:rPr>
              <a:t> Rendering Process</a:t>
            </a:r>
            <a:r>
              <a:rPr kumimoji="0" lang="en-US" sz="1400" b="0" i="0" u="none" strike="noStrike" kern="0" cap="none" spc="0" normalizeH="0" baseline="0" noProof="0" dirty="0">
                <a:ln>
                  <a:noFill/>
                </a:ln>
                <a:solidFill>
                  <a:srgbClr val="000000"/>
                </a:solidFill>
                <a:effectLst/>
                <a:uLnTx/>
                <a:uFillTx/>
                <a:latin typeface="Atkinson Hyperlegible"/>
                <a:cs typeface="Arial"/>
                <a:sym typeface="Arial"/>
              </a:rPr>
              <a:t>: The parsed content is returned as an array of React elements, which are then rendered inside a Box component.</a:t>
            </a:r>
          </a:p>
          <a:p>
            <a:pPr marL="0" marR="0" lvl="0" indent="0" algn="just" defTabSz="914400" rtl="0" eaLnBrk="0" fontAlgn="base" latinLnBrk="0" hangingPunct="0">
              <a:lnSpc>
                <a:spcPct val="100000"/>
              </a:lnSpc>
              <a:spcBef>
                <a:spcPts val="0"/>
              </a:spcBef>
              <a:spcAft>
                <a:spcPts val="0"/>
              </a:spcAft>
              <a:buClr>
                <a:srgbClr val="000000"/>
              </a:buClr>
              <a:buSzPts val="1400"/>
              <a:buFont typeface="Arial"/>
              <a:buChar char="•"/>
              <a:tabLst/>
              <a:defRPr/>
            </a:pPr>
            <a:endParaRPr lang="en-US" dirty="0">
              <a:latin typeface="Atkinson Hyperlegible"/>
            </a:endParaRPr>
          </a:p>
          <a:p>
            <a:pPr marL="0" marR="0" lvl="0" indent="0" algn="just" defTabSz="914400" rtl="0" eaLnBrk="0" fontAlgn="base" latinLnBrk="0" hangingPunct="0">
              <a:lnSpc>
                <a:spcPct val="100000"/>
              </a:lnSpc>
              <a:spcBef>
                <a:spcPts val="0"/>
              </a:spcBef>
              <a:spcAft>
                <a:spcPts val="0"/>
              </a:spcAft>
              <a:buClr>
                <a:srgbClr val="000000"/>
              </a:buClr>
              <a:buSzPts val="1400"/>
              <a:buFont typeface="Arial"/>
              <a:buChar char="•"/>
              <a:tabLst/>
              <a:defRPr/>
            </a:pPr>
            <a:endParaRPr lang="en-US" dirty="0">
              <a:latin typeface="Atkinson Hyperlegible"/>
            </a:endParaRPr>
          </a:p>
          <a:p>
            <a:pPr marL="0" marR="0" lvl="0" indent="0" algn="just" defTabSz="914400" rtl="0" eaLnBrk="0" fontAlgn="base" latinLnBrk="0" hangingPunct="0">
              <a:lnSpc>
                <a:spcPct val="100000"/>
              </a:lnSpc>
              <a:spcBef>
                <a:spcPts val="0"/>
              </a:spcBef>
              <a:spcAft>
                <a:spcPts val="600"/>
              </a:spcAft>
              <a:buClr>
                <a:srgbClr val="000000"/>
              </a:buClr>
              <a:buSzPts val="1400"/>
              <a:tabLst/>
              <a:defRPr/>
            </a:pPr>
            <a:r>
              <a:rPr lang="en-US" b="1" dirty="0">
                <a:latin typeface="Atkinson Hyperlegible"/>
              </a:rPr>
              <a:t>All supported UI elements you can use</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$heading1{id}{content}</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$body1{id}{content}</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$heading2{id}{content}</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$heading3{id}{content}</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$body2{id}{content} </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$link{</a:t>
            </a:r>
            <a:r>
              <a:rPr lang="en-US" dirty="0" err="1">
                <a:latin typeface="Atkinson Hyperlegible"/>
              </a:rPr>
              <a:t>url</a:t>
            </a:r>
            <a:r>
              <a:rPr lang="en-US" dirty="0">
                <a:latin typeface="Atkinson Hyperlegible"/>
              </a:rPr>
              <a:t>}{text} </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$image{id}{</a:t>
            </a:r>
            <a:r>
              <a:rPr lang="en-US" dirty="0" err="1">
                <a:latin typeface="Atkinson Hyperlegible"/>
              </a:rPr>
              <a:t>altText</a:t>
            </a:r>
            <a:r>
              <a:rPr lang="en-US" dirty="0">
                <a:latin typeface="Atkinson Hyperlegible"/>
              </a:rPr>
              <a:t>}{</a:t>
            </a:r>
            <a:r>
              <a:rPr lang="en-US" dirty="0" err="1">
                <a:latin typeface="Atkinson Hyperlegible"/>
              </a:rPr>
              <a:t>imageUrl</a:t>
            </a:r>
            <a:r>
              <a:rPr lang="en-US" dirty="0">
                <a:latin typeface="Atkinson Hyperlegible"/>
              </a:rPr>
              <a:t>}</a:t>
            </a:r>
          </a:p>
          <a:p>
            <a:pPr marL="0" marR="0" lvl="0" indent="0" defTabSz="914400" rtl="0" eaLnBrk="0" fontAlgn="base" latinLnBrk="0" hangingPunct="0">
              <a:lnSpc>
                <a:spcPct val="100000"/>
              </a:lnSpc>
              <a:spcBef>
                <a:spcPts val="0"/>
              </a:spcBef>
              <a:spcAft>
                <a:spcPts val="600"/>
              </a:spcAft>
              <a:buClr>
                <a:srgbClr val="000000"/>
              </a:buClr>
              <a:buSzPts val="1400"/>
              <a:tabLst/>
              <a:defRPr/>
            </a:pPr>
            <a:r>
              <a:rPr lang="en-US" dirty="0">
                <a:latin typeface="Atkinson Hyperlegible"/>
              </a:rPr>
              <a:t>$video{id}{</a:t>
            </a:r>
            <a:r>
              <a:rPr lang="en-US" dirty="0" err="1">
                <a:latin typeface="Atkinson Hyperlegible"/>
              </a:rPr>
              <a:t>altText</a:t>
            </a:r>
            <a:r>
              <a:rPr lang="en-US" dirty="0">
                <a:latin typeface="Atkinson Hyperlegible"/>
              </a:rPr>
              <a:t>}{videoUrl}</a:t>
            </a:r>
          </a:p>
        </p:txBody>
      </p:sp>
    </p:spTree>
    <p:extLst>
      <p:ext uri="{BB962C8B-B14F-4D97-AF65-F5344CB8AC3E}">
        <p14:creationId xmlns:p14="http://schemas.microsoft.com/office/powerpoint/2010/main" val="3132321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7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Resource Circle</a:t>
            </a: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4E85695C-AC34-128D-91E7-74001F34B6A6}"/>
              </a:ext>
            </a:extLst>
          </p:cNvPr>
          <p:cNvSpPr txBox="1"/>
          <p:nvPr/>
        </p:nvSpPr>
        <p:spPr>
          <a:xfrm>
            <a:off x="646474" y="2216058"/>
            <a:ext cx="6266726" cy="1600438"/>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ResourceCircle component is designed as a lightweight, unobtrusive feature that provides targeted assistance to network managers. Unlike the tutorial, which is more comprehensive and ideal for onboarding completely new users, the Resource Circle is always visible and available without disrupting the underlying application. It offers concise help for specific challenges through three main features: interactive guides, a search tool, and info icons. The Resource Circle and open menu is shown in the figure below.</a:t>
            </a:r>
          </a:p>
        </p:txBody>
      </p:sp>
      <p:sp>
        <p:nvSpPr>
          <p:cNvPr id="4" name="TextBox 3">
            <a:extLst>
              <a:ext uri="{FF2B5EF4-FFF2-40B4-BE49-F238E27FC236}">
                <a16:creationId xmlns:a16="http://schemas.microsoft.com/office/drawing/2014/main" id="{FA4CE732-CD0A-90F5-EEC7-6EF56ED37D65}"/>
              </a:ext>
            </a:extLst>
          </p:cNvPr>
          <p:cNvSpPr txBox="1"/>
          <p:nvPr/>
        </p:nvSpPr>
        <p:spPr>
          <a:xfrm>
            <a:off x="646474" y="7733331"/>
            <a:ext cx="6266726" cy="1169551"/>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core functionality of the Resource Circle centers around seamlessly integrating its sub-components — Interactive Guides, the Search Tool, and Info Icons — managing their visibility and interaction. The circle controls the display of the menu that houses the Interactive Guides, Search Tool, and Info Icons.</a:t>
            </a:r>
          </a:p>
        </p:txBody>
      </p:sp>
      <p:pic>
        <p:nvPicPr>
          <p:cNvPr id="6" name="Picture 5" descr="A screenshot of a computer&#10;&#10;Description automatically generated">
            <a:extLst>
              <a:ext uri="{FF2B5EF4-FFF2-40B4-BE49-F238E27FC236}">
                <a16:creationId xmlns:a16="http://schemas.microsoft.com/office/drawing/2014/main" id="{25AECBE8-7B79-86FA-2DAF-F366E5E71518}"/>
              </a:ext>
            </a:extLst>
          </p:cNvPr>
          <p:cNvPicPr>
            <a:picLocks noChangeAspect="1"/>
          </p:cNvPicPr>
          <p:nvPr/>
        </p:nvPicPr>
        <p:blipFill>
          <a:blip r:embed="rId3"/>
          <a:stretch>
            <a:fillRect/>
          </a:stretch>
        </p:blipFill>
        <p:spPr>
          <a:xfrm>
            <a:off x="1018197" y="4089430"/>
            <a:ext cx="5523280" cy="3173280"/>
          </a:xfrm>
          <a:prstGeom prst="rect">
            <a:avLst/>
          </a:prstGeom>
        </p:spPr>
      </p:pic>
    </p:spTree>
    <p:extLst>
      <p:ext uri="{BB962C8B-B14F-4D97-AF65-F5344CB8AC3E}">
        <p14:creationId xmlns:p14="http://schemas.microsoft.com/office/powerpoint/2010/main" val="309085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8" name="TextBox 7">
            <a:extLst>
              <a:ext uri="{FF2B5EF4-FFF2-40B4-BE49-F238E27FC236}">
                <a16:creationId xmlns:a16="http://schemas.microsoft.com/office/drawing/2014/main" id="{78A33C55-4409-99D1-7093-CF8F39C216F8}"/>
              </a:ext>
            </a:extLst>
          </p:cNvPr>
          <p:cNvSpPr txBox="1"/>
          <p:nvPr/>
        </p:nvSpPr>
        <p:spPr>
          <a:xfrm>
            <a:off x="646474" y="5621491"/>
            <a:ext cx="6266726" cy="3323987"/>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Interactive guides consist of sequential tooltips and are therefore essentially tutorial walkthroughs, but are focused and individual. They align with the Resource Circle's purpose by being shorter and more targeted than the tutorial walkthroughs. These guides inform users about specific activities, allowing them to start and exit quickly as needed. Unlike the tutorial walkthroughs, interactive guides can be used on demand and in any order, offering help exactly when it's needed. The logic of the interactive guides mirrors that of the tutorial's walkthroughs, using the same Tooltip component. However, in the interactive guides, the canExit boolean prop is set to true for every tooltip, allowing users to exit whenever they choose.</a:t>
            </a:r>
          </a:p>
          <a:p>
            <a:pPr algn="just" eaLnBrk="0" fontAlgn="base" hangingPunct="0">
              <a:buClr>
                <a:schemeClr val="dk1"/>
              </a:buClr>
              <a:buSzPts val="1400"/>
            </a:pPr>
            <a:endParaRPr lang="en-US" dirty="0">
              <a:solidFill>
                <a:schemeClr val="dk1"/>
              </a:solidFill>
              <a:latin typeface="Atkinson Hyperlegible"/>
            </a:endParaRPr>
          </a:p>
          <a:p>
            <a:pPr algn="just" eaLnBrk="0" fontAlgn="base" hangingPunct="0">
              <a:buClr>
                <a:schemeClr val="dk1"/>
              </a:buClr>
              <a:buSzPts val="1400"/>
            </a:pPr>
            <a:r>
              <a:rPr lang="en-US" dirty="0">
                <a:solidFill>
                  <a:schemeClr val="dk1"/>
                </a:solidFill>
                <a:latin typeface="Atkinson Hyperlegible"/>
              </a:rPr>
              <a:t>Interactive guides are accessed through the Resource Circle's menu, where all available guides, whether on the current page or another, are displayed as cards. Clicking on any of these cards starts the corresponding interactive guide.</a:t>
            </a:r>
          </a:p>
        </p:txBody>
      </p:sp>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Resource Circle</a:t>
            </a:r>
            <a:br>
              <a:rPr kumimoji="0" lang="en" sz="3200" b="1" i="0" u="none" strike="noStrike" kern="0" cap="none" spc="0" normalizeH="0" baseline="0" noProof="0" dirty="0">
                <a:ln>
                  <a:noFill/>
                </a:ln>
                <a:solidFill>
                  <a:srgbClr val="000000"/>
                </a:solidFill>
                <a:effectLst/>
                <a:uLnTx/>
                <a:uFillTx/>
                <a:latin typeface="Sora"/>
                <a:cs typeface="Sora"/>
                <a:sym typeface="Sora"/>
              </a:rPr>
            </a:br>
            <a:r>
              <a:rPr lang="en" sz="2000" dirty="0">
                <a:solidFill>
                  <a:schemeClr val="tx2">
                    <a:lumMod val="75000"/>
                  </a:schemeClr>
                </a:solidFill>
              </a:rPr>
              <a:t>Interactive Guides</a:t>
            </a: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a:extLst>
              <a:ext uri="{FF2B5EF4-FFF2-40B4-BE49-F238E27FC236}">
                <a16:creationId xmlns:a16="http://schemas.microsoft.com/office/drawing/2014/main" id="{F33EB0E7-47E7-F607-D49D-0218C6C46BE5}"/>
              </a:ext>
            </a:extLst>
          </p:cNvPr>
          <p:cNvGrpSpPr/>
          <p:nvPr/>
        </p:nvGrpSpPr>
        <p:grpSpPr>
          <a:xfrm>
            <a:off x="350457" y="2249718"/>
            <a:ext cx="6858760" cy="3096188"/>
            <a:chOff x="343888" y="2249718"/>
            <a:chExt cx="6858760" cy="3096188"/>
          </a:xfrm>
        </p:grpSpPr>
        <p:pic>
          <p:nvPicPr>
            <p:cNvPr id="3" name="Picture 2" descr="A screenshot of a phone&#10;&#10;Description automatically generated">
              <a:extLst>
                <a:ext uri="{FF2B5EF4-FFF2-40B4-BE49-F238E27FC236}">
                  <a16:creationId xmlns:a16="http://schemas.microsoft.com/office/drawing/2014/main" id="{04196184-D299-5BE4-B110-8092C765787E}"/>
                </a:ext>
              </a:extLst>
            </p:cNvPr>
            <p:cNvPicPr>
              <a:picLocks noChangeAspect="1"/>
            </p:cNvPicPr>
            <p:nvPr/>
          </p:nvPicPr>
          <p:blipFill>
            <a:blip r:embed="rId3"/>
            <a:stretch>
              <a:fillRect/>
            </a:stretch>
          </p:blipFill>
          <p:spPr>
            <a:xfrm>
              <a:off x="343888" y="2249718"/>
              <a:ext cx="2399312" cy="309618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2F0D4F9-FE0E-82C9-D930-DB5FF45718F8}"/>
                </a:ext>
              </a:extLst>
            </p:cNvPr>
            <p:cNvPicPr>
              <a:picLocks noChangeAspect="1"/>
            </p:cNvPicPr>
            <p:nvPr/>
          </p:nvPicPr>
          <p:blipFill>
            <a:blip r:embed="rId4"/>
            <a:srcRect l="6622" t="32230" r="1917"/>
            <a:stretch/>
          </p:blipFill>
          <p:spPr>
            <a:xfrm>
              <a:off x="2876974" y="2357989"/>
              <a:ext cx="4325674" cy="2958910"/>
            </a:xfrm>
            <a:prstGeom prst="rect">
              <a:avLst/>
            </a:prstGeom>
          </p:spPr>
        </p:pic>
      </p:grpSp>
    </p:spTree>
    <p:extLst>
      <p:ext uri="{BB962C8B-B14F-4D97-AF65-F5344CB8AC3E}">
        <p14:creationId xmlns:p14="http://schemas.microsoft.com/office/powerpoint/2010/main" val="175703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8" name="TextBox 7">
            <a:extLst>
              <a:ext uri="{FF2B5EF4-FFF2-40B4-BE49-F238E27FC236}">
                <a16:creationId xmlns:a16="http://schemas.microsoft.com/office/drawing/2014/main" id="{78A33C55-4409-99D1-7093-CF8F39C216F8}"/>
              </a:ext>
            </a:extLst>
          </p:cNvPr>
          <p:cNvSpPr txBox="1"/>
          <p:nvPr/>
        </p:nvSpPr>
        <p:spPr>
          <a:xfrm>
            <a:off x="646474" y="7950471"/>
            <a:ext cx="6266726" cy="1384995"/>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The search tool helps users quickly find relevant guides or documentation using keywords. It searches through both the interactive guides and documentation content, focusing on headings. The results show guide names and headings with preview content, allowing users to start the guide or access relevant documentation easily. The above figure shows a snapshot of the search tool in use.</a:t>
            </a:r>
          </a:p>
        </p:txBody>
      </p:sp>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Resource Circle</a:t>
            </a:r>
            <a:br>
              <a:rPr kumimoji="0" lang="en" sz="3200" b="1" i="0" u="none" strike="noStrike" kern="0" cap="none" spc="0" normalizeH="0" baseline="0" noProof="0" dirty="0">
                <a:ln>
                  <a:noFill/>
                </a:ln>
                <a:solidFill>
                  <a:srgbClr val="000000"/>
                </a:solidFill>
                <a:effectLst/>
                <a:uLnTx/>
                <a:uFillTx/>
                <a:latin typeface="Sora"/>
                <a:cs typeface="Sora"/>
                <a:sym typeface="Sora"/>
              </a:rPr>
            </a:br>
            <a:r>
              <a:rPr lang="en" sz="2000" dirty="0">
                <a:solidFill>
                  <a:schemeClr val="tx2">
                    <a:lumMod val="75000"/>
                  </a:schemeClr>
                </a:solidFill>
              </a:rPr>
              <a:t>Search Tool</a:t>
            </a: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phone&#10;&#10;Description automatically generated">
            <a:extLst>
              <a:ext uri="{FF2B5EF4-FFF2-40B4-BE49-F238E27FC236}">
                <a16:creationId xmlns:a16="http://schemas.microsoft.com/office/drawing/2014/main" id="{4319071F-9062-0E61-7E79-34E8A36F6CDD}"/>
              </a:ext>
            </a:extLst>
          </p:cNvPr>
          <p:cNvPicPr>
            <a:picLocks noChangeAspect="1"/>
          </p:cNvPicPr>
          <p:nvPr/>
        </p:nvPicPr>
        <p:blipFill>
          <a:blip r:embed="rId3"/>
          <a:stretch>
            <a:fillRect/>
          </a:stretch>
        </p:blipFill>
        <p:spPr>
          <a:xfrm>
            <a:off x="1763785" y="2327517"/>
            <a:ext cx="4032104" cy="5238560"/>
          </a:xfrm>
          <a:prstGeom prst="rect">
            <a:avLst/>
          </a:prstGeom>
        </p:spPr>
      </p:pic>
    </p:spTree>
    <p:extLst>
      <p:ext uri="{BB962C8B-B14F-4D97-AF65-F5344CB8AC3E}">
        <p14:creationId xmlns:p14="http://schemas.microsoft.com/office/powerpoint/2010/main" val="104951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8" name="TextBox 7">
            <a:extLst>
              <a:ext uri="{FF2B5EF4-FFF2-40B4-BE49-F238E27FC236}">
                <a16:creationId xmlns:a16="http://schemas.microsoft.com/office/drawing/2014/main" id="{78A33C55-4409-99D1-7093-CF8F39C216F8}"/>
              </a:ext>
            </a:extLst>
          </p:cNvPr>
          <p:cNvSpPr txBox="1"/>
          <p:nvPr/>
        </p:nvSpPr>
        <p:spPr>
          <a:xfrm>
            <a:off x="646474" y="5859483"/>
            <a:ext cx="6266726" cy="2246769"/>
          </a:xfrm>
          <a:prstGeom prst="rect">
            <a:avLst/>
          </a:prstGeom>
          <a:noFill/>
        </p:spPr>
        <p:txBody>
          <a:bodyPr wrap="square">
            <a:spAutoFit/>
          </a:bodyPr>
          <a:lstStyle/>
          <a:p>
            <a:pPr algn="just" eaLnBrk="0" fontAlgn="base" hangingPunct="0">
              <a:buClr>
                <a:schemeClr val="dk1"/>
              </a:buClr>
              <a:buSzPts val="1400"/>
            </a:pPr>
            <a:r>
              <a:rPr lang="en-US" dirty="0">
                <a:solidFill>
                  <a:schemeClr val="dk1"/>
                </a:solidFill>
                <a:latin typeface="Atkinson Hyperlegible"/>
              </a:rPr>
              <a:t>Shown in the figure above, info icons are small icons attached to the top-right corner of UI elements. When clicked, they display concise information about the element. These icons follow the positioning and visibility of their target element and can adjust dynamically when the page scrolls, ensuring the information is always accessible. This is done by searching through every ancestor element of the info icon's target element, determining if any are fixed positioned or scrollable, and using this information to add scroll event listeners and dynamically adjust icon positioning and visibility. The three functions that define this logic are </a:t>
            </a:r>
            <a:r>
              <a:rPr lang="en-US" i="1" dirty="0">
                <a:solidFill>
                  <a:schemeClr val="dk1"/>
                </a:solidFill>
                <a:latin typeface="Atkinson Hyperlegible"/>
              </a:rPr>
              <a:t>findScrollableParents</a:t>
            </a:r>
            <a:r>
              <a:rPr lang="en-US" dirty="0">
                <a:solidFill>
                  <a:schemeClr val="dk1"/>
                </a:solidFill>
                <a:latin typeface="Atkinson Hyperlegible"/>
              </a:rPr>
              <a:t>, </a:t>
            </a:r>
            <a:r>
              <a:rPr lang="en-US" i="1" dirty="0">
                <a:solidFill>
                  <a:schemeClr val="dk1"/>
                </a:solidFill>
                <a:latin typeface="Atkinson Hyperlegible"/>
              </a:rPr>
              <a:t>hiddenByScrollable Container</a:t>
            </a:r>
            <a:r>
              <a:rPr lang="en-US" dirty="0">
                <a:solidFill>
                  <a:schemeClr val="dk1"/>
                </a:solidFill>
                <a:latin typeface="Atkinson Hyperlegible"/>
              </a:rPr>
              <a:t>, and </a:t>
            </a:r>
            <a:r>
              <a:rPr lang="en-US" i="1" dirty="0">
                <a:solidFill>
                  <a:schemeClr val="dk1"/>
                </a:solidFill>
                <a:latin typeface="Atkinson Hyperlegible"/>
              </a:rPr>
              <a:t>hasFixedPosition</a:t>
            </a:r>
            <a:r>
              <a:rPr lang="en-US" dirty="0">
                <a:solidFill>
                  <a:schemeClr val="dk1"/>
                </a:solidFill>
                <a:latin typeface="Atkinson Hyperlegible"/>
              </a:rPr>
              <a:t>.</a:t>
            </a:r>
          </a:p>
        </p:txBody>
      </p:sp>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100"/>
            <a:ext cx="6534600" cy="1018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Resource Circle</a:t>
            </a:r>
            <a:br>
              <a:rPr kumimoji="0" lang="en" sz="3200" b="1" i="0" u="none" strike="noStrike" kern="0" cap="none" spc="0" normalizeH="0" baseline="0" noProof="0" dirty="0">
                <a:ln>
                  <a:noFill/>
                </a:ln>
                <a:solidFill>
                  <a:srgbClr val="000000"/>
                </a:solidFill>
                <a:effectLst/>
                <a:uLnTx/>
                <a:uFillTx/>
                <a:latin typeface="Sora"/>
                <a:cs typeface="Sora"/>
                <a:sym typeface="Sora"/>
              </a:rPr>
            </a:br>
            <a:r>
              <a:rPr kumimoji="0" lang="en" sz="2000" b="1" i="0" u="none" strike="noStrike" kern="0" cap="none" spc="0" normalizeH="0" baseline="0" noProof="0" dirty="0">
                <a:ln>
                  <a:noFill/>
                </a:ln>
                <a:solidFill>
                  <a:schemeClr val="tx2">
                    <a:lumMod val="75000"/>
                  </a:schemeClr>
                </a:solidFill>
                <a:effectLst/>
                <a:uLnTx/>
                <a:uFillTx/>
                <a:latin typeface="Sora"/>
                <a:cs typeface="Sora"/>
                <a:sym typeface="Sora"/>
              </a:rPr>
              <a:t>Info Icon</a:t>
            </a:r>
            <a:r>
              <a:rPr lang="en" sz="2000" dirty="0">
                <a:solidFill>
                  <a:schemeClr val="tx2">
                    <a:lumMod val="75000"/>
                  </a:schemeClr>
                </a:solidFill>
              </a:rPr>
              <a:t>s</a:t>
            </a:r>
            <a:endParaRPr dirty="0">
              <a:solidFill>
                <a:schemeClr val="tx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white card with black text&#10;&#10;Description automatically generated">
            <a:extLst>
              <a:ext uri="{FF2B5EF4-FFF2-40B4-BE49-F238E27FC236}">
                <a16:creationId xmlns:a16="http://schemas.microsoft.com/office/drawing/2014/main" id="{B7D9410E-AFA0-629F-3EC2-3A01FE4BB9DA}"/>
              </a:ext>
            </a:extLst>
          </p:cNvPr>
          <p:cNvPicPr>
            <a:picLocks noChangeAspect="1"/>
          </p:cNvPicPr>
          <p:nvPr/>
        </p:nvPicPr>
        <p:blipFill>
          <a:blip r:embed="rId3"/>
          <a:stretch>
            <a:fillRect/>
          </a:stretch>
        </p:blipFill>
        <p:spPr>
          <a:xfrm>
            <a:off x="1749717" y="2585561"/>
            <a:ext cx="4060240" cy="2614454"/>
          </a:xfrm>
          <a:prstGeom prst="rect">
            <a:avLst/>
          </a:prstGeom>
        </p:spPr>
      </p:pic>
    </p:spTree>
    <p:extLst>
      <p:ext uri="{BB962C8B-B14F-4D97-AF65-F5344CB8AC3E}">
        <p14:creationId xmlns:p14="http://schemas.microsoft.com/office/powerpoint/2010/main" val="293596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34"/>
          <p:cNvSpPr/>
          <p:nvPr/>
        </p:nvSpPr>
        <p:spPr>
          <a:xfrm>
            <a:off x="-456845" y="314888"/>
            <a:ext cx="1939107" cy="193921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txBox="1">
            <a:spLocks noGrp="1"/>
          </p:cNvSpPr>
          <p:nvPr>
            <p:ph type="title"/>
          </p:nvPr>
        </p:nvSpPr>
        <p:spPr>
          <a:xfrm>
            <a:off x="512700" y="925100"/>
            <a:ext cx="6534600" cy="7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User Manual</a:t>
            </a:r>
            <a:endParaRPr dirty="0"/>
          </a:p>
        </p:txBody>
      </p:sp>
      <p:graphicFrame>
        <p:nvGraphicFramePr>
          <p:cNvPr id="812" name="Google Shape;812;p34"/>
          <p:cNvGraphicFramePr/>
          <p:nvPr>
            <p:extLst>
              <p:ext uri="{D42A27DB-BD31-4B8C-83A1-F6EECF244321}">
                <p14:modId xmlns:p14="http://schemas.microsoft.com/office/powerpoint/2010/main" val="278012220"/>
              </p:ext>
            </p:extLst>
          </p:nvPr>
        </p:nvGraphicFramePr>
        <p:xfrm>
          <a:off x="630238" y="3145225"/>
          <a:ext cx="6299525" cy="3596410"/>
        </p:xfrm>
        <a:graphic>
          <a:graphicData uri="http://schemas.openxmlformats.org/drawingml/2006/table">
            <a:tbl>
              <a:tblPr>
                <a:noFill/>
                <a:tableStyleId>{AA801441-C99F-47D8-857F-352D016BB70F}</a:tableStyleId>
              </a:tblPr>
              <a:tblGrid>
                <a:gridCol w="6299525">
                  <a:extLst>
                    <a:ext uri="{9D8B030D-6E8A-4147-A177-3AD203B41FA5}">
                      <a16:colId xmlns:a16="http://schemas.microsoft.com/office/drawing/2014/main" val="20000"/>
                    </a:ext>
                  </a:extLst>
                </a:gridCol>
              </a:tblGrid>
              <a:tr h="350500">
                <a:tc>
                  <a:txBody>
                    <a:bodyPr/>
                    <a:lstStyle/>
                    <a:p>
                      <a:pPr marL="0" lvl="0" indent="0" algn="l" rtl="0">
                        <a:spcBef>
                          <a:spcPts val="0"/>
                        </a:spcBef>
                        <a:spcAft>
                          <a:spcPts val="0"/>
                        </a:spcAft>
                        <a:buNone/>
                      </a:pPr>
                      <a:r>
                        <a:rPr lang="en" sz="1300" b="1" dirty="0">
                          <a:solidFill>
                            <a:schemeClr val="dk1"/>
                          </a:solidFill>
                          <a:uFill>
                            <a:noFill/>
                          </a:uFill>
                          <a:latin typeface="Atkinson Hyperlegible"/>
                          <a:ea typeface="Atkinson Hyperlegible"/>
                          <a:cs typeface="Atkinson Hyperlegible"/>
                          <a:sym typeface="Atkinson Hyperlegible"/>
                        </a:rPr>
                        <a:t>Introduction</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57175">
                <a:tc>
                  <a:txBody>
                    <a:bodyPr/>
                    <a:lstStyle/>
                    <a:p>
                      <a:pPr marL="0" lvl="0" indent="0" algn="l" rtl="0">
                        <a:spcBef>
                          <a:spcPts val="0"/>
                        </a:spcBef>
                        <a:spcAft>
                          <a:spcPts val="1600"/>
                        </a:spcAft>
                        <a:buNone/>
                      </a:pPr>
                      <a:r>
                        <a:rPr lang="en" sz="1300" dirty="0">
                          <a:solidFill>
                            <a:schemeClr val="dk1"/>
                          </a:solidFill>
                          <a:latin typeface="Atkinson Hyperlegible"/>
                          <a:ea typeface="Atkinson Hyperlegible"/>
                          <a:cs typeface="Atkinson Hyperlegible"/>
                          <a:sym typeface="Atkinson Hyperlegible"/>
                        </a:rPr>
                        <a:t>What is the I</a:t>
                      </a:r>
                      <a:r>
                        <a:rPr lang="en-ZA" sz="1300" dirty="0">
                          <a:solidFill>
                            <a:schemeClr val="dk1"/>
                          </a:solidFill>
                          <a:latin typeface="Atkinson Hyperlegible"/>
                          <a:ea typeface="Atkinson Hyperlegible"/>
                          <a:cs typeface="Atkinson Hyperlegible"/>
                          <a:sym typeface="Atkinson Hyperlegible"/>
                        </a:rPr>
                        <a:t>n</a:t>
                      </a:r>
                      <a:r>
                        <a:rPr lang="en" sz="1300" dirty="0">
                          <a:solidFill>
                            <a:schemeClr val="dk1"/>
                          </a:solidFill>
                          <a:latin typeface="Atkinson Hyperlegible"/>
                          <a:ea typeface="Atkinson Hyperlegible"/>
                          <a:cs typeface="Atkinson Hyperlegible"/>
                          <a:sym typeface="Atkinson Hyperlegible"/>
                        </a:rPr>
                        <a:t>teractive App Tutor? Purpose, overview and system requirements.</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300" b="1" dirty="0">
                          <a:solidFill>
                            <a:schemeClr val="dk1"/>
                          </a:solidFill>
                          <a:uFill>
                            <a:noFill/>
                          </a:uFill>
                          <a:latin typeface="Atkinson Hyperlegible"/>
                          <a:ea typeface="Atkinson Hyperlegible"/>
                          <a:cs typeface="Atkinson Hyperlegible"/>
                          <a:sym typeface="Atkinson Hyperlegible"/>
                        </a:rPr>
                        <a:t>Installation and Setup</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1600"/>
                        </a:spcAft>
                        <a:buNone/>
                      </a:pPr>
                      <a:r>
                        <a:rPr lang="en-US" sz="1300" b="0" dirty="0">
                          <a:solidFill>
                            <a:schemeClr val="dk1"/>
                          </a:solidFill>
                          <a:uFill>
                            <a:noFill/>
                          </a:uFill>
                          <a:latin typeface="Atkinson Hyperlegible"/>
                          <a:ea typeface="Atkinson Hyperlegible"/>
                          <a:cs typeface="Atkinson Hyperlegible"/>
                          <a:sym typeface="Atkinson Hyperlegible"/>
                        </a:rPr>
                        <a:t>Instructions on installing the system and connecting it to the backend.</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300" b="1" dirty="0">
                          <a:solidFill>
                            <a:schemeClr val="dk1"/>
                          </a:solidFill>
                          <a:uFill>
                            <a:noFill/>
                          </a:uFill>
                          <a:latin typeface="Atkinson Hyperlegible"/>
                          <a:ea typeface="Atkinson Hyperlegible"/>
                          <a:cs typeface="Atkinson Hyperlegible"/>
                          <a:sym typeface="Atkinson Hyperlegible"/>
                        </a:rPr>
                        <a:t>The Features</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1600"/>
                        </a:spcAft>
                        <a:buNone/>
                      </a:pPr>
                      <a:r>
                        <a:rPr lang="en-US" sz="1300" b="0" dirty="0">
                          <a:solidFill>
                            <a:schemeClr val="dk1"/>
                          </a:solidFill>
                          <a:uFill>
                            <a:noFill/>
                          </a:uFill>
                          <a:latin typeface="Atkinson Hyperlegible"/>
                          <a:ea typeface="Atkinson Hyperlegible"/>
                          <a:cs typeface="Atkinson Hyperlegible"/>
                          <a:sym typeface="Atkinson Hyperlegible"/>
                        </a:rPr>
                        <a:t>A walkthrough of the main components—Interactive Guides, Resource Circle, and Documentation.</a:t>
                      </a:r>
                      <a:endParaRPr sz="1300" b="0"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50500">
                <a:tc>
                  <a:txBody>
                    <a:bodyPr/>
                    <a:lstStyle/>
                    <a:p>
                      <a:pPr marL="0" lvl="0" indent="0" algn="l" rtl="0">
                        <a:spcBef>
                          <a:spcPts val="0"/>
                        </a:spcBef>
                        <a:spcAft>
                          <a:spcPts val="0"/>
                        </a:spcAft>
                        <a:buNone/>
                      </a:pPr>
                      <a:r>
                        <a:rPr lang="en-US" sz="1300" b="1" dirty="0">
                          <a:solidFill>
                            <a:schemeClr val="dk1"/>
                          </a:solidFill>
                          <a:uFill>
                            <a:noFill/>
                          </a:uFill>
                          <a:latin typeface="Atkinson Hyperlegible"/>
                          <a:ea typeface="Atkinson Hyperlegible"/>
                          <a:cs typeface="Atkinson Hyperlegible"/>
                          <a:sym typeface="Atkinson Hyperlegible"/>
                        </a:rPr>
                        <a:t>Customizing Onboarding Content</a:t>
                      </a:r>
                      <a:endParaRPr sz="1300" b="1"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350500">
                <a:tc>
                  <a:txBody>
                    <a:bodyPr/>
                    <a:lstStyle/>
                    <a:p>
                      <a:pPr marL="0" lvl="0" indent="0" algn="l" rtl="0">
                        <a:spcBef>
                          <a:spcPts val="0"/>
                        </a:spcBef>
                        <a:spcAft>
                          <a:spcPts val="0"/>
                        </a:spcAft>
                        <a:buNone/>
                      </a:pPr>
                      <a:r>
                        <a:rPr lang="en-US" sz="1300" b="0" dirty="0">
                          <a:solidFill>
                            <a:schemeClr val="dk1"/>
                          </a:solidFill>
                          <a:uFill>
                            <a:noFill/>
                          </a:uFill>
                          <a:latin typeface="Atkinson Hyperlegible"/>
                          <a:ea typeface="Atkinson Hyperlegible"/>
                          <a:cs typeface="Atkinson Hyperlegible"/>
                          <a:sym typeface="Atkinson Hyperlegible"/>
                        </a:rPr>
                        <a:t>Guide for administrators on how to add, edit, or delete tutorials, resources, and help icons via the admin interface. </a:t>
                      </a:r>
                      <a:endParaRPr lang="en-US" sz="1300" b="0" dirty="0">
                        <a:solidFill>
                          <a:schemeClr val="dk1"/>
                        </a:solidFill>
                        <a:latin typeface="Atkinson Hyperlegible"/>
                        <a:ea typeface="Atkinson Hyperlegible"/>
                        <a:cs typeface="Atkinson Hyperlegible"/>
                        <a:sym typeface="Atkinson Hyperlegibl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17" name="Google Shape;817;p34"/>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1"/>
          <p:cNvSpPr/>
          <p:nvPr/>
        </p:nvSpPr>
        <p:spPr>
          <a:xfrm flipH="1">
            <a:off x="5115034" y="2831441"/>
            <a:ext cx="3242023" cy="3242215"/>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41"/>
          <p:cNvGrpSpPr/>
          <p:nvPr/>
        </p:nvGrpSpPr>
        <p:grpSpPr>
          <a:xfrm flipH="1">
            <a:off x="-439227" y="1336177"/>
            <a:ext cx="2352420" cy="2520548"/>
            <a:chOff x="3611978" y="4097687"/>
            <a:chExt cx="677716" cy="726132"/>
          </a:xfrm>
        </p:grpSpPr>
        <p:sp>
          <p:nvSpPr>
            <p:cNvPr id="1011" name="Google Shape;1011;p41"/>
            <p:cNvSpPr/>
            <p:nvPr/>
          </p:nvSpPr>
          <p:spPr>
            <a:xfrm>
              <a:off x="3731050" y="4265161"/>
              <a:ext cx="558644" cy="55865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3611978" y="4097687"/>
              <a:ext cx="544205" cy="378573"/>
            </a:xfrm>
            <a:custGeom>
              <a:avLst/>
              <a:gdLst/>
              <a:ahLst/>
              <a:cxnLst/>
              <a:rect l="l" t="t" r="r" b="b"/>
              <a:pathLst>
                <a:path w="5352" h="3723" extrusionOk="0">
                  <a:moveTo>
                    <a:pt x="758" y="100"/>
                  </a:moveTo>
                  <a:cubicBezTo>
                    <a:pt x="924" y="100"/>
                    <a:pt x="1136" y="141"/>
                    <a:pt x="1381" y="219"/>
                  </a:cubicBezTo>
                  <a:cubicBezTo>
                    <a:pt x="1914" y="391"/>
                    <a:pt x="2552" y="724"/>
                    <a:pt x="3171" y="1162"/>
                  </a:cubicBezTo>
                  <a:cubicBezTo>
                    <a:pt x="4532" y="2142"/>
                    <a:pt x="5199" y="3151"/>
                    <a:pt x="4960" y="3485"/>
                  </a:cubicBezTo>
                  <a:cubicBezTo>
                    <a:pt x="4897" y="3573"/>
                    <a:pt x="4771" y="3618"/>
                    <a:pt x="4595" y="3618"/>
                  </a:cubicBezTo>
                  <a:cubicBezTo>
                    <a:pt x="4428" y="3618"/>
                    <a:pt x="4216" y="3577"/>
                    <a:pt x="3970" y="3494"/>
                  </a:cubicBezTo>
                  <a:cubicBezTo>
                    <a:pt x="3437" y="3323"/>
                    <a:pt x="2800" y="2990"/>
                    <a:pt x="2181" y="2552"/>
                  </a:cubicBezTo>
                  <a:cubicBezTo>
                    <a:pt x="820" y="1581"/>
                    <a:pt x="153" y="572"/>
                    <a:pt x="391" y="238"/>
                  </a:cubicBezTo>
                  <a:cubicBezTo>
                    <a:pt x="455" y="145"/>
                    <a:pt x="581" y="100"/>
                    <a:pt x="758" y="100"/>
                  </a:cubicBezTo>
                  <a:close/>
                  <a:moveTo>
                    <a:pt x="753" y="1"/>
                  </a:moveTo>
                  <a:cubicBezTo>
                    <a:pt x="541" y="1"/>
                    <a:pt x="388" y="58"/>
                    <a:pt x="306" y="172"/>
                  </a:cubicBezTo>
                  <a:cubicBezTo>
                    <a:pt x="1" y="610"/>
                    <a:pt x="791" y="1695"/>
                    <a:pt x="2123" y="2637"/>
                  </a:cubicBezTo>
                  <a:cubicBezTo>
                    <a:pt x="2752" y="3075"/>
                    <a:pt x="3390" y="3418"/>
                    <a:pt x="3942" y="3599"/>
                  </a:cubicBezTo>
                  <a:cubicBezTo>
                    <a:pt x="4190" y="3675"/>
                    <a:pt x="4408" y="3723"/>
                    <a:pt x="4589" y="3723"/>
                  </a:cubicBezTo>
                  <a:cubicBezTo>
                    <a:pt x="4808" y="3723"/>
                    <a:pt x="4960" y="3656"/>
                    <a:pt x="5046" y="3542"/>
                  </a:cubicBezTo>
                  <a:cubicBezTo>
                    <a:pt x="5351" y="3104"/>
                    <a:pt x="4561" y="2028"/>
                    <a:pt x="3228" y="1086"/>
                  </a:cubicBezTo>
                  <a:cubicBezTo>
                    <a:pt x="2599" y="638"/>
                    <a:pt x="1952" y="295"/>
                    <a:pt x="1410" y="124"/>
                  </a:cubicBezTo>
                  <a:cubicBezTo>
                    <a:pt x="1153" y="42"/>
                    <a:pt x="932"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3755251" y="4190830"/>
              <a:ext cx="268238" cy="191575"/>
            </a:xfrm>
            <a:custGeom>
              <a:avLst/>
              <a:gdLst/>
              <a:ahLst/>
              <a:cxnLst/>
              <a:rect l="l" t="t" r="r" b="b"/>
              <a:pathLst>
                <a:path w="2638" h="1884" extrusionOk="0">
                  <a:moveTo>
                    <a:pt x="325" y="103"/>
                  </a:moveTo>
                  <a:cubicBezTo>
                    <a:pt x="401" y="103"/>
                    <a:pt x="505" y="122"/>
                    <a:pt x="619" y="160"/>
                  </a:cubicBezTo>
                  <a:cubicBezTo>
                    <a:pt x="886" y="246"/>
                    <a:pt x="1190" y="408"/>
                    <a:pt x="1495" y="627"/>
                  </a:cubicBezTo>
                  <a:cubicBezTo>
                    <a:pt x="2142" y="1084"/>
                    <a:pt x="2476" y="1579"/>
                    <a:pt x="2371" y="1721"/>
                  </a:cubicBezTo>
                  <a:cubicBezTo>
                    <a:pt x="2342" y="1759"/>
                    <a:pt x="2285" y="1778"/>
                    <a:pt x="2206" y="1778"/>
                  </a:cubicBezTo>
                  <a:cubicBezTo>
                    <a:pt x="1966" y="1778"/>
                    <a:pt x="1524" y="1607"/>
                    <a:pt x="1038" y="1264"/>
                  </a:cubicBezTo>
                  <a:cubicBezTo>
                    <a:pt x="743" y="1046"/>
                    <a:pt x="486" y="807"/>
                    <a:pt x="315" y="589"/>
                  </a:cubicBezTo>
                  <a:cubicBezTo>
                    <a:pt x="172" y="398"/>
                    <a:pt x="115" y="236"/>
                    <a:pt x="162" y="160"/>
                  </a:cubicBezTo>
                  <a:cubicBezTo>
                    <a:pt x="191" y="122"/>
                    <a:pt x="248" y="103"/>
                    <a:pt x="325" y="103"/>
                  </a:cubicBezTo>
                  <a:close/>
                  <a:moveTo>
                    <a:pt x="322" y="1"/>
                  </a:moveTo>
                  <a:cubicBezTo>
                    <a:pt x="207" y="1"/>
                    <a:pt x="124" y="34"/>
                    <a:pt x="77" y="103"/>
                  </a:cubicBezTo>
                  <a:cubicBezTo>
                    <a:pt x="1" y="217"/>
                    <a:pt x="48" y="408"/>
                    <a:pt x="238" y="655"/>
                  </a:cubicBezTo>
                  <a:cubicBezTo>
                    <a:pt x="410" y="884"/>
                    <a:pt x="667" y="1122"/>
                    <a:pt x="981" y="1350"/>
                  </a:cubicBezTo>
                  <a:cubicBezTo>
                    <a:pt x="1400" y="1645"/>
                    <a:pt x="1905" y="1884"/>
                    <a:pt x="2209" y="1884"/>
                  </a:cubicBezTo>
                  <a:cubicBezTo>
                    <a:pt x="2314" y="1884"/>
                    <a:pt x="2400" y="1855"/>
                    <a:pt x="2447" y="1788"/>
                  </a:cubicBezTo>
                  <a:cubicBezTo>
                    <a:pt x="2637" y="1522"/>
                    <a:pt x="2123" y="951"/>
                    <a:pt x="1552" y="541"/>
                  </a:cubicBezTo>
                  <a:cubicBezTo>
                    <a:pt x="1238" y="322"/>
                    <a:pt x="924" y="151"/>
                    <a:pt x="657" y="65"/>
                  </a:cubicBezTo>
                  <a:cubicBezTo>
                    <a:pt x="526" y="22"/>
                    <a:pt x="41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1"/>
          <p:cNvSpPr/>
          <p:nvPr/>
        </p:nvSpPr>
        <p:spPr>
          <a:xfrm flipH="1">
            <a:off x="1644970" y="21778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41"/>
          <p:cNvGrpSpPr/>
          <p:nvPr/>
        </p:nvGrpSpPr>
        <p:grpSpPr>
          <a:xfrm flipH="1">
            <a:off x="4752964" y="7167518"/>
            <a:ext cx="2445284" cy="852210"/>
            <a:chOff x="5007351" y="8203108"/>
            <a:chExt cx="1025276" cy="357321"/>
          </a:xfrm>
        </p:grpSpPr>
        <p:sp>
          <p:nvSpPr>
            <p:cNvPr id="1016" name="Google Shape;1016;p41"/>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41"/>
          <p:cNvSpPr/>
          <p:nvPr/>
        </p:nvSpPr>
        <p:spPr>
          <a:xfrm flipH="1">
            <a:off x="6501111" y="882619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flipH="1">
            <a:off x="6810836" y="3931189"/>
            <a:ext cx="201776" cy="189576"/>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1025" name="Google Shape;1025;p41"/>
          <p:cNvSpPr txBox="1">
            <a:spLocks noGrp="1"/>
          </p:cNvSpPr>
          <p:nvPr>
            <p:ph type="title"/>
          </p:nvPr>
        </p:nvSpPr>
        <p:spPr>
          <a:xfrm>
            <a:off x="512700" y="5911674"/>
            <a:ext cx="6533148" cy="25563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Customizing Onboarding Content</a:t>
            </a:r>
          </a:p>
        </p:txBody>
      </p:sp>
      <p:sp>
        <p:nvSpPr>
          <p:cNvPr id="1027" name="Google Shape;1027;p41"/>
          <p:cNvSpPr txBox="1">
            <a:spLocks noGrp="1"/>
          </p:cNvSpPr>
          <p:nvPr>
            <p:ph type="title" idx="2"/>
          </p:nvPr>
        </p:nvSpPr>
        <p:spPr>
          <a:xfrm>
            <a:off x="512699" y="3546200"/>
            <a:ext cx="2497201" cy="19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28" name="Google Shape;1028;p41"/>
          <p:cNvSpPr/>
          <p:nvPr/>
        </p:nvSpPr>
        <p:spPr>
          <a:xfrm flipH="1">
            <a:off x="602882" y="5793172"/>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118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Customizing Onboarding Content</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Admin Page</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218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You can add, edit, or delete your own custom onboarding content for your application through the admin page at </a:t>
            </a:r>
            <a:r>
              <a:rPr lang="en-US" altLang="en-US" dirty="0">
                <a:solidFill>
                  <a:schemeClr val="dk1"/>
                </a:solidFill>
                <a:latin typeface="Atkinson Hyperlegible"/>
                <a:sym typeface="Atkinson Hyperlegible"/>
                <a:hlinkClick r:id="rId3">
                  <a:extLst>
                    <a:ext uri="{A12FA001-AC4F-418D-AE19-62706E023703}">
                      <ahyp:hlinkClr xmlns:ahyp="http://schemas.microsoft.com/office/drawing/2018/hyperlinkcolor" val="tx"/>
                    </a:ext>
                  </a:extLst>
                </a:hlinkClick>
              </a:rPr>
              <a:t>http://localhost:8085/admin</a:t>
            </a:r>
            <a:r>
              <a:rPr lang="en-US" altLang="en-US" dirty="0">
                <a:solidFill>
                  <a:schemeClr val="dk1"/>
                </a:solidFill>
                <a:latin typeface="Atkinson Hyperlegible"/>
                <a:sym typeface="Atkinson Hyperlegible"/>
              </a:rPr>
              <a:t>. If you have not yet created an admin user, view this step on the </a:t>
            </a:r>
            <a:r>
              <a:rPr lang="en-US" altLang="en-US" dirty="0">
                <a:solidFill>
                  <a:schemeClr val="dk1"/>
                </a:solidFill>
                <a:latin typeface="Atkinson Hyperlegible"/>
                <a:sym typeface="Atkinson Hyperlegible"/>
                <a:hlinkClick r:id="rId4" action="ppaction://hlinksldjump"/>
              </a:rPr>
              <a:t>Installation and Setup Backend</a:t>
            </a:r>
            <a:r>
              <a:rPr lang="en-US" altLang="en-US" dirty="0">
                <a:solidFill>
                  <a:schemeClr val="dk1"/>
                </a:solidFill>
                <a:latin typeface="Atkinson Hyperlegible"/>
                <a:sym typeface="Atkinson Hyperlegible"/>
              </a:rPr>
              <a:t> page of this user manual.</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The admin page extends the Django default admin page to access and manipulate your tutorial and resource data stored in an SQL database. It should look something like the below figure.</a:t>
            </a:r>
          </a:p>
        </p:txBody>
      </p:sp>
      <p:pic>
        <p:nvPicPr>
          <p:cNvPr id="3" name="Picture 2">
            <a:extLst>
              <a:ext uri="{FF2B5EF4-FFF2-40B4-BE49-F238E27FC236}">
                <a16:creationId xmlns:a16="http://schemas.microsoft.com/office/drawing/2014/main" id="{B6D30F78-4960-C212-0B1E-303B97F8B4D4}"/>
              </a:ext>
            </a:extLst>
          </p:cNvPr>
          <p:cNvPicPr>
            <a:picLocks noChangeAspect="1"/>
          </p:cNvPicPr>
          <p:nvPr/>
        </p:nvPicPr>
        <p:blipFill>
          <a:blip r:embed="rId5"/>
          <a:stretch>
            <a:fillRect/>
          </a:stretch>
        </p:blipFill>
        <p:spPr>
          <a:xfrm>
            <a:off x="516894" y="5090147"/>
            <a:ext cx="6530406" cy="4199662"/>
          </a:xfrm>
          <a:prstGeom prst="rect">
            <a:avLst/>
          </a:prstGeom>
        </p:spPr>
      </p:pic>
    </p:spTree>
    <p:extLst>
      <p:ext uri="{BB962C8B-B14F-4D97-AF65-F5344CB8AC3E}">
        <p14:creationId xmlns:p14="http://schemas.microsoft.com/office/powerpoint/2010/main" val="193889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Customizing Onboarding Content</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Documentation</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19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Click on Documentation pages on the admin page menu, and then click</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You will then be taken to the following page: </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 </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p:txBody>
      </p:sp>
      <p:pic>
        <p:nvPicPr>
          <p:cNvPr id="4" name="Picture 3">
            <a:extLst>
              <a:ext uri="{FF2B5EF4-FFF2-40B4-BE49-F238E27FC236}">
                <a16:creationId xmlns:a16="http://schemas.microsoft.com/office/drawing/2014/main" id="{3BFBFD4F-DF46-1994-193D-2E5F249D3961}"/>
              </a:ext>
            </a:extLst>
          </p:cNvPr>
          <p:cNvPicPr>
            <a:picLocks noChangeAspect="1"/>
          </p:cNvPicPr>
          <p:nvPr/>
        </p:nvPicPr>
        <p:blipFill>
          <a:blip r:embed="rId3"/>
          <a:srcRect t="16375" b="16375"/>
          <a:stretch/>
        </p:blipFill>
        <p:spPr>
          <a:xfrm>
            <a:off x="1174200" y="3241297"/>
            <a:ext cx="2781688" cy="403604"/>
          </a:xfrm>
          <a:prstGeom prst="rect">
            <a:avLst/>
          </a:prstGeom>
        </p:spPr>
      </p:pic>
      <p:pic>
        <p:nvPicPr>
          <p:cNvPr id="6" name="Picture 5">
            <a:extLst>
              <a:ext uri="{FF2B5EF4-FFF2-40B4-BE49-F238E27FC236}">
                <a16:creationId xmlns:a16="http://schemas.microsoft.com/office/drawing/2014/main" id="{12038A86-91DF-582D-6FFD-2ED99A9173DD}"/>
              </a:ext>
            </a:extLst>
          </p:cNvPr>
          <p:cNvPicPr>
            <a:picLocks noChangeAspect="1"/>
          </p:cNvPicPr>
          <p:nvPr/>
        </p:nvPicPr>
        <p:blipFill>
          <a:blip r:embed="rId4"/>
          <a:stretch>
            <a:fillRect/>
          </a:stretch>
        </p:blipFill>
        <p:spPr>
          <a:xfrm>
            <a:off x="969787" y="4331557"/>
            <a:ext cx="5620100" cy="3067344"/>
          </a:xfrm>
          <a:prstGeom prst="rect">
            <a:avLst/>
          </a:prstGeom>
        </p:spPr>
      </p:pic>
      <p:sp>
        <p:nvSpPr>
          <p:cNvPr id="8" name="Rectangle 7">
            <a:extLst>
              <a:ext uri="{FF2B5EF4-FFF2-40B4-BE49-F238E27FC236}">
                <a16:creationId xmlns:a16="http://schemas.microsoft.com/office/drawing/2014/main" id="{AA47C9A2-96CE-2C7F-C9D1-5C83AEF50971}"/>
              </a:ext>
            </a:extLst>
          </p:cNvPr>
          <p:cNvSpPr>
            <a:spLocks noChangeArrowheads="1"/>
          </p:cNvSpPr>
          <p:nvPr/>
        </p:nvSpPr>
        <p:spPr bwMode="auto">
          <a:xfrm>
            <a:off x="1174200" y="7679411"/>
            <a:ext cx="5873100" cy="121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Enter a page name, a page id, and then the content of the page. Remember to stick to the correct format when entering content – outlined on the </a:t>
            </a:r>
            <a:r>
              <a:rPr lang="en-US" altLang="en-US" dirty="0">
                <a:solidFill>
                  <a:schemeClr val="dk1"/>
                </a:solidFill>
                <a:latin typeface="Atkinson Hyperlegible"/>
                <a:sym typeface="Atkinson Hyperlegible"/>
                <a:hlinkClick r:id="rId5" action="ppaction://hlinksldjump"/>
              </a:rPr>
              <a:t>Documentation </a:t>
            </a:r>
            <a:r>
              <a:rPr lang="en-US" altLang="en-US" dirty="0">
                <a:solidFill>
                  <a:schemeClr val="dk1"/>
                </a:solidFill>
                <a:latin typeface="Atkinson Hyperlegible"/>
                <a:sym typeface="Atkinson Hyperlegible"/>
              </a:rPr>
              <a:t>page of this manual. Press save to add the documentation page</a:t>
            </a:r>
          </a:p>
        </p:txBody>
      </p:sp>
    </p:spTree>
    <p:extLst>
      <p:ext uri="{BB962C8B-B14F-4D97-AF65-F5344CB8AC3E}">
        <p14:creationId xmlns:p14="http://schemas.microsoft.com/office/powerpoint/2010/main" val="133033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Customizing Onboarding Content</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 Icons</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19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Click on the </a:t>
            </a:r>
            <a:r>
              <a:rPr lang="en-US" altLang="en-US" i="1" dirty="0">
                <a:solidFill>
                  <a:schemeClr val="dk1"/>
                </a:solidFill>
                <a:latin typeface="Atkinson Hyperlegible"/>
                <a:sym typeface="Atkinson Hyperlegible"/>
              </a:rPr>
              <a:t>Info icons </a:t>
            </a:r>
            <a:r>
              <a:rPr lang="en-US" altLang="en-US" dirty="0">
                <a:solidFill>
                  <a:schemeClr val="dk1"/>
                </a:solidFill>
                <a:latin typeface="Atkinson Hyperlegible"/>
                <a:sym typeface="Atkinson Hyperlegible"/>
              </a:rPr>
              <a:t>on the admin page menu, and then click</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You will then be taken to the following page: </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 </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p:txBody>
      </p:sp>
      <p:pic>
        <p:nvPicPr>
          <p:cNvPr id="4" name="Picture 3">
            <a:extLst>
              <a:ext uri="{FF2B5EF4-FFF2-40B4-BE49-F238E27FC236}">
                <a16:creationId xmlns:a16="http://schemas.microsoft.com/office/drawing/2014/main" id="{3BFBFD4F-DF46-1994-193D-2E5F249D3961}"/>
              </a:ext>
            </a:extLst>
          </p:cNvPr>
          <p:cNvPicPr>
            <a:picLocks noChangeAspect="1"/>
          </p:cNvPicPr>
          <p:nvPr/>
        </p:nvPicPr>
        <p:blipFill>
          <a:blip r:embed="rId3"/>
          <a:srcRect t="21461" b="21461"/>
          <a:stretch/>
        </p:blipFill>
        <p:spPr>
          <a:xfrm>
            <a:off x="1174200" y="3254106"/>
            <a:ext cx="2127054" cy="406802"/>
          </a:xfrm>
          <a:prstGeom prst="rect">
            <a:avLst/>
          </a:prstGeom>
        </p:spPr>
      </p:pic>
      <p:sp>
        <p:nvSpPr>
          <p:cNvPr id="8" name="Rectangle 7">
            <a:extLst>
              <a:ext uri="{FF2B5EF4-FFF2-40B4-BE49-F238E27FC236}">
                <a16:creationId xmlns:a16="http://schemas.microsoft.com/office/drawing/2014/main" id="{AA47C9A2-96CE-2C7F-C9D1-5C83AEF50971}"/>
              </a:ext>
            </a:extLst>
          </p:cNvPr>
          <p:cNvSpPr>
            <a:spLocks noChangeArrowheads="1"/>
          </p:cNvSpPr>
          <p:nvPr/>
        </p:nvSpPr>
        <p:spPr bwMode="auto">
          <a:xfrm>
            <a:off x="1174200" y="7679411"/>
            <a:ext cx="5873100" cy="81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Enter the target element id, and the title and body of the info icon. Press save to add the info icon.</a:t>
            </a:r>
          </a:p>
        </p:txBody>
      </p:sp>
      <p:pic>
        <p:nvPicPr>
          <p:cNvPr id="3" name="Picture 2">
            <a:extLst>
              <a:ext uri="{FF2B5EF4-FFF2-40B4-BE49-F238E27FC236}">
                <a16:creationId xmlns:a16="http://schemas.microsoft.com/office/drawing/2014/main" id="{49C75622-53A1-1140-5231-DB874EFCC8F6}"/>
              </a:ext>
            </a:extLst>
          </p:cNvPr>
          <p:cNvPicPr>
            <a:picLocks noChangeAspect="1"/>
          </p:cNvPicPr>
          <p:nvPr/>
        </p:nvPicPr>
        <p:blipFill>
          <a:blip r:embed="rId4"/>
          <a:stretch>
            <a:fillRect/>
          </a:stretch>
        </p:blipFill>
        <p:spPr>
          <a:xfrm>
            <a:off x="696623" y="4295593"/>
            <a:ext cx="6166428" cy="3375540"/>
          </a:xfrm>
          <a:prstGeom prst="rect">
            <a:avLst/>
          </a:prstGeom>
        </p:spPr>
      </p:pic>
    </p:spTree>
    <p:extLst>
      <p:ext uri="{BB962C8B-B14F-4D97-AF65-F5344CB8AC3E}">
        <p14:creationId xmlns:p14="http://schemas.microsoft.com/office/powerpoint/2010/main" val="380697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Customizing Onboarding Content</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Interactive Guides</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19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Click on the </a:t>
            </a:r>
            <a:r>
              <a:rPr lang="en-US" altLang="en-US" i="1" dirty="0">
                <a:solidFill>
                  <a:schemeClr val="dk1"/>
                </a:solidFill>
                <a:latin typeface="Atkinson Hyperlegible"/>
                <a:sym typeface="Atkinson Hyperlegible"/>
              </a:rPr>
              <a:t>Interactive Guides </a:t>
            </a:r>
            <a:r>
              <a:rPr lang="en-US" altLang="en-US" dirty="0">
                <a:solidFill>
                  <a:schemeClr val="dk1"/>
                </a:solidFill>
                <a:latin typeface="Atkinson Hyperlegible"/>
                <a:sym typeface="Atkinson Hyperlegible"/>
              </a:rPr>
              <a:t>on the admin page menu, and then click</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You will then be taken to the following page: </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 </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p:txBody>
      </p:sp>
      <p:sp>
        <p:nvSpPr>
          <p:cNvPr id="8" name="Rectangle 7">
            <a:extLst>
              <a:ext uri="{FF2B5EF4-FFF2-40B4-BE49-F238E27FC236}">
                <a16:creationId xmlns:a16="http://schemas.microsoft.com/office/drawing/2014/main" id="{AA47C9A2-96CE-2C7F-C9D1-5C83AEF50971}"/>
              </a:ext>
            </a:extLst>
          </p:cNvPr>
          <p:cNvSpPr>
            <a:spLocks noChangeArrowheads="1"/>
          </p:cNvSpPr>
          <p:nvPr/>
        </p:nvSpPr>
        <p:spPr bwMode="auto">
          <a:xfrm>
            <a:off x="1174200" y="7679411"/>
            <a:ext cx="5873100" cy="92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Enter the name of the interactive guide, and the page that the interactive guide starts on. If, for example, you have a page called settings, input </a:t>
            </a:r>
            <a:r>
              <a:rPr lang="en-US" altLang="en-US" b="1" dirty="0">
                <a:solidFill>
                  <a:schemeClr val="dk1"/>
                </a:solidFill>
                <a:latin typeface="Atkinson Hyperlegible"/>
                <a:sym typeface="Atkinson Hyperlegible"/>
              </a:rPr>
              <a:t>/settings </a:t>
            </a:r>
            <a:r>
              <a:rPr lang="en-US" altLang="en-US" dirty="0">
                <a:solidFill>
                  <a:schemeClr val="dk1"/>
                </a:solidFill>
                <a:latin typeface="Atkinson Hyperlegible"/>
                <a:sym typeface="Atkinson Hyperlegible"/>
              </a:rPr>
              <a:t>into the </a:t>
            </a:r>
            <a:r>
              <a:rPr lang="en-US" altLang="en-US" i="1" dirty="0">
                <a:solidFill>
                  <a:schemeClr val="dk1"/>
                </a:solidFill>
                <a:latin typeface="Atkinson Hyperlegible"/>
                <a:sym typeface="Atkinson Hyperlegible"/>
              </a:rPr>
              <a:t>starting page</a:t>
            </a:r>
            <a:r>
              <a:rPr lang="en-US" altLang="en-US" dirty="0">
                <a:solidFill>
                  <a:schemeClr val="dk1"/>
                </a:solidFill>
                <a:latin typeface="Atkinson Hyperlegible"/>
                <a:sym typeface="Atkinson Hyperlegible"/>
              </a:rPr>
              <a:t> field. Then add as many tooltips to the interactive guide as you desire (must have at least one).</a:t>
            </a:r>
          </a:p>
        </p:txBody>
      </p:sp>
      <p:pic>
        <p:nvPicPr>
          <p:cNvPr id="5" name="Picture 4">
            <a:extLst>
              <a:ext uri="{FF2B5EF4-FFF2-40B4-BE49-F238E27FC236}">
                <a16:creationId xmlns:a16="http://schemas.microsoft.com/office/drawing/2014/main" id="{B8C18EE1-7B7B-AE39-BDF4-110F09905B71}"/>
              </a:ext>
            </a:extLst>
          </p:cNvPr>
          <p:cNvPicPr>
            <a:picLocks noChangeAspect="1"/>
          </p:cNvPicPr>
          <p:nvPr/>
        </p:nvPicPr>
        <p:blipFill>
          <a:blip r:embed="rId3"/>
          <a:stretch>
            <a:fillRect/>
          </a:stretch>
        </p:blipFill>
        <p:spPr>
          <a:xfrm>
            <a:off x="517170" y="4290753"/>
            <a:ext cx="6530130" cy="3148952"/>
          </a:xfrm>
          <a:prstGeom prst="rect">
            <a:avLst/>
          </a:prstGeom>
        </p:spPr>
      </p:pic>
      <p:pic>
        <p:nvPicPr>
          <p:cNvPr id="7" name="Picture 6">
            <a:extLst>
              <a:ext uri="{FF2B5EF4-FFF2-40B4-BE49-F238E27FC236}">
                <a16:creationId xmlns:a16="http://schemas.microsoft.com/office/drawing/2014/main" id="{684F5D68-1CF4-329A-33A7-2DF9ADBA830E}"/>
              </a:ext>
            </a:extLst>
          </p:cNvPr>
          <p:cNvPicPr>
            <a:picLocks noChangeAspect="1"/>
          </p:cNvPicPr>
          <p:nvPr/>
        </p:nvPicPr>
        <p:blipFill>
          <a:blip r:embed="rId4"/>
          <a:stretch>
            <a:fillRect/>
          </a:stretch>
        </p:blipFill>
        <p:spPr>
          <a:xfrm>
            <a:off x="1174200" y="3221846"/>
            <a:ext cx="2276793" cy="485843"/>
          </a:xfrm>
          <a:prstGeom prst="rect">
            <a:avLst/>
          </a:prstGeom>
        </p:spPr>
      </p:pic>
    </p:spTree>
    <p:extLst>
      <p:ext uri="{BB962C8B-B14F-4D97-AF65-F5344CB8AC3E}">
        <p14:creationId xmlns:p14="http://schemas.microsoft.com/office/powerpoint/2010/main" val="3397578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Customizing Onboarding Content</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Tutorial</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14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Click on the </a:t>
            </a:r>
            <a:r>
              <a:rPr lang="en-US" altLang="en-US" i="1" dirty="0">
                <a:solidFill>
                  <a:schemeClr val="dk1"/>
                </a:solidFill>
                <a:latin typeface="Atkinson Hyperlegible"/>
                <a:sym typeface="Atkinson Hyperlegible"/>
              </a:rPr>
              <a:t>Tutorial stages</a:t>
            </a:r>
            <a:r>
              <a:rPr lang="en-US" altLang="en-US" dirty="0">
                <a:solidFill>
                  <a:schemeClr val="dk1"/>
                </a:solidFill>
                <a:latin typeface="Atkinson Hyperlegible"/>
                <a:sym typeface="Atkinson Hyperlegible"/>
              </a:rPr>
              <a:t> on the admin page menu, and then click</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You will then be taken to the following page: </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 </a:t>
            </a:r>
          </a:p>
          <a:p>
            <a:pPr defTabSz="914400" eaLnBrk="0" fontAlgn="base" latinLnBrk="0" hangingPunct="0">
              <a:spcAft>
                <a:spcPts val="600"/>
              </a:spcAft>
              <a:buClr>
                <a:schemeClr val="dk1"/>
              </a:buClr>
              <a:buSzPts val="1400"/>
              <a:tabLst/>
            </a:pPr>
            <a:endParaRPr lang="en-US" altLang="en-US" dirty="0">
              <a:solidFill>
                <a:schemeClr val="dk1"/>
              </a:solidFill>
              <a:latin typeface="Atkinson Hyperlegible"/>
              <a:sym typeface="Atkinson Hyperlegible"/>
            </a:endParaRPr>
          </a:p>
        </p:txBody>
      </p:sp>
      <p:sp>
        <p:nvSpPr>
          <p:cNvPr id="8" name="Rectangle 7">
            <a:extLst>
              <a:ext uri="{FF2B5EF4-FFF2-40B4-BE49-F238E27FC236}">
                <a16:creationId xmlns:a16="http://schemas.microsoft.com/office/drawing/2014/main" id="{AA47C9A2-96CE-2C7F-C9D1-5C83AEF50971}"/>
              </a:ext>
            </a:extLst>
          </p:cNvPr>
          <p:cNvSpPr>
            <a:spLocks noChangeArrowheads="1"/>
          </p:cNvSpPr>
          <p:nvPr/>
        </p:nvSpPr>
        <p:spPr bwMode="auto">
          <a:xfrm>
            <a:off x="315560" y="6954457"/>
            <a:ext cx="6928554" cy="348494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A Tutorial is equivalent to an interactive guide. It differs only in the fact that it has a test. So, after filling in to tooltips for the walkthrough part of the tutorial, move on to the test tasks.</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The </a:t>
            </a:r>
            <a:r>
              <a:rPr lang="en-US" altLang="en-US" i="1" dirty="0">
                <a:solidFill>
                  <a:schemeClr val="dk1"/>
                </a:solidFill>
                <a:latin typeface="Atkinson Hyperlegible"/>
                <a:sym typeface="Atkinson Hyperlegible"/>
              </a:rPr>
              <a:t>Test Tasks </a:t>
            </a:r>
            <a:r>
              <a:rPr lang="en-US" altLang="en-US" dirty="0">
                <a:solidFill>
                  <a:schemeClr val="dk1"/>
                </a:solidFill>
                <a:latin typeface="Atkinson Hyperlegible"/>
                <a:sym typeface="Atkinson Hyperlegible"/>
              </a:rPr>
              <a:t>are all the tasks that a user needs to complete, in the correct order, to complete the tutorial stage test. A click element is the element that needs to be clicked to complete the task.</a:t>
            </a:r>
          </a:p>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For example, the test task description may be “</a:t>
            </a:r>
            <a:r>
              <a:rPr lang="en-US" altLang="en-US" b="1" dirty="0">
                <a:solidFill>
                  <a:schemeClr val="dk1"/>
                </a:solidFill>
                <a:latin typeface="Atkinson Hyperlegible"/>
                <a:sym typeface="Atkinson Hyperlegible"/>
              </a:rPr>
              <a:t>Navigate to the home and about page</a:t>
            </a:r>
            <a:r>
              <a:rPr lang="en-US" altLang="en-US" dirty="0">
                <a:solidFill>
                  <a:schemeClr val="dk1"/>
                </a:solidFill>
                <a:latin typeface="Atkinson Hyperlegible"/>
                <a:sym typeface="Atkinson Hyperlegible"/>
              </a:rPr>
              <a:t>”. The click element ids could possibly be “navbar-home-button” and “navbar-about-button”.</a:t>
            </a:r>
          </a:p>
          <a:p>
            <a:pPr eaLnBrk="0" fontAlgn="base" hangingPunct="0">
              <a:spcAft>
                <a:spcPts val="600"/>
              </a:spcAft>
              <a:buClr>
                <a:schemeClr val="dk1"/>
              </a:buClr>
              <a:buSzPts val="1400"/>
            </a:pPr>
            <a:r>
              <a:rPr lang="en-US" altLang="en-US" dirty="0">
                <a:solidFill>
                  <a:schemeClr val="dk1"/>
                </a:solidFill>
                <a:latin typeface="Atkinson Hyperlegible"/>
                <a:sym typeface="Atkinson Hyperlegible"/>
              </a:rPr>
              <a:t>The text-input-elements (which are optional), are text fields that must be filled in when the click element is clicked to complete that task. For example, the test task description may be “</a:t>
            </a:r>
            <a:r>
              <a:rPr lang="en-US" altLang="en-US" b="1" dirty="0">
                <a:solidFill>
                  <a:schemeClr val="dk1"/>
                </a:solidFill>
                <a:latin typeface="Atkinson Hyperlegible"/>
                <a:sym typeface="Atkinson Hyperlegible"/>
              </a:rPr>
              <a:t>Fill in “1.16.0.5” in the MAC address field and click submit.</a:t>
            </a:r>
            <a:r>
              <a:rPr lang="en-US" altLang="en-US" dirty="0">
                <a:solidFill>
                  <a:schemeClr val="dk1"/>
                </a:solidFill>
                <a:latin typeface="Atkinson Hyperlegible"/>
                <a:sym typeface="Atkinson Hyperlegible"/>
              </a:rPr>
              <a:t>”. The click element </a:t>
            </a:r>
            <a:r>
              <a:rPr lang="en-US" altLang="en-US" b="1" i="1" dirty="0">
                <a:solidFill>
                  <a:schemeClr val="dk1"/>
                </a:solidFill>
                <a:latin typeface="Atkinson Hyperlegible"/>
                <a:sym typeface="Atkinson Hyperlegible"/>
              </a:rPr>
              <a:t>id</a:t>
            </a:r>
            <a:r>
              <a:rPr lang="en-US" altLang="en-US" dirty="0">
                <a:solidFill>
                  <a:schemeClr val="dk1"/>
                </a:solidFill>
                <a:latin typeface="Atkinson Hyperlegible"/>
                <a:sym typeface="Atkinson Hyperlegible"/>
              </a:rPr>
              <a:t> would possibly be “submit-password-button”, and the text input element </a:t>
            </a:r>
            <a:r>
              <a:rPr lang="en-US" altLang="en-US" b="1" i="1" dirty="0">
                <a:solidFill>
                  <a:schemeClr val="dk1"/>
                </a:solidFill>
                <a:latin typeface="Atkinson Hyperlegible"/>
                <a:sym typeface="Atkinson Hyperlegible"/>
              </a:rPr>
              <a:t>id</a:t>
            </a:r>
            <a:r>
              <a:rPr lang="en-US" altLang="en-US" dirty="0">
                <a:solidFill>
                  <a:schemeClr val="dk1"/>
                </a:solidFill>
                <a:latin typeface="Atkinson Hyperlegible"/>
                <a:sym typeface="Atkinson Hyperlegible"/>
              </a:rPr>
              <a:t>  could be “mac-address-input”, and the </a:t>
            </a:r>
            <a:r>
              <a:rPr lang="en-US" altLang="en-US" b="1" i="1" dirty="0">
                <a:solidFill>
                  <a:schemeClr val="dk1"/>
                </a:solidFill>
                <a:latin typeface="Atkinson Hyperlegible"/>
                <a:sym typeface="Atkinson Hyperlegible"/>
              </a:rPr>
              <a:t>required text</a:t>
            </a:r>
            <a:r>
              <a:rPr lang="en-US" altLang="en-US" b="1" dirty="0">
                <a:solidFill>
                  <a:schemeClr val="dk1"/>
                </a:solidFill>
                <a:latin typeface="Atkinson Hyperlegible"/>
                <a:sym typeface="Atkinson Hyperlegible"/>
              </a:rPr>
              <a:t> </a:t>
            </a:r>
            <a:r>
              <a:rPr lang="en-US" altLang="en-US" dirty="0">
                <a:solidFill>
                  <a:schemeClr val="dk1"/>
                </a:solidFill>
                <a:latin typeface="Atkinson Hyperlegible"/>
                <a:sym typeface="Atkinson Hyperlegible"/>
              </a:rPr>
              <a:t>would be “1.16.0.5”.</a:t>
            </a:r>
          </a:p>
        </p:txBody>
      </p:sp>
      <p:pic>
        <p:nvPicPr>
          <p:cNvPr id="7" name="Picture 6">
            <a:extLst>
              <a:ext uri="{FF2B5EF4-FFF2-40B4-BE49-F238E27FC236}">
                <a16:creationId xmlns:a16="http://schemas.microsoft.com/office/drawing/2014/main" id="{684F5D68-1CF4-329A-33A7-2DF9ADBA830E}"/>
              </a:ext>
            </a:extLst>
          </p:cNvPr>
          <p:cNvPicPr>
            <a:picLocks noChangeAspect="1"/>
          </p:cNvPicPr>
          <p:nvPr/>
        </p:nvPicPr>
        <p:blipFill>
          <a:blip r:embed="rId3"/>
          <a:srcRect/>
          <a:stretch/>
        </p:blipFill>
        <p:spPr>
          <a:xfrm>
            <a:off x="1174200" y="3095164"/>
            <a:ext cx="1454700" cy="260244"/>
          </a:xfrm>
          <a:prstGeom prst="rect">
            <a:avLst/>
          </a:prstGeom>
        </p:spPr>
      </p:pic>
      <p:pic>
        <p:nvPicPr>
          <p:cNvPr id="6" name="Picture 5">
            <a:extLst>
              <a:ext uri="{FF2B5EF4-FFF2-40B4-BE49-F238E27FC236}">
                <a16:creationId xmlns:a16="http://schemas.microsoft.com/office/drawing/2014/main" id="{1D609C38-2788-4AF6-B3A3-0DBE898A4F77}"/>
              </a:ext>
            </a:extLst>
          </p:cNvPr>
          <p:cNvPicPr>
            <a:picLocks noChangeAspect="1"/>
          </p:cNvPicPr>
          <p:nvPr/>
        </p:nvPicPr>
        <p:blipFill>
          <a:blip r:embed="rId4"/>
          <a:stretch>
            <a:fillRect/>
          </a:stretch>
        </p:blipFill>
        <p:spPr>
          <a:xfrm>
            <a:off x="646473" y="3800855"/>
            <a:ext cx="6266728" cy="3090102"/>
          </a:xfrm>
          <a:prstGeom prst="rect">
            <a:avLst/>
          </a:prstGeom>
        </p:spPr>
      </p:pic>
    </p:spTree>
    <p:extLst>
      <p:ext uri="{BB962C8B-B14F-4D97-AF65-F5344CB8AC3E}">
        <p14:creationId xmlns:p14="http://schemas.microsoft.com/office/powerpoint/2010/main" val="102790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62"/>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1572" name="Google Shape;1572;p62"/>
          <p:cNvSpPr txBox="1">
            <a:spLocks noGrp="1"/>
          </p:cNvSpPr>
          <p:nvPr>
            <p:ph type="ctrTitle"/>
          </p:nvPr>
        </p:nvSpPr>
        <p:spPr>
          <a:xfrm>
            <a:off x="512700" y="3465400"/>
            <a:ext cx="6534600" cy="13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1589" name="Google Shape;1589;p62"/>
          <p:cNvGrpSpPr/>
          <p:nvPr/>
        </p:nvGrpSpPr>
        <p:grpSpPr>
          <a:xfrm flipH="1">
            <a:off x="512689" y="8820841"/>
            <a:ext cx="2445284" cy="852210"/>
            <a:chOff x="5007351" y="8203108"/>
            <a:chExt cx="1025276" cy="357321"/>
          </a:xfrm>
        </p:grpSpPr>
        <p:sp>
          <p:nvSpPr>
            <p:cNvPr id="1590" name="Google Shape;1590;p62"/>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flipH="1">
            <a:off x="1103561" y="268619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flipH="1">
            <a:off x="6424811" y="6501284"/>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flipH="1">
            <a:off x="445386" y="7220573"/>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9592F28-904F-9250-05CC-08B846908F59}"/>
              </a:ext>
            </a:extLst>
          </p:cNvPr>
          <p:cNvSpPr/>
          <p:nvPr/>
        </p:nvSpPr>
        <p:spPr>
          <a:xfrm>
            <a:off x="512689" y="7797800"/>
            <a:ext cx="6534600" cy="609547"/>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7"/>
          <p:cNvSpPr/>
          <p:nvPr/>
        </p:nvSpPr>
        <p:spPr>
          <a:xfrm>
            <a:off x="-638427" y="314906"/>
            <a:ext cx="2933480" cy="2933631"/>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txBox="1">
            <a:spLocks noGrp="1"/>
          </p:cNvSpPr>
          <p:nvPr>
            <p:ph type="title"/>
          </p:nvPr>
        </p:nvSpPr>
        <p:spPr>
          <a:xfrm>
            <a:off x="512700" y="925100"/>
            <a:ext cx="6534600" cy="7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921" name="Google Shape;921;p37"/>
          <p:cNvSpPr txBox="1">
            <a:spLocks noGrp="1"/>
          </p:cNvSpPr>
          <p:nvPr>
            <p:ph type="body" idx="1"/>
          </p:nvPr>
        </p:nvSpPr>
        <p:spPr>
          <a:xfrm>
            <a:off x="512700" y="3855413"/>
            <a:ext cx="6534600" cy="5547300"/>
          </a:xfrm>
          <a:prstGeom prst="rect">
            <a:avLst/>
          </a:prstGeom>
        </p:spPr>
        <p:txBody>
          <a:bodyPr spcFirstLastPara="1" wrap="square" lIns="91425" tIns="91425" rIns="91425" bIns="91425" anchor="t" anchorCtr="0">
            <a:noAutofit/>
          </a:bodyPr>
          <a:lstStyle/>
          <a:p>
            <a:pPr>
              <a:spcBef>
                <a:spcPts val="1000"/>
              </a:spcBef>
            </a:pPr>
            <a:r>
              <a:rPr lang="en-US" b="1" dirty="0"/>
              <a:t>What is the Interactive App Tutor: </a:t>
            </a:r>
            <a:r>
              <a:rPr lang="en-US" dirty="0"/>
              <a:t>The Interactive App Tutor is a support tool that integrates seamlessly with existing software applications to provide step-by-step guidance, interactive tutorials, in-app documentation, and contextual help to efficiently onboard your users onto your software. It is designed to assist users in learning and navigating software functionalities more efficiently, enhancing the onboarding experience through real-time, in-app assistance. </a:t>
            </a:r>
          </a:p>
          <a:p>
            <a:pPr>
              <a:spcBef>
                <a:spcPts val="1000"/>
              </a:spcBef>
            </a:pPr>
            <a:r>
              <a:rPr lang="en-US" b="1" dirty="0"/>
              <a:t>Purpose: </a:t>
            </a:r>
            <a:r>
              <a:rPr lang="en-US" dirty="0"/>
              <a:t>The user manual is designed to guide administrators and users through the setup, configuration, and usage of the Interactive App Tutor system, which provides in-app tutorials and resources for effective onboarding.</a:t>
            </a:r>
          </a:p>
          <a:p>
            <a:pPr marL="457200" lvl="0" indent="-317500" algn="l" rtl="0">
              <a:spcBef>
                <a:spcPts val="1000"/>
              </a:spcBef>
              <a:spcAft>
                <a:spcPts val="0"/>
              </a:spcAft>
              <a:buSzPts val="1400"/>
              <a:buChar char="●"/>
            </a:pPr>
            <a:r>
              <a:rPr lang="en-US" b="1" dirty="0"/>
              <a:t>Overview</a:t>
            </a:r>
            <a:r>
              <a:rPr lang="en-US" dirty="0"/>
              <a:t>: This manual covers the key features that the Interactive App Tutor has to offer. It includes interactive guides, checklists, documentation access, search tools, and help icons. It also details the customization options available to administrators for tailoring the onboarding experience.</a:t>
            </a:r>
            <a:r>
              <a:rPr lang="en" dirty="0"/>
              <a:t> </a:t>
            </a:r>
            <a:endParaRPr dirty="0"/>
          </a:p>
          <a:p>
            <a:pPr marL="457200" lvl="0" indent="-317500" algn="l" rtl="0">
              <a:spcBef>
                <a:spcPts val="1000"/>
              </a:spcBef>
              <a:spcAft>
                <a:spcPts val="0"/>
              </a:spcAft>
              <a:buSzPts val="1400"/>
              <a:buChar char="●"/>
            </a:pPr>
            <a:r>
              <a:rPr lang="en-US" b="1" dirty="0"/>
              <a:t>System Requirements</a:t>
            </a:r>
            <a:r>
              <a:rPr lang="en-US" dirty="0"/>
              <a:t>: The Interactive App Tutor system is compatible with applications using React for the frontend with a Router component, requires HTTPS and WebSocket communication with the backend, and supports integration via the Django-based admin interface.</a:t>
            </a:r>
            <a:endParaRPr dirty="0"/>
          </a:p>
        </p:txBody>
      </p:sp>
      <p:grpSp>
        <p:nvGrpSpPr>
          <p:cNvPr id="922" name="Google Shape;922;p37"/>
          <p:cNvGrpSpPr/>
          <p:nvPr/>
        </p:nvGrpSpPr>
        <p:grpSpPr>
          <a:xfrm>
            <a:off x="4602013" y="2396316"/>
            <a:ext cx="2445284" cy="852210"/>
            <a:chOff x="5007351" y="8203108"/>
            <a:chExt cx="1025276" cy="357321"/>
          </a:xfrm>
        </p:grpSpPr>
        <p:sp>
          <p:nvSpPr>
            <p:cNvPr id="923" name="Google Shape;923;p37"/>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7"/>
          <p:cNvGrpSpPr/>
          <p:nvPr/>
        </p:nvGrpSpPr>
        <p:grpSpPr>
          <a:xfrm flipH="1">
            <a:off x="822424" y="10006199"/>
            <a:ext cx="3727823" cy="2395378"/>
            <a:chOff x="213621" y="8681174"/>
            <a:chExt cx="3727823" cy="2395378"/>
          </a:xfrm>
        </p:grpSpPr>
        <p:sp>
          <p:nvSpPr>
            <p:cNvPr id="930" name="Google Shape;930;p37"/>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37" name="Google Shape;937;p37"/>
          <p:cNvCxnSpPr/>
          <p:nvPr/>
        </p:nvCxnSpPr>
        <p:spPr>
          <a:xfrm rot="10800000">
            <a:off x="512698" y="10009075"/>
            <a:ext cx="0" cy="2040000"/>
          </a:xfrm>
          <a:prstGeom prst="straightConnector1">
            <a:avLst/>
          </a:prstGeom>
          <a:noFill/>
          <a:ln w="28575" cap="flat" cmpd="sng">
            <a:solidFill>
              <a:schemeClr val="dk1"/>
            </a:solidFill>
            <a:prstDash val="solid"/>
            <a:round/>
            <a:headEnd type="none" w="med" len="med"/>
            <a:tailEnd type="none" w="med" len="med"/>
          </a:ln>
        </p:spPr>
      </p:cxnSp>
      <p:grpSp>
        <p:nvGrpSpPr>
          <p:cNvPr id="938" name="Google Shape;938;p37"/>
          <p:cNvGrpSpPr/>
          <p:nvPr/>
        </p:nvGrpSpPr>
        <p:grpSpPr>
          <a:xfrm flipH="1">
            <a:off x="3009749" y="-1709576"/>
            <a:ext cx="3727823" cy="2395378"/>
            <a:chOff x="213621" y="8681174"/>
            <a:chExt cx="3727823" cy="2395378"/>
          </a:xfrm>
        </p:grpSpPr>
        <p:sp>
          <p:nvSpPr>
            <p:cNvPr id="939" name="Google Shape;939;p37"/>
            <p:cNvSpPr/>
            <p:nvPr/>
          </p:nvSpPr>
          <p:spPr>
            <a:xfrm>
              <a:off x="3086386" y="8681174"/>
              <a:ext cx="855059" cy="2395378"/>
            </a:xfrm>
            <a:custGeom>
              <a:avLst/>
              <a:gdLst/>
              <a:ahLst/>
              <a:cxnLst/>
              <a:rect l="l" t="t" r="r" b="b"/>
              <a:pathLst>
                <a:path w="2658" h="7446" extrusionOk="0">
                  <a:moveTo>
                    <a:pt x="2000" y="1"/>
                  </a:moveTo>
                  <a:lnTo>
                    <a:pt x="1" y="7445"/>
                  </a:lnTo>
                  <a:lnTo>
                    <a:pt x="658"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2608664" y="8681174"/>
              <a:ext cx="851842" cy="2395378"/>
            </a:xfrm>
            <a:custGeom>
              <a:avLst/>
              <a:gdLst/>
              <a:ahLst/>
              <a:cxnLst/>
              <a:rect l="l" t="t" r="r" b="b"/>
              <a:pathLst>
                <a:path w="2648" h="7446" extrusionOk="0">
                  <a:moveTo>
                    <a:pt x="2000" y="1"/>
                  </a:moveTo>
                  <a:lnTo>
                    <a:pt x="1"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2130942" y="8681174"/>
              <a:ext cx="851520" cy="2395378"/>
            </a:xfrm>
            <a:custGeom>
              <a:avLst/>
              <a:gdLst/>
              <a:ahLst/>
              <a:cxnLst/>
              <a:rect l="l" t="t" r="r" b="b"/>
              <a:pathLst>
                <a:path w="2647" h="7446" extrusionOk="0">
                  <a:moveTo>
                    <a:pt x="2000"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650325" y="8681174"/>
              <a:ext cx="851520" cy="2395378"/>
            </a:xfrm>
            <a:custGeom>
              <a:avLst/>
              <a:gdLst/>
              <a:ahLst/>
              <a:cxnLst/>
              <a:rect l="l" t="t" r="r" b="b"/>
              <a:pathLst>
                <a:path w="2647" h="7446" extrusionOk="0">
                  <a:moveTo>
                    <a:pt x="1999" y="1"/>
                  </a:moveTo>
                  <a:lnTo>
                    <a:pt x="0" y="7445"/>
                  </a:lnTo>
                  <a:lnTo>
                    <a:pt x="648"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172603" y="8681174"/>
              <a:ext cx="851520" cy="2395378"/>
            </a:xfrm>
            <a:custGeom>
              <a:avLst/>
              <a:gdLst/>
              <a:ahLst/>
              <a:cxnLst/>
              <a:rect l="l" t="t" r="r" b="b"/>
              <a:pathLst>
                <a:path w="2647" h="7446" extrusionOk="0">
                  <a:moveTo>
                    <a:pt x="1999" y="1"/>
                  </a:moveTo>
                  <a:lnTo>
                    <a:pt x="0" y="7445"/>
                  </a:lnTo>
                  <a:lnTo>
                    <a:pt x="647" y="7445"/>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91665" y="8681174"/>
              <a:ext cx="854737" cy="2395378"/>
            </a:xfrm>
            <a:custGeom>
              <a:avLst/>
              <a:gdLst/>
              <a:ahLst/>
              <a:cxnLst/>
              <a:rect l="l" t="t" r="r" b="b"/>
              <a:pathLst>
                <a:path w="2657" h="7446" extrusionOk="0">
                  <a:moveTo>
                    <a:pt x="1999" y="1"/>
                  </a:moveTo>
                  <a:lnTo>
                    <a:pt x="0" y="7445"/>
                  </a:lnTo>
                  <a:lnTo>
                    <a:pt x="647" y="7445"/>
                  </a:lnTo>
                  <a:lnTo>
                    <a:pt x="2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213621" y="8681174"/>
              <a:ext cx="851842" cy="2395378"/>
            </a:xfrm>
            <a:custGeom>
              <a:avLst/>
              <a:gdLst/>
              <a:ahLst/>
              <a:cxnLst/>
              <a:rect l="l" t="t" r="r" b="b"/>
              <a:pathLst>
                <a:path w="2648" h="7446" extrusionOk="0">
                  <a:moveTo>
                    <a:pt x="2000" y="1"/>
                  </a:moveTo>
                  <a:lnTo>
                    <a:pt x="1" y="7445"/>
                  </a:lnTo>
                  <a:lnTo>
                    <a:pt x="648" y="7445"/>
                  </a:lnTo>
                  <a:lnTo>
                    <a:pt x="26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6" name="Google Shape;946;p37"/>
          <p:cNvCxnSpPr/>
          <p:nvPr/>
        </p:nvCxnSpPr>
        <p:spPr>
          <a:xfrm rot="10800000">
            <a:off x="7047298" y="-1354200"/>
            <a:ext cx="0" cy="2040000"/>
          </a:xfrm>
          <a:prstGeom prst="straightConnector1">
            <a:avLst/>
          </a:prstGeom>
          <a:noFill/>
          <a:ln w="28575" cap="flat" cmpd="sng">
            <a:solidFill>
              <a:schemeClr val="dk1"/>
            </a:solidFill>
            <a:prstDash val="solid"/>
            <a:round/>
            <a:headEnd type="none" w="med" len="med"/>
            <a:tailEnd type="none" w="med" len="med"/>
          </a:ln>
        </p:spPr>
      </p:cxnSp>
      <p:sp>
        <p:nvSpPr>
          <p:cNvPr id="947" name="Google Shape;947;p37"/>
          <p:cNvSpPr/>
          <p:nvPr/>
        </p:nvSpPr>
        <p:spPr>
          <a:xfrm flipH="1">
            <a:off x="4071549" y="315714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flipH="1">
            <a:off x="6946412" y="9911423"/>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flipH="1">
            <a:off x="879437" y="2306323"/>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1"/>
          <p:cNvSpPr/>
          <p:nvPr/>
        </p:nvSpPr>
        <p:spPr>
          <a:xfrm flipH="1">
            <a:off x="5115034" y="2831441"/>
            <a:ext cx="3242023" cy="3242215"/>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41"/>
          <p:cNvGrpSpPr/>
          <p:nvPr/>
        </p:nvGrpSpPr>
        <p:grpSpPr>
          <a:xfrm flipH="1">
            <a:off x="-439227" y="1336177"/>
            <a:ext cx="2352420" cy="2520548"/>
            <a:chOff x="3611978" y="4097687"/>
            <a:chExt cx="677716" cy="726132"/>
          </a:xfrm>
        </p:grpSpPr>
        <p:sp>
          <p:nvSpPr>
            <p:cNvPr id="1011" name="Google Shape;1011;p41"/>
            <p:cNvSpPr/>
            <p:nvPr/>
          </p:nvSpPr>
          <p:spPr>
            <a:xfrm>
              <a:off x="3731050" y="4265161"/>
              <a:ext cx="558644" cy="55865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3611978" y="4097687"/>
              <a:ext cx="544205" cy="378573"/>
            </a:xfrm>
            <a:custGeom>
              <a:avLst/>
              <a:gdLst/>
              <a:ahLst/>
              <a:cxnLst/>
              <a:rect l="l" t="t" r="r" b="b"/>
              <a:pathLst>
                <a:path w="5352" h="3723" extrusionOk="0">
                  <a:moveTo>
                    <a:pt x="758" y="100"/>
                  </a:moveTo>
                  <a:cubicBezTo>
                    <a:pt x="924" y="100"/>
                    <a:pt x="1136" y="141"/>
                    <a:pt x="1381" y="219"/>
                  </a:cubicBezTo>
                  <a:cubicBezTo>
                    <a:pt x="1914" y="391"/>
                    <a:pt x="2552" y="724"/>
                    <a:pt x="3171" y="1162"/>
                  </a:cubicBezTo>
                  <a:cubicBezTo>
                    <a:pt x="4532" y="2142"/>
                    <a:pt x="5199" y="3151"/>
                    <a:pt x="4960" y="3485"/>
                  </a:cubicBezTo>
                  <a:cubicBezTo>
                    <a:pt x="4897" y="3573"/>
                    <a:pt x="4771" y="3618"/>
                    <a:pt x="4595" y="3618"/>
                  </a:cubicBezTo>
                  <a:cubicBezTo>
                    <a:pt x="4428" y="3618"/>
                    <a:pt x="4216" y="3577"/>
                    <a:pt x="3970" y="3494"/>
                  </a:cubicBezTo>
                  <a:cubicBezTo>
                    <a:pt x="3437" y="3323"/>
                    <a:pt x="2800" y="2990"/>
                    <a:pt x="2181" y="2552"/>
                  </a:cubicBezTo>
                  <a:cubicBezTo>
                    <a:pt x="820" y="1581"/>
                    <a:pt x="153" y="572"/>
                    <a:pt x="391" y="238"/>
                  </a:cubicBezTo>
                  <a:cubicBezTo>
                    <a:pt x="455" y="145"/>
                    <a:pt x="581" y="100"/>
                    <a:pt x="758" y="100"/>
                  </a:cubicBezTo>
                  <a:close/>
                  <a:moveTo>
                    <a:pt x="753" y="1"/>
                  </a:moveTo>
                  <a:cubicBezTo>
                    <a:pt x="541" y="1"/>
                    <a:pt x="388" y="58"/>
                    <a:pt x="306" y="172"/>
                  </a:cubicBezTo>
                  <a:cubicBezTo>
                    <a:pt x="1" y="610"/>
                    <a:pt x="791" y="1695"/>
                    <a:pt x="2123" y="2637"/>
                  </a:cubicBezTo>
                  <a:cubicBezTo>
                    <a:pt x="2752" y="3075"/>
                    <a:pt x="3390" y="3418"/>
                    <a:pt x="3942" y="3599"/>
                  </a:cubicBezTo>
                  <a:cubicBezTo>
                    <a:pt x="4190" y="3675"/>
                    <a:pt x="4408" y="3723"/>
                    <a:pt x="4589" y="3723"/>
                  </a:cubicBezTo>
                  <a:cubicBezTo>
                    <a:pt x="4808" y="3723"/>
                    <a:pt x="4960" y="3656"/>
                    <a:pt x="5046" y="3542"/>
                  </a:cubicBezTo>
                  <a:cubicBezTo>
                    <a:pt x="5351" y="3104"/>
                    <a:pt x="4561" y="2028"/>
                    <a:pt x="3228" y="1086"/>
                  </a:cubicBezTo>
                  <a:cubicBezTo>
                    <a:pt x="2599" y="638"/>
                    <a:pt x="1952" y="295"/>
                    <a:pt x="1410" y="124"/>
                  </a:cubicBezTo>
                  <a:cubicBezTo>
                    <a:pt x="1153" y="42"/>
                    <a:pt x="932"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3755251" y="4190830"/>
              <a:ext cx="268238" cy="191575"/>
            </a:xfrm>
            <a:custGeom>
              <a:avLst/>
              <a:gdLst/>
              <a:ahLst/>
              <a:cxnLst/>
              <a:rect l="l" t="t" r="r" b="b"/>
              <a:pathLst>
                <a:path w="2638" h="1884" extrusionOk="0">
                  <a:moveTo>
                    <a:pt x="325" y="103"/>
                  </a:moveTo>
                  <a:cubicBezTo>
                    <a:pt x="401" y="103"/>
                    <a:pt x="505" y="122"/>
                    <a:pt x="619" y="160"/>
                  </a:cubicBezTo>
                  <a:cubicBezTo>
                    <a:pt x="886" y="246"/>
                    <a:pt x="1190" y="408"/>
                    <a:pt x="1495" y="627"/>
                  </a:cubicBezTo>
                  <a:cubicBezTo>
                    <a:pt x="2142" y="1084"/>
                    <a:pt x="2476" y="1579"/>
                    <a:pt x="2371" y="1721"/>
                  </a:cubicBezTo>
                  <a:cubicBezTo>
                    <a:pt x="2342" y="1759"/>
                    <a:pt x="2285" y="1778"/>
                    <a:pt x="2206" y="1778"/>
                  </a:cubicBezTo>
                  <a:cubicBezTo>
                    <a:pt x="1966" y="1778"/>
                    <a:pt x="1524" y="1607"/>
                    <a:pt x="1038" y="1264"/>
                  </a:cubicBezTo>
                  <a:cubicBezTo>
                    <a:pt x="743" y="1046"/>
                    <a:pt x="486" y="807"/>
                    <a:pt x="315" y="589"/>
                  </a:cubicBezTo>
                  <a:cubicBezTo>
                    <a:pt x="172" y="398"/>
                    <a:pt x="115" y="236"/>
                    <a:pt x="162" y="160"/>
                  </a:cubicBezTo>
                  <a:cubicBezTo>
                    <a:pt x="191" y="122"/>
                    <a:pt x="248" y="103"/>
                    <a:pt x="325" y="103"/>
                  </a:cubicBezTo>
                  <a:close/>
                  <a:moveTo>
                    <a:pt x="322" y="1"/>
                  </a:moveTo>
                  <a:cubicBezTo>
                    <a:pt x="207" y="1"/>
                    <a:pt x="124" y="34"/>
                    <a:pt x="77" y="103"/>
                  </a:cubicBezTo>
                  <a:cubicBezTo>
                    <a:pt x="1" y="217"/>
                    <a:pt x="48" y="408"/>
                    <a:pt x="238" y="655"/>
                  </a:cubicBezTo>
                  <a:cubicBezTo>
                    <a:pt x="410" y="884"/>
                    <a:pt x="667" y="1122"/>
                    <a:pt x="981" y="1350"/>
                  </a:cubicBezTo>
                  <a:cubicBezTo>
                    <a:pt x="1400" y="1645"/>
                    <a:pt x="1905" y="1884"/>
                    <a:pt x="2209" y="1884"/>
                  </a:cubicBezTo>
                  <a:cubicBezTo>
                    <a:pt x="2314" y="1884"/>
                    <a:pt x="2400" y="1855"/>
                    <a:pt x="2447" y="1788"/>
                  </a:cubicBezTo>
                  <a:cubicBezTo>
                    <a:pt x="2637" y="1522"/>
                    <a:pt x="2123" y="951"/>
                    <a:pt x="1552" y="541"/>
                  </a:cubicBezTo>
                  <a:cubicBezTo>
                    <a:pt x="1238" y="322"/>
                    <a:pt x="924" y="151"/>
                    <a:pt x="657" y="65"/>
                  </a:cubicBezTo>
                  <a:cubicBezTo>
                    <a:pt x="526" y="22"/>
                    <a:pt x="41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1"/>
          <p:cNvSpPr/>
          <p:nvPr/>
        </p:nvSpPr>
        <p:spPr>
          <a:xfrm flipH="1">
            <a:off x="1644970" y="21778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41"/>
          <p:cNvGrpSpPr/>
          <p:nvPr/>
        </p:nvGrpSpPr>
        <p:grpSpPr>
          <a:xfrm flipH="1">
            <a:off x="4600564" y="7144591"/>
            <a:ext cx="2445284" cy="852210"/>
            <a:chOff x="5007351" y="8203108"/>
            <a:chExt cx="1025276" cy="357321"/>
          </a:xfrm>
        </p:grpSpPr>
        <p:sp>
          <p:nvSpPr>
            <p:cNvPr id="1016" name="Google Shape;1016;p41"/>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41"/>
          <p:cNvSpPr/>
          <p:nvPr/>
        </p:nvSpPr>
        <p:spPr>
          <a:xfrm flipH="1">
            <a:off x="6501111" y="882619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flipH="1">
            <a:off x="6810836" y="3931189"/>
            <a:ext cx="201776" cy="189576"/>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5" name="Google Shape;1025;p41"/>
          <p:cNvSpPr txBox="1">
            <a:spLocks noGrp="1"/>
          </p:cNvSpPr>
          <p:nvPr>
            <p:ph type="title"/>
          </p:nvPr>
        </p:nvSpPr>
        <p:spPr>
          <a:xfrm>
            <a:off x="512700" y="5911675"/>
            <a:ext cx="6534600" cy="18775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Installation and Setup</a:t>
            </a:r>
            <a:endParaRPr dirty="0"/>
          </a:p>
        </p:txBody>
      </p:sp>
      <p:sp>
        <p:nvSpPr>
          <p:cNvPr id="1027" name="Google Shape;1027;p41"/>
          <p:cNvSpPr txBox="1">
            <a:spLocks noGrp="1"/>
          </p:cNvSpPr>
          <p:nvPr>
            <p:ph type="title" idx="2"/>
          </p:nvPr>
        </p:nvSpPr>
        <p:spPr>
          <a:xfrm>
            <a:off x="512699" y="3546200"/>
            <a:ext cx="2357109" cy="19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28" name="Google Shape;1028;p41"/>
          <p:cNvSpPr/>
          <p:nvPr/>
        </p:nvSpPr>
        <p:spPr>
          <a:xfrm flipH="1">
            <a:off x="602882" y="5793172"/>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Installation and Setup  </a:t>
            </a:r>
            <a:r>
              <a:rPr kumimoji="0" lang="en" sz="3200" b="1" i="0" u="none" strike="noStrike" kern="0" cap="none" spc="0" normalizeH="0" baseline="0" noProof="0" dirty="0">
                <a:ln>
                  <a:noFill/>
                </a:ln>
                <a:solidFill>
                  <a:srgbClr val="97CAE7">
                    <a:lumMod val="50000"/>
                  </a:srgbClr>
                </a:solidFill>
                <a:effectLst/>
                <a:uLnTx/>
                <a:uFillTx/>
                <a:latin typeface="Sora"/>
                <a:cs typeface="Sora"/>
                <a:sym typeface="Sora"/>
              </a:rPr>
              <a:t>Frontend</a:t>
            </a:r>
            <a:endParaRPr dirty="0"/>
          </a:p>
        </p:txBody>
      </p:sp>
      <p:sp>
        <p:nvSpPr>
          <p:cNvPr id="1040" name="Google Shape;1040;p42"/>
          <p:cNvSpPr txBox="1">
            <a:spLocks noGrp="1"/>
          </p:cNvSpPr>
          <p:nvPr>
            <p:ph type="subTitle" idx="1"/>
          </p:nvPr>
        </p:nvSpPr>
        <p:spPr>
          <a:xfrm>
            <a:off x="1174267" y="2392075"/>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Clone the Code from GitHub</a:t>
            </a:r>
            <a:endParaRPr dirty="0"/>
          </a:p>
        </p:txBody>
      </p:sp>
      <p:sp>
        <p:nvSpPr>
          <p:cNvPr id="1042" name="Google Shape;1042;p42"/>
          <p:cNvSpPr txBox="1">
            <a:spLocks noGrp="1"/>
          </p:cNvSpPr>
          <p:nvPr>
            <p:ph type="subTitle" idx="3"/>
          </p:nvPr>
        </p:nvSpPr>
        <p:spPr>
          <a:xfrm>
            <a:off x="1174267" y="6023886"/>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View the Interactive App Tutor in action </a:t>
            </a:r>
            <a:endParaRPr dirty="0"/>
          </a:p>
        </p:txBody>
      </p:sp>
      <p:sp>
        <p:nvSpPr>
          <p:cNvPr id="1043" name="Google Shape;1043;p42"/>
          <p:cNvSpPr txBox="1">
            <a:spLocks noGrp="1"/>
          </p:cNvSpPr>
          <p:nvPr>
            <p:ph type="subTitle" idx="4"/>
          </p:nvPr>
        </p:nvSpPr>
        <p:spPr>
          <a:xfrm>
            <a:off x="1174200" y="6556385"/>
            <a:ext cx="5873100" cy="1129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Part of the code you have cloned from GitHub is simply a demo application. It is used to give you a quick preview of the Interactive App Tutor in action as it overlays on top of this demo application. To see the Interactive App Tutor in action, run `</a:t>
            </a:r>
            <a:r>
              <a:rPr lang="en-US" dirty="0">
                <a:solidFill>
                  <a:schemeClr val="bg2">
                    <a:lumMod val="50000"/>
                  </a:schemeClr>
                </a:solidFill>
              </a:rPr>
              <a:t>npm start</a:t>
            </a:r>
            <a:r>
              <a:rPr lang="en-US" dirty="0"/>
              <a:t>` in the command line and navigate to </a:t>
            </a:r>
            <a:r>
              <a:rPr lang="en-US" dirty="0">
                <a:hlinkClick r:id="rId3"/>
              </a:rPr>
              <a:t>http://localhost:3000</a:t>
            </a:r>
            <a:r>
              <a:rPr lang="en-US" dirty="0"/>
              <a:t> in your browser.</a:t>
            </a: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flipH="1">
            <a:off x="602540" y="2500245"/>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2"/>
          <p:cNvSpPr/>
          <p:nvPr/>
        </p:nvSpPr>
        <p:spPr>
          <a:xfrm flipH="1">
            <a:off x="602540" y="6132044"/>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7D69ABE2-2F5E-D843-18EB-F9B2C1E349E2}"/>
              </a:ext>
            </a:extLst>
          </p:cNvPr>
          <p:cNvSpPr>
            <a:spLocks noChangeArrowheads="1"/>
          </p:cNvSpPr>
          <p:nvPr/>
        </p:nvSpPr>
        <p:spPr bwMode="auto">
          <a:xfrm>
            <a:off x="1174200" y="2924574"/>
            <a:ext cx="5873100" cy="287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To get started with the frontend of the Interactive App Tutor system, you need to clone the repository from GitHub. Follow the steps below:</a:t>
            </a:r>
          </a:p>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Open a terminal on your local machine.</a:t>
            </a:r>
          </a:p>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Navigate to the directory where you want to store the project:</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cd /path/to/your/directory</a:t>
            </a:r>
            <a:endParaRPr lang="en-US" altLang="en-US" dirty="0">
              <a:solidFill>
                <a:schemeClr val="bg2">
                  <a:lumMod val="50000"/>
                </a:schemeClr>
              </a:solidFill>
              <a:latin typeface="Atkinson Hyperlegible"/>
              <a:sym typeface="Atkinson Hyperlegible"/>
            </a:endParaRPr>
          </a:p>
          <a:p>
            <a:pPr marL="182880" indent="-182880" defTabSz="914400" eaLnBrk="0" fontAlgn="base" latinLnBrk="0" hangingPunct="0">
              <a:buClr>
                <a:schemeClr val="dk1"/>
              </a:buClr>
              <a:buSzPts val="1400"/>
              <a:buFont typeface="+mj-lt"/>
              <a:buAutoNum type="arabicPeriod" startAt="3"/>
              <a:tabLst/>
            </a:pPr>
            <a:r>
              <a:rPr lang="en-US" altLang="en-US" dirty="0">
                <a:solidFill>
                  <a:schemeClr val="dk1"/>
                </a:solidFill>
                <a:latin typeface="Atkinson Hyperlegible"/>
                <a:sym typeface="Atkinson Hyperlegible"/>
              </a:rPr>
              <a:t>Clone the repository using the following command:</a:t>
            </a:r>
          </a:p>
          <a:p>
            <a:pPr marL="365760" defTabSz="914400" eaLnBrk="0" fontAlgn="base" latinLnBrk="0" hangingPunct="0">
              <a:spcAft>
                <a:spcPts val="600"/>
              </a:spcAft>
              <a:buClr>
                <a:schemeClr val="dk1"/>
              </a:buClr>
              <a:buSzPts val="1400"/>
              <a:tabLst/>
            </a:pPr>
            <a:r>
              <a:rPr lang="en-US" altLang="en-US" sz="1200" dirty="0">
                <a:solidFill>
                  <a:schemeClr val="bg2">
                    <a:lumMod val="50000"/>
                  </a:schemeClr>
                </a:solidFill>
                <a:latin typeface="Atkinson Hyperlegible"/>
                <a:sym typeface="Atkinson Hyperlegible"/>
              </a:rPr>
              <a:t>git clone https://github.com/gibbosphere/interactive-app-tutor-frontend.git </a:t>
            </a:r>
            <a:endParaRPr lang="en-US" altLang="en-US" dirty="0">
              <a:solidFill>
                <a:schemeClr val="dk1"/>
              </a:solidFill>
              <a:latin typeface="Atkinson Hyperlegible"/>
              <a:sym typeface="Atkinson Hyperlegible"/>
            </a:endParaRPr>
          </a:p>
          <a:p>
            <a:pPr marL="182880" indent="-182880" eaLnBrk="0" fontAlgn="base" hangingPunct="0">
              <a:buClr>
                <a:schemeClr val="dk1"/>
              </a:buClr>
              <a:buSzPts val="1400"/>
              <a:buFont typeface="+mj-lt"/>
              <a:buAutoNum type="arabicPeriod" startAt="4"/>
            </a:pPr>
            <a:r>
              <a:rPr lang="en-US" altLang="en-US" dirty="0">
                <a:solidFill>
                  <a:schemeClr val="dk1"/>
                </a:solidFill>
                <a:latin typeface="Atkinson Hyperlegible"/>
                <a:sym typeface="Atkinson Hyperlegible"/>
              </a:rPr>
              <a:t>Once the cloning is complete, navigate to the project directory:</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cd interactive-app-tutor-frontend </a:t>
            </a:r>
          </a:p>
          <a:p>
            <a:pPr defTabSz="914400" eaLnBrk="0" fontAlgn="base" latinLnBrk="0" hangingPunct="0">
              <a:buClr>
                <a:schemeClr val="dk1"/>
              </a:buClr>
              <a:buSzPts val="1400"/>
              <a:tabLst/>
            </a:pPr>
            <a:r>
              <a:rPr lang="en-US" altLang="en-US" dirty="0">
                <a:solidFill>
                  <a:schemeClr val="dk1"/>
                </a:solidFill>
                <a:latin typeface="Atkinson Hyperlegible"/>
                <a:sym typeface="Atkinson Hyperlegible"/>
              </a:rPr>
              <a:t>Now you have the frontend code on your local machine, and you're ready for the next step in the setup process.</a:t>
            </a:r>
          </a:p>
        </p:txBody>
      </p:sp>
      <p:sp>
        <p:nvSpPr>
          <p:cNvPr id="22" name="Google Shape;1042;p42">
            <a:extLst>
              <a:ext uri="{FF2B5EF4-FFF2-40B4-BE49-F238E27FC236}">
                <a16:creationId xmlns:a16="http://schemas.microsoft.com/office/drawing/2014/main" id="{1A13FD2E-6CD3-F61C-6C0D-E2E76933CE9E}"/>
              </a:ext>
            </a:extLst>
          </p:cNvPr>
          <p:cNvSpPr txBox="1">
            <a:spLocks/>
          </p:cNvSpPr>
          <p:nvPr/>
        </p:nvSpPr>
        <p:spPr>
          <a:xfrm>
            <a:off x="1174267" y="8010519"/>
            <a:ext cx="5873100" cy="46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1pPr>
            <a:lvl2pPr marL="914400" marR="0" lvl="1"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2pPr>
            <a:lvl3pPr marL="1371600" marR="0" lvl="2"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3pPr>
            <a:lvl4pPr marL="1828800" marR="0" lvl="3"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4pPr>
            <a:lvl5pPr marL="2286000" marR="0" lvl="4"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5pPr>
            <a:lvl6pPr marL="2743200" marR="0" lvl="5"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6pPr>
            <a:lvl7pPr marL="3200400" marR="0" lvl="6"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7pPr>
            <a:lvl8pPr marL="3657600" marR="0" lvl="7"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8pPr>
            <a:lvl9pPr marL="4114800" marR="0" lvl="8"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9pPr>
          </a:lstStyle>
          <a:p>
            <a:pPr marL="0" indent="0"/>
            <a:r>
              <a:rPr lang="en-US" dirty="0"/>
              <a:t>Copy the necessary Code</a:t>
            </a:r>
          </a:p>
        </p:txBody>
      </p:sp>
      <p:sp>
        <p:nvSpPr>
          <p:cNvPr id="23" name="Google Shape;1043;p42">
            <a:extLst>
              <a:ext uri="{FF2B5EF4-FFF2-40B4-BE49-F238E27FC236}">
                <a16:creationId xmlns:a16="http://schemas.microsoft.com/office/drawing/2014/main" id="{F8C1413F-D0F1-6A7F-FF51-A34E6BAE88AE}"/>
              </a:ext>
            </a:extLst>
          </p:cNvPr>
          <p:cNvSpPr txBox="1">
            <a:spLocks/>
          </p:cNvSpPr>
          <p:nvPr/>
        </p:nvSpPr>
        <p:spPr>
          <a:xfrm>
            <a:off x="1174200" y="8543018"/>
            <a:ext cx="5873100" cy="1129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1pPr>
            <a:lvl2pPr marL="914400" marR="0" lvl="1"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2pPr>
            <a:lvl3pPr marL="1371600" marR="0" lvl="2"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3pPr>
            <a:lvl4pPr marL="1828800" marR="0" lvl="3"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4pPr>
            <a:lvl5pPr marL="2286000" marR="0" lvl="4"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5pPr>
            <a:lvl6pPr marL="2743200" marR="0" lvl="5"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6pPr>
            <a:lvl7pPr marL="3200400" marR="0" lvl="6"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7pPr>
            <a:lvl8pPr marL="3657600" marR="0" lvl="7"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8pPr>
            <a:lvl9pPr marL="4114800" marR="0" lvl="8" indent="-317500" algn="l" rtl="0">
              <a:lnSpc>
                <a:spcPct val="100000"/>
              </a:lnSpc>
              <a:spcBef>
                <a:spcPts val="0"/>
              </a:spcBef>
              <a:spcAft>
                <a:spcPts val="0"/>
              </a:spcAft>
              <a:buClr>
                <a:schemeClr val="dk1"/>
              </a:buClr>
              <a:buSzPts val="1400"/>
              <a:buFont typeface="Atkinson Hyperlegible"/>
              <a:buNone/>
              <a:defRPr sz="1400" b="0" i="0" u="none" strike="noStrike" cap="none">
                <a:solidFill>
                  <a:schemeClr val="dk1"/>
                </a:solidFill>
                <a:latin typeface="Atkinson Hyperlegible"/>
                <a:ea typeface="Atkinson Hyperlegible"/>
                <a:cs typeface="Atkinson Hyperlegible"/>
                <a:sym typeface="Atkinson Hyperlegible"/>
              </a:defRPr>
            </a:lvl9pPr>
          </a:lstStyle>
          <a:p>
            <a:pPr marL="0" indent="0"/>
            <a:r>
              <a:rPr lang="en-US" dirty="0"/>
              <a:t>Copy the entire components folder and paste it into your application root directory. (remember the rest of the code was simply a demo app and is not required in your application)</a:t>
            </a:r>
          </a:p>
        </p:txBody>
      </p:sp>
      <p:sp>
        <p:nvSpPr>
          <p:cNvPr id="24" name="Google Shape;1050;p42">
            <a:extLst>
              <a:ext uri="{FF2B5EF4-FFF2-40B4-BE49-F238E27FC236}">
                <a16:creationId xmlns:a16="http://schemas.microsoft.com/office/drawing/2014/main" id="{953E932C-9120-2120-9F83-2B977BA8944B}"/>
              </a:ext>
            </a:extLst>
          </p:cNvPr>
          <p:cNvSpPr/>
          <p:nvPr/>
        </p:nvSpPr>
        <p:spPr>
          <a:xfrm flipH="1">
            <a:off x="602540" y="811867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Installation and Setup  </a:t>
            </a:r>
            <a:r>
              <a:rPr kumimoji="0" lang="en" sz="3200" b="1" i="0" u="none" strike="noStrike" kern="0" cap="none" spc="0" normalizeH="0" baseline="0" noProof="0" dirty="0">
                <a:ln>
                  <a:noFill/>
                </a:ln>
                <a:solidFill>
                  <a:srgbClr val="97CAE7">
                    <a:lumMod val="50000"/>
                  </a:srgbClr>
                </a:solidFill>
                <a:effectLst/>
                <a:uLnTx/>
                <a:uFillTx/>
                <a:latin typeface="Sora"/>
                <a:cs typeface="Sora"/>
                <a:sym typeface="Sora"/>
              </a:rPr>
              <a:t>Frontend</a:t>
            </a:r>
            <a:endParaRPr dirty="0"/>
          </a:p>
        </p:txBody>
      </p:sp>
      <p:sp>
        <p:nvSpPr>
          <p:cNvPr id="1040" name="Google Shape;1040;p42"/>
          <p:cNvSpPr txBox="1">
            <a:spLocks noGrp="1"/>
          </p:cNvSpPr>
          <p:nvPr>
            <p:ph type="subTitle" idx="1"/>
          </p:nvPr>
        </p:nvSpPr>
        <p:spPr>
          <a:xfrm>
            <a:off x="1174267" y="2392075"/>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 the </a:t>
            </a:r>
            <a:r>
              <a:rPr lang="en-ZA" dirty="0">
                <a:solidFill>
                  <a:schemeClr val="dk1"/>
                </a:solidFill>
                <a:latin typeface="Atkinson Hyperlegible"/>
              </a:rPr>
              <a:t>InteractiveAppTutor in your code</a:t>
            </a:r>
            <a:endParaRPr dirty="0"/>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flipH="1">
            <a:off x="602540" y="2500245"/>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D60D9897-6446-905E-7624-6CBAE37F4137}"/>
              </a:ext>
            </a:extLst>
          </p:cNvPr>
          <p:cNvSpPr txBox="1"/>
          <p:nvPr/>
        </p:nvSpPr>
        <p:spPr>
          <a:xfrm>
            <a:off x="1174267" y="3042349"/>
            <a:ext cx="5872775" cy="6986528"/>
          </a:xfrm>
          <a:prstGeom prst="rect">
            <a:avLst/>
          </a:prstGeom>
          <a:noFill/>
        </p:spPr>
        <p:txBody>
          <a:bodyPr wrap="square">
            <a:spAutoFit/>
          </a:bodyPr>
          <a:lstStyle/>
          <a:p>
            <a:pPr eaLnBrk="0" fontAlgn="base" hangingPunct="0">
              <a:spcAft>
                <a:spcPts val="1200"/>
              </a:spcAft>
              <a:buClr>
                <a:schemeClr val="dk1"/>
              </a:buClr>
              <a:buSzPts val="1400"/>
            </a:pPr>
            <a:r>
              <a:rPr lang="en-ZA" dirty="0">
                <a:solidFill>
                  <a:schemeClr val="dk1"/>
                </a:solidFill>
                <a:latin typeface="Atkinson Hyperlegible"/>
              </a:rPr>
              <a:t>Import and insert the InteractiveAppTutor React component into your application code.</a:t>
            </a:r>
            <a:r>
              <a:rPr lang="en-US" dirty="0">
                <a:solidFill>
                  <a:schemeClr val="dk1"/>
                </a:solidFill>
                <a:latin typeface="Atkinson Hyperlegible"/>
              </a:rPr>
              <a:t> Ensure the demoMode prop is set to false - rather than using the local demo_app_tutorial_data, the frontend will then make API calls to the backend to receive all tutorial and resource data.</a:t>
            </a:r>
            <a:endParaRPr lang="en-ZA" sz="1100" b="0" dirty="0">
              <a:solidFill>
                <a:srgbClr val="CCCCCC"/>
              </a:solidFill>
              <a:effectLst/>
              <a:latin typeface="Consolas" panose="020B0609020204030204" pitchFamily="49" charset="0"/>
            </a:endParaRPr>
          </a:p>
          <a:p>
            <a:r>
              <a:rPr lang="en-ZA" sz="1000" b="0" dirty="0">
                <a:solidFill>
                  <a:srgbClr val="6A9955"/>
                </a:solidFill>
                <a:effectLst/>
                <a:latin typeface="Consolas" panose="020B0609020204030204" pitchFamily="49" charset="0"/>
              </a:rPr>
              <a:t>/** Your other App.js imports **/</a:t>
            </a:r>
            <a:endParaRPr lang="en-ZA" sz="1000" b="0" dirty="0">
              <a:solidFill>
                <a:srgbClr val="CCCCCC"/>
              </a:solidFill>
              <a:effectLst/>
              <a:latin typeface="Consolas" panose="020B0609020204030204" pitchFamily="49" charset="0"/>
            </a:endParaRPr>
          </a:p>
          <a:p>
            <a:r>
              <a:rPr lang="en-ZA" sz="1000" b="0" dirty="0">
                <a:solidFill>
                  <a:srgbClr val="C586C0"/>
                </a:solidFill>
                <a:effectLst/>
                <a:latin typeface="Consolas" panose="020B0609020204030204" pitchFamily="49" charset="0"/>
              </a:rPr>
              <a:t>import</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useState</a:t>
            </a:r>
            <a:r>
              <a:rPr lang="en-ZA" sz="1000" b="0" dirty="0">
                <a:solidFill>
                  <a:srgbClr val="D4D4D4"/>
                </a:solidFill>
                <a:effectLst/>
                <a:latin typeface="Consolas" panose="020B0609020204030204" pitchFamily="49" charset="0"/>
              </a:rPr>
              <a:t> } </a:t>
            </a:r>
            <a:r>
              <a:rPr lang="en-ZA" sz="1000" b="0" dirty="0">
                <a:solidFill>
                  <a:srgbClr val="C586C0"/>
                </a:solidFill>
                <a:effectLst/>
                <a:latin typeface="Consolas" panose="020B0609020204030204" pitchFamily="49" charset="0"/>
              </a:rPr>
              <a:t>from</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C586C0"/>
                </a:solidFill>
                <a:effectLst/>
                <a:latin typeface="Consolas" panose="020B0609020204030204" pitchFamily="49" charset="0"/>
              </a:rPr>
              <a:t>import</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BrowserRouter</a:t>
            </a:r>
            <a:r>
              <a:rPr lang="en-ZA" sz="1000" b="0" dirty="0">
                <a:solidFill>
                  <a:srgbClr val="D4D4D4"/>
                </a:solidFill>
                <a:effectLst/>
                <a:latin typeface="Consolas" panose="020B0609020204030204" pitchFamily="49" charset="0"/>
              </a:rPr>
              <a:t> </a:t>
            </a:r>
            <a:r>
              <a:rPr lang="en-ZA" sz="1000" b="0" dirty="0">
                <a:solidFill>
                  <a:srgbClr val="C586C0"/>
                </a:solidFill>
                <a:effectLst/>
                <a:latin typeface="Consolas" panose="020B0609020204030204" pitchFamily="49" charset="0"/>
              </a:rPr>
              <a:t>as</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Router</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Route</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Routes</a:t>
            </a:r>
            <a:r>
              <a:rPr lang="en-ZA" sz="1000" b="0" dirty="0">
                <a:solidFill>
                  <a:srgbClr val="D4D4D4"/>
                </a:solidFill>
                <a:effectLst/>
                <a:latin typeface="Consolas" panose="020B0609020204030204" pitchFamily="49" charset="0"/>
              </a:rPr>
              <a:t> } </a:t>
            </a:r>
            <a:r>
              <a:rPr lang="en-ZA" sz="1000" b="0" dirty="0">
                <a:solidFill>
                  <a:srgbClr val="C586C0"/>
                </a:solidFill>
                <a:effectLst/>
                <a:latin typeface="Consolas" panose="020B0609020204030204" pitchFamily="49" charset="0"/>
              </a:rPr>
              <a:t>from</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"react-router-dom"</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C586C0"/>
                </a:solidFill>
                <a:effectLst/>
                <a:latin typeface="Consolas" panose="020B0609020204030204" pitchFamily="49" charset="0"/>
              </a:rPr>
              <a:t>import</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usePersistantState</a:t>
            </a:r>
            <a:r>
              <a:rPr lang="en-ZA" sz="1000" b="0" dirty="0">
                <a:solidFill>
                  <a:srgbClr val="D4D4D4"/>
                </a:solidFill>
                <a:effectLst/>
                <a:latin typeface="Consolas" panose="020B0609020204030204" pitchFamily="49" charset="0"/>
              </a:rPr>
              <a:t> } </a:t>
            </a:r>
            <a:r>
              <a:rPr lang="en-ZA" sz="1000" b="0" dirty="0">
                <a:solidFill>
                  <a:srgbClr val="C586C0"/>
                </a:solidFill>
                <a:effectLst/>
                <a:latin typeface="Consolas" panose="020B0609020204030204" pitchFamily="49" charset="0"/>
              </a:rPr>
              <a:t>from</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"./components/hooks"</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C586C0"/>
                </a:solidFill>
                <a:effectLst/>
                <a:latin typeface="Consolas" panose="020B0609020204030204" pitchFamily="49" charset="0"/>
              </a:rPr>
              <a:t>import</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InteractiveAppTutor</a:t>
            </a:r>
            <a:r>
              <a:rPr lang="en-ZA" sz="1000" b="0" dirty="0">
                <a:solidFill>
                  <a:srgbClr val="D4D4D4"/>
                </a:solidFill>
                <a:effectLst/>
                <a:latin typeface="Consolas" panose="020B0609020204030204" pitchFamily="49" charset="0"/>
              </a:rPr>
              <a:t> </a:t>
            </a:r>
            <a:r>
              <a:rPr lang="en-ZA" sz="1000" b="0" dirty="0">
                <a:solidFill>
                  <a:srgbClr val="C586C0"/>
                </a:solidFill>
                <a:effectLst/>
                <a:latin typeface="Consolas" panose="020B0609020204030204" pitchFamily="49" charset="0"/>
              </a:rPr>
              <a:t>from</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"./components/InteractiveAppTutor"</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br>
              <a:rPr lang="en-ZA" sz="1000" b="0" dirty="0">
                <a:solidFill>
                  <a:srgbClr val="CCCCCC"/>
                </a:solidFill>
                <a:effectLst/>
                <a:latin typeface="Consolas" panose="020B0609020204030204" pitchFamily="49" charset="0"/>
              </a:rPr>
            </a:br>
            <a:r>
              <a:rPr lang="en-ZA" sz="1000" b="0" dirty="0">
                <a:solidFill>
                  <a:srgbClr val="569CD6"/>
                </a:solidFill>
                <a:effectLst/>
                <a:latin typeface="Consolas" panose="020B0609020204030204" pitchFamily="49" charset="0"/>
              </a:rPr>
              <a:t>const</a:t>
            </a:r>
            <a:r>
              <a:rPr lang="en-ZA" sz="1000" b="0" dirty="0">
                <a:solidFill>
                  <a:srgbClr val="D4D4D4"/>
                </a:solidFill>
                <a:effectLst/>
                <a:latin typeface="Consolas" panose="020B0609020204030204" pitchFamily="49" charset="0"/>
              </a:rPr>
              <a:t> </a:t>
            </a:r>
            <a:r>
              <a:rPr lang="en-ZA" sz="1000" b="0" dirty="0">
                <a:solidFill>
                  <a:srgbClr val="DCDCAA"/>
                </a:solidFill>
                <a:effectLst/>
                <a:latin typeface="Consolas" panose="020B0609020204030204" pitchFamily="49" charset="0"/>
              </a:rPr>
              <a:t>App</a:t>
            </a:r>
            <a:r>
              <a:rPr lang="en-ZA" sz="1000" b="0" dirty="0">
                <a:solidFill>
                  <a:srgbClr val="D4D4D4"/>
                </a:solidFill>
                <a:effectLst/>
                <a:latin typeface="Consolas" panose="020B0609020204030204" pitchFamily="49" charset="0"/>
              </a:rPr>
              <a:t> = () </a:t>
            </a:r>
            <a:r>
              <a:rPr lang="en-ZA" sz="1000" b="0" dirty="0">
                <a:solidFill>
                  <a:srgbClr val="569CD6"/>
                </a:solidFill>
                <a:effectLst/>
                <a:latin typeface="Consolas" panose="020B0609020204030204" pitchFamily="49" charset="0"/>
              </a:rPr>
              <a:t>=&gt;</a:t>
            </a:r>
            <a:r>
              <a:rPr lang="en-ZA" sz="1000" b="0" dirty="0">
                <a:solidFill>
                  <a:srgbClr val="D4D4D4"/>
                </a:solidFill>
                <a:effectLst/>
                <a:latin typeface="Consolas" panose="020B0609020204030204" pitchFamily="49" charset="0"/>
              </a:rPr>
              <a:t> {</a:t>
            </a:r>
          </a:p>
          <a:p>
            <a:r>
              <a:rPr lang="en-ZA" sz="1000" b="0" dirty="0">
                <a:solidFill>
                  <a:srgbClr val="6A9955"/>
                </a:solidFill>
                <a:effectLst/>
                <a:latin typeface="Consolas" panose="020B0609020204030204" pitchFamily="49" charset="0"/>
              </a:rPr>
              <a:t>  /** Suggested state variables **/</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const</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tutorialActive</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setTutorialActive</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a:t>
            </a:r>
            <a:r>
              <a:rPr lang="en-ZA" sz="1000" b="0" dirty="0">
                <a:solidFill>
                  <a:srgbClr val="DCDCAA"/>
                </a:solidFill>
                <a:effectLst/>
                <a:latin typeface="Consolas" panose="020B0609020204030204" pitchFamily="49" charset="0"/>
              </a:rPr>
              <a:t>useState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false</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const</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documentationOpen</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setDocumentationOpen</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a:t>
            </a:r>
            <a:r>
              <a:rPr lang="en-ZA" sz="1000" b="0" dirty="0">
                <a:solidFill>
                  <a:srgbClr val="DCDCAA"/>
                </a:solidFill>
                <a:effectLst/>
                <a:latin typeface="Consolas" panose="020B0609020204030204" pitchFamily="49" charset="0"/>
              </a:rPr>
              <a:t>useState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false</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const</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documentationSideToolEnabled</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setDocumentationSideToolEnabled</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a:t>
            </a:r>
            <a:r>
              <a:rPr lang="en-ZA" sz="1000" b="0" dirty="0">
                <a:solidFill>
                  <a:srgbClr val="DCDCAA"/>
                </a:solidFill>
                <a:effectLst/>
                <a:latin typeface="Consolas" panose="020B0609020204030204" pitchFamily="49" charset="0"/>
              </a:rPr>
              <a:t>useState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true</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const</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resourceCircleEnabled</a:t>
            </a:r>
            <a:r>
              <a:rPr lang="en-ZA" sz="1000" b="0" dirty="0">
                <a:solidFill>
                  <a:srgbClr val="D4D4D4"/>
                </a:solidFill>
                <a:effectLst/>
                <a:latin typeface="Consolas" panose="020B0609020204030204" pitchFamily="49" charset="0"/>
              </a:rPr>
              <a:t>, </a:t>
            </a:r>
            <a:r>
              <a:rPr lang="en-ZA" sz="1000" b="0" dirty="0">
                <a:solidFill>
                  <a:srgbClr val="4FC1FF"/>
                </a:solidFill>
                <a:effectLst/>
                <a:latin typeface="Consolas" panose="020B0609020204030204" pitchFamily="49" charset="0"/>
              </a:rPr>
              <a:t>setResourceCircleEnabled</a:t>
            </a:r>
            <a:r>
              <a:rPr lang="en-ZA" sz="1000" b="0" dirty="0">
                <a:solidFill>
                  <a:srgbClr val="D4D4D4"/>
                </a:solidFill>
                <a:effectLst/>
                <a:latin typeface="Consolas" panose="020B0609020204030204" pitchFamily="49" charset="0"/>
              </a:rPr>
              <a:t>] = </a:t>
            </a:r>
            <a:r>
              <a:rPr lang="en-ZA" sz="1000" b="0" dirty="0">
                <a:solidFill>
                  <a:srgbClr val="9CDCFE"/>
                </a:solidFill>
                <a:effectLst/>
                <a:latin typeface="Consolas" panose="020B0609020204030204" pitchFamily="49" charset="0"/>
              </a:rPr>
              <a:t>React</a:t>
            </a:r>
            <a:r>
              <a:rPr lang="en-ZA" sz="1000" b="0" dirty="0">
                <a:solidFill>
                  <a:srgbClr val="D4D4D4"/>
                </a:solidFill>
                <a:effectLst/>
                <a:latin typeface="Consolas" panose="020B0609020204030204" pitchFamily="49" charset="0"/>
              </a:rPr>
              <a:t>.</a:t>
            </a:r>
            <a:r>
              <a:rPr lang="en-ZA" sz="1000" b="0" dirty="0">
                <a:solidFill>
                  <a:srgbClr val="DCDCAA"/>
                </a:solidFill>
                <a:effectLst/>
                <a:latin typeface="Consolas" panose="020B0609020204030204" pitchFamily="49" charset="0"/>
              </a:rPr>
              <a:t>useState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true</a:t>
            </a:r>
            <a:r>
              <a:rPr lang="en-ZA" sz="1000" b="0" dirty="0">
                <a:solidFill>
                  <a:srgbClr val="D4D4D4"/>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br>
              <a:rPr lang="en-ZA" sz="1000" b="0" dirty="0">
                <a:solidFill>
                  <a:srgbClr val="CCCCCC"/>
                </a:solidFill>
                <a:effectLst/>
                <a:latin typeface="Consolas" panose="020B0609020204030204" pitchFamily="49" charset="0"/>
              </a:rPr>
            </a:br>
            <a:r>
              <a:rPr lang="en-ZA" sz="1000" b="0" dirty="0">
                <a:solidFill>
                  <a:srgbClr val="D4D4D4"/>
                </a:solidFill>
                <a:effectLst/>
                <a:latin typeface="Consolas" panose="020B0609020204030204" pitchFamily="49" charset="0"/>
              </a:rPr>
              <a:t>  </a:t>
            </a:r>
            <a:r>
              <a:rPr lang="en-ZA" sz="1000" b="0" dirty="0">
                <a:solidFill>
                  <a:srgbClr val="C586C0"/>
                </a:solidFill>
                <a:effectLst/>
                <a:latin typeface="Consolas" panose="020B0609020204030204" pitchFamily="49" charset="0"/>
              </a:rPr>
              <a:t>return</a:t>
            </a:r>
            <a:r>
              <a:rPr lang="en-ZA" sz="1000" b="0" dirty="0">
                <a:solidFill>
                  <a:srgbClr val="D4D4D4"/>
                </a:solidFill>
                <a:effectLst/>
                <a:latin typeface="Consolas" panose="020B0609020204030204" pitchFamily="49" charset="0"/>
              </a:rPr>
              <a:t> (</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6A9955"/>
                </a:solidFill>
                <a:effectLst/>
                <a:latin typeface="Consolas" panose="020B0609020204030204" pitchFamily="49" charset="0"/>
              </a:rPr>
              <a:t>/** Be sure to use Router from react-router-dom **/</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808080"/>
                </a:solidFill>
                <a:effectLst/>
                <a:latin typeface="Consolas" panose="020B0609020204030204" pitchFamily="49" charset="0"/>
              </a:rPr>
              <a:t>&lt;</a:t>
            </a:r>
            <a:r>
              <a:rPr lang="en-ZA" sz="1000" b="0" dirty="0">
                <a:solidFill>
                  <a:srgbClr val="4EC9B0"/>
                </a:solidFill>
                <a:effectLst/>
                <a:latin typeface="Consolas" panose="020B0609020204030204" pitchFamily="49" charset="0"/>
              </a:rPr>
              <a:t>Router</a:t>
            </a:r>
            <a:r>
              <a:rPr lang="en-ZA" sz="1000" b="0" dirty="0">
                <a:solidFill>
                  <a:srgbClr val="808080"/>
                </a:solidFill>
                <a:effectLst/>
                <a:latin typeface="Consolas" panose="020B0609020204030204" pitchFamily="49" charset="0"/>
              </a:rPr>
              <a:t>&gt;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dirty="0">
                <a:solidFill>
                  <a:srgbClr val="6A9955"/>
                </a:solidFill>
                <a:latin typeface="Consolas" panose="020B0609020204030204" pitchFamily="49" charset="0"/>
              </a:rPr>
              <a:t>/** All your other application content first **/ </a:t>
            </a:r>
            <a:br>
              <a:rPr lang="en-ZA" sz="1000" dirty="0">
                <a:solidFill>
                  <a:srgbClr val="6A9955"/>
                </a:solidFill>
                <a:latin typeface="Consolas" panose="020B0609020204030204" pitchFamily="49" charset="0"/>
              </a:rPr>
            </a:br>
            <a:r>
              <a:rPr lang="en-ZA" sz="1000" dirty="0">
                <a:solidFill>
                  <a:srgbClr val="6A9955"/>
                </a:solidFill>
                <a:latin typeface="Consolas" panose="020B0609020204030204" pitchFamily="49" charset="0"/>
              </a:rPr>
              <a:t>      /** Your InteractiveAppTutor last **/</a:t>
            </a:r>
          </a:p>
          <a:p>
            <a:r>
              <a:rPr lang="en-ZA" sz="1000" b="0" dirty="0">
                <a:solidFill>
                  <a:srgbClr val="D4D4D4"/>
                </a:solidFill>
                <a:effectLst/>
                <a:latin typeface="Consolas" panose="020B0609020204030204" pitchFamily="49" charset="0"/>
              </a:rPr>
              <a:t>      </a:t>
            </a:r>
            <a:r>
              <a:rPr lang="en-ZA" sz="1000" b="0" dirty="0">
                <a:solidFill>
                  <a:srgbClr val="808080"/>
                </a:solidFill>
                <a:effectLst/>
                <a:latin typeface="Consolas" panose="020B0609020204030204" pitchFamily="49" charset="0"/>
              </a:rPr>
              <a:t>&lt;</a:t>
            </a:r>
            <a:r>
              <a:rPr lang="en-ZA" sz="1000" b="0" dirty="0">
                <a:solidFill>
                  <a:srgbClr val="4EC9B0"/>
                </a:solidFill>
                <a:effectLst/>
                <a:latin typeface="Consolas" panose="020B0609020204030204" pitchFamily="49" charset="0"/>
              </a:rPr>
              <a:t>InteractiveAppTutor</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tutorialActive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9CDCFE"/>
                </a:solidFill>
                <a:effectLst/>
                <a:latin typeface="Consolas" panose="020B0609020204030204" pitchFamily="49" charset="0"/>
              </a:rPr>
              <a:t>tutorialActive</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exitTutorial</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=&gt;</a:t>
            </a:r>
            <a:r>
              <a:rPr lang="en-ZA" sz="1000" b="0" dirty="0">
                <a:solidFill>
                  <a:srgbClr val="D4D4D4"/>
                </a:solidFill>
                <a:effectLst/>
                <a:latin typeface="Consolas" panose="020B0609020204030204" pitchFamily="49" charset="0"/>
              </a:rPr>
              <a:t> </a:t>
            </a:r>
            <a:r>
              <a:rPr lang="en-ZA" sz="1000" b="0" dirty="0">
                <a:solidFill>
                  <a:srgbClr val="DCDCAA"/>
                </a:solidFill>
                <a:effectLst/>
                <a:latin typeface="Consolas" panose="020B0609020204030204" pitchFamily="49" charset="0"/>
              </a:rPr>
              <a:t>setTutorialActive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false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tutorialLogoSrc</a:t>
            </a:r>
            <a:r>
              <a:rPr lang="en-ZA" sz="1000" b="0" dirty="0">
                <a:solidFill>
                  <a:srgbClr val="D4D4D4"/>
                </a:solidFill>
                <a:effectLst/>
                <a:latin typeface="Consolas" panose="020B0609020204030204" pitchFamily="49" charset="0"/>
              </a:rPr>
              <a:t>=</a:t>
            </a:r>
            <a:r>
              <a:rPr lang="en-ZA" sz="1000" b="0" dirty="0">
                <a:solidFill>
                  <a:srgbClr val="CE9178"/>
                </a:solidFill>
                <a:effectLst/>
                <a:latin typeface="Consolas" panose="020B0609020204030204" pitchFamily="49" charset="0"/>
              </a:rPr>
              <a:t>"/images/iNethiLogoWhite.png"</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documentationOpen</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9CDCFE"/>
                </a:solidFill>
                <a:effectLst/>
                <a:latin typeface="Consolas" panose="020B0609020204030204" pitchFamily="49" charset="0"/>
              </a:rPr>
              <a:t>documentationOpen</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toggleDocumentationOpen</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9CDCFE"/>
                </a:solidFill>
                <a:effectLst/>
                <a:latin typeface="Consolas" panose="020B0609020204030204" pitchFamily="49" charset="0"/>
              </a:rPr>
              <a:t>toggleDocumentationOpen</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documentationSideToolEnabled</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9CDCFE"/>
                </a:solidFill>
                <a:effectLst/>
                <a:latin typeface="Consolas" panose="020B0609020204030204" pitchFamily="49" charset="0"/>
              </a:rPr>
              <a:t>documentationSideToolEnabled</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resourceCircleEnabled</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9CDCFE"/>
                </a:solidFill>
                <a:effectLst/>
                <a:latin typeface="Consolas" panose="020B0609020204030204" pitchFamily="49" charset="0"/>
              </a:rPr>
              <a:t>resourceCircleEnabled</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resourceCircleIconSrc</a:t>
            </a:r>
            <a:r>
              <a:rPr lang="en-ZA" sz="1000" b="0" dirty="0">
                <a:solidFill>
                  <a:srgbClr val="D4D4D4"/>
                </a:solidFill>
                <a:effectLst/>
                <a:latin typeface="Consolas" panose="020B0609020204030204" pitchFamily="49" charset="0"/>
              </a:rPr>
              <a:t>=</a:t>
            </a:r>
            <a:r>
              <a:rPr lang="en-ZA" sz="1000" b="0" dirty="0">
                <a:solidFill>
                  <a:srgbClr val="CE9178"/>
                </a:solidFill>
                <a:effectLst/>
                <a:latin typeface="Consolas" panose="020B0609020204030204" pitchFamily="49" charset="0"/>
              </a:rPr>
              <a:t>"/images/iNethiLogoWhite.png"</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resourceCirclePos</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positionY:</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"bottom"</a:t>
            </a:r>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positionX:</a:t>
            </a:r>
            <a:r>
              <a:rPr lang="en-ZA" sz="1000" b="0" dirty="0">
                <a:solidFill>
                  <a:srgbClr val="D4D4D4"/>
                </a:solidFill>
                <a:effectLst/>
                <a:latin typeface="Consolas" panose="020B0609020204030204" pitchFamily="49" charset="0"/>
              </a:rPr>
              <a:t> </a:t>
            </a:r>
            <a:r>
              <a:rPr lang="en-ZA" sz="1000" b="0" dirty="0">
                <a:solidFill>
                  <a:srgbClr val="CE9178"/>
                </a:solidFill>
                <a:effectLst/>
                <a:latin typeface="Consolas" panose="020B0609020204030204" pitchFamily="49" charset="0"/>
              </a:rPr>
              <a:t>"right"</a:t>
            </a:r>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resourceCircleSize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B5CEA8"/>
                </a:solidFill>
                <a:effectLst/>
                <a:latin typeface="Consolas" panose="020B0609020204030204" pitchFamily="49" charset="0"/>
              </a:rPr>
              <a:t>60</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resourceCircleDistFromOuter</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B5CEA8"/>
                </a:solidFill>
                <a:effectLst/>
                <a:latin typeface="Consolas" panose="020B0609020204030204" pitchFamily="49" charset="0"/>
              </a:rPr>
              <a:t>20</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resourceCircleBorder</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CE9178"/>
                </a:solidFill>
                <a:effectLst/>
                <a:latin typeface="Consolas" panose="020B0609020204030204" pitchFamily="49" charset="0"/>
              </a:rPr>
              <a:t>"2px solid white"</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openDocumentation</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r>
              <a:rPr lang="en-ZA" sz="1000" b="0" dirty="0">
                <a:solidFill>
                  <a:srgbClr val="D4D4D4"/>
                </a:solidFill>
                <a:effectLst/>
                <a:latin typeface="Consolas" panose="020B0609020204030204" pitchFamily="49" charset="0"/>
              </a:rPr>
              <a:t>() </a:t>
            </a:r>
            <a:r>
              <a:rPr lang="en-ZA" sz="1000" b="0" dirty="0">
                <a:solidFill>
                  <a:srgbClr val="569CD6"/>
                </a:solidFill>
                <a:effectLst/>
                <a:latin typeface="Consolas" panose="020B0609020204030204" pitchFamily="49" charset="0"/>
              </a:rPr>
              <a:t>=&gt;</a:t>
            </a:r>
            <a:r>
              <a:rPr lang="en-ZA" sz="1000" b="0" dirty="0">
                <a:solidFill>
                  <a:srgbClr val="D4D4D4"/>
                </a:solidFill>
                <a:effectLst/>
                <a:latin typeface="Consolas" panose="020B0609020204030204" pitchFamily="49" charset="0"/>
              </a:rPr>
              <a:t> </a:t>
            </a:r>
            <a:r>
              <a:rPr lang="en-ZA" sz="1000" b="0" dirty="0">
                <a:solidFill>
                  <a:srgbClr val="DCDCAA"/>
                </a:solidFill>
                <a:effectLst/>
                <a:latin typeface="Consolas" panose="020B0609020204030204" pitchFamily="49" charset="0"/>
              </a:rPr>
              <a:t>setDocumentationOpen</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true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9CDCFE"/>
                </a:solidFill>
                <a:effectLst/>
                <a:latin typeface="Consolas" panose="020B0609020204030204" pitchFamily="49" charset="0"/>
              </a:rPr>
              <a:t>demoMode</a:t>
            </a:r>
            <a:r>
              <a:rPr lang="en-ZA" sz="1000" b="0" dirty="0">
                <a:solidFill>
                  <a:srgbClr val="D4D4D4"/>
                </a:solidFill>
                <a:effectLst/>
                <a:latin typeface="Consolas" panose="020B0609020204030204" pitchFamily="49" charset="0"/>
              </a:rPr>
              <a:t>=</a:t>
            </a:r>
            <a:r>
              <a:rPr lang="en-ZA" sz="1000" b="0" dirty="0">
                <a:solidFill>
                  <a:srgbClr val="569CD6"/>
                </a:solidFill>
                <a:effectLst/>
                <a:latin typeface="Consolas" panose="020B0609020204030204" pitchFamily="49" charset="0"/>
              </a:rPr>
              <a:t>{false}</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808080"/>
                </a:solidFill>
                <a:effectLst/>
                <a:latin typeface="Consolas" panose="020B0609020204030204" pitchFamily="49" charset="0"/>
              </a:rPr>
              <a:t>/&gt;</a:t>
            </a:r>
            <a:endParaRPr lang="en-ZA" sz="1000" b="0" dirty="0">
              <a:solidFill>
                <a:srgbClr val="CCCCCC"/>
              </a:solidFill>
              <a:effectLst/>
              <a:latin typeface="Consolas" panose="020B0609020204030204" pitchFamily="49" charset="0"/>
            </a:endParaRPr>
          </a:p>
          <a:p>
            <a:r>
              <a:rPr lang="en-ZA" sz="1000" b="0" dirty="0">
                <a:solidFill>
                  <a:srgbClr val="D4D4D4"/>
                </a:solidFill>
                <a:effectLst/>
                <a:latin typeface="Consolas" panose="020B0609020204030204" pitchFamily="49" charset="0"/>
              </a:rPr>
              <a:t>    </a:t>
            </a:r>
            <a:r>
              <a:rPr lang="en-ZA" sz="1000" b="0" dirty="0">
                <a:solidFill>
                  <a:srgbClr val="808080"/>
                </a:solidFill>
                <a:effectLst/>
                <a:latin typeface="Consolas" panose="020B0609020204030204" pitchFamily="49" charset="0"/>
              </a:rPr>
              <a:t>&lt;/</a:t>
            </a:r>
            <a:r>
              <a:rPr lang="en-ZA" sz="1000" b="0" dirty="0">
                <a:solidFill>
                  <a:srgbClr val="4EC9B0"/>
                </a:solidFill>
                <a:effectLst/>
                <a:latin typeface="Consolas" panose="020B0609020204030204" pitchFamily="49" charset="0"/>
              </a:rPr>
              <a:t>Router</a:t>
            </a:r>
            <a:r>
              <a:rPr lang="en-ZA" sz="1000" b="0" dirty="0">
                <a:solidFill>
                  <a:srgbClr val="808080"/>
                </a:solidFill>
                <a:effectLst/>
                <a:latin typeface="Consolas" panose="020B0609020204030204" pitchFamily="49" charset="0"/>
              </a:rPr>
              <a:t>&gt;</a:t>
            </a:r>
            <a:endParaRPr lang="en-ZA" sz="1000" b="0" dirty="0">
              <a:solidFill>
                <a:srgbClr val="CCCCCC"/>
              </a:solidFill>
              <a:effectLst/>
              <a:latin typeface="Consolas" panose="020B0609020204030204" pitchFamily="49" charset="0"/>
            </a:endParaRPr>
          </a:p>
          <a:p>
            <a:r>
              <a:rPr lang="en-ZA" sz="1100" b="0" dirty="0">
                <a:solidFill>
                  <a:srgbClr val="D4D4D4"/>
                </a:solidFill>
                <a:effectLst/>
                <a:latin typeface="Consolas" panose="020B0609020204030204" pitchFamily="49" charset="0"/>
              </a:rPr>
              <a:t>  );</a:t>
            </a:r>
            <a:endParaRPr lang="en-ZA" sz="1100" b="0" dirty="0">
              <a:solidFill>
                <a:srgbClr val="CCCCCC"/>
              </a:solidFill>
              <a:effectLst/>
              <a:latin typeface="Consolas" panose="020B0609020204030204" pitchFamily="49" charset="0"/>
            </a:endParaRPr>
          </a:p>
          <a:p>
            <a:r>
              <a:rPr lang="en-ZA" sz="1100" b="0" dirty="0">
                <a:solidFill>
                  <a:srgbClr val="D4D4D4"/>
                </a:solidFill>
                <a:effectLst/>
                <a:latin typeface="Consolas" panose="020B0609020204030204" pitchFamily="49" charset="0"/>
              </a:rPr>
              <a:t>};</a:t>
            </a:r>
            <a:endParaRPr lang="en-ZA"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904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Installation and Setup  </a:t>
            </a:r>
            <a:r>
              <a:rPr kumimoji="0" lang="en" sz="3200" b="1" i="0" u="none" strike="noStrike" kern="0" cap="none" spc="0" normalizeH="0" baseline="0" noProof="0" dirty="0">
                <a:ln>
                  <a:noFill/>
                </a:ln>
                <a:solidFill>
                  <a:srgbClr val="97CAE7">
                    <a:lumMod val="50000"/>
                  </a:srgbClr>
                </a:solidFill>
                <a:effectLst/>
                <a:uLnTx/>
                <a:uFillTx/>
                <a:latin typeface="Sora"/>
                <a:cs typeface="Sora"/>
                <a:sym typeface="Sora"/>
              </a:rPr>
              <a:t>Frontend</a:t>
            </a:r>
            <a:endParaRPr dirty="0"/>
          </a:p>
        </p:txBody>
      </p:sp>
      <p:sp>
        <p:nvSpPr>
          <p:cNvPr id="1040" name="Google Shape;1040;p42"/>
          <p:cNvSpPr txBox="1">
            <a:spLocks noGrp="1"/>
          </p:cNvSpPr>
          <p:nvPr>
            <p:ph type="subTitle" idx="1"/>
          </p:nvPr>
        </p:nvSpPr>
        <p:spPr>
          <a:xfrm>
            <a:off x="1174267" y="2392075"/>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Start your React application</a:t>
            </a:r>
            <a:endParaRPr dirty="0"/>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flipH="1">
            <a:off x="602540" y="2500245"/>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Rectangle 2">
            <a:extLst>
              <a:ext uri="{FF2B5EF4-FFF2-40B4-BE49-F238E27FC236}">
                <a16:creationId xmlns:a16="http://schemas.microsoft.com/office/drawing/2014/main" id="{7D69ABE2-2F5E-D843-18EB-F9B2C1E349E2}"/>
              </a:ext>
            </a:extLst>
          </p:cNvPr>
          <p:cNvSpPr>
            <a:spLocks noChangeArrowheads="1"/>
          </p:cNvSpPr>
          <p:nvPr/>
        </p:nvSpPr>
        <p:spPr bwMode="auto">
          <a:xfrm>
            <a:off x="1174200" y="2924576"/>
            <a:ext cx="5873100" cy="121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1200"/>
              </a:spcAft>
              <a:buClr>
                <a:schemeClr val="dk1"/>
              </a:buClr>
              <a:buSzPts val="1400"/>
              <a:tabLst/>
            </a:pPr>
            <a:r>
              <a:rPr lang="en-US" altLang="en-US" dirty="0">
                <a:solidFill>
                  <a:schemeClr val="dk1"/>
                </a:solidFill>
                <a:latin typeface="Atkinson Hyperlegible"/>
                <a:sym typeface="Atkinson Hyperlegible"/>
              </a:rPr>
              <a:t>Finally, start your React application using `</a:t>
            </a:r>
            <a:r>
              <a:rPr lang="en-US" altLang="en-US" dirty="0">
                <a:solidFill>
                  <a:schemeClr val="bg2">
                    <a:lumMod val="50000"/>
                  </a:schemeClr>
                </a:solidFill>
                <a:latin typeface="Atkinson Hyperlegible"/>
                <a:sym typeface="Atkinson Hyperlegible"/>
              </a:rPr>
              <a:t>npm start</a:t>
            </a:r>
            <a:r>
              <a:rPr lang="en-US" altLang="en-US" dirty="0">
                <a:solidFill>
                  <a:schemeClr val="dk1"/>
                </a:solidFill>
                <a:latin typeface="Atkinson Hyperlegible"/>
                <a:sym typeface="Atkinson Hyperlegible"/>
              </a:rPr>
              <a:t>`. (There will initially be no tutorial data)</a:t>
            </a:r>
          </a:p>
          <a:p>
            <a:pPr eaLnBrk="0" fontAlgn="base" hangingPunct="0">
              <a:spcAft>
                <a:spcPts val="1200"/>
              </a:spcAft>
              <a:buClr>
                <a:schemeClr val="dk1"/>
              </a:buClr>
              <a:buSzPts val="1400"/>
            </a:pPr>
            <a:r>
              <a:rPr lang="en-US" altLang="en-US" dirty="0">
                <a:solidFill>
                  <a:schemeClr val="dk1"/>
                </a:solidFill>
                <a:latin typeface="Atkinson Hyperlegible"/>
                <a:sym typeface="Atkinson Hyperlegible"/>
              </a:rPr>
              <a:t>Add your own tutorial and resource data using the interactive-app-tutor-backend. Setup of the backend follows.</a:t>
            </a:r>
          </a:p>
        </p:txBody>
      </p:sp>
    </p:spTree>
    <p:extLst>
      <p:ext uri="{BB962C8B-B14F-4D97-AF65-F5344CB8AC3E}">
        <p14:creationId xmlns:p14="http://schemas.microsoft.com/office/powerpoint/2010/main" val="7958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2"/>
          <p:cNvSpPr/>
          <p:nvPr/>
        </p:nvSpPr>
        <p:spPr>
          <a:xfrm>
            <a:off x="5598425" y="-174126"/>
            <a:ext cx="2117154" cy="2117250"/>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txBox="1">
            <a:spLocks noGrp="1"/>
          </p:cNvSpPr>
          <p:nvPr>
            <p:ph type="title"/>
          </p:nvPr>
        </p:nvSpPr>
        <p:spPr>
          <a:xfrm>
            <a:off x="512700" y="925099"/>
            <a:ext cx="6534600" cy="1105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3200" b="1" i="0" u="none" strike="noStrike" kern="0" cap="none" spc="0" normalizeH="0" baseline="0" noProof="0" dirty="0">
                <a:ln>
                  <a:noFill/>
                </a:ln>
                <a:solidFill>
                  <a:srgbClr val="000000"/>
                </a:solidFill>
                <a:effectLst/>
                <a:uLnTx/>
                <a:uFillTx/>
                <a:latin typeface="Sora"/>
                <a:cs typeface="Sora"/>
                <a:sym typeface="Sora"/>
              </a:rPr>
              <a:t>Installation and Setup </a:t>
            </a:r>
            <a:r>
              <a:rPr kumimoji="0" lang="en" sz="3200" b="1" i="0" u="none" strike="noStrike" kern="0" cap="none" spc="0" normalizeH="0" baseline="0" noProof="0" dirty="0">
                <a:ln>
                  <a:noFill/>
                </a:ln>
                <a:solidFill>
                  <a:schemeClr val="bg2">
                    <a:lumMod val="75000"/>
                  </a:schemeClr>
                </a:solidFill>
                <a:effectLst/>
                <a:uLnTx/>
                <a:uFillTx/>
                <a:latin typeface="Sora"/>
                <a:cs typeface="Sora"/>
                <a:sym typeface="Sora"/>
              </a:rPr>
              <a:t>Backend</a:t>
            </a:r>
            <a:endParaRPr dirty="0">
              <a:solidFill>
                <a:schemeClr val="bg2">
                  <a:lumMod val="75000"/>
                </a:schemeClr>
              </a:solidFill>
            </a:endParaRPr>
          </a:p>
        </p:txBody>
      </p:sp>
      <p:sp>
        <p:nvSpPr>
          <p:cNvPr id="1048" name="Google Shape;1048;p42"/>
          <p:cNvSpPr/>
          <p:nvPr/>
        </p:nvSpPr>
        <p:spPr>
          <a:xfrm>
            <a:off x="6913200" y="15155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0;p42">
            <a:extLst>
              <a:ext uri="{FF2B5EF4-FFF2-40B4-BE49-F238E27FC236}">
                <a16:creationId xmlns:a16="http://schemas.microsoft.com/office/drawing/2014/main" id="{5F562BA5-C6C9-4067-B77D-F90AB1ACD424}"/>
              </a:ext>
            </a:extLst>
          </p:cNvPr>
          <p:cNvSpPr txBox="1">
            <a:spLocks noGrp="1"/>
          </p:cNvSpPr>
          <p:nvPr>
            <p:ph type="subTitle" idx="1"/>
          </p:nvPr>
        </p:nvSpPr>
        <p:spPr>
          <a:xfrm>
            <a:off x="1174267" y="2307667"/>
            <a:ext cx="58731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Clone the Code from GitHub</a:t>
            </a:r>
            <a:endParaRPr dirty="0"/>
          </a:p>
        </p:txBody>
      </p:sp>
      <p:sp>
        <p:nvSpPr>
          <p:cNvPr id="11" name="Google Shape;1049;p42">
            <a:extLst>
              <a:ext uri="{FF2B5EF4-FFF2-40B4-BE49-F238E27FC236}">
                <a16:creationId xmlns:a16="http://schemas.microsoft.com/office/drawing/2014/main" id="{106645A3-0A0E-45D2-E8DA-1511B396D047}"/>
              </a:ext>
            </a:extLst>
          </p:cNvPr>
          <p:cNvSpPr/>
          <p:nvPr/>
        </p:nvSpPr>
        <p:spPr>
          <a:xfrm flipH="1">
            <a:off x="602540" y="2415837"/>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09C8CCCA-3F35-0A7D-A27C-0F205FB3B044}"/>
              </a:ext>
            </a:extLst>
          </p:cNvPr>
          <p:cNvSpPr>
            <a:spLocks noChangeArrowheads="1"/>
          </p:cNvSpPr>
          <p:nvPr/>
        </p:nvSpPr>
        <p:spPr bwMode="auto">
          <a:xfrm>
            <a:off x="1174200" y="2840166"/>
            <a:ext cx="5873100" cy="287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latinLnBrk="0" hangingPunct="0">
              <a:spcAft>
                <a:spcPts val="600"/>
              </a:spcAft>
              <a:buClr>
                <a:schemeClr val="dk1"/>
              </a:buClr>
              <a:buSzPts val="1400"/>
              <a:tabLst/>
            </a:pPr>
            <a:r>
              <a:rPr lang="en-US" altLang="en-US" dirty="0">
                <a:solidFill>
                  <a:schemeClr val="dk1"/>
                </a:solidFill>
                <a:latin typeface="Atkinson Hyperlegible"/>
                <a:sym typeface="Atkinson Hyperlegible"/>
              </a:rPr>
              <a:t>To get started with the backend of the Interactive App Tutor system, you need to clone the repository from GitHub. Follow the steps below:</a:t>
            </a:r>
          </a:p>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Open a terminal on your local machine.</a:t>
            </a:r>
          </a:p>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Navigate to the directory where you want to store the project:</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cd /path/to/your/directory</a:t>
            </a:r>
            <a:endParaRPr lang="en-US" altLang="en-US" dirty="0">
              <a:solidFill>
                <a:schemeClr val="bg2">
                  <a:lumMod val="50000"/>
                </a:schemeClr>
              </a:solidFill>
              <a:latin typeface="Atkinson Hyperlegible"/>
              <a:sym typeface="Atkinson Hyperlegible"/>
            </a:endParaRPr>
          </a:p>
          <a:p>
            <a:pPr marL="182880" indent="-182880" defTabSz="914400" eaLnBrk="0" fontAlgn="base" latinLnBrk="0" hangingPunct="0">
              <a:buClr>
                <a:schemeClr val="dk1"/>
              </a:buClr>
              <a:buSzPts val="1400"/>
              <a:buFont typeface="+mj-lt"/>
              <a:buAutoNum type="arabicPeriod" startAt="3"/>
              <a:tabLst/>
            </a:pPr>
            <a:r>
              <a:rPr lang="en-US" altLang="en-US" dirty="0">
                <a:solidFill>
                  <a:schemeClr val="dk1"/>
                </a:solidFill>
                <a:latin typeface="Atkinson Hyperlegible"/>
                <a:sym typeface="Atkinson Hyperlegible"/>
              </a:rPr>
              <a:t>Clone the repository using the following command:</a:t>
            </a:r>
          </a:p>
          <a:p>
            <a:pPr marL="365760" defTabSz="914400" eaLnBrk="0" fontAlgn="base" latinLnBrk="0" hangingPunct="0">
              <a:spcAft>
                <a:spcPts val="600"/>
              </a:spcAft>
              <a:buClr>
                <a:schemeClr val="dk1"/>
              </a:buClr>
              <a:buSzPts val="1400"/>
              <a:tabLst/>
            </a:pPr>
            <a:r>
              <a:rPr lang="en-US" altLang="en-US" sz="1200" dirty="0">
                <a:solidFill>
                  <a:schemeClr val="bg2">
                    <a:lumMod val="50000"/>
                  </a:schemeClr>
                </a:solidFill>
                <a:latin typeface="Atkinson Hyperlegible"/>
                <a:sym typeface="Atkinson Hyperlegible"/>
              </a:rPr>
              <a:t>git clone https://github.com/gibbosphere/interactive-app-tutor-backend.git </a:t>
            </a:r>
            <a:endParaRPr lang="en-US" altLang="en-US" dirty="0">
              <a:solidFill>
                <a:schemeClr val="dk1"/>
              </a:solidFill>
              <a:latin typeface="Atkinson Hyperlegible"/>
              <a:sym typeface="Atkinson Hyperlegible"/>
            </a:endParaRPr>
          </a:p>
          <a:p>
            <a:pPr marL="182880" indent="-182880" eaLnBrk="0" fontAlgn="base" hangingPunct="0">
              <a:buClr>
                <a:schemeClr val="dk1"/>
              </a:buClr>
              <a:buSzPts val="1400"/>
              <a:buFont typeface="+mj-lt"/>
              <a:buAutoNum type="arabicPeriod" startAt="4"/>
            </a:pPr>
            <a:r>
              <a:rPr lang="en-US" altLang="en-US" dirty="0">
                <a:solidFill>
                  <a:schemeClr val="dk1"/>
                </a:solidFill>
                <a:latin typeface="Atkinson Hyperlegible"/>
                <a:sym typeface="Atkinson Hyperlegible"/>
              </a:rPr>
              <a:t>Once the cloning is complete, navigate to the project directory:</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cd interactive-app-tutor-backend </a:t>
            </a:r>
          </a:p>
          <a:p>
            <a:pPr defTabSz="914400" eaLnBrk="0" fontAlgn="base" latinLnBrk="0" hangingPunct="0">
              <a:buClr>
                <a:schemeClr val="dk1"/>
              </a:buClr>
              <a:buSzPts val="1400"/>
              <a:tabLst/>
            </a:pPr>
            <a:r>
              <a:rPr lang="en-US" altLang="en-US" dirty="0">
                <a:solidFill>
                  <a:schemeClr val="dk1"/>
                </a:solidFill>
                <a:latin typeface="Atkinson Hyperlegible"/>
                <a:sym typeface="Atkinson Hyperlegible"/>
              </a:rPr>
              <a:t>Now you have the backend code on your local machine, and you're ready for the next step in the setup process.</a:t>
            </a:r>
          </a:p>
        </p:txBody>
      </p:sp>
      <p:sp>
        <p:nvSpPr>
          <p:cNvPr id="14" name="Google Shape;1040;p42">
            <a:extLst>
              <a:ext uri="{FF2B5EF4-FFF2-40B4-BE49-F238E27FC236}">
                <a16:creationId xmlns:a16="http://schemas.microsoft.com/office/drawing/2014/main" id="{C24CBE59-4E6A-21B2-4D3C-9BFB3E20F8FC}"/>
              </a:ext>
            </a:extLst>
          </p:cNvPr>
          <p:cNvSpPr txBox="1">
            <a:spLocks/>
          </p:cNvSpPr>
          <p:nvPr/>
        </p:nvSpPr>
        <p:spPr>
          <a:xfrm>
            <a:off x="1174267" y="5759542"/>
            <a:ext cx="5873100" cy="46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1pPr>
            <a:lvl2pPr marL="914400" marR="0" lvl="1"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2pPr>
            <a:lvl3pPr marL="1371600" marR="0" lvl="2"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3pPr>
            <a:lvl4pPr marL="1828800" marR="0" lvl="3"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4pPr>
            <a:lvl5pPr marL="2286000" marR="0" lvl="4"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5pPr>
            <a:lvl6pPr marL="2743200" marR="0" lvl="5"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6pPr>
            <a:lvl7pPr marL="3200400" marR="0" lvl="6"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7pPr>
            <a:lvl8pPr marL="3657600" marR="0" lvl="7"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8pPr>
            <a:lvl9pPr marL="4114800" marR="0" lvl="8"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9pPr>
          </a:lstStyle>
          <a:p>
            <a:pPr marL="0" indent="0"/>
            <a:r>
              <a:rPr lang="en-US" dirty="0"/>
              <a:t>Start the Server</a:t>
            </a:r>
          </a:p>
        </p:txBody>
      </p:sp>
      <p:sp>
        <p:nvSpPr>
          <p:cNvPr id="15" name="Google Shape;1049;p42">
            <a:extLst>
              <a:ext uri="{FF2B5EF4-FFF2-40B4-BE49-F238E27FC236}">
                <a16:creationId xmlns:a16="http://schemas.microsoft.com/office/drawing/2014/main" id="{46EBCF1C-AB0C-D2CF-3CCA-794E13ECAA69}"/>
              </a:ext>
            </a:extLst>
          </p:cNvPr>
          <p:cNvSpPr/>
          <p:nvPr/>
        </p:nvSpPr>
        <p:spPr>
          <a:xfrm flipH="1">
            <a:off x="602540" y="5867712"/>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Rectangle 15">
            <a:extLst>
              <a:ext uri="{FF2B5EF4-FFF2-40B4-BE49-F238E27FC236}">
                <a16:creationId xmlns:a16="http://schemas.microsoft.com/office/drawing/2014/main" id="{B01BA4C1-75E7-979C-1DD5-DD364D3E143D}"/>
              </a:ext>
            </a:extLst>
          </p:cNvPr>
          <p:cNvSpPr>
            <a:spLocks noChangeArrowheads="1"/>
          </p:cNvSpPr>
          <p:nvPr/>
        </p:nvSpPr>
        <p:spPr bwMode="auto">
          <a:xfrm>
            <a:off x="1174200" y="6292040"/>
            <a:ext cx="5873100" cy="188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Navigate into the backend directory that stores the </a:t>
            </a:r>
            <a:r>
              <a:rPr lang="en-US" altLang="en-US" dirty="0">
                <a:solidFill>
                  <a:schemeClr val="bg2">
                    <a:lumMod val="50000"/>
                  </a:schemeClr>
                </a:solidFill>
                <a:latin typeface="Atkinson Hyperlegible"/>
                <a:sym typeface="Atkinson Hyperlegible"/>
              </a:rPr>
              <a:t>manage.py </a:t>
            </a:r>
            <a:r>
              <a:rPr lang="en-US" altLang="en-US" dirty="0">
                <a:solidFill>
                  <a:schemeClr val="dk1"/>
                </a:solidFill>
                <a:latin typeface="Atkinson Hyperlegible"/>
                <a:sym typeface="Atkinson Hyperlegible"/>
              </a:rPr>
              <a:t>folder:</a:t>
            </a:r>
          </a:p>
          <a:p>
            <a:pPr marL="365760" marR="0" lvl="0" indent="0" algn="l" defTabSz="914400" rtl="0" eaLnBrk="0" fontAlgn="base" latinLnBrk="0" hangingPunct="0">
              <a:lnSpc>
                <a:spcPct val="100000"/>
              </a:lnSpc>
              <a:spcBef>
                <a:spcPts val="0"/>
              </a:spcBef>
              <a:spcAft>
                <a:spcPts val="600"/>
              </a:spcAft>
              <a:buClr>
                <a:srgbClr val="000000"/>
              </a:buClr>
              <a:buSzPts val="1400"/>
              <a:buFont typeface="Arial"/>
              <a:buNone/>
              <a:tabLst/>
              <a:defRPr/>
            </a:pPr>
            <a:r>
              <a:rPr kumimoji="0" lang="en-US" altLang="en-US" sz="1200" b="0" i="0" u="none" strike="noStrike" kern="0" cap="none" spc="0" normalizeH="0" baseline="0" noProof="0" dirty="0">
                <a:ln>
                  <a:noFill/>
                </a:ln>
                <a:solidFill>
                  <a:srgbClr val="FFC35F">
                    <a:lumMod val="50000"/>
                  </a:srgbClr>
                </a:solidFill>
                <a:effectLst/>
                <a:uLnTx/>
                <a:uFillTx/>
                <a:latin typeface="Atkinson Hyperlegible"/>
                <a:cs typeface="Arial"/>
                <a:sym typeface="Atkinson Hyperlegible"/>
              </a:rPr>
              <a:t>cd backend</a:t>
            </a:r>
            <a:endParaRPr lang="en-US" altLang="en-US" dirty="0">
              <a:solidFill>
                <a:schemeClr val="dk1"/>
              </a:solidFill>
              <a:latin typeface="Atkinson Hyperlegible"/>
              <a:sym typeface="Atkinson Hyperlegible"/>
            </a:endParaRPr>
          </a:p>
          <a:p>
            <a:pPr marL="182880" indent="-182880" eaLnBrk="0" fontAlgn="base" hangingPunct="0">
              <a:buClr>
                <a:schemeClr val="dk1"/>
              </a:buClr>
              <a:buSzPts val="1400"/>
              <a:buFont typeface="+mj-lt"/>
              <a:buAutoNum type="arabicPeriod" startAt="2"/>
            </a:pPr>
            <a:r>
              <a:rPr lang="en-US" altLang="en-US" dirty="0">
                <a:solidFill>
                  <a:schemeClr val="dk1"/>
                </a:solidFill>
                <a:latin typeface="Atkinson Hyperlegible"/>
                <a:sym typeface="Atkinson Hyperlegible"/>
              </a:rPr>
              <a:t>Start running the server:</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python manage.py runserver</a:t>
            </a:r>
          </a:p>
          <a:p>
            <a:pPr eaLnBrk="0" fontAlgn="base" hangingPunct="0">
              <a:spcAft>
                <a:spcPts val="600"/>
              </a:spcAft>
              <a:buClr>
                <a:schemeClr val="dk1"/>
              </a:buClr>
              <a:buSzPts val="1400"/>
            </a:pPr>
            <a:r>
              <a:rPr lang="en-US" altLang="en-US" dirty="0">
                <a:solidFill>
                  <a:schemeClr val="dk1"/>
                </a:solidFill>
                <a:latin typeface="Atkinson Hyperlegible"/>
                <a:sym typeface="Atkinson Hyperlegible"/>
              </a:rPr>
              <a:t>With the backend running on </a:t>
            </a:r>
            <a:r>
              <a:rPr lang="en-US" dirty="0">
                <a:solidFill>
                  <a:schemeClr val="dk1"/>
                </a:solidFill>
                <a:latin typeface="Atkinson Hyperlegible"/>
                <a:hlinkClick r:id="rId3">
                  <a:extLst>
                    <a:ext uri="{A12FA001-AC4F-418D-AE19-62706E023703}">
                      <ahyp:hlinkClr xmlns:ahyp="http://schemas.microsoft.com/office/drawing/2018/hyperlinkcolor" val="tx"/>
                    </a:ext>
                  </a:extLst>
                </a:hlinkClick>
              </a:rPr>
              <a:t>http://localhost:8085</a:t>
            </a:r>
            <a:r>
              <a:rPr lang="en-US" dirty="0">
                <a:solidFill>
                  <a:schemeClr val="dk1"/>
                </a:solidFill>
                <a:latin typeface="Atkinson Hyperlegible"/>
              </a:rPr>
              <a:t>, the frontend can now query the backend API for tutorial and resource data that you can manually create and customize via the admin page.</a:t>
            </a:r>
          </a:p>
        </p:txBody>
      </p:sp>
      <p:sp>
        <p:nvSpPr>
          <p:cNvPr id="17" name="Google Shape;1040;p42">
            <a:extLst>
              <a:ext uri="{FF2B5EF4-FFF2-40B4-BE49-F238E27FC236}">
                <a16:creationId xmlns:a16="http://schemas.microsoft.com/office/drawing/2014/main" id="{997D5A79-353C-4F06-603A-DE847AB969D7}"/>
              </a:ext>
            </a:extLst>
          </p:cNvPr>
          <p:cNvSpPr txBox="1">
            <a:spLocks/>
          </p:cNvSpPr>
          <p:nvPr/>
        </p:nvSpPr>
        <p:spPr>
          <a:xfrm>
            <a:off x="1174267" y="8197198"/>
            <a:ext cx="5873100" cy="46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1pPr>
            <a:lvl2pPr marL="914400" marR="0" lvl="1"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2pPr>
            <a:lvl3pPr marL="1371600" marR="0" lvl="2"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3pPr>
            <a:lvl4pPr marL="1828800" marR="0" lvl="3"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4pPr>
            <a:lvl5pPr marL="2286000" marR="0" lvl="4"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5pPr>
            <a:lvl6pPr marL="2743200" marR="0" lvl="5"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6pPr>
            <a:lvl7pPr marL="3200400" marR="0" lvl="6"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7pPr>
            <a:lvl8pPr marL="3657600" marR="0" lvl="7"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8pPr>
            <a:lvl9pPr marL="4114800" marR="0" lvl="8" indent="-317500" algn="l" rtl="0">
              <a:lnSpc>
                <a:spcPct val="100000"/>
              </a:lnSpc>
              <a:spcBef>
                <a:spcPts val="0"/>
              </a:spcBef>
              <a:spcAft>
                <a:spcPts val="0"/>
              </a:spcAft>
              <a:buClr>
                <a:schemeClr val="dk1"/>
              </a:buClr>
              <a:buSzPts val="2000"/>
              <a:buFont typeface="Atkinson Hyperlegible"/>
              <a:buNone/>
              <a:defRPr sz="2000" b="0" i="0" u="none" strike="noStrike" cap="none">
                <a:solidFill>
                  <a:schemeClr val="dk1"/>
                </a:solidFill>
                <a:latin typeface="Atkinson Hyperlegible"/>
                <a:ea typeface="Atkinson Hyperlegible"/>
                <a:cs typeface="Atkinson Hyperlegible"/>
                <a:sym typeface="Atkinson Hyperlegible"/>
              </a:defRPr>
            </a:lvl9pPr>
          </a:lstStyle>
          <a:p>
            <a:pPr marL="0" indent="0"/>
            <a:r>
              <a:rPr lang="en-US" dirty="0"/>
              <a:t>Access the Admin Page</a:t>
            </a:r>
          </a:p>
        </p:txBody>
      </p:sp>
      <p:sp>
        <p:nvSpPr>
          <p:cNvPr id="18" name="Google Shape;1049;p42">
            <a:extLst>
              <a:ext uri="{FF2B5EF4-FFF2-40B4-BE49-F238E27FC236}">
                <a16:creationId xmlns:a16="http://schemas.microsoft.com/office/drawing/2014/main" id="{3A5709D1-95DA-779D-92B1-010D5CCB1716}"/>
              </a:ext>
            </a:extLst>
          </p:cNvPr>
          <p:cNvSpPr/>
          <p:nvPr/>
        </p:nvSpPr>
        <p:spPr>
          <a:xfrm flipH="1">
            <a:off x="602540" y="830536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D373220D-E076-0ED8-687D-DCF14DF76807}"/>
              </a:ext>
            </a:extLst>
          </p:cNvPr>
          <p:cNvSpPr>
            <a:spLocks noChangeArrowheads="1"/>
          </p:cNvSpPr>
          <p:nvPr/>
        </p:nvSpPr>
        <p:spPr bwMode="auto">
          <a:xfrm>
            <a:off x="1174200" y="8653592"/>
            <a:ext cx="6285493" cy="127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182880" indent="-182880" eaLnBrk="0" fontAlgn="base" hangingPunct="0">
              <a:buClr>
                <a:schemeClr val="dk1"/>
              </a:buClr>
              <a:buSzPts val="1400"/>
              <a:buFont typeface="+mj-lt"/>
              <a:buAutoNum type="arabicPeriod"/>
            </a:pPr>
            <a:r>
              <a:rPr lang="en-US" altLang="en-US" dirty="0">
                <a:solidFill>
                  <a:schemeClr val="dk1"/>
                </a:solidFill>
                <a:latin typeface="Atkinson Hyperlegible"/>
                <a:sym typeface="Atkinson Hyperlegible"/>
              </a:rPr>
              <a:t>Create an admin user to be able to access the admin page</a:t>
            </a:r>
          </a:p>
          <a:p>
            <a:pPr marL="365760" eaLnBrk="0" fontAlgn="base" hangingPunct="0">
              <a:spcAft>
                <a:spcPts val="600"/>
              </a:spcAft>
              <a:buClr>
                <a:schemeClr val="dk1"/>
              </a:buClr>
              <a:buSzPts val="1400"/>
            </a:pPr>
            <a:r>
              <a:rPr lang="en-US" altLang="en-US" sz="1200" dirty="0">
                <a:solidFill>
                  <a:schemeClr val="bg2">
                    <a:lumMod val="50000"/>
                  </a:schemeClr>
                </a:solidFill>
                <a:latin typeface="Atkinson Hyperlegible"/>
                <a:sym typeface="Atkinson Hyperlegible"/>
              </a:rPr>
              <a:t>python manage.py createsuperuser</a:t>
            </a:r>
          </a:p>
          <a:p>
            <a:pPr marL="182880" indent="-182880" eaLnBrk="0" fontAlgn="base" hangingPunct="0">
              <a:buClr>
                <a:schemeClr val="dk1"/>
              </a:buClr>
              <a:buSzPts val="1400"/>
              <a:buFont typeface="+mj-lt"/>
              <a:buAutoNum type="arabicPeriod" startAt="2"/>
            </a:pPr>
            <a:r>
              <a:rPr lang="en-US" altLang="en-US" dirty="0">
                <a:solidFill>
                  <a:schemeClr val="dk1"/>
                </a:solidFill>
                <a:latin typeface="Atkinson Hyperlegible"/>
                <a:sym typeface="Atkinson Hyperlegible"/>
              </a:rPr>
              <a:t>Add, edit, or delete data via the admin page at </a:t>
            </a:r>
            <a:r>
              <a:rPr lang="en-US" altLang="en-US" dirty="0">
                <a:solidFill>
                  <a:schemeClr val="dk1"/>
                </a:solidFill>
                <a:latin typeface="Atkinson Hyperlegible"/>
                <a:sym typeface="Atkinson Hyperlegible"/>
                <a:hlinkClick r:id="rId4">
                  <a:extLst>
                    <a:ext uri="{A12FA001-AC4F-418D-AE19-62706E023703}">
                      <ahyp:hlinkClr xmlns:ahyp="http://schemas.microsoft.com/office/drawing/2018/hyperlinkcolor" val="tx"/>
                    </a:ext>
                  </a:extLst>
                </a:hlinkClick>
              </a:rPr>
              <a:t>http://localhost:8085/admin</a:t>
            </a:r>
            <a:r>
              <a:rPr lang="en-US" altLang="en-US" dirty="0">
                <a:solidFill>
                  <a:schemeClr val="dk1"/>
                </a:solidFill>
                <a:latin typeface="Atkinson Hyperlegible"/>
                <a:sym typeface="Atkinson Hyperlegible"/>
              </a:rPr>
              <a:t>, logging in with the credentials you set in the previous step.</a:t>
            </a:r>
          </a:p>
        </p:txBody>
      </p:sp>
    </p:spTree>
    <p:extLst>
      <p:ext uri="{BB962C8B-B14F-4D97-AF65-F5344CB8AC3E}">
        <p14:creationId xmlns:p14="http://schemas.microsoft.com/office/powerpoint/2010/main" val="24736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1"/>
          <p:cNvSpPr/>
          <p:nvPr/>
        </p:nvSpPr>
        <p:spPr>
          <a:xfrm flipH="1">
            <a:off x="5115034" y="2831441"/>
            <a:ext cx="3242023" cy="3242215"/>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41"/>
          <p:cNvGrpSpPr/>
          <p:nvPr/>
        </p:nvGrpSpPr>
        <p:grpSpPr>
          <a:xfrm flipH="1">
            <a:off x="-439227" y="1336177"/>
            <a:ext cx="2352420" cy="2520548"/>
            <a:chOff x="3611978" y="4097687"/>
            <a:chExt cx="677716" cy="726132"/>
          </a:xfrm>
        </p:grpSpPr>
        <p:sp>
          <p:nvSpPr>
            <p:cNvPr id="1011" name="Google Shape;1011;p41"/>
            <p:cNvSpPr/>
            <p:nvPr/>
          </p:nvSpPr>
          <p:spPr>
            <a:xfrm>
              <a:off x="3731050" y="4265161"/>
              <a:ext cx="558644" cy="558657"/>
            </a:xfrm>
            <a:custGeom>
              <a:avLst/>
              <a:gdLst/>
              <a:ahLst/>
              <a:cxnLst/>
              <a:rect l="l" t="t" r="r" b="b"/>
              <a:pathLst>
                <a:path w="5494" h="5494" extrusionOk="0">
                  <a:moveTo>
                    <a:pt x="2752" y="0"/>
                  </a:moveTo>
                  <a:cubicBezTo>
                    <a:pt x="1238" y="0"/>
                    <a:pt x="0" y="1238"/>
                    <a:pt x="0" y="2752"/>
                  </a:cubicBezTo>
                  <a:cubicBezTo>
                    <a:pt x="0" y="4265"/>
                    <a:pt x="1238" y="5494"/>
                    <a:pt x="2752" y="5494"/>
                  </a:cubicBezTo>
                  <a:cubicBezTo>
                    <a:pt x="4265" y="5494"/>
                    <a:pt x="5494" y="4265"/>
                    <a:pt x="5494" y="2752"/>
                  </a:cubicBezTo>
                  <a:cubicBezTo>
                    <a:pt x="5494" y="1238"/>
                    <a:pt x="4265" y="0"/>
                    <a:pt x="2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3611978" y="4097687"/>
              <a:ext cx="544205" cy="378573"/>
            </a:xfrm>
            <a:custGeom>
              <a:avLst/>
              <a:gdLst/>
              <a:ahLst/>
              <a:cxnLst/>
              <a:rect l="l" t="t" r="r" b="b"/>
              <a:pathLst>
                <a:path w="5352" h="3723" extrusionOk="0">
                  <a:moveTo>
                    <a:pt x="758" y="100"/>
                  </a:moveTo>
                  <a:cubicBezTo>
                    <a:pt x="924" y="100"/>
                    <a:pt x="1136" y="141"/>
                    <a:pt x="1381" y="219"/>
                  </a:cubicBezTo>
                  <a:cubicBezTo>
                    <a:pt x="1914" y="391"/>
                    <a:pt x="2552" y="724"/>
                    <a:pt x="3171" y="1162"/>
                  </a:cubicBezTo>
                  <a:cubicBezTo>
                    <a:pt x="4532" y="2142"/>
                    <a:pt x="5199" y="3151"/>
                    <a:pt x="4960" y="3485"/>
                  </a:cubicBezTo>
                  <a:cubicBezTo>
                    <a:pt x="4897" y="3573"/>
                    <a:pt x="4771" y="3618"/>
                    <a:pt x="4595" y="3618"/>
                  </a:cubicBezTo>
                  <a:cubicBezTo>
                    <a:pt x="4428" y="3618"/>
                    <a:pt x="4216" y="3577"/>
                    <a:pt x="3970" y="3494"/>
                  </a:cubicBezTo>
                  <a:cubicBezTo>
                    <a:pt x="3437" y="3323"/>
                    <a:pt x="2800" y="2990"/>
                    <a:pt x="2181" y="2552"/>
                  </a:cubicBezTo>
                  <a:cubicBezTo>
                    <a:pt x="820" y="1581"/>
                    <a:pt x="153" y="572"/>
                    <a:pt x="391" y="238"/>
                  </a:cubicBezTo>
                  <a:cubicBezTo>
                    <a:pt x="455" y="145"/>
                    <a:pt x="581" y="100"/>
                    <a:pt x="758" y="100"/>
                  </a:cubicBezTo>
                  <a:close/>
                  <a:moveTo>
                    <a:pt x="753" y="1"/>
                  </a:moveTo>
                  <a:cubicBezTo>
                    <a:pt x="541" y="1"/>
                    <a:pt x="388" y="58"/>
                    <a:pt x="306" y="172"/>
                  </a:cubicBezTo>
                  <a:cubicBezTo>
                    <a:pt x="1" y="610"/>
                    <a:pt x="791" y="1695"/>
                    <a:pt x="2123" y="2637"/>
                  </a:cubicBezTo>
                  <a:cubicBezTo>
                    <a:pt x="2752" y="3075"/>
                    <a:pt x="3390" y="3418"/>
                    <a:pt x="3942" y="3599"/>
                  </a:cubicBezTo>
                  <a:cubicBezTo>
                    <a:pt x="4190" y="3675"/>
                    <a:pt x="4408" y="3723"/>
                    <a:pt x="4589" y="3723"/>
                  </a:cubicBezTo>
                  <a:cubicBezTo>
                    <a:pt x="4808" y="3723"/>
                    <a:pt x="4960" y="3656"/>
                    <a:pt x="5046" y="3542"/>
                  </a:cubicBezTo>
                  <a:cubicBezTo>
                    <a:pt x="5351" y="3104"/>
                    <a:pt x="4561" y="2028"/>
                    <a:pt x="3228" y="1086"/>
                  </a:cubicBezTo>
                  <a:cubicBezTo>
                    <a:pt x="2599" y="638"/>
                    <a:pt x="1952" y="295"/>
                    <a:pt x="1410" y="124"/>
                  </a:cubicBezTo>
                  <a:cubicBezTo>
                    <a:pt x="1153" y="42"/>
                    <a:pt x="932"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3755251" y="4190830"/>
              <a:ext cx="268238" cy="191575"/>
            </a:xfrm>
            <a:custGeom>
              <a:avLst/>
              <a:gdLst/>
              <a:ahLst/>
              <a:cxnLst/>
              <a:rect l="l" t="t" r="r" b="b"/>
              <a:pathLst>
                <a:path w="2638" h="1884" extrusionOk="0">
                  <a:moveTo>
                    <a:pt x="325" y="103"/>
                  </a:moveTo>
                  <a:cubicBezTo>
                    <a:pt x="401" y="103"/>
                    <a:pt x="505" y="122"/>
                    <a:pt x="619" y="160"/>
                  </a:cubicBezTo>
                  <a:cubicBezTo>
                    <a:pt x="886" y="246"/>
                    <a:pt x="1190" y="408"/>
                    <a:pt x="1495" y="627"/>
                  </a:cubicBezTo>
                  <a:cubicBezTo>
                    <a:pt x="2142" y="1084"/>
                    <a:pt x="2476" y="1579"/>
                    <a:pt x="2371" y="1721"/>
                  </a:cubicBezTo>
                  <a:cubicBezTo>
                    <a:pt x="2342" y="1759"/>
                    <a:pt x="2285" y="1778"/>
                    <a:pt x="2206" y="1778"/>
                  </a:cubicBezTo>
                  <a:cubicBezTo>
                    <a:pt x="1966" y="1778"/>
                    <a:pt x="1524" y="1607"/>
                    <a:pt x="1038" y="1264"/>
                  </a:cubicBezTo>
                  <a:cubicBezTo>
                    <a:pt x="743" y="1046"/>
                    <a:pt x="486" y="807"/>
                    <a:pt x="315" y="589"/>
                  </a:cubicBezTo>
                  <a:cubicBezTo>
                    <a:pt x="172" y="398"/>
                    <a:pt x="115" y="236"/>
                    <a:pt x="162" y="160"/>
                  </a:cubicBezTo>
                  <a:cubicBezTo>
                    <a:pt x="191" y="122"/>
                    <a:pt x="248" y="103"/>
                    <a:pt x="325" y="103"/>
                  </a:cubicBezTo>
                  <a:close/>
                  <a:moveTo>
                    <a:pt x="322" y="1"/>
                  </a:moveTo>
                  <a:cubicBezTo>
                    <a:pt x="207" y="1"/>
                    <a:pt x="124" y="34"/>
                    <a:pt x="77" y="103"/>
                  </a:cubicBezTo>
                  <a:cubicBezTo>
                    <a:pt x="1" y="217"/>
                    <a:pt x="48" y="408"/>
                    <a:pt x="238" y="655"/>
                  </a:cubicBezTo>
                  <a:cubicBezTo>
                    <a:pt x="410" y="884"/>
                    <a:pt x="667" y="1122"/>
                    <a:pt x="981" y="1350"/>
                  </a:cubicBezTo>
                  <a:cubicBezTo>
                    <a:pt x="1400" y="1645"/>
                    <a:pt x="1905" y="1884"/>
                    <a:pt x="2209" y="1884"/>
                  </a:cubicBezTo>
                  <a:cubicBezTo>
                    <a:pt x="2314" y="1884"/>
                    <a:pt x="2400" y="1855"/>
                    <a:pt x="2447" y="1788"/>
                  </a:cubicBezTo>
                  <a:cubicBezTo>
                    <a:pt x="2637" y="1522"/>
                    <a:pt x="2123" y="951"/>
                    <a:pt x="1552" y="541"/>
                  </a:cubicBezTo>
                  <a:cubicBezTo>
                    <a:pt x="1238" y="322"/>
                    <a:pt x="924" y="151"/>
                    <a:pt x="657" y="65"/>
                  </a:cubicBezTo>
                  <a:cubicBezTo>
                    <a:pt x="526" y="22"/>
                    <a:pt x="41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1"/>
          <p:cNvSpPr/>
          <p:nvPr/>
        </p:nvSpPr>
        <p:spPr>
          <a:xfrm flipH="1">
            <a:off x="1644970" y="2177858"/>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41"/>
          <p:cNvGrpSpPr/>
          <p:nvPr/>
        </p:nvGrpSpPr>
        <p:grpSpPr>
          <a:xfrm flipH="1">
            <a:off x="4600564" y="7144591"/>
            <a:ext cx="2445284" cy="852210"/>
            <a:chOff x="5007351" y="8203108"/>
            <a:chExt cx="1025276" cy="357321"/>
          </a:xfrm>
        </p:grpSpPr>
        <p:sp>
          <p:nvSpPr>
            <p:cNvPr id="1016" name="Google Shape;1016;p41"/>
            <p:cNvSpPr/>
            <p:nvPr/>
          </p:nvSpPr>
          <p:spPr>
            <a:xfrm>
              <a:off x="5027688" y="8234020"/>
              <a:ext cx="326401" cy="326409"/>
            </a:xfrm>
            <a:custGeom>
              <a:avLst/>
              <a:gdLst/>
              <a:ahLst/>
              <a:cxnLst/>
              <a:rect l="l" t="t" r="r" b="b"/>
              <a:pathLst>
                <a:path w="3210" h="3210" extrusionOk="0">
                  <a:moveTo>
                    <a:pt x="1610" y="1"/>
                  </a:moveTo>
                  <a:cubicBezTo>
                    <a:pt x="724" y="1"/>
                    <a:pt x="0" y="715"/>
                    <a:pt x="0" y="1610"/>
                  </a:cubicBezTo>
                  <a:cubicBezTo>
                    <a:pt x="0" y="2495"/>
                    <a:pt x="724" y="3209"/>
                    <a:pt x="1610" y="3209"/>
                  </a:cubicBezTo>
                  <a:cubicBezTo>
                    <a:pt x="2495" y="3209"/>
                    <a:pt x="3209" y="2495"/>
                    <a:pt x="3209" y="1610"/>
                  </a:cubicBezTo>
                  <a:cubicBezTo>
                    <a:pt x="3209" y="715"/>
                    <a:pt x="249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356840" y="8234020"/>
              <a:ext cx="326299" cy="326409"/>
            </a:xfrm>
            <a:custGeom>
              <a:avLst/>
              <a:gdLst/>
              <a:ahLst/>
              <a:cxnLst/>
              <a:rect l="l" t="t" r="r" b="b"/>
              <a:pathLst>
                <a:path w="3209" h="3210" extrusionOk="0">
                  <a:moveTo>
                    <a:pt x="1609" y="1"/>
                  </a:moveTo>
                  <a:cubicBezTo>
                    <a:pt x="724" y="1"/>
                    <a:pt x="0" y="715"/>
                    <a:pt x="0" y="1610"/>
                  </a:cubicBezTo>
                  <a:cubicBezTo>
                    <a:pt x="0" y="2495"/>
                    <a:pt x="724" y="3209"/>
                    <a:pt x="1609" y="3209"/>
                  </a:cubicBezTo>
                  <a:cubicBezTo>
                    <a:pt x="2494" y="3209"/>
                    <a:pt x="3209" y="2495"/>
                    <a:pt x="3209" y="1610"/>
                  </a:cubicBezTo>
                  <a:cubicBezTo>
                    <a:pt x="3209" y="715"/>
                    <a:pt x="2494" y="1"/>
                    <a:pt x="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685890" y="8234020"/>
              <a:ext cx="326401" cy="326409"/>
            </a:xfrm>
            <a:custGeom>
              <a:avLst/>
              <a:gdLst/>
              <a:ahLst/>
              <a:cxnLst/>
              <a:rect l="l" t="t" r="r" b="b"/>
              <a:pathLst>
                <a:path w="3210" h="3210" extrusionOk="0">
                  <a:moveTo>
                    <a:pt x="1600" y="1"/>
                  </a:moveTo>
                  <a:cubicBezTo>
                    <a:pt x="715" y="1"/>
                    <a:pt x="1" y="715"/>
                    <a:pt x="1" y="1610"/>
                  </a:cubicBezTo>
                  <a:cubicBezTo>
                    <a:pt x="1" y="2495"/>
                    <a:pt x="715" y="3209"/>
                    <a:pt x="1600" y="3209"/>
                  </a:cubicBezTo>
                  <a:cubicBezTo>
                    <a:pt x="2486" y="3209"/>
                    <a:pt x="3210" y="2495"/>
                    <a:pt x="3210" y="1610"/>
                  </a:cubicBezTo>
                  <a:cubicBezTo>
                    <a:pt x="3210" y="715"/>
                    <a:pt x="2486"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007351" y="8203108"/>
              <a:ext cx="367989" cy="183948"/>
            </a:xfrm>
            <a:custGeom>
              <a:avLst/>
              <a:gdLst/>
              <a:ahLst/>
              <a:cxnLst/>
              <a:rect l="l" t="t" r="r" b="b"/>
              <a:pathLst>
                <a:path w="3619" h="1809" extrusionOk="0">
                  <a:moveTo>
                    <a:pt x="1810" y="0"/>
                  </a:moveTo>
                  <a:cubicBezTo>
                    <a:pt x="810" y="0"/>
                    <a:pt x="1" y="810"/>
                    <a:pt x="1" y="1809"/>
                  </a:cubicBezTo>
                  <a:lnTo>
                    <a:pt x="410" y="1809"/>
                  </a:lnTo>
                  <a:cubicBezTo>
                    <a:pt x="410" y="1028"/>
                    <a:pt x="1038" y="400"/>
                    <a:pt x="1810" y="400"/>
                  </a:cubicBezTo>
                  <a:cubicBezTo>
                    <a:pt x="2580" y="400"/>
                    <a:pt x="3209" y="1028"/>
                    <a:pt x="3209" y="1809"/>
                  </a:cubicBezTo>
                  <a:lnTo>
                    <a:pt x="3618" y="1809"/>
                  </a:lnTo>
                  <a:cubicBezTo>
                    <a:pt x="3618" y="810"/>
                    <a:pt x="280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336503" y="8203108"/>
              <a:ext cx="366972" cy="183948"/>
            </a:xfrm>
            <a:custGeom>
              <a:avLst/>
              <a:gdLst/>
              <a:ahLst/>
              <a:cxnLst/>
              <a:rect l="l" t="t" r="r" b="b"/>
              <a:pathLst>
                <a:path w="3609" h="1809" extrusionOk="0">
                  <a:moveTo>
                    <a:pt x="1809" y="0"/>
                  </a:moveTo>
                  <a:cubicBezTo>
                    <a:pt x="809" y="0"/>
                    <a:pt x="1" y="810"/>
                    <a:pt x="1" y="1809"/>
                  </a:cubicBezTo>
                  <a:lnTo>
                    <a:pt x="401" y="1809"/>
                  </a:lnTo>
                  <a:cubicBezTo>
                    <a:pt x="401" y="1028"/>
                    <a:pt x="1029" y="400"/>
                    <a:pt x="1809" y="400"/>
                  </a:cubicBezTo>
                  <a:cubicBezTo>
                    <a:pt x="2580" y="400"/>
                    <a:pt x="3209" y="1028"/>
                    <a:pt x="3209" y="1809"/>
                  </a:cubicBezTo>
                  <a:lnTo>
                    <a:pt x="3608" y="1809"/>
                  </a:lnTo>
                  <a:cubicBezTo>
                    <a:pt x="3608" y="810"/>
                    <a:pt x="2800" y="0"/>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665655" y="8203108"/>
              <a:ext cx="366972" cy="183948"/>
            </a:xfrm>
            <a:custGeom>
              <a:avLst/>
              <a:gdLst/>
              <a:ahLst/>
              <a:cxnLst/>
              <a:rect l="l" t="t" r="r" b="b"/>
              <a:pathLst>
                <a:path w="3609" h="1809" extrusionOk="0">
                  <a:moveTo>
                    <a:pt x="1799" y="0"/>
                  </a:moveTo>
                  <a:cubicBezTo>
                    <a:pt x="809" y="0"/>
                    <a:pt x="0" y="810"/>
                    <a:pt x="0" y="1809"/>
                  </a:cubicBezTo>
                  <a:lnTo>
                    <a:pt x="400" y="1809"/>
                  </a:lnTo>
                  <a:cubicBezTo>
                    <a:pt x="400" y="1028"/>
                    <a:pt x="1029" y="400"/>
                    <a:pt x="1799" y="400"/>
                  </a:cubicBezTo>
                  <a:cubicBezTo>
                    <a:pt x="2580" y="400"/>
                    <a:pt x="3208" y="1028"/>
                    <a:pt x="3208" y="1809"/>
                  </a:cubicBezTo>
                  <a:lnTo>
                    <a:pt x="3608" y="1809"/>
                  </a:lnTo>
                  <a:cubicBezTo>
                    <a:pt x="3608" y="810"/>
                    <a:pt x="2799"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41"/>
          <p:cNvSpPr/>
          <p:nvPr/>
        </p:nvSpPr>
        <p:spPr>
          <a:xfrm flipH="1">
            <a:off x="6501111" y="8826198"/>
            <a:ext cx="201776" cy="189550"/>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flipH="1">
            <a:off x="6810836" y="3931189"/>
            <a:ext cx="201776" cy="189576"/>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txBox="1">
            <a:spLocks noGrp="1"/>
          </p:cNvSpPr>
          <p:nvPr>
            <p:ph type="sldNum" idx="12"/>
          </p:nvPr>
        </p:nvSpPr>
        <p:spPr>
          <a:xfrm>
            <a:off x="6424800" y="10006200"/>
            <a:ext cx="6225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025" name="Google Shape;1025;p41"/>
          <p:cNvSpPr txBox="1">
            <a:spLocks noGrp="1"/>
          </p:cNvSpPr>
          <p:nvPr>
            <p:ph type="title"/>
          </p:nvPr>
        </p:nvSpPr>
        <p:spPr>
          <a:xfrm>
            <a:off x="512700" y="5911675"/>
            <a:ext cx="6534600" cy="9913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Features</a:t>
            </a:r>
            <a:endParaRPr dirty="0"/>
          </a:p>
        </p:txBody>
      </p:sp>
      <p:sp>
        <p:nvSpPr>
          <p:cNvPr id="1027" name="Google Shape;1027;p41"/>
          <p:cNvSpPr txBox="1">
            <a:spLocks noGrp="1"/>
          </p:cNvSpPr>
          <p:nvPr>
            <p:ph type="title" idx="2"/>
          </p:nvPr>
        </p:nvSpPr>
        <p:spPr>
          <a:xfrm>
            <a:off x="512699" y="3546200"/>
            <a:ext cx="2427449" cy="19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28" name="Google Shape;1028;p41"/>
          <p:cNvSpPr/>
          <p:nvPr/>
        </p:nvSpPr>
        <p:spPr>
          <a:xfrm flipH="1">
            <a:off x="602882" y="5793172"/>
            <a:ext cx="268216" cy="251973"/>
          </a:xfrm>
          <a:custGeom>
            <a:avLst/>
            <a:gdLst/>
            <a:ahLst/>
            <a:cxnLst/>
            <a:rect l="l" t="t" r="r" b="b"/>
            <a:pathLst>
              <a:path w="1106" h="1039" extrusionOk="0">
                <a:moveTo>
                  <a:pt x="543" y="0"/>
                </a:moveTo>
                <a:cubicBezTo>
                  <a:pt x="505" y="277"/>
                  <a:pt x="277" y="486"/>
                  <a:pt x="1" y="486"/>
                </a:cubicBezTo>
                <a:cubicBezTo>
                  <a:pt x="305" y="486"/>
                  <a:pt x="553" y="734"/>
                  <a:pt x="553" y="1038"/>
                </a:cubicBezTo>
                <a:cubicBezTo>
                  <a:pt x="553" y="734"/>
                  <a:pt x="801" y="486"/>
                  <a:pt x="1105" y="486"/>
                </a:cubicBezTo>
                <a:cubicBezTo>
                  <a:pt x="820" y="486"/>
                  <a:pt x="591" y="277"/>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417288"/>
      </p:ext>
    </p:extLst>
  </p:cSld>
  <p:clrMapOvr>
    <a:masterClrMapping/>
  </p:clrMapOvr>
</p:sld>
</file>

<file path=ppt/theme/theme1.xml><?xml version="1.0" encoding="utf-8"?>
<a:theme xmlns:a="http://schemas.openxmlformats.org/drawingml/2006/main" name="User Guide by Slidesgo">
  <a:themeElements>
    <a:clrScheme name="Simple Light">
      <a:dk1>
        <a:srgbClr val="000000"/>
      </a:dk1>
      <a:lt1>
        <a:srgbClr val="FFFDFC"/>
      </a:lt1>
      <a:dk2>
        <a:srgbClr val="FFC35F"/>
      </a:dk2>
      <a:lt2>
        <a:srgbClr val="97CAE7"/>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3279</Words>
  <Application>Microsoft Office PowerPoint</Application>
  <PresentationFormat>Custom</PresentationFormat>
  <Paragraphs>210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Sora</vt:lpstr>
      <vt:lpstr>Atkinson Hyperlegible</vt:lpstr>
      <vt:lpstr>Consolas</vt:lpstr>
      <vt:lpstr>Arial</vt:lpstr>
      <vt:lpstr>User Guide by Slidesgo</vt:lpstr>
      <vt:lpstr>User Manual</vt:lpstr>
      <vt:lpstr>Contents of this User Manual</vt:lpstr>
      <vt:lpstr>Introduction</vt:lpstr>
      <vt:lpstr>Installation and Setup</vt:lpstr>
      <vt:lpstr>Installation and Setup  Frontend</vt:lpstr>
      <vt:lpstr>Installation and Setup  Frontend</vt:lpstr>
      <vt:lpstr>Installation and Setup  Frontend</vt:lpstr>
      <vt:lpstr>Installation and Setup Backend</vt:lpstr>
      <vt:lpstr>The Features</vt:lpstr>
      <vt:lpstr>Tutorial</vt:lpstr>
      <vt:lpstr>Tutorial Walkthrough</vt:lpstr>
      <vt:lpstr>Tutorial Tutorial Menu</vt:lpstr>
      <vt:lpstr>Tutorial Test Progress Tile</vt:lpstr>
      <vt:lpstr>Documentation </vt:lpstr>
      <vt:lpstr>Documentation </vt:lpstr>
      <vt:lpstr>Resource Circle</vt:lpstr>
      <vt:lpstr>Resource Circle Interactive Guides</vt:lpstr>
      <vt:lpstr>Resource Circle Search Tool</vt:lpstr>
      <vt:lpstr>Resource Circle Info Icons</vt:lpstr>
      <vt:lpstr>Customizing Onboarding Content</vt:lpstr>
      <vt:lpstr>Customizing Onboarding Content</vt:lpstr>
      <vt:lpstr>Customizing Onboarding Content</vt:lpstr>
      <vt:lpstr>Customizing Onboarding Content</vt:lpstr>
      <vt:lpstr>Customizing Onboarding Content</vt:lpstr>
      <vt:lpstr>Customizing Onboarding Content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Kane Gibson</dc:creator>
  <cp:lastModifiedBy>Kane Gibson</cp:lastModifiedBy>
  <cp:revision>6</cp:revision>
  <dcterms:modified xsi:type="dcterms:W3CDTF">2024-09-14T13:46:04Z</dcterms:modified>
</cp:coreProperties>
</file>