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9"/>
    <p:restoredTop sz="96327"/>
  </p:normalViewPr>
  <p:slideViewPr>
    <p:cSldViewPr snapToGrid="0" snapToObjects="1">
      <p:cViewPr varScale="1">
        <p:scale>
          <a:sx n="128" d="100"/>
          <a:sy n="128" d="100"/>
        </p:scale>
        <p:origin x="15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CC377-090F-7549-B014-CC9D484F4529}" type="datetimeFigureOut">
              <a:rPr lang="en-KE" smtClean="0"/>
              <a:t>26/06/2025</a:t>
            </a:fld>
            <a:endParaRPr lang="en-K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B1C8E-A5D5-414A-99B3-A87ADD004497}" type="slidenum">
              <a:rPr lang="en-KE" smtClean="0"/>
              <a:t>‹#›</a:t>
            </a:fld>
            <a:endParaRPr lang="en-KE"/>
          </a:p>
        </p:txBody>
      </p:sp>
    </p:spTree>
    <p:extLst>
      <p:ext uri="{BB962C8B-B14F-4D97-AF65-F5344CB8AC3E}">
        <p14:creationId xmlns:p14="http://schemas.microsoft.com/office/powerpoint/2010/main" val="42899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my name is Gibson Waheire, and today I’m excited to present </a:t>
            </a:r>
            <a:r>
              <a:rPr lang="en-GB" dirty="0" err="1"/>
              <a:t>FundiMatch</a:t>
            </a:r>
            <a:r>
              <a:rPr lang="en-GB" dirty="0"/>
              <a:t> – a web app designed to solve a very real problem Kenyans face every day: finding trustworthy </a:t>
            </a:r>
            <a:r>
              <a:rPr lang="en-GB" dirty="0" err="1"/>
              <a:t>fundis</a:t>
            </a:r>
            <a:r>
              <a:rPr lang="en-GB" dirty="0"/>
              <a:t> and contractors for repair, maintenance, and construction work</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1</a:t>
            </a:fld>
            <a:endParaRPr lang="en-KE"/>
          </a:p>
        </p:txBody>
      </p:sp>
    </p:spTree>
    <p:extLst>
      <p:ext uri="{BB962C8B-B14F-4D97-AF65-F5344CB8AC3E}">
        <p14:creationId xmlns:p14="http://schemas.microsoft.com/office/powerpoint/2010/main" val="2725025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FundiMatch</a:t>
            </a:r>
            <a:r>
              <a:rPr lang="en-GB" dirty="0"/>
              <a:t> is more than an app — it’s a tool to bring order and trust to an industry that lacks structure. It helps homeowners find peace of mind and gives skilled workers more visibility and dignity. Thank you — let’s change how Kenya finds </a:t>
            </a:r>
            <a:r>
              <a:rPr lang="en-GB" dirty="0" err="1"/>
              <a:t>fundis</a:t>
            </a:r>
            <a:r>
              <a:rPr lang="en-GB" dirty="0"/>
              <a:t>."</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10</a:t>
            </a:fld>
            <a:endParaRPr lang="en-KE"/>
          </a:p>
        </p:txBody>
      </p:sp>
    </p:spTree>
    <p:extLst>
      <p:ext uri="{BB962C8B-B14F-4D97-AF65-F5344CB8AC3E}">
        <p14:creationId xmlns:p14="http://schemas.microsoft.com/office/powerpoint/2010/main" val="235790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Kenya, it’s common to hear people say they hired a fundi who disappeared, did a terrible job, or showed up drunk. There’s no standard way to verify who you're hiring. Many people just ask around or gamble on whoever is available. This results in costly mistakes.</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2</a:t>
            </a:fld>
            <a:endParaRPr lang="en-KE"/>
          </a:p>
        </p:txBody>
      </p:sp>
    </p:spTree>
    <p:extLst>
      <p:ext uri="{BB962C8B-B14F-4D97-AF65-F5344CB8AC3E}">
        <p14:creationId xmlns:p14="http://schemas.microsoft.com/office/powerpoint/2010/main" val="10077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consequences are serious — financial losses, project delays, frustration, and sometimes the entire job has to be redone. Especially when you’re far from the site or working full-time, it’s hard to vet someone reliably. The lack of a trusted platform for this is a major gap."</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3</a:t>
            </a:fld>
            <a:endParaRPr lang="en-KE"/>
          </a:p>
        </p:txBody>
      </p:sp>
    </p:spTree>
    <p:extLst>
      <p:ext uri="{BB962C8B-B14F-4D97-AF65-F5344CB8AC3E}">
        <p14:creationId xmlns:p14="http://schemas.microsoft.com/office/powerpoint/2010/main" val="261432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FundiMatch</a:t>
            </a:r>
            <a:r>
              <a:rPr lang="en-GB" dirty="0"/>
              <a:t> is here to change that. It’s a simple but powerful web app that lets you post your job, get matched with top-rated </a:t>
            </a:r>
            <a:r>
              <a:rPr lang="en-GB" dirty="0" err="1"/>
              <a:t>fundis</a:t>
            </a:r>
            <a:r>
              <a:rPr lang="en-GB" dirty="0"/>
              <a:t>, and review details before making a decision. It's like an online marketplace — but specifically for </a:t>
            </a:r>
            <a:r>
              <a:rPr lang="en-GB" dirty="0" err="1"/>
              <a:t>fundis</a:t>
            </a:r>
            <a:r>
              <a:rPr lang="en-GB" dirty="0"/>
              <a:t> and construction professionals</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4</a:t>
            </a:fld>
            <a:endParaRPr lang="en-KE"/>
          </a:p>
        </p:txBody>
      </p:sp>
    </p:spTree>
    <p:extLst>
      <p:ext uri="{BB962C8B-B14F-4D97-AF65-F5344CB8AC3E}">
        <p14:creationId xmlns:p14="http://schemas.microsoft.com/office/powerpoint/2010/main" val="144963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users register and verify their email, they can create a job request — including a title, description, image or video — and submit it. The system then matches them with </a:t>
            </a:r>
            <a:r>
              <a:rPr lang="en-GB" dirty="0" err="1"/>
              <a:t>fundis</a:t>
            </a:r>
            <a:r>
              <a:rPr lang="en-GB" dirty="0"/>
              <a:t> based on their needs, skill category, and ratings</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5</a:t>
            </a:fld>
            <a:endParaRPr lang="en-KE"/>
          </a:p>
        </p:txBody>
      </p:sp>
    </p:spTree>
    <p:extLst>
      <p:ext uri="{BB962C8B-B14F-4D97-AF65-F5344CB8AC3E}">
        <p14:creationId xmlns:p14="http://schemas.microsoft.com/office/powerpoint/2010/main" val="135078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made it practical and user-friendly. Pricing is categorized from KES 500 to KES 20,000 depending on the professional level. You can upload media, view detailed profiles of suggested </a:t>
            </a:r>
            <a:r>
              <a:rPr lang="en-GB" dirty="0" err="1"/>
              <a:t>fundis</a:t>
            </a:r>
            <a:r>
              <a:rPr lang="en-GB" dirty="0"/>
              <a:t>, and make your decision based on facts.</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6</a:t>
            </a:fld>
            <a:endParaRPr lang="en-KE"/>
          </a:p>
        </p:txBody>
      </p:sp>
    </p:spTree>
    <p:extLst>
      <p:ext uri="{BB962C8B-B14F-4D97-AF65-F5344CB8AC3E}">
        <p14:creationId xmlns:p14="http://schemas.microsoft.com/office/powerpoint/2010/main" val="165799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protect users, only verified accounts can access the dashboard. This ensures accountability. Right now, profiles are generated from trusted sources like the </a:t>
            </a:r>
            <a:r>
              <a:rPr lang="en-GB" dirty="0" err="1"/>
              <a:t>RandomUser</a:t>
            </a:r>
            <a:r>
              <a:rPr lang="en-GB" dirty="0"/>
              <a:t> API, but we plan to expand to real verified profiles and user reviews</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7</a:t>
            </a:fld>
            <a:endParaRPr lang="en-KE"/>
          </a:p>
        </p:txBody>
      </p:sp>
    </p:spTree>
    <p:extLst>
      <p:ext uri="{BB962C8B-B14F-4D97-AF65-F5344CB8AC3E}">
        <p14:creationId xmlns:p14="http://schemas.microsoft.com/office/powerpoint/2010/main" val="841698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app also supports user personalization. You can update your profile, track your past job requests, and even see your submitted forms. It’s designed to keep everything organized, especially if you manage multiple projects</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8</a:t>
            </a:fld>
            <a:endParaRPr lang="en-KE"/>
          </a:p>
        </p:txBody>
      </p:sp>
    </p:spTree>
    <p:extLst>
      <p:ext uri="{BB962C8B-B14F-4D97-AF65-F5344CB8AC3E}">
        <p14:creationId xmlns:p14="http://schemas.microsoft.com/office/powerpoint/2010/main" val="3299371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goal is not just to help in Nairobi or Mombasa — we want to scale this nationwide. Imagine a searchable directory of verified </a:t>
            </a:r>
            <a:r>
              <a:rPr lang="en-GB" dirty="0" err="1"/>
              <a:t>fundis</a:t>
            </a:r>
            <a:r>
              <a:rPr lang="en-GB" dirty="0"/>
              <a:t>, trained professionals, and partner programs. We also want to integrate payments like M-Pesa, and real-time chats in the near future</a:t>
            </a:r>
            <a:endParaRPr lang="en-KE" dirty="0"/>
          </a:p>
        </p:txBody>
      </p:sp>
      <p:sp>
        <p:nvSpPr>
          <p:cNvPr id="4" name="Slide Number Placeholder 3"/>
          <p:cNvSpPr>
            <a:spLocks noGrp="1"/>
          </p:cNvSpPr>
          <p:nvPr>
            <p:ph type="sldNum" sz="quarter" idx="5"/>
          </p:nvPr>
        </p:nvSpPr>
        <p:spPr/>
        <p:txBody>
          <a:bodyPr/>
          <a:lstStyle/>
          <a:p>
            <a:fld id="{D54B1C8E-A5D5-414A-99B3-A87ADD004497}" type="slidenum">
              <a:rPr lang="en-KE" smtClean="0"/>
              <a:t>9</a:t>
            </a:fld>
            <a:endParaRPr lang="en-KE"/>
          </a:p>
        </p:txBody>
      </p:sp>
    </p:spTree>
    <p:extLst>
      <p:ext uri="{BB962C8B-B14F-4D97-AF65-F5344CB8AC3E}">
        <p14:creationId xmlns:p14="http://schemas.microsoft.com/office/powerpoint/2010/main" val="103748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GB"/>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5BCAD085-E8A6-8845-BD4E-CB4CCA059FC4}" type="datetimeFigureOut">
              <a:rPr lang="en-US" smtClean="0"/>
              <a:t>6/26/25</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C1FF6DA9-008F-8B48-92A6-B652298478BF}"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370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856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114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173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5BCAD085-E8A6-8845-BD4E-CB4CCA059FC4}" type="datetimeFigureOut">
              <a:rPr lang="en-US" smtClean="0"/>
              <a:t>6/26/25</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C1FF6DA9-008F-8B48-92A6-B652298478BF}"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046015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22726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00758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166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792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5BCAD085-E8A6-8845-BD4E-CB4CCA059FC4}" type="datetimeFigureOut">
              <a:rPr lang="en-US" smtClean="0"/>
              <a:t>6/26/25</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C1FF6DA9-008F-8B48-92A6-B652298478BF}"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256977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BCAD085-E8A6-8845-BD4E-CB4CCA059FC4}" type="datetimeFigureOut">
              <a:rPr lang="en-US" smtClean="0"/>
              <a:t>6/26/25</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C1FF6DA9-008F-8B48-92A6-B652298478BF}"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982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BCAD085-E8A6-8845-BD4E-CB4CCA059FC4}" type="datetimeFigureOut">
              <a:rPr lang="en-US" smtClean="0"/>
              <a:t>6/26/25</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C1FF6DA9-008F-8B48-92A6-B652298478BF}"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658927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1486" y="1428206"/>
            <a:ext cx="7707085" cy="3083921"/>
          </a:xfrm>
          <a:custGeom>
            <a:avLst/>
            <a:gdLst>
              <a:gd name="connsiteX0" fmla="*/ 0 w 7707085"/>
              <a:gd name="connsiteY0" fmla="*/ 0 h 3083921"/>
              <a:gd name="connsiteX1" fmla="*/ 7707085 w 7707085"/>
              <a:gd name="connsiteY1" fmla="*/ 0 h 3083921"/>
              <a:gd name="connsiteX2" fmla="*/ 7707085 w 7707085"/>
              <a:gd name="connsiteY2" fmla="*/ 3083921 h 3083921"/>
              <a:gd name="connsiteX3" fmla="*/ 0 w 7707085"/>
              <a:gd name="connsiteY3" fmla="*/ 3083921 h 3083921"/>
              <a:gd name="connsiteX4" fmla="*/ 0 w 7707085"/>
              <a:gd name="connsiteY4" fmla="*/ 0 h 3083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7085" h="3083921" fill="none" extrusionOk="0">
                <a:moveTo>
                  <a:pt x="0" y="0"/>
                </a:moveTo>
                <a:cubicBezTo>
                  <a:pt x="2832437" y="-49533"/>
                  <a:pt x="6811676" y="-14809"/>
                  <a:pt x="7707085" y="0"/>
                </a:cubicBezTo>
                <a:cubicBezTo>
                  <a:pt x="7794724" y="1503216"/>
                  <a:pt x="7634406" y="1903886"/>
                  <a:pt x="7707085" y="3083921"/>
                </a:cubicBezTo>
                <a:cubicBezTo>
                  <a:pt x="5686173" y="3035690"/>
                  <a:pt x="3591928" y="3168376"/>
                  <a:pt x="0" y="3083921"/>
                </a:cubicBezTo>
                <a:cubicBezTo>
                  <a:pt x="-38581" y="2248106"/>
                  <a:pt x="63341" y="1486681"/>
                  <a:pt x="0" y="0"/>
                </a:cubicBezTo>
                <a:close/>
              </a:path>
              <a:path w="7707085" h="3083921" stroke="0" extrusionOk="0">
                <a:moveTo>
                  <a:pt x="0" y="0"/>
                </a:moveTo>
                <a:cubicBezTo>
                  <a:pt x="3776272" y="118645"/>
                  <a:pt x="6044765" y="116012"/>
                  <a:pt x="7707085" y="0"/>
                </a:cubicBezTo>
                <a:cubicBezTo>
                  <a:pt x="7574203" y="1438426"/>
                  <a:pt x="7792036" y="2526480"/>
                  <a:pt x="7707085" y="3083921"/>
                </a:cubicBezTo>
                <a:cubicBezTo>
                  <a:pt x="5128438" y="3218521"/>
                  <a:pt x="3094457" y="2926725"/>
                  <a:pt x="0" y="3083921"/>
                </a:cubicBezTo>
                <a:cubicBezTo>
                  <a:pt x="-20187" y="1733740"/>
                  <a:pt x="-152480" y="1319333"/>
                  <a:pt x="0" y="0"/>
                </a:cubicBezTo>
                <a:close/>
              </a:path>
            </a:pathLst>
          </a:custGeom>
          <a:gradFill flip="none" rotWithShape="1">
            <a:gsLst>
              <a:gs pos="45000">
                <a:srgbClr val="00B050"/>
              </a:gs>
              <a:gs pos="9000">
                <a:srgbClr val="00B050"/>
              </a:gs>
              <a:gs pos="51000">
                <a:schemeClr val="accent1">
                  <a:lumMod val="45000"/>
                  <a:lumOff val="55000"/>
                </a:schemeClr>
              </a:gs>
              <a:gs pos="33000">
                <a:schemeClr val="accent1">
                  <a:lumMod val="30000"/>
                  <a:lumOff val="70000"/>
                </a:schemeClr>
              </a:gs>
            </a:gsLst>
            <a:path path="shape">
              <a:fillToRect l="50000" t="50000" r="50000" b="50000"/>
            </a:path>
            <a:tileRect/>
          </a:gradFill>
          <a:ln>
            <a:solidFill>
              <a:schemeClr val="accent1">
                <a:alpha val="40000"/>
              </a:schemeClr>
            </a:solidFill>
            <a:extLst>
              <a:ext uri="{C807C97D-BFC1-408E-A445-0C87EB9F89A2}">
                <ask:lineSketchStyleProps xmlns:ask="http://schemas.microsoft.com/office/drawing/2018/sketchyshapes" sd="1219033472">
                  <ask:type>
                    <ask:lineSketchCurved/>
                  </ask:type>
                </ask:lineSketchStyleProps>
              </a:ext>
            </a:extLst>
          </a:ln>
          <a:effectLst>
            <a:reflection endPos="0" dist="50800" dir="5400000" sy="-100000" algn="bl" rotWithShape="0"/>
          </a:effectLst>
        </p:spPr>
        <p:txBody>
          <a:bodyPr wrap="square" lIns="72000" rIns="36000" anchor="t" anchorCtr="0">
            <a:normAutofit/>
          </a:bodyPr>
          <a:lstStyle/>
          <a:p>
            <a:br>
              <a:rPr lang="en-US" sz="3600" dirty="0">
                <a:gradFill flip="none" rotWithShape="1">
                  <a:gsLst>
                    <a:gs pos="39000">
                      <a:srgbClr val="A9D599"/>
                    </a:gs>
                    <a:gs pos="3000">
                      <a:srgbClr val="00B050"/>
                    </a:gs>
                    <a:gs pos="97000">
                      <a:schemeClr val="accent1">
                        <a:lumMod val="45000"/>
                        <a:lumOff val="55000"/>
                      </a:schemeClr>
                    </a:gs>
                    <a:gs pos="95000">
                      <a:schemeClr val="accent1">
                        <a:lumMod val="30000"/>
                        <a:lumOff val="70000"/>
                      </a:schemeClr>
                    </a:gs>
                  </a:gsLst>
                  <a:path path="rect">
                    <a:fillToRect l="100000" t="100000"/>
                  </a:path>
                  <a:tileRect r="-100000" b="-100000"/>
                </a:gradFill>
                <a:cs typeface="Al Bayan Plain" pitchFamily="2" charset="-78"/>
              </a:rPr>
            </a:br>
            <a:br>
              <a:rPr lang="en-US" sz="3600" dirty="0">
                <a:gradFill flip="none" rotWithShape="1">
                  <a:gsLst>
                    <a:gs pos="39000">
                      <a:srgbClr val="A9D599"/>
                    </a:gs>
                    <a:gs pos="3000">
                      <a:srgbClr val="00B050"/>
                    </a:gs>
                    <a:gs pos="97000">
                      <a:schemeClr val="accent1">
                        <a:lumMod val="45000"/>
                        <a:lumOff val="55000"/>
                      </a:schemeClr>
                    </a:gs>
                    <a:gs pos="95000">
                      <a:schemeClr val="accent1">
                        <a:lumMod val="30000"/>
                        <a:lumOff val="70000"/>
                      </a:schemeClr>
                    </a:gs>
                  </a:gsLst>
                  <a:path path="rect">
                    <a:fillToRect l="100000" t="100000"/>
                  </a:path>
                  <a:tileRect r="-100000" b="-100000"/>
                </a:gradFill>
                <a:cs typeface="Al Bayan Plain" pitchFamily="2" charset="-78"/>
              </a:rPr>
            </a:br>
            <a:r>
              <a:rPr sz="3600" dirty="0" err="1">
                <a:effectLst>
                  <a:reflection endPos="10000" dist="50800" dir="5400000" sy="-100000" algn="bl" rotWithShape="0"/>
                </a:effectLst>
                <a:cs typeface="Al Bayan Plain" pitchFamily="2" charset="-78"/>
              </a:rPr>
              <a:t>FundiMatch</a:t>
            </a:r>
            <a:r>
              <a:rPr sz="3600" dirty="0">
                <a:cs typeface="Al Bayan Plain" pitchFamily="2" charset="-78"/>
              </a:rPr>
              <a:t> </a:t>
            </a:r>
            <a:br>
              <a:rPr lang="en-US" sz="3600" dirty="0">
                <a:cs typeface="Al Bayan Plain" pitchFamily="2" charset="-78"/>
              </a:rPr>
            </a:br>
            <a:br>
              <a:rPr lang="en-US" sz="3600" dirty="0">
                <a:cs typeface="Al Bayan Plain" pitchFamily="2" charset="-78"/>
              </a:rPr>
            </a:br>
            <a:endParaRPr sz="3600" dirty="0">
              <a:cs typeface="Al Bayan Plain" pitchFamily="2" charset="-78"/>
            </a:endParaRPr>
          </a:p>
        </p:txBody>
      </p:sp>
      <p:sp>
        <p:nvSpPr>
          <p:cNvPr id="3" name="Subtitle 2"/>
          <p:cNvSpPr>
            <a:spLocks noGrp="1"/>
          </p:cNvSpPr>
          <p:nvPr>
            <p:ph type="subTitle" idx="1"/>
          </p:nvPr>
        </p:nvSpPr>
        <p:spPr>
          <a:xfrm>
            <a:off x="1797294" y="4811919"/>
            <a:ext cx="6211264" cy="966218"/>
          </a:xfrm>
          <a:blipFill dpi="0" rotWithShape="1">
            <a:blip r:embed="rId3">
              <a:alphaModFix amt="72000"/>
            </a:blip>
            <a:srcRect/>
            <a:stretch>
              <a:fillRect/>
            </a:stretch>
          </a:blipFill>
        </p:spPr>
        <p:txBody>
          <a:bodyPr>
            <a:normAutofit/>
          </a:bodyPr>
          <a:lstStyle/>
          <a:p>
            <a:r>
              <a:rPr dirty="0">
                <a:solidFill>
                  <a:srgbClr val="FF0000"/>
                </a:solidFill>
              </a:rPr>
              <a:t>Solving Kenya’s Skilled Labor Mismatch</a:t>
            </a:r>
          </a:p>
          <a:p>
            <a:r>
              <a:rPr dirty="0">
                <a:solidFill>
                  <a:srgbClr val="FF0000"/>
                </a:solidFill>
              </a:rPr>
              <a:t>Presenter: Gibson Waheire</a:t>
            </a:r>
          </a:p>
          <a:p>
            <a:r>
              <a:rPr dirty="0">
                <a:solidFill>
                  <a:srgbClr val="FF0000"/>
                </a:solidFill>
              </a:rPr>
              <a:t>Date: [</a:t>
            </a:r>
            <a:r>
              <a:rPr lang="en-US" dirty="0">
                <a:solidFill>
                  <a:srgbClr val="FF0000"/>
                </a:solidFill>
              </a:rPr>
              <a:t>27/06/2025</a:t>
            </a:r>
            <a:r>
              <a:rPr dirty="0">
                <a:solidFill>
                  <a:srgbClr val="FF0000"/>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2250">
              <a:srgbClr val="BDD289">
                <a:alpha val="0"/>
              </a:srgbClr>
            </a:gs>
            <a:gs pos="80000">
              <a:srgbClr val="7EC776"/>
            </a:gs>
            <a:gs pos="0">
              <a:srgbClr val="00B050"/>
            </a:gs>
            <a:gs pos="83000">
              <a:schemeClr val="accent1">
                <a:lumMod val="45000"/>
                <a:lumOff val="55000"/>
              </a:schemeClr>
            </a:gs>
            <a:gs pos="34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FundiMatch Matters</a:t>
            </a:r>
          </a:p>
        </p:txBody>
      </p:sp>
      <p:sp>
        <p:nvSpPr>
          <p:cNvPr id="3" name="Content Placeholder 2"/>
          <p:cNvSpPr>
            <a:spLocks noGrp="1"/>
          </p:cNvSpPr>
          <p:nvPr>
            <p:ph idx="1"/>
          </p:nvPr>
        </p:nvSpPr>
        <p:spPr/>
        <p:txBody>
          <a:bodyPr/>
          <a:lstStyle/>
          <a:p>
            <a:r>
              <a:t>We’re Not Just Building an App – We’re Building Trust</a:t>
            </a:r>
          </a:p>
          <a:p>
            <a:r>
              <a:t>- Saves time, money, and stress</a:t>
            </a:r>
          </a:p>
          <a:p>
            <a:r>
              <a:t>- Empowers homeowners and property developers</a:t>
            </a:r>
          </a:p>
          <a:p>
            <a:r>
              <a:t>- Brings dignity, jobs, and visibility to skilled workers across Kenya</a:t>
            </a:r>
          </a:p>
          <a:p>
            <a:r>
              <a:t>“No more guessing games. FundiMatch is how Kenya finds fundis.”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a:t>
            </a:r>
          </a:p>
        </p:txBody>
      </p:sp>
      <p:sp>
        <p:nvSpPr>
          <p:cNvPr id="3" name="Content Placeholder 2"/>
          <p:cNvSpPr>
            <a:spLocks noGrp="1"/>
          </p:cNvSpPr>
          <p:nvPr>
            <p:ph idx="1"/>
          </p:nvPr>
        </p:nvSpPr>
        <p:spPr/>
        <p:txBody>
          <a:bodyPr/>
          <a:lstStyle/>
          <a:p>
            <a:r>
              <a:rPr dirty="0"/>
              <a:t>“Getting a good fundi</a:t>
            </a:r>
            <a:r>
              <a:rPr lang="en-US" dirty="0"/>
              <a:t> or a reliable contractor or a professional</a:t>
            </a:r>
            <a:r>
              <a:rPr dirty="0"/>
              <a:t> in Kenya is like rolling dice…”</a:t>
            </a:r>
          </a:p>
          <a:p>
            <a:r>
              <a:rPr dirty="0"/>
              <a:t>- Many Kenyans struggle to find reliable, skilled </a:t>
            </a:r>
            <a:r>
              <a:rPr dirty="0" err="1"/>
              <a:t>fundis</a:t>
            </a:r>
            <a:r>
              <a:rPr dirty="0"/>
              <a:t> or contractors</a:t>
            </a:r>
          </a:p>
          <a:p>
            <a:r>
              <a:rPr dirty="0"/>
              <a:t>- Common issues:</a:t>
            </a:r>
          </a:p>
          <a:p>
            <a:pPr lvl="2">
              <a:buFont typeface="Wingdings" pitchFamily="2" charset="2"/>
              <a:buChar char="Ø"/>
            </a:pPr>
            <a:r>
              <a:rPr dirty="0"/>
              <a:t>• Unprofessional or drunk </a:t>
            </a:r>
            <a:r>
              <a:rPr dirty="0" err="1"/>
              <a:t>fundis</a:t>
            </a:r>
            <a:endParaRPr dirty="0"/>
          </a:p>
          <a:p>
            <a:pPr lvl="2">
              <a:buFont typeface="Wingdings" pitchFamily="2" charset="2"/>
              <a:buChar char="Ø"/>
            </a:pPr>
            <a:r>
              <a:rPr dirty="0"/>
              <a:t> • Inexperience leading to poor workmanship</a:t>
            </a:r>
          </a:p>
          <a:p>
            <a:pPr lvl="2">
              <a:buFont typeface="Wingdings" pitchFamily="2" charset="2"/>
              <a:buChar char="Ø"/>
            </a:pPr>
            <a:r>
              <a:rPr dirty="0"/>
              <a:t>  • Overcharging for substandard work</a:t>
            </a:r>
          </a:p>
          <a:p>
            <a:pPr lvl="2">
              <a:buFont typeface="Wingdings" pitchFamily="2" charset="2"/>
              <a:buChar char="Ø"/>
            </a:pPr>
            <a:r>
              <a:rPr dirty="0"/>
              <a:t>  • No clear way to verify </a:t>
            </a:r>
            <a:r>
              <a:rPr dirty="0" err="1"/>
              <a:t>fundis</a:t>
            </a:r>
            <a:r>
              <a:rPr dirty="0"/>
              <a:t> before hiring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Real-Life Impact</a:t>
            </a:r>
          </a:p>
        </p:txBody>
      </p:sp>
      <p:sp>
        <p:nvSpPr>
          <p:cNvPr id="3" name="Content Placeholder 2"/>
          <p:cNvSpPr>
            <a:spLocks noGrp="1"/>
          </p:cNvSpPr>
          <p:nvPr>
            <p:ph idx="1"/>
          </p:nvPr>
        </p:nvSpPr>
        <p:spPr/>
        <p:txBody>
          <a:bodyPr/>
          <a:lstStyle/>
          <a:p>
            <a:r>
              <a:t>- Homeowners suffer financial losses and project delays</a:t>
            </a:r>
          </a:p>
          <a:p>
            <a:r>
              <a:t>- No accountability when work goes wrong</a:t>
            </a:r>
          </a:p>
          <a:p>
            <a:r>
              <a:t>- Frustration, especially for those building remotely</a:t>
            </a:r>
          </a:p>
          <a:p>
            <a:r>
              <a:t>- Lack of a proper directory or review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2250">
              <a:srgbClr val="BDD289"/>
            </a:gs>
            <a:gs pos="41500">
              <a:srgbClr val="7EC776"/>
            </a:gs>
            <a:gs pos="0">
              <a:srgbClr val="00B050"/>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Solution</a:t>
            </a:r>
          </a:p>
        </p:txBody>
      </p:sp>
      <p:sp>
        <p:nvSpPr>
          <p:cNvPr id="3" name="Content Placeholder 2"/>
          <p:cNvSpPr>
            <a:spLocks noGrp="1"/>
          </p:cNvSpPr>
          <p:nvPr>
            <p:ph idx="1"/>
          </p:nvPr>
        </p:nvSpPr>
        <p:spPr/>
        <p:txBody>
          <a:bodyPr/>
          <a:lstStyle/>
          <a:p>
            <a:r>
              <a:t>Introducing FundiMatch</a:t>
            </a:r>
          </a:p>
          <a:p>
            <a:r>
              <a:t>A web app that connects Kenyans to verified, rated, and professional fundis and contractors.</a:t>
            </a:r>
          </a:p>
          <a:p>
            <a:r>
              <a:t>- Post your job request</a:t>
            </a:r>
          </a:p>
          <a:p>
            <a:r>
              <a:t>- Get matched with suggested fundis</a:t>
            </a:r>
          </a:p>
          <a:p>
            <a:r>
              <a:t>- View skill, location, rating, and fee</a:t>
            </a:r>
          </a:p>
          <a:p>
            <a:r>
              <a:t>- Select and proceed with trust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2250">
              <a:srgbClr val="BDD289"/>
            </a:gs>
            <a:gs pos="24000">
              <a:srgbClr val="7EC776"/>
            </a:gs>
            <a:gs pos="0">
              <a:srgbClr val="00B050"/>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A Seamless 3-Step Process</a:t>
            </a:r>
          </a:p>
          <a:p>
            <a:r>
              <a:t>1. Login/Register and verify your email</a:t>
            </a:r>
          </a:p>
          <a:p>
            <a:r>
              <a:t>2. Submit a job request with category, title, description, image/video</a:t>
            </a:r>
          </a:p>
          <a:p>
            <a:r>
              <a:t>3. Get matched with top-rated fundis, view their info, and proceed to pay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2250">
              <a:srgbClr val="BDD289"/>
            </a:gs>
            <a:gs pos="24000">
              <a:srgbClr val="7EC776"/>
            </a:gs>
            <a:gs pos="0">
              <a:srgbClr val="00B050"/>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lstStyle/>
          <a:p>
            <a:r>
              <a:rPr dirty="0"/>
              <a:t>- Category-based pricing (KES 500 – 20,000)</a:t>
            </a:r>
          </a:p>
          <a:p>
            <a:r>
              <a:rPr dirty="0"/>
              <a:t>- Upload photos/videos of the job</a:t>
            </a:r>
          </a:p>
          <a:p>
            <a:r>
              <a:rPr dirty="0"/>
              <a:t>- View matched </a:t>
            </a:r>
            <a:r>
              <a:rPr dirty="0" err="1"/>
              <a:t>fundis</a:t>
            </a:r>
            <a:r>
              <a:rPr dirty="0"/>
              <a:t>’:</a:t>
            </a:r>
          </a:p>
          <a:p>
            <a:r>
              <a:rPr dirty="0"/>
              <a:t>  • Name</a:t>
            </a:r>
          </a:p>
          <a:p>
            <a:r>
              <a:rPr dirty="0"/>
              <a:t>  • Location</a:t>
            </a:r>
          </a:p>
          <a:p>
            <a:r>
              <a:rPr dirty="0"/>
              <a:t>  • Rating</a:t>
            </a:r>
          </a:p>
          <a:p>
            <a:r>
              <a:rPr dirty="0"/>
              <a:t>  • Skillset</a:t>
            </a:r>
          </a:p>
          <a:p>
            <a:r>
              <a:rPr dirty="0"/>
              <a:t>- Select &amp; initiate payment flow (future upgrade)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62250">
              <a:srgbClr val="BDD289"/>
            </a:gs>
            <a:gs pos="24000">
              <a:srgbClr val="7EC776"/>
            </a:gs>
            <a:gs pos="0">
              <a:srgbClr val="00B050"/>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Verified Profiles</a:t>
            </a:r>
          </a:p>
        </p:txBody>
      </p:sp>
      <p:sp>
        <p:nvSpPr>
          <p:cNvPr id="3" name="Content Placeholder 2"/>
          <p:cNvSpPr>
            <a:spLocks noGrp="1"/>
          </p:cNvSpPr>
          <p:nvPr>
            <p:ph idx="1"/>
          </p:nvPr>
        </p:nvSpPr>
        <p:spPr/>
        <p:txBody>
          <a:bodyPr/>
          <a:lstStyle/>
          <a:p>
            <a:r>
              <a:t>- Only email-verified users can access the dashboard</a:t>
            </a:r>
          </a:p>
          <a:p>
            <a:r>
              <a:t>- Fundis pulled from trusted sources (initially RandomUser API, expandable)</a:t>
            </a:r>
          </a:p>
          <a:p>
            <a:r>
              <a:t>- Future integration of real fundi profiles + client reviews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2250">
              <a:srgbClr val="BDD289"/>
            </a:gs>
            <a:gs pos="80000">
              <a:srgbClr val="7EC776"/>
            </a:gs>
            <a:gs pos="0">
              <a:srgbClr val="00B050"/>
            </a:gs>
            <a:gs pos="83000">
              <a:schemeClr val="accent1">
                <a:lumMod val="45000"/>
                <a:lumOff val="55000"/>
              </a:schemeClr>
            </a:gs>
            <a:gs pos="34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Profile and History</a:t>
            </a:r>
          </a:p>
        </p:txBody>
      </p:sp>
      <p:sp>
        <p:nvSpPr>
          <p:cNvPr id="3" name="Content Placeholder 2"/>
          <p:cNvSpPr>
            <a:spLocks noGrp="1"/>
          </p:cNvSpPr>
          <p:nvPr>
            <p:ph idx="1"/>
          </p:nvPr>
        </p:nvSpPr>
        <p:spPr/>
        <p:txBody>
          <a:bodyPr/>
          <a:lstStyle/>
          <a:p>
            <a:r>
              <a:t>- Users can:</a:t>
            </a:r>
          </a:p>
          <a:p>
            <a:r>
              <a:t>  • Edit their profile info (name, phone, location, photo)</a:t>
            </a:r>
          </a:p>
          <a:p>
            <a:r>
              <a:t>  • View their request history</a:t>
            </a:r>
          </a:p>
          <a:p>
            <a:r>
              <a:t>  • Track pending and completed jobs</a:t>
            </a:r>
          </a:p>
          <a:p>
            <a:r>
              <a:t>- All data securely stored using localStorage (upgradeable to Firebase DB)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2250">
              <a:srgbClr val="BDD289"/>
            </a:gs>
            <a:gs pos="80000">
              <a:srgbClr val="7EC776"/>
            </a:gs>
            <a:gs pos="0">
              <a:srgbClr val="00B050"/>
            </a:gs>
            <a:gs pos="83000">
              <a:schemeClr val="accent1">
                <a:lumMod val="45000"/>
                <a:lumOff val="55000"/>
              </a:schemeClr>
            </a:gs>
            <a:gs pos="34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Vision</a:t>
            </a:r>
          </a:p>
        </p:txBody>
      </p:sp>
      <p:sp>
        <p:nvSpPr>
          <p:cNvPr id="3" name="Content Placeholder 2"/>
          <p:cNvSpPr>
            <a:spLocks noGrp="1"/>
          </p:cNvSpPr>
          <p:nvPr>
            <p:ph idx="1"/>
          </p:nvPr>
        </p:nvSpPr>
        <p:spPr/>
        <p:txBody>
          <a:bodyPr/>
          <a:lstStyle/>
          <a:p>
            <a:r>
              <a:t>- Build a nationwide database of rated fundis</a:t>
            </a:r>
          </a:p>
          <a:p>
            <a:r>
              <a:t>- Partner with fundi unions and training institutions</a:t>
            </a:r>
          </a:p>
          <a:p>
            <a:r>
              <a:t>- Allow verified fundi profiles with ID/photo upload</a:t>
            </a:r>
          </a:p>
          <a:p>
            <a:r>
              <a:t>- Add M-Pesa payments, WhatsApp chat, and project timelines</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{9F789D0D-3CCC-5048-8755-3A20B29DC31D}tf10001071_mac</Template>
  <TotalTime>644</TotalTime>
  <Words>913</Words>
  <Application>Microsoft Macintosh PowerPoint</Application>
  <PresentationFormat>On-screen Show (4:3)</PresentationFormat>
  <Paragraphs>79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 Bayan Plain</vt:lpstr>
      <vt:lpstr>Arial</vt:lpstr>
      <vt:lpstr>Calibri</vt:lpstr>
      <vt:lpstr>Gill Sans MT</vt:lpstr>
      <vt:lpstr>Impact</vt:lpstr>
      <vt:lpstr>Wingdings</vt:lpstr>
      <vt:lpstr>Badge</vt:lpstr>
      <vt:lpstr>  FundiMatch   </vt:lpstr>
      <vt:lpstr>The Problem</vt:lpstr>
      <vt:lpstr>Real-Life Impact</vt:lpstr>
      <vt:lpstr>Our Solution</vt:lpstr>
      <vt:lpstr>How It Works</vt:lpstr>
      <vt:lpstr>Key Features</vt:lpstr>
      <vt:lpstr>Verified Profiles</vt:lpstr>
      <vt:lpstr>User Profile and History</vt:lpstr>
      <vt:lpstr>The Vision</vt:lpstr>
      <vt:lpstr>Why FundiMatch Matters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Gibson Waheire</cp:lastModifiedBy>
  <cp:revision>3</cp:revision>
  <dcterms:created xsi:type="dcterms:W3CDTF">2013-01-27T09:14:16Z</dcterms:created>
  <dcterms:modified xsi:type="dcterms:W3CDTF">2025-06-27T06:11:25Z</dcterms:modified>
  <cp:category/>
</cp:coreProperties>
</file>