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Lst>
  <p:sldSz cy="5143500" cx="9144000"/>
  <p:notesSz cx="6858000" cy="9144000"/>
  <p:embeddedFontLst>
    <p:embeddedFont>
      <p:font typeface="Roboto"/>
      <p:regular r:id="rId9"/>
      <p:bold r:id="rId10"/>
      <p:italic r:id="rId11"/>
      <p:boldItalic r:id="rId12"/>
    </p:embeddedFont>
    <p:embeddedFont>
      <p:font typeface="Google Sans"/>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Ralp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italic.fntdata"/><Relationship Id="rId10" Type="http://schemas.openxmlformats.org/officeDocument/2006/relationships/font" Target="fonts/Roboto-bold.fntdata"/><Relationship Id="rId13" Type="http://schemas.openxmlformats.org/officeDocument/2006/relationships/font" Target="fonts/GoogleSans-regular.fntdata"/><Relationship Id="rId12"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font" Target="fonts/Roboto-regular.fntdata"/><Relationship Id="rId15" Type="http://schemas.openxmlformats.org/officeDocument/2006/relationships/font" Target="fonts/GoogleSans-italic.fntdata"/><Relationship Id="rId14" Type="http://schemas.openxmlformats.org/officeDocument/2006/relationships/font" Target="fonts/GoogleSans-bold.fntdata"/><Relationship Id="rId16" Type="http://schemas.openxmlformats.org/officeDocument/2006/relationships/font" Target="fonts/Google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06T20:38:11.367">
    <p:pos x="3054" y="519"/>
    <p:text>The Behavior tab's sandbox reports might provide insights into the attacker's tactics and techniques used by the malware, as identified by the MITRE ATT&amp;CK® framework. This can inform future detection and prevention strategies.</p:text>
  </p:cm>
  <p:cm authorId="0" idx="2" dt="2024-05-06T20:37:35.798">
    <p:pos x="3855" y="1897"/>
    <p:text>The VirusTotal Relations tab might reveal network IoCs associated with the malware, such as URLs and domain names. These can be investigated further to determine if they are malicious and if they can be blocked to prevent further network communication by the malware.</p:text>
  </p:cm>
  <p:cm authorId="0" idx="3" dt="2024-05-06T20:37:01.596">
    <p:pos x="4293" y="2782"/>
    <p:text>This unique fingerprint allows for identification of the specific malicious file.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9419f719b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9419f719b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Additional Notes:</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specific IoCs identified will vary depending on the details of the actual malware sample.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Security analysts should use a combination of tools and techniques to investigate potential security incidents.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11700" y="419550"/>
            <a:ext cx="7684800" cy="928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b="1" lang="en" sz="1790">
                <a:solidFill>
                  <a:schemeClr val="dk1"/>
                </a:solidFill>
                <a:latin typeface="Google Sans"/>
                <a:ea typeface="Google Sans"/>
                <a:cs typeface="Google Sans"/>
                <a:sym typeface="Google Sans"/>
              </a:rPr>
              <a:t>Has this file been identified as malicious? Explain why or why not.</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0"/>
              </a:spcAft>
              <a:buSzPts val="605"/>
              <a:buNone/>
            </a:pPr>
            <a:r>
              <a:t/>
            </a:r>
            <a:endParaRPr b="1" sz="1790">
              <a:solidFill>
                <a:schemeClr val="dk1"/>
              </a:solidFill>
              <a:latin typeface="Google Sans"/>
              <a:ea typeface="Google Sans"/>
              <a:cs typeface="Google Sans"/>
              <a:sym typeface="Google Sans"/>
            </a:endParaRPr>
          </a:p>
          <a:p>
            <a:pPr indent="0" lvl="0" marL="0" rtl="0" algn="l">
              <a:lnSpc>
                <a:spcPct val="95000"/>
              </a:lnSpc>
              <a:spcBef>
                <a:spcPts val="1200"/>
              </a:spcBef>
              <a:spcAft>
                <a:spcPts val="1200"/>
              </a:spcAft>
              <a:buSzPts val="605"/>
              <a:buNone/>
            </a:pPr>
            <a:r>
              <a:t/>
            </a:r>
            <a:endParaRPr b="1" sz="179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434343"/>
                </a:solidFill>
              </a:rPr>
              <a:t>Malicious File:</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Based on the analysis of a hypothetical VirusTotal report for the SHA256 hash 54e6ea47eb04634d3e87fd7787e2136ccfbcc80ade34f246a12cf93bab527f6b, the file is likely malicious. Here's the reasoning behind this conclusion:</a:t>
            </a:r>
            <a:endParaRPr>
              <a:solidFill>
                <a:srgbClr val="434343"/>
              </a:solidFill>
            </a:endParaRPr>
          </a:p>
          <a:p>
            <a:pPr indent="0" lvl="0" marL="0" rtl="0" algn="l">
              <a:spcBef>
                <a:spcPts val="0"/>
              </a:spcBef>
              <a:spcAft>
                <a:spcPts val="0"/>
              </a:spcAft>
              <a:buNone/>
            </a:pPr>
            <a:r>
              <a:t/>
            </a:r>
            <a:endParaRPr>
              <a:solidFill>
                <a:srgbClr val="434343"/>
              </a:solidFill>
            </a:endParaRPr>
          </a:p>
          <a:p>
            <a:pPr indent="0" lvl="0" marL="0" rtl="0" algn="l">
              <a:spcBef>
                <a:spcPts val="0"/>
              </a:spcBef>
              <a:spcAft>
                <a:spcPts val="0"/>
              </a:spcAft>
              <a:buNone/>
            </a:pPr>
            <a:r>
              <a:rPr lang="en">
                <a:solidFill>
                  <a:srgbClr val="434343"/>
                </a:solidFill>
              </a:rPr>
              <a:t>High Vendors' Ratio: A significant number of security vendors in the VirusTotal report would likely flag the file as malicious. While the exact ratio cannot be determined due to course restrictions, a high number suggests widespread detection of malicious activity.</a:t>
            </a:r>
            <a:endParaRPr>
              <a:solidFill>
                <a:srgbClr val="434343"/>
              </a:solidFill>
            </a:endParaRPr>
          </a:p>
          <a:p>
            <a:pPr indent="0" lvl="0" marL="0" rtl="0" algn="l">
              <a:spcBef>
                <a:spcPts val="0"/>
              </a:spcBef>
              <a:spcAft>
                <a:spcPts val="0"/>
              </a:spcAft>
              <a:buNone/>
            </a:pPr>
            <a:r>
              <a:rPr lang="en">
                <a:solidFill>
                  <a:srgbClr val="434343"/>
                </a:solidFill>
              </a:rPr>
              <a:t>Negative Community Score: The VirusTotal community score would likely be negative, indicating the community has flagged the file as suspicious or malicious.</a:t>
            </a:r>
            <a:endParaRPr>
              <a:solidFill>
                <a:srgbClr val="434343"/>
              </a:solidFill>
            </a:endParaRPr>
          </a:p>
          <a:p>
            <a:pPr indent="0" lvl="0" marL="0" rtl="0" algn="l">
              <a:spcBef>
                <a:spcPts val="0"/>
              </a:spcBef>
              <a:spcAft>
                <a:spcPts val="0"/>
              </a:spcAft>
              <a:buNone/>
            </a:pPr>
            <a:r>
              <a:rPr lang="en">
                <a:solidFill>
                  <a:srgbClr val="434343"/>
                </a:solidFill>
              </a:rPr>
              <a:t>Security Vendors' Analysis: The Security vendors' analysis section within the Detection tab would likely show detections from various vendors, potentially identifying the specific malware associated with the file hash. Additionally, vendors who haven't flagged the file might be marked with a checkmark, while those identifying it as malicious might have exclamation marks and provide details about the detected malware.</a:t>
            </a:r>
            <a:endParaRPr>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fmla="val 50000" name="adj"/>
              </a:avLst>
            </a:prstGeom>
            <a:solidFill>
              <a:schemeClr val="accent1"/>
            </a:solidFill>
            <a:ln cap="flat"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 name="Google Shape;62;p14"/>
            <p:cNvCxnSpPr/>
            <p:nvPr/>
          </p:nvCxnSpPr>
          <p:spPr>
            <a:xfrm>
              <a:off x="2174888" y="1426450"/>
              <a:ext cx="1162500" cy="0"/>
            </a:xfrm>
            <a:prstGeom prst="straightConnector1">
              <a:avLst/>
            </a:prstGeom>
            <a:noFill/>
            <a:ln cap="flat" cmpd="sng" w="28575">
              <a:solidFill>
                <a:srgbClr val="FFFFFF"/>
              </a:solidFill>
              <a:prstDash val="solid"/>
              <a:round/>
              <a:headEnd len="med" w="med" type="none"/>
              <a:tailEnd len="med" w="med" type="none"/>
            </a:ln>
          </p:spPr>
        </p:cxnSp>
        <p:cxnSp>
          <p:nvCxnSpPr>
            <p:cNvPr id="63" name="Google Shape;63;p14"/>
            <p:cNvCxnSpPr/>
            <p:nvPr/>
          </p:nvCxnSpPr>
          <p:spPr>
            <a:xfrm>
              <a:off x="1714500" y="2214625"/>
              <a:ext cx="2094000" cy="0"/>
            </a:xfrm>
            <a:prstGeom prst="straightConnector1">
              <a:avLst/>
            </a:prstGeom>
            <a:noFill/>
            <a:ln cap="flat" cmpd="sng" w="28575">
              <a:solidFill>
                <a:srgbClr val="FFFFFF"/>
              </a:solidFill>
              <a:prstDash val="solid"/>
              <a:round/>
              <a:headEnd len="med" w="med" type="none"/>
              <a:tailEnd len="med" w="med" type="none"/>
            </a:ln>
          </p:spPr>
        </p:cxnSp>
        <p:cxnSp>
          <p:nvCxnSpPr>
            <p:cNvPr id="64" name="Google Shape;64;p14"/>
            <p:cNvCxnSpPr/>
            <p:nvPr/>
          </p:nvCxnSpPr>
          <p:spPr>
            <a:xfrm>
              <a:off x="1269525" y="2976625"/>
              <a:ext cx="2970900" cy="0"/>
            </a:xfrm>
            <a:prstGeom prst="straightConnector1">
              <a:avLst/>
            </a:prstGeom>
            <a:noFill/>
            <a:ln cap="flat" cmpd="sng" w="28575">
              <a:solidFill>
                <a:srgbClr val="FFFFFF"/>
              </a:solidFill>
              <a:prstDash val="solid"/>
              <a:round/>
              <a:headEnd len="med" w="med" type="none"/>
              <a:tailEnd len="med" w="med" type="none"/>
            </a:ln>
          </p:spPr>
        </p:cxnSp>
        <p:cxnSp>
          <p:nvCxnSpPr>
            <p:cNvPr id="65" name="Google Shape;65;p14"/>
            <p:cNvCxnSpPr/>
            <p:nvPr/>
          </p:nvCxnSpPr>
          <p:spPr>
            <a:xfrm>
              <a:off x="903063" y="3665615"/>
              <a:ext cx="3729900" cy="0"/>
            </a:xfrm>
            <a:prstGeom prst="straightConnector1">
              <a:avLst/>
            </a:prstGeom>
            <a:noFill/>
            <a:ln cap="flat" cmpd="sng" w="28575">
              <a:solidFill>
                <a:srgbClr val="FFFFFF"/>
              </a:solidFill>
              <a:prstDash val="solid"/>
              <a:round/>
              <a:headEnd len="med" w="med" type="none"/>
              <a:tailEnd len="med" w="med" type="none"/>
            </a:ln>
          </p:spPr>
        </p:cxnSp>
        <p:cxnSp>
          <p:nvCxnSpPr>
            <p:cNvPr id="66" name="Google Shape;66;p14"/>
            <p:cNvCxnSpPr/>
            <p:nvPr/>
          </p:nvCxnSpPr>
          <p:spPr>
            <a:xfrm>
              <a:off x="484250" y="4351425"/>
              <a:ext cx="4541700" cy="0"/>
            </a:xfrm>
            <a:prstGeom prst="straightConnector1">
              <a:avLst/>
            </a:prstGeom>
            <a:noFill/>
            <a:ln cap="flat" cmpd="sng" w="28575">
              <a:solidFill>
                <a:srgbClr val="FFFFFF"/>
              </a:solidFill>
              <a:prstDash val="solid"/>
              <a:round/>
              <a:headEnd len="med" w="med" type="none"/>
              <a:tailEnd len="med" w="med" type="none"/>
            </a:ln>
          </p:spPr>
        </p:cxnSp>
      </p:grpSp>
      <p:sp>
        <p:nvSpPr>
          <p:cNvPr id="67" name="Google Shape;67;p14"/>
          <p:cNvSpPr txBox="1"/>
          <p:nvPr/>
        </p:nvSpPr>
        <p:spPr>
          <a:xfrm>
            <a:off x="2424313" y="863775"/>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TTPs</a:t>
            </a:r>
            <a:endParaRPr b="1" sz="1700">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Tools</a:t>
            </a:r>
            <a:endParaRPr b="1" sz="1700">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lt1"/>
                </a:solidFill>
                <a:latin typeface="Google Sans"/>
                <a:ea typeface="Google Sans"/>
                <a:cs typeface="Google Sans"/>
                <a:sym typeface="Google Sans"/>
              </a:rPr>
              <a:t>Network/host artifacts</a:t>
            </a:r>
            <a:endParaRPr b="1" sz="1700">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Domain names</a:t>
            </a:r>
            <a:endParaRPr b="1" sz="1700">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IP addresses</a:t>
            </a:r>
            <a:endParaRPr b="1" sz="1700">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lt1"/>
                </a:solidFill>
                <a:latin typeface="Google Sans"/>
                <a:ea typeface="Google Sans"/>
                <a:cs typeface="Google Sans"/>
                <a:sym typeface="Google Sans"/>
              </a:rPr>
              <a:t>Hash values</a:t>
            </a:r>
            <a:endParaRPr b="1" sz="1700">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4" name="Google Shape;74;p14"/>
          <p:cNvSpPr/>
          <p:nvPr/>
        </p:nvSpPr>
        <p:spPr>
          <a:xfrm>
            <a:off x="4848450" y="82432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Google Sans"/>
                <a:ea typeface="Google Sans"/>
                <a:cs typeface="Google Sans"/>
                <a:sym typeface="Google Sans"/>
              </a:rPr>
              <a:t>Lateral Movement, Process </a:t>
            </a:r>
            <a:r>
              <a:rPr lang="en" sz="1100">
                <a:solidFill>
                  <a:schemeClr val="dk1"/>
                </a:solidFill>
                <a:latin typeface="Google Sans"/>
                <a:ea typeface="Google Sans"/>
                <a:cs typeface="Google Sans"/>
                <a:sym typeface="Google Sans"/>
              </a:rPr>
              <a:t>Injection</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6" name="Google Shape;76;p14"/>
          <p:cNvSpPr/>
          <p:nvPr/>
        </p:nvSpPr>
        <p:spPr>
          <a:xfrm>
            <a:off x="5273525" y="15394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78" name="Google Shape;78;p14"/>
          <p:cNvSpPr/>
          <p:nvPr/>
        </p:nvSpPr>
        <p:spPr>
          <a:xfrm>
            <a:off x="5681325" y="2309099"/>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0" name="Google Shape;80;p14"/>
          <p:cNvSpPr/>
          <p:nvPr/>
        </p:nvSpPr>
        <p:spPr>
          <a:xfrm>
            <a:off x="6120875" y="3012486"/>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dk1"/>
                </a:solidFill>
                <a:latin typeface="Roboto"/>
                <a:ea typeface="Roboto"/>
                <a:cs typeface="Roboto"/>
                <a:sym typeface="Roboto"/>
              </a:rPr>
              <a:t>[malicious_domain.com]</a:t>
            </a:r>
            <a:endParaRPr sz="1100">
              <a:solidFill>
                <a:schemeClr val="dk1"/>
              </a:solidFill>
              <a:latin typeface="Roboto"/>
              <a:ea typeface="Roboto"/>
              <a:cs typeface="Roboto"/>
              <a:sym typeface="Roboto"/>
            </a:endParaRPr>
          </a:p>
        </p:txBody>
      </p:sp>
      <p:cxnSp>
        <p:nvCxnSpPr>
          <p:cNvPr id="81" name="Google Shape;81;p14"/>
          <p:cNvCxnSpPr>
            <a:endCxn id="82" idx="1"/>
          </p:cNvCxnSpPr>
          <p:nvPr/>
        </p:nvCxnSpPr>
        <p:spPr>
          <a:xfrm>
            <a:off x="4835525" y="3977924"/>
            <a:ext cx="16947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2" name="Google Shape;82;p14"/>
          <p:cNvSpPr/>
          <p:nvPr/>
        </p:nvSpPr>
        <p:spPr>
          <a:xfrm>
            <a:off x="6530225" y="37158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100">
              <a:solidFill>
                <a:schemeClr val="dk1"/>
              </a:solidFill>
              <a:latin typeface="Roboto"/>
              <a:ea typeface="Roboto"/>
              <a:cs typeface="Roboto"/>
              <a:sym typeface="Roboto"/>
            </a:endParaRPr>
          </a:p>
        </p:txBody>
      </p:sp>
      <p:cxnSp>
        <p:nvCxnSpPr>
          <p:cNvPr id="83" name="Google Shape;83;p14"/>
          <p:cNvCxnSpPr/>
          <p:nvPr/>
        </p:nvCxnSpPr>
        <p:spPr>
          <a:xfrm>
            <a:off x="5211175" y="4680024"/>
            <a:ext cx="1605300" cy="600"/>
          </a:xfrm>
          <a:prstGeom prst="bentConnector3">
            <a:avLst>
              <a:gd fmla="val 50000" name="adj1"/>
            </a:avLst>
          </a:prstGeom>
          <a:noFill/>
          <a:ln cap="flat" cmpd="sng" w="9525">
            <a:solidFill>
              <a:srgbClr val="C2C2C2"/>
            </a:solidFill>
            <a:prstDash val="solid"/>
            <a:round/>
            <a:headEnd len="sm" w="sm" type="none"/>
            <a:tailEnd len="sm" w="sm" type="none"/>
          </a:ln>
        </p:spPr>
      </p:cxnSp>
      <p:sp>
        <p:nvSpPr>
          <p:cNvPr id="84" name="Google Shape;84;p14"/>
          <p:cNvSpPr/>
          <p:nvPr/>
        </p:nvSpPr>
        <p:spPr>
          <a:xfrm>
            <a:off x="6816475" y="4417974"/>
            <a:ext cx="2020500" cy="525300"/>
          </a:xfrm>
          <a:prstGeom prst="roundRect">
            <a:avLst>
              <a:gd fmla="val 16667" name="adj"/>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Roboto"/>
                <a:ea typeface="Roboto"/>
                <a:cs typeface="Roboto"/>
                <a:sym typeface="Roboto"/>
              </a:rPr>
              <a:t>SHA256: 54e6ea47eb04634d3e87fd7787e2136ccfbcc80ade34f246a12cf93bab527f6b</a:t>
            </a:r>
            <a:endParaRPr sz="800">
              <a:solidFill>
                <a:schemeClr val="dk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