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58" r:id="rId6"/>
    <p:sldId id="268" r:id="rId7"/>
    <p:sldId id="269" r:id="rId8"/>
    <p:sldId id="270" r:id="rId9"/>
    <p:sldId id="271" r:id="rId10"/>
    <p:sldId id="276" r:id="rId11"/>
    <p:sldId id="277" r:id="rId12"/>
    <p:sldId id="272"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7949" autoAdjust="0"/>
  </p:normalViewPr>
  <p:slideViewPr>
    <p:cSldViewPr snapToGrid="0" showGuides="1">
      <p:cViewPr varScale="1">
        <p:scale>
          <a:sx n="71" d="100"/>
          <a:sy n="71" d="100"/>
        </p:scale>
        <p:origin x="696"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a:t>Housing sytems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Sheet1!$B$1</c:f>
              <c:strCache>
                <c:ptCount val="1"/>
                <c:pt idx="0">
                  <c:v>Mental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No systems</c:v>
                </c:pt>
                <c:pt idx="1">
                  <c:v>Manual </c:v>
                </c:pt>
                <c:pt idx="2">
                  <c:v>Automated </c:v>
                </c:pt>
                <c:pt idx="3">
                  <c:v>Hybrid </c:v>
                </c:pt>
              </c:strCache>
            </c:strRef>
          </c:cat>
          <c:val>
            <c:numRef>
              <c:f>Sheet1!$B$2:$B$5</c:f>
              <c:numCache>
                <c:formatCode>General</c:formatCode>
                <c:ptCount val="4"/>
                <c:pt idx="0">
                  <c:v>1</c:v>
                </c:pt>
                <c:pt idx="1">
                  <c:v>2.5</c:v>
                </c:pt>
                <c:pt idx="2">
                  <c:v>6</c:v>
                </c:pt>
                <c:pt idx="3">
                  <c:v>10</c:v>
                </c:pt>
              </c:numCache>
            </c:numRef>
          </c:val>
          <c:extLst>
            <c:ext xmlns:c16="http://schemas.microsoft.com/office/drawing/2014/chart" uri="{C3380CC4-5D6E-409C-BE32-E72D297353CC}">
              <c16:uniqueId val="{00000000-9EC9-4D45-A079-9DF887D3CF8F}"/>
            </c:ext>
          </c:extLst>
        </c:ser>
        <c:ser>
          <c:idx val="1"/>
          <c:order val="1"/>
          <c:tx>
            <c:strRef>
              <c:f>Sheet1!$C$1</c:f>
              <c:strCache>
                <c:ptCount val="1"/>
                <c:pt idx="0">
                  <c:v>Note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No systems</c:v>
                </c:pt>
                <c:pt idx="1">
                  <c:v>Manual </c:v>
                </c:pt>
                <c:pt idx="2">
                  <c:v>Automated </c:v>
                </c:pt>
                <c:pt idx="3">
                  <c:v>Hybrid </c:v>
                </c:pt>
              </c:strCache>
            </c:strRef>
          </c:cat>
          <c:val>
            <c:numRef>
              <c:f>Sheet1!$C$2:$C$5</c:f>
              <c:numCache>
                <c:formatCode>General</c:formatCode>
                <c:ptCount val="4"/>
                <c:pt idx="0">
                  <c:v>1</c:v>
                </c:pt>
                <c:pt idx="1">
                  <c:v>4.4000000000000004</c:v>
                </c:pt>
                <c:pt idx="2">
                  <c:v>7</c:v>
                </c:pt>
                <c:pt idx="3">
                  <c:v>10</c:v>
                </c:pt>
              </c:numCache>
            </c:numRef>
          </c:val>
          <c:extLst>
            <c:ext xmlns:c16="http://schemas.microsoft.com/office/drawing/2014/chart" uri="{C3380CC4-5D6E-409C-BE32-E72D297353CC}">
              <c16:uniqueId val="{00000001-9EC9-4D45-A079-9DF887D3CF8F}"/>
            </c:ext>
          </c:extLst>
        </c:ser>
        <c:ser>
          <c:idx val="2"/>
          <c:order val="2"/>
          <c:tx>
            <c:strRef>
              <c:f>Sheet1!$D$1</c:f>
              <c:strCache>
                <c:ptCount val="1"/>
                <c:pt idx="0">
                  <c:v>Research</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No systems</c:v>
                </c:pt>
                <c:pt idx="1">
                  <c:v>Manual </c:v>
                </c:pt>
                <c:pt idx="2">
                  <c:v>Automated </c:v>
                </c:pt>
                <c:pt idx="3">
                  <c:v>Hybrid </c:v>
                </c:pt>
              </c:strCache>
            </c:strRef>
          </c:cat>
          <c:val>
            <c:numRef>
              <c:f>Sheet1!$D$2:$D$5</c:f>
              <c:numCache>
                <c:formatCode>General</c:formatCode>
                <c:ptCount val="4"/>
                <c:pt idx="0">
                  <c:v>3</c:v>
                </c:pt>
                <c:pt idx="1">
                  <c:v>6</c:v>
                </c:pt>
                <c:pt idx="2">
                  <c:v>10</c:v>
                </c:pt>
                <c:pt idx="3">
                  <c:v>11</c:v>
                </c:pt>
              </c:numCache>
            </c:numRef>
          </c:val>
          <c:extLst>
            <c:ext xmlns:c16="http://schemas.microsoft.com/office/drawing/2014/chart" uri="{C3380CC4-5D6E-409C-BE32-E72D297353CC}">
              <c16:uniqueId val="{00000002-9EC9-4D45-A079-9DF887D3CF8F}"/>
            </c:ext>
          </c:extLst>
        </c:ser>
        <c:dLbls>
          <c:dLblPos val="outEnd"/>
          <c:showLegendKey val="0"/>
          <c:showVal val="1"/>
          <c:showCatName val="0"/>
          <c:showSerName val="0"/>
          <c:showPercent val="0"/>
          <c:showBubbleSize val="0"/>
        </c:dLbls>
        <c:gapWidth val="444"/>
        <c:overlap val="-90"/>
        <c:axId val="562004432"/>
        <c:axId val="562004112"/>
      </c:barChart>
      <c:catAx>
        <c:axId val="562004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KE"/>
          </a:p>
        </c:txPr>
        <c:crossAx val="562004112"/>
        <c:crosses val="autoZero"/>
        <c:auto val="1"/>
        <c:lblAlgn val="ctr"/>
        <c:lblOffset val="100"/>
        <c:noMultiLvlLbl val="0"/>
      </c:catAx>
      <c:valAx>
        <c:axId val="562004112"/>
        <c:scaling>
          <c:orientation val="minMax"/>
        </c:scaling>
        <c:delete val="1"/>
        <c:axPos val="l"/>
        <c:numFmt formatCode="General" sourceLinked="1"/>
        <c:majorTickMark val="none"/>
        <c:minorTickMark val="none"/>
        <c:tickLblPos val="nextTo"/>
        <c:crossAx val="562004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5/9/2024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59683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250927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5/9/2024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a:t>ATEMA APARTMENT MANAGEMET </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Apartments to homes </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Visual representation from   research </a:t>
            </a:r>
          </a:p>
        </p:txBody>
      </p:sp>
      <p:graphicFrame>
        <p:nvGraphicFramePr>
          <p:cNvPr id="6" name="Chart 5" descr="column chart">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2532817180"/>
              </p:ext>
            </p:extLst>
          </p:nvPr>
        </p:nvGraphicFramePr>
        <p:xfrm>
          <a:off x="515938" y="1616856"/>
          <a:ext cx="11142218" cy="429157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Tree>
    <p:extLst>
      <p:ext uri="{BB962C8B-B14F-4D97-AF65-F5344CB8AC3E}">
        <p14:creationId xmlns:p14="http://schemas.microsoft.com/office/powerpoint/2010/main" val="116993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alexandergichangi@gmail.com</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LETS CREATE COMFORTABLE SPACES</a:t>
            </a:r>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995326" y="0"/>
            <a:ext cx="10515600" cy="940181"/>
          </a:xfrm>
        </p:spPr>
        <p:txBody>
          <a:bodyPr/>
          <a:lstStyle/>
          <a:p>
            <a:r>
              <a:rPr lang="en-US" dirty="0"/>
              <a:t>Story  line </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017920" y="831275"/>
            <a:ext cx="9640236" cy="1115544"/>
          </a:xfrm>
        </p:spPr>
        <p:txBody>
          <a:bodyPr/>
          <a:lstStyle/>
          <a:p>
            <a:r>
              <a:rPr lang="en-US" dirty="0"/>
              <a:t>You Just moved into your new apartment in westlands, amazing right the life there has been amazing until rain season began and you start realizing the apartment you bought has some tiny imperfections that you don’t like. Now you start looking for random repair persons but they don’t know how to fix what you want</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299280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Hook</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You finally talk to your manager and they decided to plug you to an amazing team that does the work on time, have fair rates and you loved them. </a:t>
            </a:r>
          </a:p>
          <a:p>
            <a:pPr marL="0" indent="0">
              <a:buNone/>
            </a:pPr>
            <a:endParaRPr lang="en-US" sz="1800" dirty="0"/>
          </a:p>
          <a:p>
            <a:pPr marL="0" indent="0">
              <a:buNone/>
            </a:pPr>
            <a:r>
              <a:rPr lang="en-US" sz="1800" dirty="0"/>
              <a:t>Little did you know the whole apartment is going through what you went through but didn’t know to solve it.</a:t>
            </a: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err="1"/>
              <a:t>Atema</a:t>
            </a:r>
            <a:r>
              <a:rPr lang="en-US" dirty="0"/>
              <a:t> apartment management system </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sz="1800" dirty="0" err="1"/>
              <a:t>Atema</a:t>
            </a:r>
            <a:r>
              <a:rPr lang="en-US" sz="1800" dirty="0"/>
              <a:t> apartment management system is a web app that allows every thing to go on smoothly with easy. </a:t>
            </a:r>
          </a:p>
          <a:p>
            <a:pPr marL="0" indent="0">
              <a:buNone/>
            </a:pPr>
            <a:endParaRPr lang="en-US" sz="1800" dirty="0"/>
          </a:p>
          <a:p>
            <a:pPr marL="0" indent="0">
              <a:buNone/>
            </a:pPr>
            <a:r>
              <a:rPr lang="en-US" sz="1800" dirty="0"/>
              <a:t>ASK ME HOW???</a:t>
            </a:r>
          </a:p>
          <a:p>
            <a:pPr marL="0" indent="0">
              <a:buNone/>
            </a:pPr>
            <a:endParaRPr lang="en-US" sz="1800" dirty="0"/>
          </a:p>
          <a:p>
            <a:pPr marL="0" indent="0">
              <a:buNone/>
            </a:pPr>
            <a:r>
              <a:rPr lang="en-US" sz="1800" dirty="0"/>
              <a:t>So when 1 tenant or owner reaches out to the manager they create the need for a specific specialist. </a:t>
            </a:r>
          </a:p>
          <a:p>
            <a:pPr marL="0" indent="0">
              <a:buNone/>
            </a:pPr>
            <a:endParaRPr lang="en-US" sz="1800" dirty="0"/>
          </a:p>
          <a:p>
            <a:pPr marL="0" indent="0">
              <a:buNone/>
            </a:pPr>
            <a:r>
              <a:rPr lang="en-US" sz="1800" dirty="0"/>
              <a:t>Case study for this came from IMARA APARTMENTS.</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PROBLEM STATEMENT</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Problems with the previous system (Manual system)</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219126" y="3207024"/>
            <a:ext cx="3445384" cy="2796211"/>
          </a:xfrm>
        </p:spPr>
        <p:txBody>
          <a:bodyPr>
            <a:normAutofit/>
          </a:bodyPr>
          <a:lstStyle/>
          <a:p>
            <a:pPr marL="342900" indent="-342900">
              <a:buAutoNum type="arabicPeriod"/>
            </a:pPr>
            <a:r>
              <a:rPr lang="en-US" sz="1400" dirty="0"/>
              <a:t>Data growth </a:t>
            </a:r>
          </a:p>
          <a:p>
            <a:pPr marL="342900" indent="-342900">
              <a:buAutoNum type="arabicPeriod"/>
            </a:pPr>
            <a:r>
              <a:rPr lang="en-US" sz="1400" dirty="0"/>
              <a:t>Lack of reports </a:t>
            </a:r>
          </a:p>
          <a:p>
            <a:pPr marL="342900" indent="-342900">
              <a:buAutoNum type="arabicPeriod"/>
            </a:pPr>
            <a:r>
              <a:rPr lang="en-US" sz="1400" dirty="0"/>
              <a:t>Data security concerns </a:t>
            </a:r>
          </a:p>
          <a:p>
            <a:pPr marL="342900" indent="-342900">
              <a:buAutoNum type="arabicPeriod"/>
            </a:pPr>
            <a:r>
              <a:rPr lang="en-US" sz="1400" dirty="0"/>
              <a:t>Absence of a centralized database </a:t>
            </a:r>
          </a:p>
          <a:p>
            <a:pPr marL="342900" indent="-342900">
              <a:buAutoNum type="arabicPeriod"/>
            </a:pPr>
            <a:r>
              <a:rPr lang="en-US" sz="1400" dirty="0"/>
              <a:t>As a apartment owner power  work-</a:t>
            </a:r>
            <a:r>
              <a:rPr lang="en-US" sz="1400" dirty="0" err="1"/>
              <a:t>manship</a:t>
            </a:r>
            <a:endParaRPr lang="en-US" sz="1400" dirty="0"/>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CLIENTS </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US" sz="1400" dirty="0"/>
              <a:t> </a:t>
            </a:r>
          </a:p>
          <a:p>
            <a:pPr marL="342900" indent="-342900">
              <a:buAutoNum type="arabicPeriod"/>
            </a:pPr>
            <a:r>
              <a:rPr lang="en-US" sz="1400" dirty="0"/>
              <a:t>Tenant support options </a:t>
            </a:r>
          </a:p>
          <a:p>
            <a:pPr marL="342900" indent="-342900">
              <a:buAutoNum type="arabicPeriod"/>
            </a:pPr>
            <a:r>
              <a:rPr lang="en-US" sz="1400" dirty="0"/>
              <a:t>Information deficiency</a:t>
            </a:r>
          </a:p>
          <a:p>
            <a:pPr marL="342900" indent="-342900">
              <a:buAutoNum type="arabicPeriod"/>
            </a:pPr>
            <a:r>
              <a:rPr lang="en-US" sz="1400" dirty="0"/>
              <a:t>Availability of different technologies </a:t>
            </a:r>
          </a:p>
          <a:p>
            <a:r>
              <a:rPr lang="en-US" sz="1400" dirty="0"/>
              <a:t> </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4602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JUSTIFICATION</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JUSTIFICATION </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219126" y="3207024"/>
            <a:ext cx="3445384" cy="2796211"/>
          </a:xfrm>
        </p:spPr>
        <p:txBody>
          <a:bodyPr>
            <a:normAutofit/>
          </a:bodyPr>
          <a:lstStyle/>
          <a:p>
            <a:pPr marL="342900" indent="-342900">
              <a:buAutoNum type="arabicPeriod"/>
            </a:pPr>
            <a:r>
              <a:rPr lang="en-US" sz="1800" dirty="0">
                <a:effectLst/>
                <a:latin typeface="Times New Roman" panose="02020603050405020304" pitchFamily="18" charset="0"/>
                <a:ea typeface="Calibri" panose="020F0502020204030204" pitchFamily="34" charset="0"/>
              </a:rPr>
              <a:t>The Website streamlines property searches, saving clients valuable time</a:t>
            </a:r>
            <a:r>
              <a:rPr lang="en-US" sz="1800" dirty="0"/>
              <a:t> </a:t>
            </a:r>
          </a:p>
          <a:p>
            <a:pPr marL="342900" indent="-342900">
              <a:buAutoNum type="arabicPeriod"/>
            </a:pPr>
            <a:r>
              <a:rPr lang="en-US" sz="1800" dirty="0">
                <a:effectLst/>
                <a:latin typeface="Times New Roman" panose="02020603050405020304" pitchFamily="18" charset="0"/>
                <a:ea typeface="Calibri" panose="020F0502020204030204" pitchFamily="34" charset="0"/>
              </a:rPr>
              <a:t>Modern database technologies ensure accurate and easily accessible records</a:t>
            </a:r>
            <a:r>
              <a:rPr lang="en-US" sz="1800" dirty="0"/>
              <a:t> </a:t>
            </a:r>
          </a:p>
          <a:p>
            <a:pPr marL="342900" indent="-342900">
              <a:buAutoNum type="arabicPeriod"/>
            </a:pPr>
            <a:r>
              <a:rPr lang="en-US" sz="1800" dirty="0">
                <a:effectLst/>
                <a:latin typeface="Times New Roman" panose="02020603050405020304" pitchFamily="18" charset="0"/>
                <a:ea typeface="Calibri" panose="020F0502020204030204" pitchFamily="34" charset="0"/>
              </a:rPr>
              <a:t>The Website facilitates improved communication and collaboration, fostering trust </a:t>
            </a:r>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JUSTIFICATION </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pPr marR="0" lvl="0" algn="ctr" defTabSz="914400" rtl="0" eaLnBrk="1" fontAlgn="auto" latinLnBrk="0" hangingPunct="1">
              <a:lnSpc>
                <a:spcPct val="90000"/>
              </a:lnSpc>
              <a:spcBef>
                <a:spcPts val="100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4. system acts as a robust security tool, providing owners with continuous access</a:t>
            </a:r>
          </a:p>
          <a:p>
            <a:pPr marR="0" lvl="0" algn="ctr" defTabSz="914400" rtl="0" eaLnBrk="1" fontAlgn="auto" latinLnBrk="0" hangingPunct="1">
              <a:lnSpc>
                <a:spcPct val="90000"/>
              </a:lnSpc>
              <a:spcBef>
                <a:spcPts val="100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5. project aligns with the growing demand for modern, technology-driven solutions, ensuring relevance and competitiveness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endParaRPr lang="en-US" sz="18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Tree>
    <p:extLst>
      <p:ext uri="{BB962C8B-B14F-4D97-AF65-F5344CB8AC3E}">
        <p14:creationId xmlns:p14="http://schemas.microsoft.com/office/powerpoint/2010/main" val="178375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RISK AND SCOPE</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RISK AND MITIGATION</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219126" y="3207024"/>
            <a:ext cx="3445384" cy="2796211"/>
          </a:xfrm>
        </p:spPr>
        <p:txBody>
          <a:bodyPr>
            <a:normAutofit/>
          </a:bodyPr>
          <a:lstStyle/>
          <a:p>
            <a:pPr marL="342900" indent="-342900">
              <a:buAutoNum type="arabicPeriod"/>
            </a:pPr>
            <a:r>
              <a:rPr lang="en-US" sz="1400" dirty="0"/>
              <a:t>Data growth </a:t>
            </a:r>
          </a:p>
          <a:p>
            <a:pPr marL="342900" indent="-342900">
              <a:buAutoNum type="arabicPeriod"/>
            </a:pPr>
            <a:r>
              <a:rPr lang="en-US" sz="1400" dirty="0"/>
              <a:t>Lack of reports </a:t>
            </a:r>
          </a:p>
          <a:p>
            <a:pPr marL="342900" indent="-342900">
              <a:buAutoNum type="arabicPeriod"/>
            </a:pPr>
            <a:r>
              <a:rPr lang="en-US" sz="1400" dirty="0"/>
              <a:t>Data security concerns </a:t>
            </a:r>
          </a:p>
          <a:p>
            <a:pPr marL="342900" indent="-342900">
              <a:buAutoNum type="arabicPeriod"/>
            </a:pPr>
            <a:r>
              <a:rPr lang="en-US" sz="1400" dirty="0"/>
              <a:t>Absence of a centralized database </a:t>
            </a:r>
          </a:p>
          <a:p>
            <a:pPr marL="342900" indent="-342900">
              <a:buAutoNum type="arabicPeriod"/>
            </a:pPr>
            <a:r>
              <a:rPr lang="en-US" sz="1400" dirty="0"/>
              <a:t>As a apartment owner power work </a:t>
            </a:r>
            <a:r>
              <a:rPr lang="en-US" sz="1400" dirty="0" err="1"/>
              <a:t>manship</a:t>
            </a:r>
            <a:endParaRPr lang="en-US" sz="1400" dirty="0"/>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SCOPE</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pPr marL="342900" indent="-342900">
              <a:buAutoNum type="arabicPeriod"/>
            </a:pPr>
            <a:r>
              <a:rPr lang="en-US" sz="1400" dirty="0"/>
              <a:t>House hunting hustles </a:t>
            </a:r>
          </a:p>
          <a:p>
            <a:pPr marL="342900" indent="-342900">
              <a:buAutoNum type="arabicPeriod"/>
            </a:pPr>
            <a:r>
              <a:rPr lang="en-US" sz="1400" dirty="0"/>
              <a:t>Tenant support options </a:t>
            </a:r>
          </a:p>
          <a:p>
            <a:pPr marL="342900" indent="-342900">
              <a:buAutoNum type="arabicPeriod"/>
            </a:pPr>
            <a:r>
              <a:rPr lang="en-US" sz="1400" dirty="0"/>
              <a:t>Information deficiency </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Tree>
    <p:extLst>
      <p:ext uri="{BB962C8B-B14F-4D97-AF65-F5344CB8AC3E}">
        <p14:creationId xmlns:p14="http://schemas.microsoft.com/office/powerpoint/2010/main" val="297817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OBJECTIVES  </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LAYOUT</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4" y="2863158"/>
            <a:ext cx="4074002" cy="3430066"/>
          </a:xfrm>
        </p:spPr>
        <p:txBody>
          <a:bodyPr/>
          <a:lstStyle/>
          <a:p>
            <a:pPr marL="342900" lvl="0" indent="-342900">
              <a:lnSpc>
                <a:spcPct val="150000"/>
              </a:lnSpc>
              <a:buFont typeface="+mj-lt"/>
              <a:buAutoNum type="romanLcPeriod"/>
            </a:pPr>
            <a:r>
              <a:rPr lang="en-US" sz="1200" b="1" dirty="0">
                <a:effectLst/>
                <a:latin typeface="Times New Roman" panose="02020603050405020304" pitchFamily="18" charset="0"/>
                <a:ea typeface="Times New Roman" panose="02020603050405020304" pitchFamily="18" charset="0"/>
              </a:rPr>
              <a:t>Improve Apartment Process</a:t>
            </a:r>
            <a:r>
              <a:rPr lang="en-US" sz="1200" dirty="0">
                <a:effectLst/>
                <a:latin typeface="Times New Roman" panose="02020603050405020304" pitchFamily="18" charset="0"/>
                <a:ea typeface="Times New Roman" panose="02020603050405020304" pitchFamily="18" charset="0"/>
              </a:rPr>
              <a:t>: Enhance the efficiency of the Apartment process by streamlining the workflow, leveraging technology, and addressing specific pain points in the current booking process.</a:t>
            </a:r>
          </a:p>
          <a:p>
            <a:pPr marL="342900" indent="-342900">
              <a:lnSpc>
                <a:spcPct val="150000"/>
              </a:lnSpc>
              <a:buFont typeface="+mj-lt"/>
              <a:buAutoNum type="romanLcPeriod"/>
            </a:pPr>
            <a:r>
              <a:rPr lang="en-US" sz="1200" b="1" dirty="0">
                <a:effectLst/>
                <a:latin typeface="Times New Roman" panose="02020603050405020304" pitchFamily="18" charset="0"/>
                <a:ea typeface="Times New Roman" panose="02020603050405020304" pitchFamily="18" charset="0"/>
              </a:rPr>
              <a:t>Develop Comprehensive Apartment Management System: </a:t>
            </a:r>
            <a:r>
              <a:rPr lang="en-US" sz="1200" dirty="0">
                <a:effectLst/>
                <a:latin typeface="Times New Roman" panose="02020603050405020304" pitchFamily="18" charset="0"/>
                <a:ea typeface="Times New Roman" panose="02020603050405020304" pitchFamily="18" charset="0"/>
              </a:rPr>
              <a:t>Create a user-friendly system that allows seamless access to customer data and property records. Ensure accuracy in representing all customer and information, utilizing appropriate technologies, and providing essential features catering to the needs of both Apartment owners and tenants. Complete system development within the specified timeframe.</a:t>
            </a:r>
            <a:endParaRPr lang="en-KE"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romanLcPeriod"/>
            </a:pPr>
            <a:endParaRPr lang="en-KE" sz="1200" dirty="0">
              <a:effectLst/>
              <a:latin typeface="Times New Roman" panose="02020603050405020304" pitchFamily="18" charset="0"/>
              <a:ea typeface="Times New Roman" panose="02020603050405020304" pitchFamily="18" charset="0"/>
            </a:endParaRP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327917" y="246622"/>
            <a:ext cx="4693753" cy="4236072"/>
          </a:xfrm>
        </p:spPr>
        <p:txBody>
          <a:bodyPr/>
          <a:lstStyle/>
          <a:p>
            <a:pPr marL="342900" lvl="0" indent="-342900">
              <a:lnSpc>
                <a:spcPct val="150000"/>
              </a:lnSpc>
              <a:buFont typeface="+mj-lt"/>
              <a:buAutoNum type="romanLcPeriod"/>
            </a:pPr>
            <a:r>
              <a:rPr lang="en-US" sz="1250" b="1" dirty="0">
                <a:effectLst/>
                <a:latin typeface="Times New Roman" panose="02020603050405020304" pitchFamily="18" charset="0"/>
                <a:ea typeface="Times New Roman" panose="02020603050405020304" pitchFamily="18" charset="0"/>
              </a:rPr>
              <a:t>Implement CRUD Operations in the Database</a:t>
            </a:r>
            <a:r>
              <a:rPr lang="en-US" sz="1250" dirty="0">
                <a:effectLst/>
                <a:latin typeface="Times New Roman" panose="02020603050405020304" pitchFamily="18" charset="0"/>
                <a:ea typeface="Times New Roman" panose="02020603050405020304" pitchFamily="18" charset="0"/>
              </a:rPr>
              <a:t>: Develop system functionalities enabling users to add, edit, search, and delete data from the database. Ensure a seamless user experience through an intuitive interface, aligning with practical needs and industry standards. Aim to have CRUD operations fully functional by the project completion date.</a:t>
            </a:r>
            <a:endParaRPr lang="en-KE" sz="125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romanLcPeriod"/>
            </a:pPr>
            <a:r>
              <a:rPr lang="en-US" sz="1250" b="1" dirty="0">
                <a:effectLst/>
                <a:latin typeface="Times New Roman" panose="02020603050405020304" pitchFamily="18" charset="0"/>
                <a:ea typeface="Times New Roman" panose="02020603050405020304" pitchFamily="18" charset="0"/>
              </a:rPr>
              <a:t>Facilitate Announcement Posting for Tenants and Technicians</a:t>
            </a:r>
            <a:r>
              <a:rPr lang="en-US" sz="1250" dirty="0">
                <a:effectLst/>
                <a:latin typeface="Times New Roman" panose="02020603050405020304" pitchFamily="18" charset="0"/>
                <a:ea typeface="Times New Roman" panose="02020603050405020304" pitchFamily="18" charset="0"/>
              </a:rPr>
              <a:t>: Create a platform within the system for property agents and owners to post announcements. Enable seamless posting of announcements with specified fields and formatting options. Implement security measures to verify and authorize announcement postings, providing a valuable tool for effective communication. Enable the announcement feature within the system for user testing.</a:t>
            </a:r>
            <a:endParaRPr lang="en-KE" sz="1250" dirty="0">
              <a:effectLst/>
              <a:latin typeface="Times New Roman" panose="02020603050405020304" pitchFamily="18" charset="0"/>
              <a:ea typeface="Times New Roman" panose="02020603050405020304" pitchFamily="18" charset="0"/>
            </a:endParaRPr>
          </a:p>
          <a:p>
            <a:endParaRPr lang="en-US" sz="125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Topic 02 comes here</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Tree>
    <p:extLst>
      <p:ext uri="{BB962C8B-B14F-4D97-AF65-F5344CB8AC3E}">
        <p14:creationId xmlns:p14="http://schemas.microsoft.com/office/powerpoint/2010/main" val="26940364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2139</TotalTime>
  <Words>568</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Office Theme</vt:lpstr>
      <vt:lpstr>ATEMA APARTMENT MANAGEMET </vt:lpstr>
      <vt:lpstr>LETS CREATE COMFORTABLE SPACES</vt:lpstr>
      <vt:lpstr>Story  line </vt:lpstr>
      <vt:lpstr>Hook </vt:lpstr>
      <vt:lpstr>Atema apartment management system  </vt:lpstr>
      <vt:lpstr>PROBLEM STATEMENT</vt:lpstr>
      <vt:lpstr>JUSTIFICATION</vt:lpstr>
      <vt:lpstr>RISK AND SCOPE</vt:lpstr>
      <vt:lpstr>OBJECTIVES  </vt:lpstr>
      <vt:lpstr>Visual representation from   research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ATEMA APARTMENT MANAGEMET</dc:title>
  <dc:creator>alexander maina</dc:creator>
  <cp:lastModifiedBy>alexander maina</cp:lastModifiedBy>
  <cp:revision>8</cp:revision>
  <dcterms:created xsi:type="dcterms:W3CDTF">2024-05-08T16:30:38Z</dcterms:created>
  <dcterms:modified xsi:type="dcterms:W3CDTF">2024-05-10T18:33:01Z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