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embeddedFontLst>
    <p:embeddedFont>
      <p:font typeface="Franklin Gothic Book" pitchFamily="34" charset="0"/>
      <p:regular r:id="rId16"/>
      <p:italic r:id="rId17"/>
    </p:embeddedFont>
    <p:embeddedFont>
      <p:font typeface="Perpetua" pitchFamily="18" charset="0"/>
      <p:regular r:id="rId18"/>
      <p:bold r:id="rId19"/>
      <p:italic r:id="rId20"/>
    </p:embeddedFont>
    <p:embeddedFont>
      <p:font typeface="Wingdings 2" pitchFamily="18" charset="2"/>
      <p:regular r:id="rId21"/>
    </p:embeddedFont>
    <p:embeddedFont>
      <p:font typeface="SimSun" pitchFamily="2" charset="-12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8DB32FF-34E7-9545-86A2-0DF334BA82C1}" type="datetimeFigureOut">
              <a:rPr lang="en-US" smtClean="0"/>
              <a:pPr/>
              <a:t>6/18/2018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2D70897-D982-EA43-8318-894E8D36E19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B32FF-34E7-9545-86A2-0DF334BA82C1}"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B32FF-34E7-9545-86A2-0DF334BA82C1}"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DB32FF-34E7-9545-86A2-0DF334BA82C1}"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DB32FF-34E7-9545-86A2-0DF334BA82C1}" type="datetimeFigureOut">
              <a:rPr lang="en-US" smtClean="0"/>
              <a:pPr/>
              <a:t>6/18/2018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2D70897-D982-EA43-8318-894E8D36E1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8DB32FF-34E7-9545-86A2-0DF334BA82C1}"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8DB32FF-34E7-9545-86A2-0DF334BA82C1}" type="datetimeFigureOut">
              <a:rPr lang="en-US" smtClean="0"/>
              <a:pPr/>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70897-D982-EA43-8318-894E8D36E19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DB32FF-34E7-9545-86A2-0DF334BA82C1}" type="datetimeFigureOut">
              <a:rPr lang="en-US" smtClean="0"/>
              <a:pPr/>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70897-D982-EA43-8318-894E8D36E1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B32FF-34E7-9545-86A2-0DF334BA82C1}" type="datetimeFigureOut">
              <a:rPr lang="en-US" smtClean="0"/>
              <a:pPr/>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70897-D982-EA43-8318-894E8D36E1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DB32FF-34E7-9545-86A2-0DF334BA82C1}"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DB32FF-34E7-9545-86A2-0DF334BA82C1}" type="datetimeFigureOut">
              <a:rPr lang="en-US" smtClean="0"/>
              <a:pPr/>
              <a:t>6/18/2018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2D70897-D982-EA43-8318-894E8D36E19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8DB32FF-34E7-9545-86A2-0DF334BA82C1}" type="datetimeFigureOut">
              <a:rPr lang="en-US" smtClean="0"/>
              <a:pPr/>
              <a:t>6/18/2018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2D70897-D982-EA43-8318-894E8D36E1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PROPOSAL PRESENTATION BY:</a:t>
            </a:r>
            <a:endParaRPr lang="en-US" dirty="0"/>
          </a:p>
        </p:txBody>
      </p:sp>
      <p:sp>
        <p:nvSpPr>
          <p:cNvPr id="6" name="Content Placeholder 5"/>
          <p:cNvSpPr>
            <a:spLocks noGrp="1"/>
          </p:cNvSpPr>
          <p:nvPr>
            <p:ph sz="quarter" idx="1"/>
          </p:nvPr>
        </p:nvSpPr>
        <p:spPr>
          <a:xfrm>
            <a:off x="914400" y="1417638"/>
            <a:ext cx="7772400" cy="4602162"/>
          </a:xfrm>
        </p:spPr>
        <p:txBody>
          <a:bodyPr/>
          <a:lstStyle/>
          <a:p>
            <a:pPr>
              <a:buNone/>
            </a:pPr>
            <a:r>
              <a:rPr lang="en-US" dirty="0" smtClean="0"/>
              <a:t>           </a:t>
            </a:r>
          </a:p>
          <a:p>
            <a:pPr>
              <a:buNone/>
            </a:pPr>
            <a:r>
              <a:rPr lang="en-US" dirty="0" smtClean="0"/>
              <a:t>             MUTUA THOMAS MUTISYA</a:t>
            </a:r>
          </a:p>
          <a:p>
            <a:pPr>
              <a:buNone/>
            </a:pPr>
            <a:r>
              <a:rPr lang="en-US" dirty="0" smtClean="0"/>
              <a:t> </a:t>
            </a:r>
            <a:r>
              <a:rPr lang="en-US" dirty="0" smtClean="0"/>
              <a:t>                   C025-01-0957/2015</a:t>
            </a:r>
          </a:p>
          <a:p>
            <a:pPr>
              <a:buNone/>
            </a:pPr>
            <a:r>
              <a:rPr lang="en-US" dirty="0" smtClean="0"/>
              <a:t>                               ON</a:t>
            </a:r>
          </a:p>
          <a:p>
            <a:pPr>
              <a:buNone/>
            </a:pPr>
            <a:r>
              <a:rPr lang="en-US" dirty="0" smtClean="0"/>
              <a:t> </a:t>
            </a:r>
            <a:r>
              <a:rPr lang="en-US" dirty="0" smtClean="0"/>
              <a:t>            ONLINE VETERINARY SYSTEM</a:t>
            </a:r>
          </a:p>
          <a:p>
            <a:pPr>
              <a:buNone/>
            </a:pPr>
            <a:r>
              <a:rPr lang="en-US" dirty="0" smtClean="0"/>
              <a:t>                       SUPERVISED BY:</a:t>
            </a:r>
          </a:p>
          <a:p>
            <a:pPr>
              <a:buNone/>
            </a:pPr>
            <a:r>
              <a:rPr lang="en-US" dirty="0" smtClean="0"/>
              <a:t>               MR PATRICK NDUNGU</a:t>
            </a:r>
          </a:p>
          <a:p>
            <a:pPr>
              <a:buNone/>
            </a:pPr>
            <a:endParaRPr lang="en-US" dirty="0"/>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52387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APPLICATIONS</a:t>
            </a:r>
            <a:endParaRPr lang="en-US"/>
          </a:p>
        </p:txBody>
      </p:sp>
      <p:sp>
        <p:nvSpPr>
          <p:cNvPr id="3" name="Content Placeholder 2"/>
          <p:cNvSpPr>
            <a:spLocks noGrp="1"/>
          </p:cNvSpPr>
          <p:nvPr>
            <p:ph sz="quarter" idx="1"/>
          </p:nvPr>
        </p:nvSpPr>
        <p:spPr/>
        <p:txBody>
          <a:bodyPr/>
          <a:lstStyle/>
          <a:p>
            <a:pPr lvl="0"/>
            <a:endParaRPr/>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a:t>TIME SCHEDULE</a:t>
            </a:r>
            <a:endParaRPr lang="en-US"/>
          </a:p>
        </p:txBody>
      </p:sp>
      <p:graphicFrame>
        <p:nvGraphicFramePr>
          <p:cNvPr id="4" name="Table 3"/>
          <p:cNvGraphicFramePr>
            <a:graphicFrameLocks noGrp="1"/>
          </p:cNvGraphicFramePr>
          <p:nvPr/>
        </p:nvGraphicFramePr>
        <p:xfrm>
          <a:off x="209860" y="1397000"/>
          <a:ext cx="8724278" cy="4868889"/>
        </p:xfrm>
        <a:graphic>
          <a:graphicData uri="http://schemas.openxmlformats.org/drawingml/2006/table">
            <a:tbl>
              <a:tblPr/>
              <a:tblGrid>
                <a:gridCol w="1688184"/>
                <a:gridCol w="638632"/>
                <a:gridCol w="693420"/>
                <a:gridCol w="616376"/>
                <a:gridCol w="847517"/>
                <a:gridCol w="1078657"/>
                <a:gridCol w="924564"/>
                <a:gridCol w="1078657"/>
                <a:gridCol w="1158271"/>
              </a:tblGrid>
              <a:tr h="278369">
                <a:tc>
                  <a:txBody>
                    <a:bodyPr/>
                    <a:lstStyle/>
                    <a:p>
                      <a:pPr marL="0" marR="101600" algn="just">
                        <a:lnSpc>
                          <a:spcPct val="150000"/>
                        </a:lnSpc>
                        <a:spcBef>
                          <a:spcPts val="0"/>
                        </a:spcBef>
                        <a:spcAft>
                          <a:spcPts val="0"/>
                        </a:spcAft>
                      </a:pPr>
                      <a:r>
                        <a:rPr lang="en-US" sz="1000" kern="100">
                          <a:latin typeface="Times New Roman"/>
                          <a:ea typeface="SimSun"/>
                          <a:cs typeface="Times New Roman"/>
                        </a:rPr>
                        <a:t>DURATION</a:t>
                      </a:r>
                      <a:endParaRPr lang="en-US" sz="9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marL="0" marR="101600" algn="just">
                        <a:lnSpc>
                          <a:spcPct val="150000"/>
                        </a:lnSpc>
                        <a:spcBef>
                          <a:spcPts val="0"/>
                        </a:spcBef>
                        <a:spcAft>
                          <a:spcPts val="0"/>
                        </a:spcAft>
                      </a:pPr>
                      <a:r>
                        <a:rPr lang="en-US" sz="1000" kern="100">
                          <a:latin typeface="Times New Roman"/>
                          <a:ea typeface="SimSun"/>
                          <a:cs typeface="Times New Roman"/>
                        </a:rPr>
                        <a:t>May</a:t>
                      </a:r>
                      <a:endParaRPr lang="en-US" sz="900" kern="100">
                        <a:latin typeface="Times New Roman"/>
                        <a:ea typeface="SimSun"/>
                        <a:cs typeface="Times New Roman"/>
                      </a:endParaRPr>
                    </a:p>
                  </a:txBody>
                  <a:tcPr marL="58088" marR="5808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marL="0" marR="101600" algn="just">
                        <a:lnSpc>
                          <a:spcPct val="150000"/>
                        </a:lnSpc>
                        <a:spcBef>
                          <a:spcPts val="0"/>
                        </a:spcBef>
                        <a:spcAft>
                          <a:spcPts val="0"/>
                        </a:spcAft>
                      </a:pPr>
                      <a:r>
                        <a:rPr lang="en-US" sz="1000" kern="100">
                          <a:latin typeface="Times New Roman"/>
                          <a:ea typeface="SimSun"/>
                          <a:cs typeface="Times New Roman"/>
                        </a:rPr>
                        <a:t>June</a:t>
                      </a:r>
                      <a:endParaRPr lang="en-US" sz="900" kern="100">
                        <a:latin typeface="Times New Roman"/>
                        <a:ea typeface="SimSun"/>
                        <a:cs typeface="Times New Roman"/>
                      </a:endParaRPr>
                    </a:p>
                  </a:txBody>
                  <a:tcPr marL="58088" marR="5808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marL="0" marR="101600" algn="just">
                        <a:lnSpc>
                          <a:spcPct val="150000"/>
                        </a:lnSpc>
                        <a:spcBef>
                          <a:spcPts val="0"/>
                        </a:spcBef>
                        <a:spcAft>
                          <a:spcPts val="0"/>
                        </a:spcAft>
                      </a:pPr>
                      <a:r>
                        <a:rPr lang="en-US" sz="1000" kern="100">
                          <a:latin typeface="Times New Roman"/>
                          <a:ea typeface="SimSun"/>
                          <a:cs typeface="Times New Roman"/>
                        </a:rPr>
                        <a:t>July</a:t>
                      </a:r>
                      <a:endParaRPr lang="en-US" sz="900" kern="100">
                        <a:latin typeface="Times New Roman"/>
                        <a:ea typeface="SimSun"/>
                        <a:cs typeface="Times New Roman"/>
                      </a:endParaRPr>
                    </a:p>
                  </a:txBody>
                  <a:tcPr marL="58088" marR="5808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marL="0" marR="101600" algn="just">
                        <a:lnSpc>
                          <a:spcPct val="150000"/>
                        </a:lnSpc>
                        <a:spcBef>
                          <a:spcPts val="0"/>
                        </a:spcBef>
                        <a:spcAft>
                          <a:spcPts val="0"/>
                        </a:spcAft>
                      </a:pPr>
                      <a:r>
                        <a:rPr lang="en-US" sz="1000" kern="100">
                          <a:latin typeface="Times New Roman"/>
                          <a:ea typeface="SimSun"/>
                          <a:cs typeface="Times New Roman"/>
                        </a:rPr>
                        <a:t>August</a:t>
                      </a:r>
                      <a:endParaRPr lang="en-US" sz="900" kern="100">
                        <a:latin typeface="Times New Roman"/>
                        <a:ea typeface="SimSun"/>
                        <a:cs typeface="Times New Roman"/>
                      </a:endParaRPr>
                    </a:p>
                  </a:txBody>
                  <a:tcPr marL="58088" marR="5808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marL="0" marR="101600" algn="just">
                        <a:lnSpc>
                          <a:spcPct val="150000"/>
                        </a:lnSpc>
                        <a:spcBef>
                          <a:spcPts val="0"/>
                        </a:spcBef>
                        <a:spcAft>
                          <a:spcPts val="0"/>
                        </a:spcAft>
                      </a:pPr>
                      <a:r>
                        <a:rPr lang="en-US" sz="1000" kern="100">
                          <a:latin typeface="Times New Roman"/>
                          <a:ea typeface="SimSun"/>
                          <a:cs typeface="Times New Roman"/>
                        </a:rPr>
                        <a:t>September</a:t>
                      </a:r>
                      <a:endParaRPr lang="en-US" sz="900" kern="100">
                        <a:latin typeface="Times New Roman"/>
                        <a:ea typeface="SimSun"/>
                        <a:cs typeface="Times New Roman"/>
                      </a:endParaRPr>
                    </a:p>
                  </a:txBody>
                  <a:tcPr marL="58088" marR="5808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marL="0" marR="101600" algn="just">
                        <a:lnSpc>
                          <a:spcPct val="150000"/>
                        </a:lnSpc>
                        <a:spcBef>
                          <a:spcPts val="0"/>
                        </a:spcBef>
                        <a:spcAft>
                          <a:spcPts val="0"/>
                        </a:spcAft>
                      </a:pPr>
                      <a:r>
                        <a:rPr lang="en-US" sz="1000" kern="100">
                          <a:latin typeface="Times New Roman"/>
                          <a:ea typeface="SimSun"/>
                          <a:cs typeface="Times New Roman"/>
                        </a:rPr>
                        <a:t>October</a:t>
                      </a:r>
                      <a:endParaRPr lang="en-US" sz="900" kern="100">
                        <a:latin typeface="Times New Roman"/>
                        <a:ea typeface="SimSun"/>
                        <a:cs typeface="Times New Roman"/>
                      </a:endParaRPr>
                    </a:p>
                  </a:txBody>
                  <a:tcPr marL="58088" marR="5808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marL="0" marR="101600" algn="just">
                        <a:lnSpc>
                          <a:spcPct val="150000"/>
                        </a:lnSpc>
                        <a:spcBef>
                          <a:spcPts val="0"/>
                        </a:spcBef>
                        <a:spcAft>
                          <a:spcPts val="0"/>
                        </a:spcAft>
                      </a:pPr>
                      <a:r>
                        <a:rPr lang="en-US" sz="1000" kern="100">
                          <a:latin typeface="Times New Roman"/>
                          <a:ea typeface="SimSun"/>
                          <a:cs typeface="Times New Roman"/>
                        </a:rPr>
                        <a:t>November</a:t>
                      </a:r>
                      <a:endParaRPr lang="en-US" sz="900" kern="100">
                        <a:latin typeface="Times New Roman"/>
                        <a:ea typeface="SimSun"/>
                        <a:cs typeface="Times New Roman"/>
                      </a:endParaRPr>
                    </a:p>
                  </a:txBody>
                  <a:tcPr marL="58088" marR="5808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p>
                      <a:pPr marL="0" marR="101600" algn="just">
                        <a:lnSpc>
                          <a:spcPct val="150000"/>
                        </a:lnSpc>
                        <a:spcBef>
                          <a:spcPts val="0"/>
                        </a:spcBef>
                        <a:spcAft>
                          <a:spcPts val="0"/>
                        </a:spcAft>
                      </a:pPr>
                      <a:r>
                        <a:rPr lang="en-US" sz="1000" kern="100">
                          <a:latin typeface="Times New Roman"/>
                          <a:ea typeface="SimSun"/>
                          <a:cs typeface="Times New Roman"/>
                        </a:rPr>
                        <a:t>December</a:t>
                      </a:r>
                      <a:endParaRPr lang="en-US" sz="9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56739">
                <a:tc>
                  <a:txBody>
                    <a:bodyPr/>
                    <a:lstStyle/>
                    <a:p>
                      <a:pPr marL="0" marR="101600" algn="just">
                        <a:lnSpc>
                          <a:spcPct val="150000"/>
                        </a:lnSpc>
                        <a:spcBef>
                          <a:spcPts val="0"/>
                        </a:spcBef>
                        <a:spcAft>
                          <a:spcPts val="0"/>
                        </a:spcAft>
                      </a:pPr>
                      <a:r>
                        <a:rPr lang="en-US" sz="1000" kern="100">
                          <a:latin typeface="Times New Roman"/>
                          <a:ea typeface="SimSun"/>
                          <a:cs typeface="Times New Roman"/>
                        </a:rPr>
                        <a:t>TASK</a:t>
                      </a:r>
                      <a:endParaRPr lang="en-US" sz="9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556739">
                <a:tc>
                  <a:txBody>
                    <a:bodyPr/>
                    <a:lstStyle/>
                    <a:p>
                      <a:pPr marL="0" marR="101600" algn="just">
                        <a:lnSpc>
                          <a:spcPct val="150000"/>
                        </a:lnSpc>
                        <a:spcBef>
                          <a:spcPts val="0"/>
                        </a:spcBef>
                        <a:spcAft>
                          <a:spcPts val="0"/>
                        </a:spcAft>
                      </a:pPr>
                      <a:r>
                        <a:rPr lang="en-US" sz="1000" kern="100">
                          <a:latin typeface="Times New Roman"/>
                          <a:ea typeface="SimSun"/>
                          <a:cs typeface="Times New Roman"/>
                        </a:rPr>
                        <a:t>FEASIBILITY STUDY</a:t>
                      </a:r>
                      <a:endParaRPr lang="en-US" sz="9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highlight>
                          <a:srgbClr val="000000"/>
                        </a:highlight>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113478">
                <a:tc>
                  <a:txBody>
                    <a:bodyPr/>
                    <a:lstStyle/>
                    <a:p>
                      <a:pPr marL="0" marR="101600" algn="just">
                        <a:lnSpc>
                          <a:spcPct val="150000"/>
                        </a:lnSpc>
                        <a:spcBef>
                          <a:spcPts val="0"/>
                        </a:spcBef>
                        <a:spcAft>
                          <a:spcPts val="0"/>
                        </a:spcAft>
                      </a:pPr>
                      <a:r>
                        <a:rPr lang="en-US" sz="1000" kern="100">
                          <a:latin typeface="Times New Roman"/>
                          <a:ea typeface="SimSun"/>
                          <a:cs typeface="Times New Roman"/>
                        </a:rPr>
                        <a:t>REQUIREMENTS </a:t>
                      </a:r>
                      <a:endParaRPr lang="en-US" sz="900" kern="100">
                        <a:latin typeface="Times New Roman"/>
                        <a:ea typeface="SimSun"/>
                        <a:cs typeface="Times New Roman"/>
                      </a:endParaRPr>
                    </a:p>
                    <a:p>
                      <a:pPr marL="0" marR="101600" algn="just">
                        <a:lnSpc>
                          <a:spcPct val="150000"/>
                        </a:lnSpc>
                        <a:spcBef>
                          <a:spcPts val="0"/>
                        </a:spcBef>
                        <a:spcAft>
                          <a:spcPts val="0"/>
                        </a:spcAft>
                      </a:pPr>
                      <a:r>
                        <a:rPr lang="en-US" sz="1000" kern="100">
                          <a:latin typeface="Times New Roman"/>
                          <a:ea typeface="SimSun"/>
                          <a:cs typeface="Times New Roman"/>
                        </a:rPr>
                        <a:t>IDENTIFICATION</a:t>
                      </a:r>
                      <a:endParaRPr lang="en-US" sz="9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highlight>
                          <a:srgbClr val="000000"/>
                        </a:highlight>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46674">
                <a:tc>
                  <a:txBody>
                    <a:bodyPr/>
                    <a:lstStyle/>
                    <a:p>
                      <a:pPr marL="0" marR="101600" algn="just">
                        <a:lnSpc>
                          <a:spcPct val="150000"/>
                        </a:lnSpc>
                        <a:spcBef>
                          <a:spcPts val="0"/>
                        </a:spcBef>
                        <a:spcAft>
                          <a:spcPts val="0"/>
                        </a:spcAft>
                      </a:pPr>
                      <a:r>
                        <a:rPr lang="en-US" sz="1000" kern="100">
                          <a:latin typeface="Times New Roman"/>
                          <a:ea typeface="SimSun"/>
                          <a:cs typeface="Times New Roman"/>
                        </a:rPr>
                        <a:t>RESEARCH</a:t>
                      </a:r>
                      <a:endParaRPr lang="en-US" sz="9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r>
              <a:tr h="835108">
                <a:tc>
                  <a:txBody>
                    <a:bodyPr/>
                    <a:lstStyle/>
                    <a:p>
                      <a:pPr marL="0" marR="101600" algn="just">
                        <a:lnSpc>
                          <a:spcPct val="150000"/>
                        </a:lnSpc>
                        <a:spcBef>
                          <a:spcPts val="0"/>
                        </a:spcBef>
                        <a:spcAft>
                          <a:spcPts val="0"/>
                        </a:spcAft>
                      </a:pPr>
                      <a:r>
                        <a:rPr lang="en-US" sz="1000" kern="100">
                          <a:latin typeface="Times New Roman"/>
                          <a:ea typeface="SimSun"/>
                          <a:cs typeface="Times New Roman"/>
                        </a:rPr>
                        <a:t>REQUIREMENTS </a:t>
                      </a:r>
                      <a:endParaRPr lang="en-US" sz="900" kern="100">
                        <a:latin typeface="Times New Roman"/>
                        <a:ea typeface="SimSun"/>
                        <a:cs typeface="Times New Roman"/>
                      </a:endParaRPr>
                    </a:p>
                    <a:p>
                      <a:pPr marL="0" marR="101600" algn="just">
                        <a:lnSpc>
                          <a:spcPct val="150000"/>
                        </a:lnSpc>
                        <a:spcBef>
                          <a:spcPts val="0"/>
                        </a:spcBef>
                        <a:spcAft>
                          <a:spcPts val="0"/>
                        </a:spcAft>
                      </a:pPr>
                      <a:r>
                        <a:rPr lang="en-US" sz="1000" kern="100">
                          <a:latin typeface="Times New Roman"/>
                          <a:ea typeface="SimSun"/>
                          <a:cs typeface="Times New Roman"/>
                        </a:rPr>
                        <a:t>ANALYSIS</a:t>
                      </a:r>
                      <a:endParaRPr lang="en-US" sz="9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46674">
                <a:tc>
                  <a:txBody>
                    <a:bodyPr/>
                    <a:lstStyle/>
                    <a:p>
                      <a:pPr marL="0" marR="101600" algn="just">
                        <a:lnSpc>
                          <a:spcPct val="150000"/>
                        </a:lnSpc>
                        <a:spcBef>
                          <a:spcPts val="0"/>
                        </a:spcBef>
                        <a:spcAft>
                          <a:spcPts val="0"/>
                        </a:spcAft>
                      </a:pPr>
                      <a:r>
                        <a:rPr lang="en-US" sz="1000" kern="100">
                          <a:latin typeface="Times New Roman"/>
                          <a:ea typeface="SimSun"/>
                          <a:cs typeface="Times New Roman"/>
                        </a:rPr>
                        <a:t>DESIGN </a:t>
                      </a:r>
                      <a:endParaRPr lang="en-US" sz="9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835108">
                <a:tc>
                  <a:txBody>
                    <a:bodyPr/>
                    <a:lstStyle/>
                    <a:p>
                      <a:pPr marL="0" marR="101600" algn="just">
                        <a:lnSpc>
                          <a:spcPct val="150000"/>
                        </a:lnSpc>
                        <a:spcBef>
                          <a:spcPts val="0"/>
                        </a:spcBef>
                        <a:spcAft>
                          <a:spcPts val="0"/>
                        </a:spcAft>
                      </a:pPr>
                      <a:r>
                        <a:rPr lang="en-US" sz="1000" kern="100">
                          <a:latin typeface="Times New Roman"/>
                          <a:ea typeface="SimSun"/>
                          <a:cs typeface="Times New Roman"/>
                        </a:rPr>
                        <a:t>DEVELOPMENT AND CODING</a:t>
                      </a:r>
                      <a:endParaRPr lang="en-US" sz="9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c>
                  <a:txBody>
                    <a:bodyPr/>
                    <a:lstStyle/>
                    <a:p>
                      <a:pPr marL="0" marR="101600" algn="just">
                        <a:lnSpc>
                          <a:spcPct val="150000"/>
                        </a:lnSpc>
                        <a:spcBef>
                          <a:spcPts val="0"/>
                        </a:spcBef>
                        <a:spcAft>
                          <a:spcPts val="0"/>
                        </a:spcAft>
                      </a:pPr>
                      <a:endParaRPr lang="en-US" sz="1000" kern="100" dirty="0">
                        <a:latin typeface="Times New Roman"/>
                        <a:ea typeface="SimSun"/>
                        <a:cs typeface="Times New Roman"/>
                      </a:endParaRPr>
                    </a:p>
                  </a:txBody>
                  <a:tcPr marL="58088" marR="58088"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496B0"/>
                    </a:solidFill>
                  </a:tcPr>
                </a:tc>
              </a:tr>
            </a:tbl>
          </a:graphicData>
        </a:graphic>
      </p:graphicFrame>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a:t>BUDGET</a:t>
            </a:r>
            <a:endParaRPr lang="en-US"/>
          </a:p>
        </p:txBody>
      </p:sp>
      <p:graphicFrame>
        <p:nvGraphicFramePr>
          <p:cNvPr id="4" name="Table 3"/>
          <p:cNvGraphicFramePr>
            <a:graphicFrameLocks noGrp="1"/>
          </p:cNvGraphicFramePr>
          <p:nvPr/>
        </p:nvGraphicFramePr>
        <p:xfrm>
          <a:off x="1064302" y="1349114"/>
          <a:ext cx="7165298" cy="5186595"/>
        </p:xfrm>
        <a:graphic>
          <a:graphicData uri="http://schemas.openxmlformats.org/drawingml/2006/table">
            <a:tbl>
              <a:tblPr/>
              <a:tblGrid>
                <a:gridCol w="2690737"/>
                <a:gridCol w="4474561"/>
              </a:tblGrid>
              <a:tr h="490925">
                <a:tc>
                  <a:txBody>
                    <a:bodyPr/>
                    <a:lstStyle/>
                    <a:p>
                      <a:pPr marL="0" marR="0" algn="just">
                        <a:lnSpc>
                          <a:spcPct val="150000"/>
                        </a:lnSpc>
                        <a:spcBef>
                          <a:spcPts val="0"/>
                        </a:spcBef>
                        <a:spcAft>
                          <a:spcPts val="0"/>
                        </a:spcAft>
                      </a:pPr>
                      <a:r>
                        <a:rPr lang="en-US" sz="1200" b="1" kern="100">
                          <a:latin typeface="Times New Roman"/>
                          <a:ea typeface="SimSun"/>
                          <a:cs typeface="Times New Roman"/>
                        </a:rPr>
                        <a:t>Resources</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pPr>
                      <a:r>
                        <a:rPr lang="en-US" sz="1200" b="1" kern="100">
                          <a:latin typeface="Times New Roman"/>
                          <a:ea typeface="SimSun"/>
                          <a:cs typeface="Times New Roman"/>
                        </a:rPr>
                        <a:t>Cost Estimation in KS</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670810">
                <a:tc>
                  <a:txBody>
                    <a:bodyPr/>
                    <a:lstStyle/>
                    <a:p>
                      <a:pPr marL="0" marR="0" algn="just">
                        <a:lnSpc>
                          <a:spcPct val="150000"/>
                        </a:lnSpc>
                        <a:spcBef>
                          <a:spcPts val="0"/>
                        </a:spcBef>
                        <a:spcAft>
                          <a:spcPts val="0"/>
                        </a:spcAft>
                      </a:pPr>
                      <a:r>
                        <a:rPr lang="en-US" sz="1200" kern="100">
                          <a:latin typeface="Times New Roman"/>
                          <a:ea typeface="SimSun"/>
                          <a:cs typeface="Times New Roman"/>
                        </a:rPr>
                        <a:t>Personal Computer</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pPr>
                      <a:r>
                        <a:rPr lang="en-US" sz="1200" kern="100">
                          <a:latin typeface="Times New Roman"/>
                          <a:ea typeface="SimSun"/>
                          <a:cs typeface="Times New Roman"/>
                        </a:rPr>
                        <a:t>43,000.00</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670810">
                <a:tc>
                  <a:txBody>
                    <a:bodyPr/>
                    <a:lstStyle/>
                    <a:p>
                      <a:pPr marL="0" marR="0" algn="just">
                        <a:lnSpc>
                          <a:spcPct val="150000"/>
                        </a:lnSpc>
                        <a:spcBef>
                          <a:spcPts val="0"/>
                        </a:spcBef>
                        <a:spcAft>
                          <a:spcPts val="0"/>
                        </a:spcAft>
                      </a:pPr>
                      <a:r>
                        <a:rPr lang="en-US" sz="1200" kern="100">
                          <a:latin typeface="Times New Roman"/>
                          <a:ea typeface="SimSun"/>
                          <a:cs typeface="Times New Roman"/>
                        </a:rPr>
                        <a:t>Software licenses</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pPr>
                      <a:r>
                        <a:rPr lang="en-US" sz="1200" kern="100">
                          <a:latin typeface="Times New Roman"/>
                          <a:ea typeface="SimSun"/>
                          <a:cs typeface="Times New Roman"/>
                        </a:rPr>
                        <a:t>15,000.00</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670810">
                <a:tc>
                  <a:txBody>
                    <a:bodyPr/>
                    <a:lstStyle/>
                    <a:p>
                      <a:pPr marL="0" marR="0" algn="just">
                        <a:lnSpc>
                          <a:spcPct val="150000"/>
                        </a:lnSpc>
                        <a:spcBef>
                          <a:spcPts val="0"/>
                        </a:spcBef>
                        <a:spcAft>
                          <a:spcPts val="0"/>
                        </a:spcAft>
                      </a:pPr>
                      <a:r>
                        <a:rPr lang="en-US" sz="1200" kern="100">
                          <a:latin typeface="Times New Roman"/>
                          <a:ea typeface="SimSun"/>
                          <a:cs typeface="Times New Roman"/>
                        </a:rPr>
                        <a:t>Stationery</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pPr>
                      <a:r>
                        <a:rPr lang="en-US" sz="1200" kern="100">
                          <a:latin typeface="Times New Roman"/>
                          <a:ea typeface="SimSun"/>
                          <a:cs typeface="Times New Roman"/>
                        </a:rPr>
                        <a:t>1000.00</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670810">
                <a:tc>
                  <a:txBody>
                    <a:bodyPr/>
                    <a:lstStyle/>
                    <a:p>
                      <a:pPr marL="0" marR="0" algn="just">
                        <a:lnSpc>
                          <a:spcPct val="150000"/>
                        </a:lnSpc>
                        <a:spcBef>
                          <a:spcPts val="0"/>
                        </a:spcBef>
                        <a:spcAft>
                          <a:spcPts val="0"/>
                        </a:spcAft>
                      </a:pPr>
                      <a:r>
                        <a:rPr lang="en-US" sz="1200" kern="100">
                          <a:latin typeface="Times New Roman"/>
                          <a:ea typeface="SimSun"/>
                          <a:cs typeface="Times New Roman"/>
                        </a:rPr>
                        <a:t>Printing and binding</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pPr>
                      <a:r>
                        <a:rPr lang="en-US" sz="1200" kern="100">
                          <a:latin typeface="Times New Roman"/>
                          <a:ea typeface="SimSun"/>
                          <a:cs typeface="Times New Roman"/>
                        </a:rPr>
                        <a:t>3500.00</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670810">
                <a:tc>
                  <a:txBody>
                    <a:bodyPr/>
                    <a:lstStyle/>
                    <a:p>
                      <a:pPr marL="0" marR="0" algn="just">
                        <a:lnSpc>
                          <a:spcPct val="150000"/>
                        </a:lnSpc>
                        <a:spcBef>
                          <a:spcPts val="0"/>
                        </a:spcBef>
                        <a:spcAft>
                          <a:spcPts val="0"/>
                        </a:spcAft>
                      </a:pPr>
                      <a:r>
                        <a:rPr lang="en-US" sz="1200" kern="100">
                          <a:latin typeface="Times New Roman"/>
                          <a:ea typeface="SimSun"/>
                          <a:cs typeface="Times New Roman"/>
                        </a:rPr>
                        <a:t>Internet Connection</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pPr>
                      <a:r>
                        <a:rPr lang="en-US" sz="1200" kern="100">
                          <a:latin typeface="Times New Roman"/>
                          <a:ea typeface="SimSun"/>
                          <a:cs typeface="Times New Roman"/>
                        </a:rPr>
                        <a:t>2,500.00</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670810">
                <a:tc>
                  <a:txBody>
                    <a:bodyPr/>
                    <a:lstStyle/>
                    <a:p>
                      <a:pPr marL="0" marR="0" algn="just">
                        <a:lnSpc>
                          <a:spcPct val="150000"/>
                        </a:lnSpc>
                        <a:spcBef>
                          <a:spcPts val="0"/>
                        </a:spcBef>
                        <a:spcAft>
                          <a:spcPts val="0"/>
                        </a:spcAft>
                      </a:pPr>
                      <a:r>
                        <a:rPr lang="en-US" sz="1200" kern="100">
                          <a:latin typeface="Times New Roman"/>
                          <a:ea typeface="SimSun"/>
                          <a:cs typeface="Times New Roman"/>
                        </a:rPr>
                        <a:t>Power</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pPr>
                      <a:r>
                        <a:rPr lang="en-US" sz="1200" kern="100">
                          <a:latin typeface="Times New Roman"/>
                          <a:ea typeface="SimSun"/>
                          <a:cs typeface="Times New Roman"/>
                        </a:rPr>
                        <a:t>500.00</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670810">
                <a:tc>
                  <a:txBody>
                    <a:bodyPr/>
                    <a:lstStyle/>
                    <a:p>
                      <a:pPr marL="0" marR="0" algn="just">
                        <a:lnSpc>
                          <a:spcPct val="150000"/>
                        </a:lnSpc>
                        <a:spcBef>
                          <a:spcPts val="0"/>
                        </a:spcBef>
                        <a:spcAft>
                          <a:spcPts val="0"/>
                        </a:spcAft>
                      </a:pPr>
                      <a:r>
                        <a:rPr lang="en-US" sz="1200" b="1" kern="100">
                          <a:latin typeface="Times New Roman"/>
                          <a:ea typeface="SimSun"/>
                          <a:cs typeface="Times New Roman"/>
                        </a:rPr>
                        <a:t>Total in KSH</a:t>
                      </a:r>
                      <a:endParaRPr lang="en-US" sz="1050" kern="10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marL="0" marR="0" algn="just">
                        <a:lnSpc>
                          <a:spcPct val="150000"/>
                        </a:lnSpc>
                        <a:spcBef>
                          <a:spcPts val="0"/>
                        </a:spcBef>
                        <a:spcAft>
                          <a:spcPts val="0"/>
                        </a:spcAft>
                      </a:pPr>
                      <a:r>
                        <a:rPr lang="en-US" sz="1200" kern="100" dirty="0">
                          <a:latin typeface="Times New Roman"/>
                          <a:ea typeface="SimSun"/>
                          <a:cs typeface="Times New Roman"/>
                        </a:rPr>
                        <a:t>65,500.00</a:t>
                      </a:r>
                      <a:endParaRPr lang="en-US" sz="1050" kern="100" dirty="0">
                        <a:latin typeface="Times New Roman"/>
                        <a:ea typeface="SimSun"/>
                        <a:cs typeface="Times New Roman"/>
                      </a:endParaRPr>
                    </a:p>
                  </a:txBody>
                  <a:tcPr marL="55880"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bl>
          </a:graphicData>
        </a:graphic>
      </p:graphicFrame>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REFERENCES</a:t>
            </a:r>
            <a:endParaRPr lang="en-US"/>
          </a:p>
        </p:txBody>
      </p:sp>
      <p:sp>
        <p:nvSpPr>
          <p:cNvPr id="3" name="Content Placeholder 2"/>
          <p:cNvSpPr>
            <a:spLocks noGrp="1"/>
          </p:cNvSpPr>
          <p:nvPr>
            <p:ph sz="quarter" idx="1"/>
          </p:nvPr>
        </p:nvSpPr>
        <p:spPr/>
        <p:txBody>
          <a:bodyPr/>
          <a:lstStyle/>
          <a:p>
            <a:pPr lvl="0">
              <a:buNone/>
            </a:pPr>
            <a:r>
              <a:rPr lang="en-US" dirty="0" smtClean="0"/>
              <a:t> </a:t>
            </a:r>
            <a:endParaRPr/>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pPr lvl="5">
              <a:buNone/>
            </a:pPr>
            <a:r>
              <a:rPr lang="en-US" sz="7200" dirty="0" smtClean="0"/>
              <a:t>THANK YOU</a:t>
            </a:r>
            <a:endParaRPr lang="en-US" sz="7200" dirty="0"/>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BACKGROUND INFORMATION</a:t>
            </a:r>
            <a:endParaRPr lang="en-US"/>
          </a:p>
        </p:txBody>
      </p:sp>
      <p:sp>
        <p:nvSpPr>
          <p:cNvPr id="3" name="Content Placeholder 2"/>
          <p:cNvSpPr>
            <a:spLocks noGrp="1"/>
          </p:cNvSpPr>
          <p:nvPr>
            <p:ph sz="quarter" idx="1"/>
          </p:nvPr>
        </p:nvSpPr>
        <p:spPr/>
        <p:txBody>
          <a:bodyPr>
            <a:normAutofit/>
          </a:bodyPr>
          <a:lstStyle/>
          <a:p>
            <a:pPr lvl="0"/>
            <a:r>
              <a:rPr/>
              <a:t>Majority of kenyans practise livestock keeping as agribusiness. </a:t>
            </a:r>
          </a:p>
          <a:p>
            <a:pPr lvl="0"/>
            <a:r>
              <a:rPr/>
              <a:t>Livestock health has a direct impact on animal production. </a:t>
            </a:r>
          </a:p>
          <a:p>
            <a:pPr lvl="0"/>
            <a:r>
              <a:rPr/>
              <a:t>Famers usually ignore some early signs and symptoms they observe from their livestock and assume that the livestock wilk be ok. </a:t>
            </a:r>
          </a:p>
          <a:p>
            <a:pPr lvl="0"/>
            <a:r>
              <a:rPr/>
              <a:t>Various diseases if are not treated immediately my cause sudden deaths and a big loss. </a:t>
            </a:r>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Problem statement</a:t>
            </a:r>
            <a:endParaRPr lang="en-US"/>
          </a:p>
        </p:txBody>
      </p:sp>
      <p:sp>
        <p:nvSpPr>
          <p:cNvPr id="3" name="Content Placeholder 2"/>
          <p:cNvSpPr>
            <a:spLocks noGrp="1"/>
          </p:cNvSpPr>
          <p:nvPr>
            <p:ph sz="quarter" idx="1"/>
          </p:nvPr>
        </p:nvSpPr>
        <p:spPr/>
        <p:txBody>
          <a:bodyPr>
            <a:normAutofit/>
          </a:bodyPr>
          <a:lstStyle/>
          <a:p>
            <a:pPr lvl="0"/>
            <a:r>
              <a:rPr/>
              <a:t>It is not easy for farmers  to find  vet officers to come to their farms when their livestock are sick as in most cases the officers takes long time to respond and also they charge alot of money for the service. </a:t>
            </a:r>
          </a:p>
          <a:p>
            <a:pPr lvl="0"/>
            <a:r>
              <a:rPr/>
              <a:t>Farmers are not aware of the various diseases their livestock could be suffering and various vet drugs they can use. </a:t>
            </a:r>
          </a:p>
          <a:p>
            <a:pPr lvl="0"/>
            <a:r>
              <a:rPr/>
              <a:t>Also they dont know various dealers selling vet drugs</a:t>
            </a:r>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OBJECTIVES</a:t>
            </a:r>
            <a:endParaRPr lang="en-US"/>
          </a:p>
        </p:txBody>
      </p:sp>
      <p:sp>
        <p:nvSpPr>
          <p:cNvPr id="3" name="Content Placeholder 2"/>
          <p:cNvSpPr>
            <a:spLocks noGrp="1"/>
          </p:cNvSpPr>
          <p:nvPr>
            <p:ph sz="quarter" idx="1"/>
          </p:nvPr>
        </p:nvSpPr>
        <p:spPr/>
        <p:txBody>
          <a:bodyPr/>
          <a:lstStyle/>
          <a:p>
            <a:pPr marL="0" lvl="0" indent="0">
              <a:buNone/>
            </a:pPr>
            <a:r>
              <a:rPr/>
              <a:t>Main objective</a:t>
            </a:r>
          </a:p>
          <a:p>
            <a:pPr marL="0" indent="0"/>
            <a:r>
              <a:rPr/>
              <a:t>To create a system which will assist farmers to </a:t>
            </a:r>
            <a:r>
              <a:rPr lang="en-US" dirty="0" smtClean="0"/>
              <a:t>  </a:t>
            </a:r>
            <a:r>
              <a:rPr smtClean="0"/>
              <a:t>treat </a:t>
            </a:r>
            <a:r>
              <a:rPr/>
              <a:t>various diseases affecting their livestock.</a:t>
            </a:r>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Specific objectives</a:t>
            </a:r>
            <a:endParaRPr lang="en-US"/>
          </a:p>
        </p:txBody>
      </p:sp>
      <p:sp>
        <p:nvSpPr>
          <p:cNvPr id="3" name="Content Placeholder 2"/>
          <p:cNvSpPr>
            <a:spLocks noGrp="1"/>
          </p:cNvSpPr>
          <p:nvPr>
            <p:ph sz="quarter" idx="1"/>
          </p:nvPr>
        </p:nvSpPr>
        <p:spPr/>
        <p:txBody>
          <a:bodyPr/>
          <a:lstStyle/>
          <a:p>
            <a:pPr marL="514350" lvl="0" indent="-514350">
              <a:buFont typeface="+mj-lt"/>
              <a:buAutoNum type="arabicPeriod"/>
            </a:pPr>
            <a:r>
              <a:rPr/>
              <a:t>To enable famers know the various diseases their livestock are suffering.</a:t>
            </a:r>
          </a:p>
          <a:p>
            <a:pPr marL="514350" lvl="0" indent="-514350">
              <a:buFont typeface="+mj-lt"/>
              <a:buAutoNum type="arabicPeriod"/>
            </a:pPr>
            <a:r>
              <a:rPr/>
              <a:t> To enable famers know the various medicine they can use to treat various livestock diseases.</a:t>
            </a:r>
          </a:p>
          <a:p>
            <a:pPr marL="514350" lvl="0" indent="-514350">
              <a:buFont typeface="+mj-lt"/>
              <a:buAutoNum type="arabicPeriod"/>
            </a:pPr>
            <a:r>
              <a:rPr/>
              <a:t> To enable famers see the various dealers selling vet drugs and other livestock farming equipment’s. </a:t>
            </a:r>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JUSTIFICATION</a:t>
            </a:r>
            <a:endParaRPr lang="en-US"/>
          </a:p>
        </p:txBody>
      </p:sp>
      <p:sp>
        <p:nvSpPr>
          <p:cNvPr id="3" name="Content Placeholder 2"/>
          <p:cNvSpPr>
            <a:spLocks noGrp="1"/>
          </p:cNvSpPr>
          <p:nvPr>
            <p:ph sz="quarter" idx="1"/>
          </p:nvPr>
        </p:nvSpPr>
        <p:spPr/>
        <p:txBody>
          <a:bodyPr>
            <a:normAutofit/>
          </a:bodyPr>
          <a:lstStyle/>
          <a:p>
            <a:pPr lvl="0"/>
            <a:r>
              <a:rPr/>
              <a:t>The proposed system will help famers be able to deal with livestock diseases with immediate effect without relying on vet officers to come to their farms for diagnosis</a:t>
            </a:r>
            <a:r>
              <a:rPr smtClean="0"/>
              <a:t>.</a:t>
            </a:r>
            <a:endParaRPr lang="en-US" dirty="0" smtClean="0"/>
          </a:p>
          <a:p>
            <a:pPr lvl="0"/>
            <a:r>
              <a:rPr smtClean="0"/>
              <a:t> </a:t>
            </a:r>
            <a:r>
              <a:rPr/>
              <a:t>The famers will be able to know the diseases their livestock are suffering and the various dealers selling the vet drugs to cure the diseases diagnosed</a:t>
            </a:r>
            <a:r>
              <a:rPr smtClean="0"/>
              <a:t>.</a:t>
            </a:r>
            <a:endParaRPr lang="en-US" dirty="0" smtClean="0"/>
          </a:p>
          <a:p>
            <a:pPr lvl="0"/>
            <a:r>
              <a:rPr smtClean="0"/>
              <a:t> </a:t>
            </a:r>
            <a:r>
              <a:rPr/>
              <a:t>Since livestock health is directly proportional to productivity, famers will be able to increase productivity and hence more profits.</a:t>
            </a:r>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LITERATURE REVIEW</a:t>
            </a:r>
            <a:endParaRPr lang="en-US"/>
          </a:p>
        </p:txBody>
      </p:sp>
      <p:sp>
        <p:nvSpPr>
          <p:cNvPr id="3" name="Content Placeholder 2"/>
          <p:cNvSpPr>
            <a:spLocks noGrp="1"/>
          </p:cNvSpPr>
          <p:nvPr>
            <p:ph sz="quarter" idx="1"/>
          </p:nvPr>
        </p:nvSpPr>
        <p:spPr>
          <a:xfrm>
            <a:off x="457200" y="1600200"/>
            <a:ext cx="8229600" cy="4524761"/>
          </a:xfrm>
        </p:spPr>
        <p:txBody>
          <a:bodyPr>
            <a:normAutofit/>
          </a:bodyPr>
          <a:lstStyle/>
          <a:p>
            <a:pPr lvl="0">
              <a:buNone/>
            </a:pPr>
            <a:r>
              <a:rPr/>
              <a:t>Many researchers and scholars have </a:t>
            </a:r>
            <a:r>
              <a:rPr smtClean="0"/>
              <a:t>extended</a:t>
            </a:r>
            <a:r>
              <a:rPr lang="en-US" dirty="0" smtClean="0"/>
              <a:t> </a:t>
            </a:r>
            <a:r>
              <a:rPr smtClean="0"/>
              <a:t>their </a:t>
            </a:r>
            <a:r>
              <a:rPr/>
              <a:t>commitment in providing medical information and knowledge to farmers through various publications and softwares. Various cases related to my study include:</a:t>
            </a:r>
          </a:p>
          <a:p>
            <a:pPr marL="514350" lvl="0" indent="-514350">
              <a:buFont typeface="+mj-lt"/>
              <a:buAutoNum type="arabicPeriod"/>
            </a:pPr>
            <a:r>
              <a:rPr/>
              <a:t>Farmhealthonline.com</a:t>
            </a:r>
          </a:p>
          <a:p>
            <a:pPr marL="514350" lvl="0" indent="-514350">
              <a:buFont typeface="+mj-lt"/>
              <a:buAutoNum type="arabicPeriod"/>
            </a:pPr>
            <a:r>
              <a:rPr/>
              <a:t>MSD veterinary manual</a:t>
            </a:r>
          </a:p>
          <a:p>
            <a:pPr marL="514350" lvl="0" indent="-514350">
              <a:buFont typeface="+mj-lt"/>
              <a:buAutoNum type="arabicPeriod"/>
            </a:pPr>
            <a:r>
              <a:rPr/>
              <a:t>Nairobivet.co.ke</a:t>
            </a:r>
          </a:p>
          <a:p>
            <a:pPr marL="514350" lvl="0" indent="-514350">
              <a:buFont typeface="+mj-lt"/>
              <a:buAutoNum type="arabicPeriod"/>
            </a:pPr>
            <a:r>
              <a:rPr smtClean="0"/>
              <a:t>Vetlive.com</a:t>
            </a:r>
            <a:endParaRPr lang="en-US" dirty="0" smtClean="0"/>
          </a:p>
          <a:p>
            <a:pPr lvl="0">
              <a:buNone/>
            </a:pPr>
            <a:r>
              <a:rPr lang="en-US" dirty="0" smtClean="0"/>
              <a:t>For the above cases,  famers are required to first have veterinary officers come to their farms for diagnosis. </a:t>
            </a:r>
            <a:endParaRPr lang="en-US" dirty="0"/>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METHODOLOGY</a:t>
            </a:r>
            <a:endParaRPr lang="en-US"/>
          </a:p>
        </p:txBody>
      </p:sp>
      <p:sp>
        <p:nvSpPr>
          <p:cNvPr id="3" name="Content Placeholder 2"/>
          <p:cNvSpPr>
            <a:spLocks noGrp="1"/>
          </p:cNvSpPr>
          <p:nvPr>
            <p:ph sz="quarter" idx="1"/>
          </p:nvPr>
        </p:nvSpPr>
        <p:spPr/>
        <p:txBody>
          <a:bodyPr/>
          <a:lstStyle/>
          <a:p>
            <a:pPr lvl="0"/>
            <a:r>
              <a:rPr/>
              <a:t>RAD will be effective method  as it is incrimental process and the requirements of the systems are cleary defined and understood . The  whole project will be divided into smaller more manageble modules </a:t>
            </a:r>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DATA COLLECTION</a:t>
            </a:r>
            <a:endParaRPr lang="en-US"/>
          </a:p>
        </p:txBody>
      </p:sp>
      <p:sp>
        <p:nvSpPr>
          <p:cNvPr id="3" name="Content Placeholder 2"/>
          <p:cNvSpPr>
            <a:spLocks noGrp="1"/>
          </p:cNvSpPr>
          <p:nvPr>
            <p:ph sz="quarter" idx="1"/>
          </p:nvPr>
        </p:nvSpPr>
        <p:spPr/>
        <p:txBody>
          <a:bodyPr>
            <a:normAutofit/>
          </a:bodyPr>
          <a:lstStyle/>
          <a:p>
            <a:pPr>
              <a:buNone/>
            </a:pPr>
            <a:r>
              <a:rPr lang="en-US" dirty="0" smtClean="0"/>
              <a:t>Both primary and secondary methods </a:t>
            </a:r>
            <a:r>
              <a:rPr lang="en-US" dirty="0" smtClean="0"/>
              <a:t>of data collection </a:t>
            </a:r>
            <a:r>
              <a:rPr lang="en-US" dirty="0" smtClean="0"/>
              <a:t>will be </a:t>
            </a:r>
            <a:r>
              <a:rPr lang="en-US" dirty="0" smtClean="0"/>
              <a:t>used</a:t>
            </a:r>
          </a:p>
          <a:p>
            <a:r>
              <a:rPr lang="en-US" dirty="0" smtClean="0"/>
              <a:t>Primary data </a:t>
            </a:r>
            <a:r>
              <a:rPr lang="en-US" dirty="0" smtClean="0"/>
              <a:t>collection methods: Questionnaires, Structured Interviews Observation</a:t>
            </a:r>
          </a:p>
          <a:p>
            <a:r>
              <a:rPr lang="en-US" dirty="0" smtClean="0"/>
              <a:t>Secondary data collection </a:t>
            </a:r>
            <a:r>
              <a:rPr lang="en-US" dirty="0" smtClean="0"/>
              <a:t>methods:</a:t>
            </a:r>
          </a:p>
          <a:p>
            <a:pPr>
              <a:buNone/>
            </a:pPr>
            <a:r>
              <a:rPr lang="en-US" dirty="0" smtClean="0"/>
              <a:t>    Some </a:t>
            </a:r>
            <a:r>
              <a:rPr lang="en-US" dirty="0" smtClean="0"/>
              <a:t>data </a:t>
            </a:r>
            <a:r>
              <a:rPr lang="en-US" dirty="0" smtClean="0"/>
              <a:t>will </a:t>
            </a:r>
            <a:r>
              <a:rPr lang="en-US" dirty="0" smtClean="0"/>
              <a:t>collected from articles, documents, journals and online articles</a:t>
            </a:r>
            <a:endParaRPr lang="en-US" dirty="0"/>
          </a:p>
        </p:txBody>
      </p:sp>
    </p:spTree>
    <p:extLst>
      <p:ext uri="{BB962C8B-B14F-4D97-AF65-F5344CB8AC3E}">
        <p14:creationId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val="1866996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70</TotalTime>
  <Words>494</Words>
  <Application>Microsoft Macintosh PowerPoint</Application>
  <PresentationFormat>On-screen Show (4:3)</PresentationFormat>
  <Paragraphs>87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Franklin Gothic Book</vt:lpstr>
      <vt:lpstr>Perpetua</vt:lpstr>
      <vt:lpstr>Wingdings 2</vt:lpstr>
      <vt:lpstr>Times New Roman</vt:lpstr>
      <vt:lpstr>SimSun</vt:lpstr>
      <vt:lpstr>Equity</vt:lpstr>
      <vt:lpstr>PROPOSAL PRESENTATION BY:</vt:lpstr>
      <vt:lpstr>BACKGROUND INFORMATION</vt:lpstr>
      <vt:lpstr>Problem statement</vt:lpstr>
      <vt:lpstr>OBJECTIVES</vt:lpstr>
      <vt:lpstr>Specific objectives</vt:lpstr>
      <vt:lpstr>JUSTIFICATION</vt:lpstr>
      <vt:lpstr>LITERATURE REVIEW</vt:lpstr>
      <vt:lpstr>METHODOLOGY</vt:lpstr>
      <vt:lpstr>DATA COLLECTION</vt:lpstr>
      <vt:lpstr>APPLICATIONS</vt:lpstr>
      <vt:lpstr>TIME SCHEDULE</vt:lpstr>
      <vt:lpstr>BUDGET</vt:lpstr>
      <vt:lpstr>REFERENCES</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student</cp:lastModifiedBy>
  <cp:revision>19</cp:revision>
  <dcterms:created xsi:type="dcterms:W3CDTF">2012-04-11T11:10:54Z</dcterms:created>
  <dcterms:modified xsi:type="dcterms:W3CDTF">2018-06-18T10:56:14Z</dcterms:modified>
</cp:coreProperties>
</file>