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1" r:id="rId5"/>
    <p:sldId id="260" r:id="rId6"/>
    <p:sldId id="262" r:id="rId7"/>
    <p:sldId id="265" r:id="rId8"/>
    <p:sldId id="264" r:id="rId9"/>
    <p:sldId id="263" r:id="rId10"/>
    <p:sldId id="266" r:id="rId11"/>
    <p:sldId id="267" r:id="rId12"/>
    <p:sldId id="270" r:id="rId13"/>
    <p:sldId id="271" r:id="rId14"/>
    <p:sldId id="269" r:id="rId15"/>
    <p:sldId id="272" r:id="rId16"/>
    <p:sldId id="273" r:id="rId17"/>
    <p:sldId id="276" r:id="rId18"/>
    <p:sldId id="277" r:id="rId19"/>
    <p:sldId id="278" r:id="rId20"/>
    <p:sldId id="279" r:id="rId21"/>
    <p:sldId id="290"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5/20/2012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C28968D-1A71-42AD-B9A1-309C35E8211D}" type="datetime1">
              <a:rPr lang="en-US" smtClean="0"/>
              <a:t>5/20/2012</a:t>
            </a:fld>
            <a:endParaRPr lang="en-GB"/>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smtClean="0"/>
              <a:t>Jane Kuria         KUCT</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DC060-7B5B-4675-B595-A53E8EDE86D1}"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BC293CB-FE5F-4D20-A207-35237393D3F9}" type="datetime1">
              <a:rPr lang="en-US" smtClean="0"/>
              <a:t>5/20/2012</a:t>
            </a:fld>
            <a:endParaRPr lang="en-GB"/>
          </a:p>
        </p:txBody>
      </p:sp>
      <p:sp>
        <p:nvSpPr>
          <p:cNvPr id="5" name="Footer Placeholder 4"/>
          <p:cNvSpPr>
            <a:spLocks noGrp="1"/>
          </p:cNvSpPr>
          <p:nvPr>
            <p:ph type="ftr" sz="quarter" idx="11"/>
          </p:nvPr>
        </p:nvSpPr>
        <p:spPr>
          <a:xfrm>
            <a:off x="457201" y="6248207"/>
            <a:ext cx="5573483" cy="365125"/>
          </a:xfrm>
        </p:spPr>
        <p:txBody>
          <a:bodyPr/>
          <a:lstStyle/>
          <a:p>
            <a:r>
              <a:rPr lang="en-GB" smtClean="0"/>
              <a:t>Jane Kuria         KUCT</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851580B-532C-46DD-8981-D1006AF5500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F49740A-545F-4A13-8A34-0D0170D55B36}"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3F4E694-2969-4F13-920F-12960AE09D42}" type="datetime1">
              <a:rPr lang="en-US" smtClean="0"/>
              <a:t>5/20/2012</a:t>
            </a:fld>
            <a:endParaRPr lang="en-GB"/>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p:txBody>
          <a:bodyPr/>
          <a:lstStyle/>
          <a:p>
            <a:r>
              <a:rPr lang="en-GB" smtClean="0"/>
              <a:t>Jane Kuria         KUCT</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AC8E5BA-DA3C-469D-AE48-37058B3702D4}" type="datetime1">
              <a:rPr lang="en-US" smtClean="0"/>
              <a:t>5/20/2012</a:t>
            </a:fld>
            <a:endParaRPr lang="en-GB"/>
          </a:p>
        </p:txBody>
      </p:sp>
      <p:sp>
        <p:nvSpPr>
          <p:cNvPr id="10" name="Slide Number Placeholder 9"/>
          <p:cNvSpPr>
            <a:spLocks noGrp="1"/>
          </p:cNvSpPr>
          <p:nvPr>
            <p:ph type="sldNum" sz="quarter" idx="16"/>
          </p:nvPr>
        </p:nvSpPr>
        <p:spPr/>
        <p:txBody>
          <a:bodyPr rtlCol="0"/>
          <a:lstStyle/>
          <a:p>
            <a:fld id="{2851580B-532C-46DD-8981-D1006AF55002}" type="slidenum">
              <a:rPr lang="en-GB" smtClean="0"/>
              <a:pPr/>
              <a:t>‹#›</a:t>
            </a:fld>
            <a:endParaRPr lang="en-GB"/>
          </a:p>
        </p:txBody>
      </p:sp>
      <p:sp>
        <p:nvSpPr>
          <p:cNvPr id="12" name="Footer Placeholder 11"/>
          <p:cNvSpPr>
            <a:spLocks noGrp="1"/>
          </p:cNvSpPr>
          <p:nvPr>
            <p:ph type="ftr" sz="quarter" idx="17"/>
          </p:nvPr>
        </p:nvSpPr>
        <p:spPr/>
        <p:txBody>
          <a:bodyPr rtlCol="0"/>
          <a:lstStyle/>
          <a:p>
            <a:r>
              <a:rPr lang="en-GB" smtClean="0"/>
              <a:t>Jane Kuria         KUCT</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FBDE294-2B66-4AD6-B24D-3865514ED613}" type="datetime1">
              <a:rPr lang="en-US" smtClean="0"/>
              <a:t>5/20/2012</a:t>
            </a:fld>
            <a:endParaRPr lang="en-GB"/>
          </a:p>
        </p:txBody>
      </p:sp>
      <p:sp>
        <p:nvSpPr>
          <p:cNvPr id="12" name="Slide Number Placeholder 11"/>
          <p:cNvSpPr>
            <a:spLocks noGrp="1"/>
          </p:cNvSpPr>
          <p:nvPr>
            <p:ph type="sldNum" sz="quarter" idx="16"/>
          </p:nvPr>
        </p:nvSpPr>
        <p:spPr/>
        <p:txBody>
          <a:bodyPr rtlCol="0"/>
          <a:lstStyle/>
          <a:p>
            <a:fld id="{2851580B-532C-46DD-8981-D1006AF55002}" type="slidenum">
              <a:rPr lang="en-GB" smtClean="0"/>
              <a:pPr/>
              <a:t>‹#›</a:t>
            </a:fld>
            <a:endParaRPr lang="en-GB"/>
          </a:p>
        </p:txBody>
      </p:sp>
      <p:sp>
        <p:nvSpPr>
          <p:cNvPr id="14" name="Footer Placeholder 13"/>
          <p:cNvSpPr>
            <a:spLocks noGrp="1"/>
          </p:cNvSpPr>
          <p:nvPr>
            <p:ph type="ftr" sz="quarter" idx="17"/>
          </p:nvPr>
        </p:nvSpPr>
        <p:spPr/>
        <p:txBody>
          <a:bodyPr rtlCol="0"/>
          <a:lstStyle/>
          <a:p>
            <a:r>
              <a:rPr lang="en-GB" smtClean="0"/>
              <a:t>Jane Kuria         KUCT</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FA1EBE-063B-499C-91FA-521936A67E1F}" type="datetime1">
              <a:rPr lang="en-US" smtClean="0"/>
              <a:t>5/20/2012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346BE-C07F-488E-9835-5027BEF90F0E}" type="datetime1">
              <a:rPr lang="en-US" smtClean="0"/>
              <a:t>5/20/2012</a:t>
            </a:fld>
            <a:endParaRPr lang="en-GB"/>
          </a:p>
        </p:txBody>
      </p:sp>
      <p:sp>
        <p:nvSpPr>
          <p:cNvPr id="3" name="Footer Placeholder 2"/>
          <p:cNvSpPr>
            <a:spLocks noGrp="1"/>
          </p:cNvSpPr>
          <p:nvPr>
            <p:ph type="ftr" sz="quarter" idx="11"/>
          </p:nvPr>
        </p:nvSpPr>
        <p:spPr/>
        <p:txBody>
          <a:bodyPr/>
          <a:lstStyle/>
          <a:p>
            <a:r>
              <a:rPr lang="en-GB" smtClean="0"/>
              <a:t>Jane Kuria         KUCT</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BEA6B2-75F1-4E3F-A3EB-1CD3861D9507}" type="datetime1">
              <a:rPr lang="en-US" smtClean="0"/>
              <a:t>5/20/2012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9784ED2-2EB9-4540-8F8F-A90677B834E6}" type="datetime1">
              <a:rPr lang="en-US" smtClean="0"/>
              <a:t>5/20/2012</a:t>
            </a:fld>
            <a:endParaRPr lang="en-GB"/>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r>
              <a:rPr lang="en-GB" smtClean="0"/>
              <a:t>Jane Kuria         KUCT</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6816EAA-6B46-40D8-8F2F-082A8B61545D}" type="datetime1">
              <a:rPr lang="en-US" smtClean="0"/>
              <a:t>5/20/2012</a:t>
            </a:fld>
            <a:endParaRPr lang="en-GB"/>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smtClean="0"/>
              <a:t>Jane Kuria         KUCT</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51580B-532C-46DD-8981-D1006AF5500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Operators </a:t>
            </a:r>
            <a:endParaRPr lang="en-GB" b="1" dirty="0"/>
          </a:p>
        </p:txBody>
      </p:sp>
      <p:sp>
        <p:nvSpPr>
          <p:cNvPr id="4" name="Date Placeholder 3"/>
          <p:cNvSpPr>
            <a:spLocks noGrp="1"/>
          </p:cNvSpPr>
          <p:nvPr>
            <p:ph type="dt" sz="half" idx="10"/>
          </p:nvPr>
        </p:nvSpPr>
        <p:spPr/>
        <p:txBody>
          <a:bodyPr/>
          <a:lstStyle/>
          <a:p>
            <a:fld id="{72BFAEC1-5F4E-4BFF-A0DB-1DCF8D7EF31C}" type="datetime1">
              <a:rPr lang="en-US" smtClean="0"/>
              <a:t>5/20/2012</a:t>
            </a:fld>
            <a:endParaRPr lang="en-GB"/>
          </a:p>
        </p:txBody>
      </p:sp>
      <p:sp>
        <p:nvSpPr>
          <p:cNvPr id="6" name="Footer Placeholder 5"/>
          <p:cNvSpPr>
            <a:spLocks noGrp="1"/>
          </p:cNvSpPr>
          <p:nvPr>
            <p:ph type="ftr" sz="quarter" idx="11"/>
          </p:nvPr>
        </p:nvSpPr>
        <p:spPr>
          <a:xfrm>
            <a:off x="6084168" y="6356350"/>
            <a:ext cx="1988294" cy="365125"/>
          </a:xfrm>
        </p:spPr>
        <p:txBody>
          <a:bodyPr/>
          <a:lstStyle/>
          <a:p>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a:t>
            </a:fld>
            <a:endParaRPr lang="en-GB"/>
          </a:p>
        </p:txBody>
      </p:sp>
      <p:sp>
        <p:nvSpPr>
          <p:cNvPr id="3" name="Content Placeholder 2"/>
          <p:cNvSpPr>
            <a:spLocks noGrp="1"/>
          </p:cNvSpPr>
          <p:nvPr>
            <p:ph sz="quarter" idx="1"/>
          </p:nvPr>
        </p:nvSpPr>
        <p:spPr/>
        <p:txBody>
          <a:bodyPr>
            <a:normAutofit fontScale="92500"/>
          </a:bodyPr>
          <a:lstStyle/>
          <a:p>
            <a:pPr lvl="0">
              <a:buNone/>
            </a:pPr>
            <a:r>
              <a:rPr lang="en-US" dirty="0" smtClean="0"/>
              <a:t>Objectives </a:t>
            </a:r>
          </a:p>
          <a:p>
            <a:pPr lvl="0"/>
            <a:r>
              <a:rPr lang="en-US" dirty="0" smtClean="0"/>
              <a:t>Distinguish between operators and operands</a:t>
            </a:r>
            <a:endParaRPr lang="en-GB" dirty="0" smtClean="0"/>
          </a:p>
          <a:p>
            <a:pPr lvl="0"/>
            <a:r>
              <a:rPr lang="en-US" dirty="0" smtClean="0"/>
              <a:t>Use arithmetic operators</a:t>
            </a:r>
            <a:endParaRPr lang="en-GB" dirty="0" smtClean="0"/>
          </a:p>
          <a:p>
            <a:pPr lvl="0"/>
            <a:r>
              <a:rPr lang="en-US" dirty="0" smtClean="0"/>
              <a:t>Construct C arithmetic statements from simple formulae</a:t>
            </a:r>
            <a:endParaRPr lang="en-GB" dirty="0" smtClean="0"/>
          </a:p>
          <a:p>
            <a:pPr lvl="0"/>
            <a:r>
              <a:rPr lang="en-US" dirty="0" smtClean="0"/>
              <a:t>Appreciate the role of operator precedence</a:t>
            </a:r>
            <a:endParaRPr lang="en-GB" dirty="0" smtClean="0"/>
          </a:p>
          <a:p>
            <a:pPr lvl="0"/>
            <a:r>
              <a:rPr lang="en-US" dirty="0" smtClean="0"/>
              <a:t>Use unary increment, unary decrement and sizeof operator</a:t>
            </a:r>
            <a:endParaRPr lang="en-GB" dirty="0" smtClean="0"/>
          </a:p>
          <a:p>
            <a:pPr lvl="0"/>
            <a:r>
              <a:rPr lang="en-US" dirty="0" smtClean="0"/>
              <a:t>Write comparison expressions using the relational and logical operators.</a:t>
            </a:r>
            <a:endParaRPr lang="en-GB" dirty="0" smtClean="0"/>
          </a:p>
          <a:p>
            <a:pPr lvl="0">
              <a:buNone/>
            </a:pPr>
            <a:endParaRPr lang="en-US" dirty="0" smtClean="0"/>
          </a:p>
        </p:txBody>
      </p:sp>
      <p:sp>
        <p:nvSpPr>
          <p:cNvPr id="7" name="Rectangle 6"/>
          <p:cNvSpPr/>
          <p:nvPr/>
        </p:nvSpPr>
        <p:spPr>
          <a:xfrm>
            <a:off x="2573394" y="6438999"/>
            <a:ext cx="1787412" cy="307777"/>
          </a:xfrm>
          <a:prstGeom prst="rect">
            <a:avLst/>
          </a:prstGeom>
        </p:spPr>
        <p:txBody>
          <a:bodyPr wrap="none">
            <a:spAutoFit/>
          </a:bodyPr>
          <a:lstStyle/>
          <a:p>
            <a:pPr lvl="0" algn="r"/>
            <a:r>
              <a:rPr lang="en-GB" sz="1400" dirty="0" smtClean="0">
                <a:solidFill>
                  <a:srgbClr val="4E3B30"/>
                </a:solidFill>
              </a:rPr>
              <a:t>Jane Kuria         KUCT</a:t>
            </a:r>
            <a:endParaRPr lang="en-GB" sz="1400" dirty="0">
              <a:solidFill>
                <a:srgbClr val="4E3B3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Note </a:t>
            </a:r>
            <a:endParaRPr lang="en-GB" dirty="0"/>
          </a:p>
        </p:txBody>
      </p:sp>
      <p:sp>
        <p:nvSpPr>
          <p:cNvPr id="4" name="Date Placeholder 3"/>
          <p:cNvSpPr>
            <a:spLocks noGrp="1"/>
          </p:cNvSpPr>
          <p:nvPr>
            <p:ph type="dt" sz="half" idx="10"/>
          </p:nvPr>
        </p:nvSpPr>
        <p:spPr/>
        <p:txBody>
          <a:bodyPr/>
          <a:lstStyle/>
          <a:p>
            <a:fld id="{17A90143-19F4-423F-BD5C-6C17090A0A8C}"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10</a:t>
            </a:fld>
            <a:endParaRPr lang="en-GB"/>
          </a:p>
        </p:txBody>
      </p:sp>
      <p:sp>
        <p:nvSpPr>
          <p:cNvPr id="3" name="Content Placeholder 2"/>
          <p:cNvSpPr>
            <a:spLocks noGrp="1"/>
          </p:cNvSpPr>
          <p:nvPr>
            <p:ph sz="quarter" idx="1"/>
          </p:nvPr>
        </p:nvSpPr>
        <p:spPr/>
        <p:txBody>
          <a:bodyPr>
            <a:normAutofit fontScale="92500"/>
          </a:bodyPr>
          <a:lstStyle/>
          <a:p>
            <a:pPr marL="514350" indent="-514350"/>
            <a:r>
              <a:rPr lang="en-US" dirty="0" smtClean="0"/>
              <a:t>If both operands are floating point types whose precision differ (e.g. a float and a double) the lower precision operand will be converted to the precision of the other operand, and the result will be expressed in this higher precision.</a:t>
            </a:r>
          </a:p>
          <a:p>
            <a:pPr marL="514350" indent="-514350"/>
            <a:r>
              <a:rPr lang="en-US" dirty="0" smtClean="0"/>
              <a:t> If one operand is a floating-point type (e.g. float, double or long double) and the other is a character or integer (including short or long integer), the character or integer will be converted to the floating point type and the result will be expressed as such.</a:t>
            </a:r>
            <a:endParaRPr lang="en-GB" i="1" dirty="0" smtClean="0"/>
          </a:p>
          <a:p>
            <a:pPr marL="514350" indent="-514350">
              <a:buFont typeface="+mj-lt"/>
              <a:buAutoNum type="arabicPeriod"/>
            </a:pPr>
            <a:endParaRPr lang="en-GB"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a:t>
            </a:r>
            <a:endParaRPr lang="en-GB" dirty="0"/>
          </a:p>
        </p:txBody>
      </p:sp>
      <p:sp>
        <p:nvSpPr>
          <p:cNvPr id="4" name="Date Placeholder 3"/>
          <p:cNvSpPr>
            <a:spLocks noGrp="1"/>
          </p:cNvSpPr>
          <p:nvPr>
            <p:ph type="dt" sz="half" idx="10"/>
          </p:nvPr>
        </p:nvSpPr>
        <p:spPr/>
        <p:txBody>
          <a:bodyPr/>
          <a:lstStyle/>
          <a:p>
            <a:fld id="{9D29D37B-C20F-4900-B2B4-DDA264D325C7}"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11</a:t>
            </a:fld>
            <a:endParaRPr lang="en-GB"/>
          </a:p>
        </p:txBody>
      </p:sp>
      <p:sp>
        <p:nvSpPr>
          <p:cNvPr id="3" name="Content Placeholder 2"/>
          <p:cNvSpPr>
            <a:spLocks noGrp="1"/>
          </p:cNvSpPr>
          <p:nvPr>
            <p:ph sz="quarter" idx="1"/>
          </p:nvPr>
        </p:nvSpPr>
        <p:spPr/>
        <p:txBody>
          <a:bodyPr>
            <a:normAutofit/>
          </a:bodyPr>
          <a:lstStyle/>
          <a:p>
            <a:pPr marL="514350" indent="-514350"/>
            <a:r>
              <a:rPr lang="en-US" dirty="0" smtClean="0"/>
              <a:t>If neither operand is a floating-point type but one is long integer, the other will be converted to long integer and the result is expressed as such. (Thus between an </a:t>
            </a:r>
            <a:r>
              <a:rPr lang="en-US" dirty="0" err="1" smtClean="0"/>
              <a:t>int</a:t>
            </a:r>
            <a:r>
              <a:rPr lang="en-US" dirty="0" smtClean="0"/>
              <a:t> and a long </a:t>
            </a:r>
            <a:r>
              <a:rPr lang="en-US" dirty="0" err="1" smtClean="0"/>
              <a:t>int</a:t>
            </a:r>
            <a:r>
              <a:rPr lang="en-US" dirty="0" smtClean="0"/>
              <a:t>, the long </a:t>
            </a:r>
            <a:r>
              <a:rPr lang="en-US" dirty="0" err="1" smtClean="0"/>
              <a:t>int</a:t>
            </a:r>
            <a:r>
              <a:rPr lang="en-US" dirty="0" smtClean="0"/>
              <a:t> will be taken).</a:t>
            </a:r>
            <a:endParaRPr lang="en-GB" i="1" dirty="0" smtClean="0"/>
          </a:p>
          <a:p>
            <a:pPr marL="514350" indent="-514350"/>
            <a:r>
              <a:rPr lang="en-US" dirty="0" smtClean="0"/>
              <a:t>If neither operand is a floating type or long </a:t>
            </a:r>
            <a:r>
              <a:rPr lang="en-US" dirty="0" err="1" smtClean="0"/>
              <a:t>int</a:t>
            </a:r>
            <a:r>
              <a:rPr lang="en-US" dirty="0" smtClean="0"/>
              <a:t>, then both operands will be converted to </a:t>
            </a:r>
            <a:r>
              <a:rPr lang="en-US" dirty="0" err="1" smtClean="0"/>
              <a:t>int</a:t>
            </a:r>
            <a:r>
              <a:rPr lang="en-US" dirty="0" smtClean="0"/>
              <a:t> (if necessary) and the result will be </a:t>
            </a:r>
            <a:r>
              <a:rPr lang="en-US" dirty="0" err="1" smtClean="0"/>
              <a:t>int</a:t>
            </a:r>
            <a:r>
              <a:rPr lang="en-US" dirty="0" smtClean="0"/>
              <a:t> (compare short </a:t>
            </a:r>
            <a:r>
              <a:rPr lang="en-US" dirty="0" err="1" smtClean="0"/>
              <a:t>int</a:t>
            </a:r>
            <a:r>
              <a:rPr lang="en-US" dirty="0" smtClean="0"/>
              <a:t> and long </a:t>
            </a:r>
            <a:r>
              <a:rPr lang="en-US" dirty="0" err="1" smtClean="0"/>
              <a:t>int</a:t>
            </a:r>
            <a:r>
              <a:rPr lang="en-US" dirty="0" smtClean="0"/>
              <a:t>)</a:t>
            </a:r>
            <a:endParaRPr lang="en-GB" i="1"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a:t>
            </a:r>
            <a:endParaRPr lang="en-GB" dirty="0"/>
          </a:p>
        </p:txBody>
      </p:sp>
      <p:sp>
        <p:nvSpPr>
          <p:cNvPr id="4" name="Date Placeholder 3"/>
          <p:cNvSpPr>
            <a:spLocks noGrp="1"/>
          </p:cNvSpPr>
          <p:nvPr>
            <p:ph type="dt" sz="half" idx="10"/>
          </p:nvPr>
        </p:nvSpPr>
        <p:spPr/>
        <p:txBody>
          <a:bodyPr/>
          <a:lstStyle/>
          <a:p>
            <a:fld id="{0F6A02E1-22EF-492E-87F6-2C3B011B52E6}"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12</a:t>
            </a:fld>
            <a:endParaRPr lang="en-GB"/>
          </a:p>
        </p:txBody>
      </p:sp>
      <p:sp>
        <p:nvSpPr>
          <p:cNvPr id="3" name="Content Placeholder 2"/>
          <p:cNvSpPr>
            <a:spLocks noGrp="1"/>
          </p:cNvSpPr>
          <p:nvPr>
            <p:ph sz="quarter" idx="1"/>
          </p:nvPr>
        </p:nvSpPr>
        <p:spPr/>
        <p:txBody>
          <a:bodyPr>
            <a:normAutofit fontScale="85000" lnSpcReduction="10000"/>
          </a:bodyPr>
          <a:lstStyle/>
          <a:p>
            <a:r>
              <a:rPr lang="en-US" dirty="0" smtClean="0"/>
              <a:t>From the above, evaluate the following expressions given:</a:t>
            </a:r>
            <a:endParaRPr lang="en-GB" dirty="0" smtClean="0"/>
          </a:p>
          <a:p>
            <a:r>
              <a:rPr lang="en-US" dirty="0" smtClean="0"/>
              <a:t> </a:t>
            </a:r>
            <a:r>
              <a:rPr lang="en-US" dirty="0" err="1" smtClean="0"/>
              <a:t>i</a:t>
            </a:r>
            <a:r>
              <a:rPr lang="en-US" dirty="0" smtClean="0"/>
              <a:t> =7, f  = 5.5, c = ’w’. State the type of the result. </a:t>
            </a:r>
            <a:endParaRPr lang="en-GB" dirty="0" smtClean="0"/>
          </a:p>
          <a:p>
            <a:r>
              <a:rPr lang="en-US" dirty="0" smtClean="0"/>
              <a:t> </a:t>
            </a:r>
            <a:endParaRPr lang="en-GB" dirty="0" smtClean="0"/>
          </a:p>
          <a:p>
            <a:pPr lvl="0"/>
            <a:r>
              <a:rPr lang="en-US" dirty="0" err="1" smtClean="0"/>
              <a:t>i</a:t>
            </a:r>
            <a:r>
              <a:rPr lang="en-US" dirty="0" smtClean="0"/>
              <a:t> + f</a:t>
            </a:r>
            <a:endParaRPr lang="en-GB" i="1" dirty="0" smtClean="0"/>
          </a:p>
          <a:p>
            <a:pPr lvl="0"/>
            <a:r>
              <a:rPr lang="en-US" dirty="0" smtClean="0"/>
              <a:t> </a:t>
            </a:r>
            <a:r>
              <a:rPr lang="en-US" dirty="0" err="1" smtClean="0"/>
              <a:t>i</a:t>
            </a:r>
            <a:r>
              <a:rPr lang="en-US" dirty="0" smtClean="0"/>
              <a:t> + c</a:t>
            </a:r>
            <a:endParaRPr lang="en-GB" i="1" dirty="0" smtClean="0"/>
          </a:p>
          <a:p>
            <a:pPr lvl="0"/>
            <a:r>
              <a:rPr lang="en-US" dirty="0" smtClean="0"/>
              <a:t> </a:t>
            </a:r>
            <a:r>
              <a:rPr lang="en-US" dirty="0" err="1" smtClean="0"/>
              <a:t>i</a:t>
            </a:r>
            <a:r>
              <a:rPr lang="en-US" dirty="0" smtClean="0"/>
              <a:t> + c-‘w’</a:t>
            </a:r>
            <a:endParaRPr lang="en-GB" i="1" dirty="0" smtClean="0"/>
          </a:p>
          <a:p>
            <a:pPr lvl="0"/>
            <a:r>
              <a:rPr lang="en-US" dirty="0" smtClean="0"/>
              <a:t>( </a:t>
            </a:r>
            <a:r>
              <a:rPr lang="en-US" dirty="0" err="1" smtClean="0"/>
              <a:t>i</a:t>
            </a:r>
            <a:r>
              <a:rPr lang="en-US" dirty="0" smtClean="0"/>
              <a:t> + c) - ( 2 *  f / 5)</a:t>
            </a:r>
            <a:endParaRPr lang="en-GB" i="1" dirty="0" smtClean="0"/>
          </a:p>
          <a:p>
            <a:r>
              <a:rPr lang="en-US" dirty="0" smtClean="0"/>
              <a:t> </a:t>
            </a:r>
            <a:endParaRPr lang="en-GB" dirty="0" smtClean="0"/>
          </a:p>
          <a:p>
            <a:r>
              <a:rPr lang="en-US" dirty="0" smtClean="0"/>
              <a:t>(‘w” has ASCII decimal value of 119)</a:t>
            </a:r>
            <a:endParaRPr lang="en-GB" dirty="0" smtClean="0"/>
          </a:p>
          <a:p>
            <a:pPr marL="514350" indent="-514350"/>
            <a:r>
              <a:rPr lang="en-US" dirty="0" smtClean="0"/>
              <a:t> </a:t>
            </a:r>
            <a:endParaRPr lang="en-GB" dirty="0" smtClean="0"/>
          </a:p>
          <a:p>
            <a:pPr marL="514350" indent="-514350">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Type Conversion</a:t>
            </a:r>
            <a:endParaRPr lang="en-GB" b="1" i="1" dirty="0"/>
          </a:p>
        </p:txBody>
      </p:sp>
      <p:sp>
        <p:nvSpPr>
          <p:cNvPr id="4" name="Date Placeholder 3"/>
          <p:cNvSpPr>
            <a:spLocks noGrp="1"/>
          </p:cNvSpPr>
          <p:nvPr>
            <p:ph type="dt" sz="half" idx="10"/>
          </p:nvPr>
        </p:nvSpPr>
        <p:spPr/>
        <p:txBody>
          <a:bodyPr/>
          <a:lstStyle/>
          <a:p>
            <a:fld id="{FC84FBFB-53CD-48B3-95A2-C03FD7709A98}"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13</a:t>
            </a:fld>
            <a:endParaRPr lang="en-GB"/>
          </a:p>
        </p:txBody>
      </p:sp>
      <p:sp>
        <p:nvSpPr>
          <p:cNvPr id="3" name="Content Placeholder 2"/>
          <p:cNvSpPr>
            <a:spLocks noGrp="1"/>
          </p:cNvSpPr>
          <p:nvPr>
            <p:ph sz="quarter" idx="1"/>
          </p:nvPr>
        </p:nvSpPr>
        <p:spPr/>
        <p:txBody>
          <a:bodyPr>
            <a:normAutofit lnSpcReduction="10000"/>
          </a:bodyPr>
          <a:lstStyle/>
          <a:p>
            <a:r>
              <a:rPr lang="en-US" dirty="0" smtClean="0"/>
              <a:t>You can mix the types of values in your arithmetic expressions. char types will be treated as int.</a:t>
            </a:r>
          </a:p>
          <a:p>
            <a:r>
              <a:rPr lang="en-US" dirty="0" smtClean="0"/>
              <a:t> Otherwise where types of different size are involved, the result will usually be of the larger size, so a float and a double would produce a double result. Where integer and real types meet, the result will be a double. </a:t>
            </a:r>
            <a:endParaRPr lang="en-GB" dirty="0" smtClean="0"/>
          </a:p>
          <a:p>
            <a:r>
              <a:rPr lang="en-US" dirty="0" smtClean="0"/>
              <a:t>There is usually no trouble in assigning a value to a variable of different type. The value will be preserved as expected except where: </a:t>
            </a:r>
            <a:endParaRPr lang="en-GB" dirty="0" smtClean="0"/>
          </a:p>
          <a:p>
            <a:endParaRPr lang="en-GB"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 conversion…</a:t>
            </a:r>
            <a:endParaRPr lang="en-GB" dirty="0"/>
          </a:p>
        </p:txBody>
      </p:sp>
      <p:sp>
        <p:nvSpPr>
          <p:cNvPr id="4" name="Date Placeholder 3"/>
          <p:cNvSpPr>
            <a:spLocks noGrp="1"/>
          </p:cNvSpPr>
          <p:nvPr>
            <p:ph type="dt" sz="half" idx="10"/>
          </p:nvPr>
        </p:nvSpPr>
        <p:spPr/>
        <p:txBody>
          <a:bodyPr/>
          <a:lstStyle/>
          <a:p>
            <a:fld id="{7CF5C578-86C5-4096-81ED-4E38FB9DD426}"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14</a:t>
            </a:fld>
            <a:endParaRPr lang="en-GB"/>
          </a:p>
        </p:txBody>
      </p:sp>
      <p:sp>
        <p:nvSpPr>
          <p:cNvPr id="3" name="Content Placeholder 2"/>
          <p:cNvSpPr>
            <a:spLocks noGrp="1"/>
          </p:cNvSpPr>
          <p:nvPr>
            <p:ph sz="quarter" idx="1"/>
          </p:nvPr>
        </p:nvSpPr>
        <p:spPr/>
        <p:txBody>
          <a:bodyPr>
            <a:normAutofit/>
          </a:bodyPr>
          <a:lstStyle/>
          <a:p>
            <a:pPr lvl="0"/>
            <a:r>
              <a:rPr lang="en-US" dirty="0" smtClean="0"/>
              <a:t>The variable is too small to hold the value. In this case it will be corrupted (this is bad). </a:t>
            </a:r>
            <a:endParaRPr lang="en-GB" dirty="0" smtClean="0"/>
          </a:p>
          <a:p>
            <a:pPr lvl="0"/>
            <a:r>
              <a:rPr lang="en-US" dirty="0" smtClean="0"/>
              <a:t>The variable is an integer type and is being assigned a real value. The value is rounded down. This is often done deliberately by the programmer. </a:t>
            </a:r>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Function arguments</a:t>
            </a:r>
            <a:endParaRPr lang="en-GB" dirty="0"/>
          </a:p>
        </p:txBody>
      </p:sp>
      <p:sp>
        <p:nvSpPr>
          <p:cNvPr id="4" name="Date Placeholder 3"/>
          <p:cNvSpPr>
            <a:spLocks noGrp="1"/>
          </p:cNvSpPr>
          <p:nvPr>
            <p:ph type="dt" sz="half" idx="10"/>
          </p:nvPr>
        </p:nvSpPr>
        <p:spPr/>
        <p:txBody>
          <a:bodyPr/>
          <a:lstStyle/>
          <a:p>
            <a:fld id="{6519D8E1-2352-4BFC-BFFE-32E0FE77D8B9}"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15</a:t>
            </a:fld>
            <a:endParaRPr lang="en-GB"/>
          </a:p>
        </p:txBody>
      </p:sp>
      <p:sp>
        <p:nvSpPr>
          <p:cNvPr id="3" name="Content Placeholder 2"/>
          <p:cNvSpPr>
            <a:spLocks noGrp="1"/>
          </p:cNvSpPr>
          <p:nvPr>
            <p:ph sz="quarter" idx="1"/>
          </p:nvPr>
        </p:nvSpPr>
        <p:spPr/>
        <p:txBody>
          <a:bodyPr>
            <a:normAutofit/>
          </a:bodyPr>
          <a:lstStyle/>
          <a:p>
            <a:r>
              <a:rPr lang="en-US" dirty="0" smtClean="0"/>
              <a:t>Values passed as function arguments must be of the correct type. </a:t>
            </a:r>
          </a:p>
          <a:p>
            <a:r>
              <a:rPr lang="en-US" dirty="0" smtClean="0"/>
              <a:t>The function has no way of determining the type passed to it, so automatic conversion cannot take place. This can lead to corrupt results. </a:t>
            </a:r>
          </a:p>
          <a:p>
            <a:r>
              <a:rPr lang="en-US" dirty="0" smtClean="0"/>
              <a:t>The solution is to use a method called casting which temporarily disguises a value as a different type. </a:t>
            </a:r>
            <a:endParaRPr lang="en-GB" dirty="0" smtClean="0"/>
          </a:p>
          <a:p>
            <a:pPr lvl="0"/>
            <a:endParaRPr lang="en-GB" dirty="0" smtClean="0"/>
          </a:p>
          <a:p>
            <a:r>
              <a:rPr lang="en-US" dirty="0" smtClean="0"/>
              <a:t> </a:t>
            </a:r>
            <a:endParaRPr lang="en-GB" dirty="0" smtClean="0"/>
          </a:p>
          <a:p>
            <a:endParaRPr lang="en-US" b="1" dirty="0" smtClean="0"/>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 arguments..example</a:t>
            </a:r>
            <a:endParaRPr lang="en-GB" b="1" dirty="0"/>
          </a:p>
        </p:txBody>
      </p:sp>
      <p:sp>
        <p:nvSpPr>
          <p:cNvPr id="4" name="Date Placeholder 3"/>
          <p:cNvSpPr>
            <a:spLocks noGrp="1"/>
          </p:cNvSpPr>
          <p:nvPr>
            <p:ph type="dt" sz="half" idx="10"/>
          </p:nvPr>
        </p:nvSpPr>
        <p:spPr/>
        <p:txBody>
          <a:bodyPr/>
          <a:lstStyle/>
          <a:p>
            <a:fld id="{D935C6C9-47B0-4C24-B9E3-6CCBCF6E7EF4}"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16</a:t>
            </a:fld>
            <a:endParaRPr lang="en-GB"/>
          </a:p>
        </p:txBody>
      </p:sp>
      <p:sp>
        <p:nvSpPr>
          <p:cNvPr id="3" name="Content Placeholder 2"/>
          <p:cNvSpPr>
            <a:spLocks noGrp="1"/>
          </p:cNvSpPr>
          <p:nvPr>
            <p:ph sz="quarter" idx="1"/>
          </p:nvPr>
        </p:nvSpPr>
        <p:spPr/>
        <p:txBody>
          <a:bodyPr>
            <a:normAutofit fontScale="92500" lnSpcReduction="10000"/>
          </a:bodyPr>
          <a:lstStyle/>
          <a:p>
            <a:r>
              <a:rPr lang="en-US" dirty="0" smtClean="0"/>
              <a:t>The function </a:t>
            </a:r>
            <a:r>
              <a:rPr lang="en-US" i="1" dirty="0" err="1" smtClean="0">
                <a:solidFill>
                  <a:srgbClr val="FF0000"/>
                </a:solidFill>
              </a:rPr>
              <a:t>sqrt</a:t>
            </a:r>
            <a:r>
              <a:rPr lang="en-US" i="1" dirty="0" smtClean="0"/>
              <a:t> </a:t>
            </a:r>
            <a:r>
              <a:rPr lang="en-US" dirty="0" smtClean="0"/>
              <a:t>finds the square root of a double. </a:t>
            </a:r>
            <a:endParaRPr lang="en-GB" dirty="0" smtClean="0"/>
          </a:p>
          <a:p>
            <a:pPr marL="514350" indent="-514350">
              <a:buFont typeface="+mj-lt"/>
              <a:buAutoNum type="arabicPeriod"/>
            </a:pPr>
            <a:r>
              <a:rPr lang="en-US" dirty="0" err="1" smtClean="0">
                <a:solidFill>
                  <a:srgbClr val="FF0000"/>
                </a:solidFill>
              </a:rPr>
              <a:t>int</a:t>
            </a:r>
            <a:r>
              <a:rPr lang="en-US" dirty="0" smtClean="0">
                <a:solidFill>
                  <a:srgbClr val="FF0000"/>
                </a:solidFill>
              </a:rPr>
              <a:t> </a:t>
            </a:r>
            <a:r>
              <a:rPr lang="en-US" dirty="0" err="1" smtClean="0">
                <a:solidFill>
                  <a:srgbClr val="FF0000"/>
                </a:solidFill>
              </a:rPr>
              <a:t>i</a:t>
            </a:r>
            <a:r>
              <a:rPr lang="en-US" dirty="0" smtClean="0">
                <a:solidFill>
                  <a:srgbClr val="FF0000"/>
                </a:solidFill>
              </a:rPr>
              <a:t> = 256;</a:t>
            </a:r>
          </a:p>
          <a:p>
            <a:pPr marL="514350" indent="-514350">
              <a:buFont typeface="+mj-lt"/>
              <a:buAutoNum type="arabicPeriod"/>
            </a:pPr>
            <a:r>
              <a:rPr lang="en-US" dirty="0" err="1" smtClean="0">
                <a:solidFill>
                  <a:srgbClr val="FF0000"/>
                </a:solidFill>
              </a:rPr>
              <a:t>int</a:t>
            </a:r>
            <a:r>
              <a:rPr lang="en-US" dirty="0" smtClean="0">
                <a:solidFill>
                  <a:srgbClr val="FF0000"/>
                </a:solidFill>
              </a:rPr>
              <a:t> root; </a:t>
            </a:r>
          </a:p>
          <a:p>
            <a:pPr marL="514350" indent="-514350">
              <a:buFont typeface="+mj-lt"/>
              <a:buAutoNum type="arabicPeriod"/>
            </a:pPr>
            <a:r>
              <a:rPr lang="en-US" dirty="0" smtClean="0">
                <a:solidFill>
                  <a:srgbClr val="FF0000"/>
                </a:solidFill>
              </a:rPr>
              <a:t>root = </a:t>
            </a:r>
            <a:r>
              <a:rPr lang="en-US" dirty="0" err="1" smtClean="0">
                <a:solidFill>
                  <a:srgbClr val="FF0000"/>
                </a:solidFill>
              </a:rPr>
              <a:t>sqrt</a:t>
            </a:r>
            <a:r>
              <a:rPr lang="en-US" dirty="0" smtClean="0">
                <a:solidFill>
                  <a:srgbClr val="FF0000"/>
                </a:solidFill>
              </a:rPr>
              <a:t>( (double) </a:t>
            </a:r>
            <a:r>
              <a:rPr lang="en-US" dirty="0" err="1" smtClean="0">
                <a:solidFill>
                  <a:srgbClr val="FF0000"/>
                </a:solidFill>
              </a:rPr>
              <a:t>i</a:t>
            </a:r>
            <a:r>
              <a:rPr lang="en-US" dirty="0" smtClean="0">
                <a:solidFill>
                  <a:srgbClr val="FF0000"/>
                </a:solidFill>
              </a:rPr>
              <a:t>);</a:t>
            </a:r>
            <a:r>
              <a:rPr lang="en-GB" dirty="0" smtClean="0">
                <a:solidFill>
                  <a:srgbClr val="FF0000"/>
                </a:solidFill>
              </a:rPr>
              <a:t> </a:t>
            </a:r>
            <a:r>
              <a:rPr lang="en-US" i="1" dirty="0" smtClean="0">
                <a:solidFill>
                  <a:srgbClr val="FF0000"/>
                </a:solidFill>
              </a:rPr>
              <a:t> </a:t>
            </a:r>
            <a:endParaRPr lang="en-GB" i="1" dirty="0" smtClean="0">
              <a:solidFill>
                <a:srgbClr val="FF0000"/>
              </a:solidFill>
            </a:endParaRPr>
          </a:p>
          <a:p>
            <a:r>
              <a:rPr lang="en-US" dirty="0" smtClean="0"/>
              <a:t>The cast is made by putting the bracketed name of the required type just before the value, (double) in this example. </a:t>
            </a:r>
          </a:p>
          <a:p>
            <a:r>
              <a:rPr lang="en-US" dirty="0" smtClean="0"/>
              <a:t>The result of </a:t>
            </a:r>
            <a:r>
              <a:rPr lang="en-US" dirty="0" err="1" smtClean="0"/>
              <a:t>sqrt</a:t>
            </a:r>
            <a:r>
              <a:rPr lang="en-US" dirty="0" smtClean="0"/>
              <a:t>( (double) </a:t>
            </a:r>
            <a:r>
              <a:rPr lang="en-US" dirty="0" err="1" smtClean="0"/>
              <a:t>i</a:t>
            </a:r>
            <a:r>
              <a:rPr lang="en-US" dirty="0" smtClean="0"/>
              <a:t>) is also a double, but this is automatically converted to an </a:t>
            </a:r>
            <a:r>
              <a:rPr lang="en-US" dirty="0" err="1" smtClean="0"/>
              <a:t>int</a:t>
            </a:r>
            <a:r>
              <a:rPr lang="en-US" dirty="0" smtClean="0"/>
              <a:t> on assignment to root.</a:t>
            </a:r>
            <a:endParaRPr lang="en-GB" i="1" dirty="0" smtClean="0"/>
          </a:p>
          <a:p>
            <a:r>
              <a:rPr lang="en-US" b="1" dirty="0" smtClean="0"/>
              <a:t> </a:t>
            </a:r>
            <a:endParaRPr lang="en-GB" i="1" dirty="0" smtClean="0"/>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Operator precedence</a:t>
            </a:r>
            <a:endParaRPr lang="en-GB" b="1" i="1" dirty="0"/>
          </a:p>
        </p:txBody>
      </p:sp>
      <p:sp>
        <p:nvSpPr>
          <p:cNvPr id="4" name="Date Placeholder 3"/>
          <p:cNvSpPr>
            <a:spLocks noGrp="1"/>
          </p:cNvSpPr>
          <p:nvPr>
            <p:ph type="dt" sz="half" idx="10"/>
          </p:nvPr>
        </p:nvSpPr>
        <p:spPr/>
        <p:txBody>
          <a:bodyPr/>
          <a:lstStyle/>
          <a:p>
            <a:fld id="{20750880-2D8D-4F81-BB13-014F387ED372}"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17</a:t>
            </a:fld>
            <a:endParaRPr lang="en-GB"/>
          </a:p>
        </p:txBody>
      </p:sp>
      <p:sp>
        <p:nvSpPr>
          <p:cNvPr id="3" name="Content Placeholder 2"/>
          <p:cNvSpPr>
            <a:spLocks noGrp="1"/>
          </p:cNvSpPr>
          <p:nvPr>
            <p:ph sz="quarter" idx="1"/>
          </p:nvPr>
        </p:nvSpPr>
        <p:spPr/>
        <p:txBody>
          <a:bodyPr>
            <a:normAutofit fontScale="85000" lnSpcReduction="20000"/>
          </a:bodyPr>
          <a:lstStyle/>
          <a:p>
            <a:r>
              <a:rPr lang="en-US" dirty="0" smtClean="0"/>
              <a:t>The order of executing the various operations makes a significant difference in the result. C assigns each operator a precedence level. The rules are;</a:t>
            </a:r>
            <a:endParaRPr lang="en-GB" dirty="0" smtClean="0"/>
          </a:p>
          <a:p>
            <a:r>
              <a:rPr lang="en-US" dirty="0" smtClean="0"/>
              <a:t> </a:t>
            </a:r>
            <a:endParaRPr lang="en-GB" dirty="0" smtClean="0"/>
          </a:p>
          <a:p>
            <a:pPr lvl="0"/>
            <a:r>
              <a:rPr lang="en-US" dirty="0" smtClean="0"/>
              <a:t>Multiplication and division have a higher precedence than addition and subtraction, so they are performed first.</a:t>
            </a:r>
            <a:endParaRPr lang="en-GB" dirty="0" smtClean="0"/>
          </a:p>
          <a:p>
            <a:r>
              <a:rPr lang="en-US" dirty="0" smtClean="0"/>
              <a:t> </a:t>
            </a:r>
            <a:endParaRPr lang="en-GB" dirty="0" smtClean="0"/>
          </a:p>
          <a:p>
            <a:pPr lvl="0"/>
            <a:r>
              <a:rPr lang="en-US" dirty="0" smtClean="0"/>
              <a:t>If operators of equal precedence; (*, /), (+, -) share an operand, they are executed in the order in which they occur in the statement. For most operators, the order (</a:t>
            </a:r>
            <a:r>
              <a:rPr lang="en-US" dirty="0" err="1" smtClean="0"/>
              <a:t>associativity</a:t>
            </a:r>
            <a:r>
              <a:rPr lang="en-US" dirty="0" smtClean="0"/>
              <a:t>) is from left to right with the exception of the assignment ( = ) operator.</a:t>
            </a:r>
            <a:endParaRPr lang="en-GB" dirty="0" smtClean="0"/>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 precedence…</a:t>
            </a:r>
            <a:endParaRPr lang="en-GB" dirty="0"/>
          </a:p>
        </p:txBody>
      </p:sp>
      <p:sp>
        <p:nvSpPr>
          <p:cNvPr id="4" name="Date Placeholder 3"/>
          <p:cNvSpPr>
            <a:spLocks noGrp="1"/>
          </p:cNvSpPr>
          <p:nvPr>
            <p:ph type="dt" sz="half" idx="10"/>
          </p:nvPr>
        </p:nvSpPr>
        <p:spPr/>
        <p:txBody>
          <a:bodyPr/>
          <a:lstStyle/>
          <a:p>
            <a:fld id="{3B62FE60-0B96-4AE8-90B2-B31CA086F280}"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18</a:t>
            </a:fld>
            <a:endParaRPr lang="en-GB"/>
          </a:p>
        </p:txBody>
      </p:sp>
      <p:sp>
        <p:nvSpPr>
          <p:cNvPr id="3" name="Content Placeholder 2"/>
          <p:cNvSpPr>
            <a:spLocks noGrp="1"/>
          </p:cNvSpPr>
          <p:nvPr>
            <p:ph sz="quarter" idx="1"/>
          </p:nvPr>
        </p:nvSpPr>
        <p:spPr/>
        <p:txBody>
          <a:bodyPr>
            <a:normAutofit fontScale="62500" lnSpcReduction="20000"/>
          </a:bodyPr>
          <a:lstStyle/>
          <a:p>
            <a:r>
              <a:rPr lang="en-US" dirty="0" smtClean="0"/>
              <a:t>Consider the statement:</a:t>
            </a:r>
            <a:endParaRPr lang="en-GB" dirty="0" smtClean="0"/>
          </a:p>
          <a:p>
            <a:r>
              <a:rPr lang="en-US" dirty="0" smtClean="0"/>
              <a:t> </a:t>
            </a:r>
            <a:endParaRPr lang="en-GB" dirty="0" smtClean="0"/>
          </a:p>
          <a:p>
            <a:r>
              <a:rPr lang="en-US" dirty="0" smtClean="0"/>
              <a:t>	butter = 25.0 + 60.0 * n / SCALE;</a:t>
            </a:r>
            <a:endParaRPr lang="en-GB" b="1" dirty="0" smtClean="0"/>
          </a:p>
          <a:p>
            <a:r>
              <a:rPr lang="en-US" dirty="0" smtClean="0"/>
              <a:t>	Where n = 6.0 and SCALE = 2.0.</a:t>
            </a:r>
            <a:endParaRPr lang="en-GB" dirty="0" smtClean="0"/>
          </a:p>
          <a:p>
            <a:r>
              <a:rPr lang="en-US" dirty="0" smtClean="0"/>
              <a:t> </a:t>
            </a:r>
            <a:endParaRPr lang="en-GB" dirty="0" smtClean="0"/>
          </a:p>
          <a:p>
            <a:r>
              <a:rPr lang="en-US" dirty="0" smtClean="0"/>
              <a:t>	The order of operations is as follows;</a:t>
            </a:r>
            <a:endParaRPr lang="en-GB" dirty="0" smtClean="0"/>
          </a:p>
          <a:p>
            <a:r>
              <a:rPr lang="en-US" dirty="0" smtClean="0"/>
              <a:t>First:   	60.0  * n = 360.0       </a:t>
            </a:r>
            <a:endParaRPr lang="en-GB" dirty="0" smtClean="0"/>
          </a:p>
          <a:p>
            <a:r>
              <a:rPr lang="en-US" dirty="0" smtClean="0"/>
              <a:t>(Since * and / are first before + but * and / share the operand n with * first)</a:t>
            </a:r>
            <a:endParaRPr lang="en-GB" dirty="0" smtClean="0"/>
          </a:p>
          <a:p>
            <a:r>
              <a:rPr lang="en-US" dirty="0" smtClean="0"/>
              <a:t> </a:t>
            </a:r>
            <a:endParaRPr lang="en-GB" dirty="0" smtClean="0"/>
          </a:p>
          <a:p>
            <a:r>
              <a:rPr lang="en-US" dirty="0" smtClean="0"/>
              <a:t>Second: 	360.0  /  SCALE = 180 </a:t>
            </a:r>
            <a:endParaRPr lang="en-GB" dirty="0" smtClean="0"/>
          </a:p>
          <a:p>
            <a:r>
              <a:rPr lang="en-US" dirty="0" smtClean="0"/>
              <a:t>(Division follows)</a:t>
            </a:r>
            <a:endParaRPr lang="en-GB" dirty="0" smtClean="0"/>
          </a:p>
          <a:p>
            <a:r>
              <a:rPr lang="en-US" dirty="0" smtClean="0"/>
              <a:t> </a:t>
            </a:r>
            <a:endParaRPr lang="en-GB" dirty="0" smtClean="0"/>
          </a:p>
          <a:p>
            <a:r>
              <a:rPr lang="en-US" dirty="0" smtClean="0"/>
              <a:t>Third: 	25.0 + 180 = 205.0 (Result) </a:t>
            </a:r>
            <a:endParaRPr lang="en-GB" dirty="0" smtClean="0"/>
          </a:p>
          <a:p>
            <a:r>
              <a:rPr lang="en-US" dirty="0" smtClean="0"/>
              <a:t>(+ comes last)</a:t>
            </a: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 </a:t>
            </a:r>
            <a:endParaRPr lang="en-GB" b="1" dirty="0"/>
          </a:p>
        </p:txBody>
      </p:sp>
      <p:sp>
        <p:nvSpPr>
          <p:cNvPr id="4" name="Date Placeholder 3"/>
          <p:cNvSpPr>
            <a:spLocks noGrp="1"/>
          </p:cNvSpPr>
          <p:nvPr>
            <p:ph type="dt" sz="half" idx="10"/>
          </p:nvPr>
        </p:nvSpPr>
        <p:spPr/>
        <p:txBody>
          <a:bodyPr/>
          <a:lstStyle/>
          <a:p>
            <a:fld id="{19FC706D-DD25-41D9-8176-6844A4472418}"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19</a:t>
            </a:fld>
            <a:endParaRPr lang="en-GB"/>
          </a:p>
        </p:txBody>
      </p:sp>
      <p:sp>
        <p:nvSpPr>
          <p:cNvPr id="3" name="Content Placeholder 2"/>
          <p:cNvSpPr>
            <a:spLocks noGrp="1"/>
          </p:cNvSpPr>
          <p:nvPr>
            <p:ph sz="quarter" idx="1"/>
          </p:nvPr>
        </p:nvSpPr>
        <p:spPr/>
        <p:txBody>
          <a:bodyPr/>
          <a:lstStyle/>
          <a:p>
            <a:r>
              <a:rPr lang="en-US" dirty="0" smtClean="0"/>
              <a:t>Note that it is possible for the programmer to set his or her own order of evaluation by putting, say, parenthesis. Whatever is enclosed in parenthesis is evaluated first.</a:t>
            </a:r>
            <a:endParaRPr lang="en-GB" dirty="0" smtClean="0"/>
          </a:p>
          <a:p>
            <a:r>
              <a:rPr lang="en-US" dirty="0" smtClean="0"/>
              <a:t> </a:t>
            </a:r>
            <a:endParaRPr lang="en-GB" dirty="0" smtClean="0"/>
          </a:p>
          <a:p>
            <a:r>
              <a:rPr lang="en-US" dirty="0" smtClean="0"/>
              <a:t>What is the result of the above expression written as:</a:t>
            </a:r>
            <a:endParaRPr lang="en-GB" dirty="0" smtClean="0"/>
          </a:p>
          <a:p>
            <a:r>
              <a:rPr lang="en-US" dirty="0" smtClean="0"/>
              <a:t>(25+  60.0 * n) / SCALE? </a:t>
            </a:r>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a:t>
            </a:r>
            <a:endParaRPr lang="en-GB" b="1" dirty="0"/>
          </a:p>
        </p:txBody>
      </p:sp>
      <p:sp>
        <p:nvSpPr>
          <p:cNvPr id="4" name="Date Placeholder 3"/>
          <p:cNvSpPr>
            <a:spLocks noGrp="1"/>
          </p:cNvSpPr>
          <p:nvPr>
            <p:ph type="dt" sz="half" idx="10"/>
          </p:nvPr>
        </p:nvSpPr>
        <p:spPr/>
        <p:txBody>
          <a:bodyPr/>
          <a:lstStyle/>
          <a:p>
            <a:fld id="{35B2CD7A-0998-4306-BC9D-F9ECF1136F22}" type="datetime1">
              <a:rPr lang="en-US" smtClean="0"/>
              <a:t>5/20/2012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a:t>
            </a:fld>
            <a:endParaRPr lang="en-GB"/>
          </a:p>
        </p:txBody>
      </p:sp>
      <p:sp>
        <p:nvSpPr>
          <p:cNvPr id="3" name="Content Placeholder 2"/>
          <p:cNvSpPr>
            <a:spLocks noGrp="1"/>
          </p:cNvSpPr>
          <p:nvPr>
            <p:ph sz="quarter" idx="1"/>
          </p:nvPr>
        </p:nvSpPr>
        <p:spPr/>
        <p:txBody>
          <a:bodyPr>
            <a:normAutofit/>
          </a:bodyPr>
          <a:lstStyle/>
          <a:p>
            <a:r>
              <a:rPr lang="en-US" dirty="0" smtClean="0"/>
              <a:t>This chapter takes you through the basic symbols so that you may be able to construct various expressions.</a:t>
            </a:r>
          </a:p>
          <a:p>
            <a:r>
              <a:rPr lang="en-US" dirty="0" smtClean="0"/>
              <a:t>For example writing a Mathematical formula as a C statement, in the programs you will be developing.</a:t>
            </a:r>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en-US" b="1" i="1" dirty="0" smtClean="0"/>
              <a:t>Example: Use of operators and their precedence</a:t>
            </a:r>
            <a:endParaRPr lang="en-GB" b="1" dirty="0"/>
          </a:p>
        </p:txBody>
      </p:sp>
      <p:sp>
        <p:nvSpPr>
          <p:cNvPr id="4" name="Date Placeholder 3"/>
          <p:cNvSpPr>
            <a:spLocks noGrp="1"/>
          </p:cNvSpPr>
          <p:nvPr>
            <p:ph type="dt" sz="half" idx="10"/>
          </p:nvPr>
        </p:nvSpPr>
        <p:spPr/>
        <p:txBody>
          <a:bodyPr/>
          <a:lstStyle/>
          <a:p>
            <a:fld id="{1F7F5AE9-A20B-4F83-A89E-1DEE7E813E6F}"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20</a:t>
            </a:fld>
            <a:endParaRPr lang="en-GB"/>
          </a:p>
        </p:txBody>
      </p:sp>
      <p:sp>
        <p:nvSpPr>
          <p:cNvPr id="3" name="Content Placeholder 2"/>
          <p:cNvSpPr>
            <a:spLocks noGrp="1"/>
          </p:cNvSpPr>
          <p:nvPr>
            <p:ph sz="quarter" idx="1"/>
          </p:nvPr>
        </p:nvSpPr>
        <p:spPr/>
        <p:txBody>
          <a:bodyPr>
            <a:normAutofit fontScale="77500" lnSpcReduction="20000"/>
          </a:bodyPr>
          <a:lstStyle/>
          <a:p>
            <a:r>
              <a:rPr lang="en-US" b="1" dirty="0" smtClean="0"/>
              <a:t> </a:t>
            </a:r>
            <a:endParaRPr lang="en-GB" dirty="0" smtClean="0"/>
          </a:p>
          <a:p>
            <a:r>
              <a:rPr lang="en-US" dirty="0" smtClean="0"/>
              <a:t>/* Program to demonstrate use of operators and their precedence */</a:t>
            </a:r>
            <a:endParaRPr lang="en-GB" dirty="0" smtClean="0"/>
          </a:p>
          <a:p>
            <a:r>
              <a:rPr lang="en-US" dirty="0" smtClean="0">
                <a:solidFill>
                  <a:srgbClr val="FF0000"/>
                </a:solidFill>
              </a:rPr>
              <a:t>include&lt;</a:t>
            </a:r>
            <a:r>
              <a:rPr lang="en-US" dirty="0" err="1" smtClean="0">
                <a:solidFill>
                  <a:srgbClr val="FF0000"/>
                </a:solidFill>
              </a:rPr>
              <a:t>stdio.h</a:t>
            </a:r>
            <a:r>
              <a:rPr lang="en-US" dirty="0" smtClean="0">
                <a:solidFill>
                  <a:srgbClr val="FF0000"/>
                </a:solidFill>
              </a:rPr>
              <a:t> &gt;</a:t>
            </a:r>
            <a:endParaRPr lang="en-GB" dirty="0" smtClean="0">
              <a:solidFill>
                <a:srgbClr val="FF0000"/>
              </a:solidFill>
            </a:endParaRPr>
          </a:p>
          <a:p>
            <a:r>
              <a:rPr lang="en-US" dirty="0" smtClean="0">
                <a:solidFill>
                  <a:srgbClr val="FF0000"/>
                </a:solidFill>
              </a:rPr>
              <a:t>main()</a:t>
            </a:r>
            <a:endParaRPr lang="en-GB" dirty="0" smtClean="0">
              <a:solidFill>
                <a:srgbClr val="FF0000"/>
              </a:solidFill>
            </a:endParaRPr>
          </a:p>
          <a:p>
            <a:r>
              <a:rPr lang="en-US" dirty="0" smtClean="0">
                <a:solidFill>
                  <a:srgbClr val="FF0000"/>
                </a:solidFill>
              </a:rPr>
              <a:t>{</a:t>
            </a:r>
            <a:endParaRPr lang="en-GB" dirty="0" smtClean="0">
              <a:solidFill>
                <a:srgbClr val="FF0000"/>
              </a:solidFill>
            </a:endParaRPr>
          </a:p>
          <a:p>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score,top</a:t>
            </a:r>
            <a:r>
              <a:rPr lang="en-US" dirty="0" smtClean="0">
                <a:solidFill>
                  <a:srgbClr val="FF0000"/>
                </a:solidFill>
              </a:rPr>
              <a:t>;</a:t>
            </a:r>
            <a:endParaRPr lang="en-GB" dirty="0" smtClean="0">
              <a:solidFill>
                <a:srgbClr val="FF0000"/>
              </a:solidFill>
            </a:endParaRPr>
          </a:p>
          <a:p>
            <a:r>
              <a:rPr lang="en-US" dirty="0" smtClean="0">
                <a:solidFill>
                  <a:srgbClr val="FF0000"/>
                </a:solidFill>
              </a:rPr>
              <a:t>	score = 30;</a:t>
            </a:r>
            <a:endParaRPr lang="en-GB" dirty="0" smtClean="0">
              <a:solidFill>
                <a:srgbClr val="FF0000"/>
              </a:solidFill>
            </a:endParaRPr>
          </a:p>
          <a:p>
            <a:r>
              <a:rPr lang="en-US" dirty="0" smtClean="0">
                <a:solidFill>
                  <a:srgbClr val="FF0000"/>
                </a:solidFill>
              </a:rPr>
              <a:t>	top = score - (2*5) + 6 * (4+3) + (2+3);</a:t>
            </a:r>
            <a:endParaRPr lang="en-GB" dirty="0" smtClean="0">
              <a:solidFill>
                <a:srgbClr val="FF0000"/>
              </a:solidFill>
            </a:endParaRPr>
          </a:p>
          <a:p>
            <a:r>
              <a:rPr lang="en-US" dirty="0" smtClean="0">
                <a:solidFill>
                  <a:srgbClr val="FF0000"/>
                </a:solidFill>
              </a:rPr>
              <a:t>	</a:t>
            </a:r>
            <a:r>
              <a:rPr lang="en-US" dirty="0" err="1" smtClean="0">
                <a:solidFill>
                  <a:srgbClr val="FF0000"/>
                </a:solidFill>
              </a:rPr>
              <a:t>printf</a:t>
            </a:r>
            <a:r>
              <a:rPr lang="en-US" dirty="0" smtClean="0">
                <a:solidFill>
                  <a:srgbClr val="FF0000"/>
                </a:solidFill>
              </a:rPr>
              <a:t> (“top = %d \ n” , top);</a:t>
            </a:r>
            <a:endParaRPr lang="en-GB" dirty="0" smtClean="0">
              <a:solidFill>
                <a:srgbClr val="FF0000"/>
              </a:solidFill>
            </a:endParaRPr>
          </a:p>
          <a:p>
            <a:r>
              <a:rPr lang="en-US" dirty="0" smtClean="0">
                <a:solidFill>
                  <a:srgbClr val="FF0000"/>
                </a:solidFill>
              </a:rPr>
              <a:t>	return 0;</a:t>
            </a:r>
            <a:endParaRPr lang="en-GB" dirty="0" smtClean="0">
              <a:solidFill>
                <a:srgbClr val="FF0000"/>
              </a:solidFill>
            </a:endParaRPr>
          </a:p>
          <a:p>
            <a:r>
              <a:rPr lang="en-US" dirty="0" smtClean="0">
                <a:solidFill>
                  <a:srgbClr val="FF0000"/>
                </a:solidFill>
              </a:rPr>
              <a:t>}</a:t>
            </a:r>
            <a:endParaRPr lang="en-GB" dirty="0" smtClean="0">
              <a:solidFill>
                <a:srgbClr val="FF0000"/>
              </a:solidFill>
            </a:endParaRPr>
          </a:p>
          <a:p>
            <a:endParaRPr lang="en-US" dirty="0" smtClean="0"/>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en-US" b="1" i="1" dirty="0" smtClean="0"/>
              <a:t>Example: Converting seconds to minutes and seconds using the % operator</a:t>
            </a:r>
            <a:endParaRPr lang="en-GB" b="1" dirty="0"/>
          </a:p>
        </p:txBody>
      </p:sp>
      <p:sp>
        <p:nvSpPr>
          <p:cNvPr id="4" name="Date Placeholder 3"/>
          <p:cNvSpPr>
            <a:spLocks noGrp="1"/>
          </p:cNvSpPr>
          <p:nvPr>
            <p:ph type="dt" sz="half" idx="10"/>
          </p:nvPr>
        </p:nvSpPr>
        <p:spPr/>
        <p:txBody>
          <a:bodyPr/>
          <a:lstStyle/>
          <a:p>
            <a:fld id="{953B8EFB-5312-4CA3-8D3F-20B8F3D485BC}"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21</a:t>
            </a:fld>
            <a:endParaRPr lang="en-GB"/>
          </a:p>
        </p:txBody>
      </p:sp>
      <p:sp>
        <p:nvSpPr>
          <p:cNvPr id="3" name="Content Placeholder 2"/>
          <p:cNvSpPr>
            <a:spLocks noGrp="1"/>
          </p:cNvSpPr>
          <p:nvPr>
            <p:ph sz="quarter" idx="1"/>
          </p:nvPr>
        </p:nvSpPr>
        <p:spPr/>
        <p:txBody>
          <a:bodyPr>
            <a:normAutofit fontScale="62500" lnSpcReduction="20000"/>
          </a:bodyPr>
          <a:lstStyle/>
          <a:p>
            <a:pPr marL="514350" indent="-514350">
              <a:buFont typeface="+mj-lt"/>
              <a:buAutoNum type="arabicPeriod"/>
            </a:pPr>
            <a:r>
              <a:rPr lang="it-IT" dirty="0" smtClean="0">
                <a:solidFill>
                  <a:srgbClr val="FF0000"/>
                </a:solidFill>
              </a:rPr>
              <a:t>#include&lt;stdio.h&gt;</a:t>
            </a:r>
            <a:endParaRPr lang="en-GB" dirty="0" smtClean="0">
              <a:solidFill>
                <a:srgbClr val="FF0000"/>
              </a:solidFill>
            </a:endParaRPr>
          </a:p>
          <a:p>
            <a:pPr marL="514350" indent="-514350">
              <a:buFont typeface="+mj-lt"/>
              <a:buAutoNum type="arabicPeriod"/>
            </a:pPr>
            <a:r>
              <a:rPr lang="it-IT" dirty="0" smtClean="0">
                <a:solidFill>
                  <a:srgbClr val="FF0000"/>
                </a:solidFill>
              </a:rPr>
              <a:t>#define SEC_PER_MIN 60</a:t>
            </a:r>
            <a:endParaRPr lang="en-GB" dirty="0" smtClean="0">
              <a:solidFill>
                <a:srgbClr val="FF0000"/>
              </a:solidFill>
            </a:endParaRPr>
          </a:p>
          <a:p>
            <a:pPr marL="514350" indent="-514350">
              <a:buFont typeface="+mj-lt"/>
              <a:buAutoNum type="arabicPeriod"/>
            </a:pPr>
            <a:r>
              <a:rPr lang="en-US" dirty="0" smtClean="0">
                <a:solidFill>
                  <a:srgbClr val="FF0000"/>
                </a:solidFill>
              </a:rPr>
              <a:t>main()</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int</a:t>
            </a:r>
            <a:r>
              <a:rPr lang="en-US" dirty="0" smtClean="0">
                <a:solidFill>
                  <a:srgbClr val="FF0000"/>
                </a:solidFill>
              </a:rPr>
              <a:t> sec, min, </a:t>
            </a:r>
            <a:r>
              <a:rPr lang="en-US" dirty="0" err="1" smtClean="0">
                <a:solidFill>
                  <a:srgbClr val="FF0000"/>
                </a:solidFill>
              </a:rPr>
              <a:t>sec_left</a:t>
            </a: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 CONVERTING  SECONDS TO MINUTES AND SECONDS === \n\n“)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(“Enter number of seconds you wish to convert\n“)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scanf</a:t>
            </a:r>
            <a:r>
              <a:rPr lang="en-US" dirty="0" smtClean="0">
                <a:solidFill>
                  <a:srgbClr val="FF0000"/>
                </a:solidFill>
              </a:rPr>
              <a:t>(“%</a:t>
            </a:r>
            <a:r>
              <a:rPr lang="en-US" dirty="0" err="1" smtClean="0">
                <a:solidFill>
                  <a:srgbClr val="FF0000"/>
                </a:solidFill>
              </a:rPr>
              <a:t>d”,&amp;sec</a:t>
            </a:r>
            <a:r>
              <a:rPr lang="en-US" dirty="0" smtClean="0">
                <a:solidFill>
                  <a:srgbClr val="FF0000"/>
                </a:solidFill>
              </a:rPr>
              <a:t> ) ; 	/* Read in number of seconds */</a:t>
            </a:r>
            <a:endParaRPr lang="en-GB" dirty="0" smtClean="0">
              <a:solidFill>
                <a:srgbClr val="FF0000"/>
              </a:solidFill>
            </a:endParaRPr>
          </a:p>
          <a:p>
            <a:pPr marL="514350" indent="-514350">
              <a:buFont typeface="+mj-lt"/>
              <a:buAutoNum type="arabicPeriod"/>
            </a:pPr>
            <a:r>
              <a:rPr lang="en-US" dirty="0" smtClean="0">
                <a:solidFill>
                  <a:srgbClr val="FF0000"/>
                </a:solidFill>
              </a:rPr>
              <a:t>  min = sec / SEC_PER_MIN ;	/ * Truncate number of seconds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sec_left</a:t>
            </a:r>
            <a:r>
              <a:rPr lang="en-US" dirty="0" smtClean="0">
                <a:solidFill>
                  <a:srgbClr val="FF0000"/>
                </a:solidFill>
              </a:rPr>
              <a:t> = sec % SEC_PER_MIN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a:t>
            </a:r>
            <a:r>
              <a:rPr lang="en-US" dirty="0" err="1" smtClean="0">
                <a:solidFill>
                  <a:srgbClr val="FF0000"/>
                </a:solidFill>
              </a:rPr>
              <a:t>n%d</a:t>
            </a:r>
            <a:r>
              <a:rPr lang="en-US" dirty="0" smtClean="0">
                <a:solidFill>
                  <a:srgbClr val="FF0000"/>
                </a:solidFill>
              </a:rPr>
              <a:t> seconds is % d minutes,% seconds\n“ ,</a:t>
            </a:r>
            <a:r>
              <a:rPr lang="en-US" dirty="0" err="1" smtClean="0">
                <a:solidFill>
                  <a:srgbClr val="FF0000"/>
                </a:solidFill>
              </a:rPr>
              <a:t>sec,min,sec_left</a:t>
            </a: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return 0; </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assignment operator</a:t>
            </a:r>
            <a:endParaRPr lang="en-GB" b="1" dirty="0"/>
          </a:p>
        </p:txBody>
      </p:sp>
      <p:sp>
        <p:nvSpPr>
          <p:cNvPr id="4" name="Date Placeholder 3"/>
          <p:cNvSpPr>
            <a:spLocks noGrp="1"/>
          </p:cNvSpPr>
          <p:nvPr>
            <p:ph type="dt" sz="half" idx="10"/>
          </p:nvPr>
        </p:nvSpPr>
        <p:spPr/>
        <p:txBody>
          <a:bodyPr/>
          <a:lstStyle/>
          <a:p>
            <a:fld id="{87BFE2A3-0DE2-4131-9050-159C6D65010F}"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22</a:t>
            </a:fld>
            <a:endParaRPr lang="en-GB"/>
          </a:p>
        </p:txBody>
      </p:sp>
      <p:sp>
        <p:nvSpPr>
          <p:cNvPr id="3" name="Content Placeholder 2"/>
          <p:cNvSpPr>
            <a:spLocks noGrp="1"/>
          </p:cNvSpPr>
          <p:nvPr>
            <p:ph sz="quarter" idx="1"/>
          </p:nvPr>
        </p:nvSpPr>
        <p:spPr/>
        <p:txBody>
          <a:bodyPr>
            <a:normAutofit fontScale="70000" lnSpcReduction="20000"/>
          </a:bodyPr>
          <a:lstStyle/>
          <a:p>
            <a:r>
              <a:rPr lang="en-US" dirty="0" smtClean="0"/>
              <a:t>The Assignment operator ( = ) is a value assigning operator. Assignment expressions take the form;</a:t>
            </a:r>
            <a:endParaRPr lang="en-GB" dirty="0" smtClean="0"/>
          </a:p>
          <a:p>
            <a:r>
              <a:rPr lang="en-US" dirty="0" smtClean="0"/>
              <a:t> </a:t>
            </a:r>
            <a:endParaRPr lang="en-GB" dirty="0" smtClean="0"/>
          </a:p>
          <a:p>
            <a:r>
              <a:rPr lang="en-US" dirty="0" smtClean="0"/>
              <a:t>	</a:t>
            </a:r>
            <a:r>
              <a:rPr lang="en-US" i="1" dirty="0" smtClean="0"/>
              <a:t>identifier</a:t>
            </a:r>
            <a:r>
              <a:rPr lang="en-US" dirty="0" smtClean="0"/>
              <a:t> = </a:t>
            </a:r>
            <a:r>
              <a:rPr lang="en-US" i="1" dirty="0" smtClean="0"/>
              <a:t>expression;</a:t>
            </a:r>
            <a:endParaRPr lang="en-GB" dirty="0" smtClean="0"/>
          </a:p>
          <a:p>
            <a:r>
              <a:rPr lang="en-US" dirty="0" smtClean="0"/>
              <a:t>where </a:t>
            </a:r>
            <a:r>
              <a:rPr lang="en-US" i="1" dirty="0" smtClean="0"/>
              <a:t>identifier</a:t>
            </a:r>
            <a:r>
              <a:rPr lang="en-US" dirty="0" smtClean="0"/>
              <a:t> generally represents a variable, constant or a larger expression.</a:t>
            </a:r>
            <a:endParaRPr lang="en-GB" dirty="0" smtClean="0"/>
          </a:p>
          <a:p>
            <a:r>
              <a:rPr lang="en-US" dirty="0" smtClean="0"/>
              <a:t> </a:t>
            </a:r>
            <a:endParaRPr lang="en-GB" dirty="0" smtClean="0"/>
          </a:p>
          <a:p>
            <a:r>
              <a:rPr lang="en-US" b="1" i="1" dirty="0" smtClean="0"/>
              <a:t>Examples of assignment:</a:t>
            </a:r>
            <a:endParaRPr lang="en-GB" dirty="0" smtClean="0"/>
          </a:p>
          <a:p>
            <a:r>
              <a:rPr lang="en-US" dirty="0" smtClean="0"/>
              <a:t> </a:t>
            </a:r>
            <a:endParaRPr lang="en-GB" dirty="0" smtClean="0"/>
          </a:p>
          <a:p>
            <a:r>
              <a:rPr lang="en-US" b="1" dirty="0" smtClean="0"/>
              <a:t>	</a:t>
            </a:r>
            <a:r>
              <a:rPr lang="es-MX" dirty="0" smtClean="0"/>
              <a:t>a = 3 ;</a:t>
            </a:r>
            <a:endParaRPr lang="en-GB" b="1" dirty="0" smtClean="0"/>
          </a:p>
          <a:p>
            <a:r>
              <a:rPr lang="es-MX" dirty="0" smtClean="0"/>
              <a:t>	x = y ;</a:t>
            </a:r>
            <a:endParaRPr lang="en-GB" b="1" dirty="0" smtClean="0"/>
          </a:p>
          <a:p>
            <a:r>
              <a:rPr lang="es-MX" dirty="0" smtClean="0"/>
              <a:t>	</a:t>
            </a:r>
            <a:r>
              <a:rPr lang="en-US" dirty="0" smtClean="0"/>
              <a:t>pi = 3.14;</a:t>
            </a:r>
            <a:endParaRPr lang="en-GB" b="1" dirty="0" smtClean="0"/>
          </a:p>
          <a:p>
            <a:r>
              <a:rPr lang="en-US" dirty="0" smtClean="0"/>
              <a:t>	sum = a + b ;</a:t>
            </a:r>
            <a:endParaRPr lang="en-GB" b="1" dirty="0" smtClean="0"/>
          </a:p>
          <a:p>
            <a:r>
              <a:rPr lang="en-US" dirty="0" smtClean="0"/>
              <a:t>	</a:t>
            </a:r>
            <a:r>
              <a:rPr lang="en-US" dirty="0" err="1" smtClean="0"/>
              <a:t>area_circle</a:t>
            </a:r>
            <a:r>
              <a:rPr lang="en-US" dirty="0" smtClean="0"/>
              <a:t> = pi * radius * radius;</a:t>
            </a:r>
            <a:endParaRPr lang="en-GB" b="1" dirty="0" smtClean="0"/>
          </a:p>
          <a:p>
            <a:pPr>
              <a:buFont typeface="Wingdings" pitchFamily="2" charset="2"/>
              <a:buNone/>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 </a:t>
            </a:r>
            <a:endParaRPr lang="en-GB" b="1" dirty="0"/>
          </a:p>
        </p:txBody>
      </p:sp>
      <p:sp>
        <p:nvSpPr>
          <p:cNvPr id="4" name="Date Placeholder 3"/>
          <p:cNvSpPr>
            <a:spLocks noGrp="1"/>
          </p:cNvSpPr>
          <p:nvPr>
            <p:ph type="dt" sz="half" idx="10"/>
          </p:nvPr>
        </p:nvSpPr>
        <p:spPr/>
        <p:txBody>
          <a:bodyPr/>
          <a:lstStyle/>
          <a:p>
            <a:fld id="{A7EC1A69-7A6F-4583-938C-83D652385C54}"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23</a:t>
            </a:fld>
            <a:endParaRPr lang="en-GB"/>
          </a:p>
        </p:txBody>
      </p:sp>
      <p:sp>
        <p:nvSpPr>
          <p:cNvPr id="3" name="Content Placeholder 2"/>
          <p:cNvSpPr>
            <a:spLocks noGrp="1"/>
          </p:cNvSpPr>
          <p:nvPr>
            <p:ph sz="quarter" idx="1"/>
          </p:nvPr>
        </p:nvSpPr>
        <p:spPr/>
        <p:txBody>
          <a:bodyPr>
            <a:normAutofit fontScale="92500" lnSpcReduction="20000"/>
          </a:bodyPr>
          <a:lstStyle/>
          <a:p>
            <a:pPr marL="514350" lvl="0" indent="-514350">
              <a:buFont typeface="+mj-lt"/>
              <a:buAutoNum type="arabicPeriod"/>
            </a:pPr>
            <a:r>
              <a:rPr lang="en-US" sz="3200" dirty="0" smtClean="0"/>
              <a:t>You cannot assign a variable to a constant such as 3 = a ;</a:t>
            </a:r>
            <a:endParaRPr lang="en-GB" sz="3200" i="1" dirty="0" smtClean="0"/>
          </a:p>
          <a:p>
            <a:pPr marL="514350" lvl="0" indent="-514350">
              <a:buFont typeface="+mj-lt"/>
              <a:buAutoNum type="arabicPeriod"/>
            </a:pPr>
            <a:r>
              <a:rPr lang="en-US" sz="3200" dirty="0" smtClean="0"/>
              <a:t>The assignment operator = and equality operator (= =) are distinctively different. The = operator assigns a value to an identifier. The equality operator (= =)  tests whether two expressions have the same value.</a:t>
            </a:r>
            <a:endParaRPr lang="en-GB" sz="3200" i="1" dirty="0" smtClean="0"/>
          </a:p>
          <a:p>
            <a:pPr marL="514350" lvl="0" indent="-514350">
              <a:buFont typeface="+mj-lt"/>
              <a:buAutoNum type="arabicPeriod"/>
            </a:pPr>
            <a:r>
              <a:rPr lang="en-US" sz="3200" dirty="0" smtClean="0"/>
              <a:t>Multiple assignments are possible e.g. a =b = 5 ; assigns the integer value 5 to both a and b.</a:t>
            </a:r>
            <a:endParaRPr lang="en-GB" sz="3200" i="1" dirty="0" smtClean="0"/>
          </a:p>
          <a:p>
            <a:pPr marL="514350" lvl="0" indent="-514350">
              <a:buFont typeface="+mj-lt"/>
              <a:buAutoNum type="arabicPeriod"/>
            </a:pPr>
            <a:r>
              <a:rPr lang="en-US" sz="3200" dirty="0" smtClean="0"/>
              <a:t>Assignment can be combined with +, -, /, *, and % </a:t>
            </a:r>
            <a:endParaRPr lang="en-GB" sz="3200" i="1"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r>
              <a:rPr lang="en-US" b="1" dirty="0" smtClean="0"/>
              <a:t/>
            </a:r>
            <a:br>
              <a:rPr lang="en-US" b="1" dirty="0" smtClean="0"/>
            </a:br>
            <a:r>
              <a:rPr lang="en-US" b="1" dirty="0" smtClean="0"/>
              <a:t>Relational operators</a:t>
            </a:r>
            <a:r>
              <a:rPr lang="en-GB" b="1" dirty="0" smtClean="0"/>
              <a:t/>
            </a:r>
            <a:br>
              <a:rPr lang="en-GB" b="1" dirty="0" smtClean="0"/>
            </a:br>
            <a:endParaRPr lang="en-US" dirty="0"/>
          </a:p>
        </p:txBody>
      </p:sp>
      <p:sp>
        <p:nvSpPr>
          <p:cNvPr id="4" name="Date Placeholder 3"/>
          <p:cNvSpPr>
            <a:spLocks noGrp="1"/>
          </p:cNvSpPr>
          <p:nvPr>
            <p:ph type="dt" sz="half" idx="10"/>
          </p:nvPr>
        </p:nvSpPr>
        <p:spPr/>
        <p:txBody>
          <a:bodyPr/>
          <a:lstStyle/>
          <a:p>
            <a:fld id="{80D53A6E-7845-4226-BCBC-EC632810DF9F}"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24</a:t>
            </a:fld>
            <a:endParaRPr lang="en-GB"/>
          </a:p>
        </p:txBody>
      </p:sp>
      <p:sp>
        <p:nvSpPr>
          <p:cNvPr id="3" name="Content Placeholder 2"/>
          <p:cNvSpPr>
            <a:spLocks noGrp="1"/>
          </p:cNvSpPr>
          <p:nvPr>
            <p:ph sz="quarter" idx="1"/>
          </p:nvPr>
        </p:nvSpPr>
        <p:spPr/>
        <p:txBody>
          <a:bodyPr>
            <a:normAutofit fontScale="85000" lnSpcReduction="20000"/>
          </a:bodyPr>
          <a:lstStyle/>
          <a:p>
            <a:r>
              <a:rPr lang="en-US" dirty="0" smtClean="0"/>
              <a:t>There are four relational operators in C.</a:t>
            </a:r>
            <a:endParaRPr lang="en-GB" dirty="0" smtClean="0"/>
          </a:p>
          <a:p>
            <a:r>
              <a:rPr lang="en-US" dirty="0" smtClean="0"/>
              <a:t> </a:t>
            </a:r>
            <a:endParaRPr lang="en-GB" dirty="0" smtClean="0"/>
          </a:p>
          <a:p>
            <a:r>
              <a:rPr lang="en-US" dirty="0" smtClean="0"/>
              <a:t>&lt; 		Less than</a:t>
            </a:r>
            <a:endParaRPr lang="en-GB" dirty="0" smtClean="0"/>
          </a:p>
          <a:p>
            <a:r>
              <a:rPr lang="en-US" dirty="0" smtClean="0"/>
              <a:t>&lt;= 		Less than or equal to</a:t>
            </a:r>
            <a:endParaRPr lang="en-GB" dirty="0" smtClean="0"/>
          </a:p>
          <a:p>
            <a:r>
              <a:rPr lang="en-US" dirty="0" smtClean="0"/>
              <a:t>&gt; 		Greater than</a:t>
            </a:r>
            <a:endParaRPr lang="en-GB" dirty="0" smtClean="0"/>
          </a:p>
          <a:p>
            <a:r>
              <a:rPr lang="en-US" dirty="0" smtClean="0"/>
              <a:t>&gt; = 	Greater than or equal to</a:t>
            </a:r>
            <a:endParaRPr lang="en-GB" dirty="0" smtClean="0"/>
          </a:p>
          <a:p>
            <a:r>
              <a:rPr lang="en-US" dirty="0" smtClean="0"/>
              <a:t> </a:t>
            </a:r>
            <a:endParaRPr lang="en-GB" dirty="0" smtClean="0"/>
          </a:p>
          <a:p>
            <a:r>
              <a:rPr lang="en-US" dirty="0" smtClean="0"/>
              <a:t>Closely associated with the above are two equality operators;</a:t>
            </a:r>
            <a:endParaRPr lang="en-GB" dirty="0" smtClean="0"/>
          </a:p>
          <a:p>
            <a:r>
              <a:rPr lang="en-US" dirty="0" smtClean="0"/>
              <a:t>= = 	Equal to</a:t>
            </a:r>
            <a:endParaRPr lang="en-GB" dirty="0" smtClean="0"/>
          </a:p>
          <a:p>
            <a:r>
              <a:rPr lang="en-US" dirty="0" smtClean="0"/>
              <a:t>! = 		Not equal to</a:t>
            </a:r>
            <a:endParaRPr lang="en-GB" dirty="0" smtClean="0"/>
          </a:p>
          <a:p>
            <a:endParaRPr lang="en-US" dirty="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US" dirty="0" smtClean="0"/>
              <a:t>Relational operators….</a:t>
            </a:r>
            <a:endParaRPr lang="en-US" dirty="0"/>
          </a:p>
        </p:txBody>
      </p:sp>
      <p:sp>
        <p:nvSpPr>
          <p:cNvPr id="4" name="Date Placeholder 3"/>
          <p:cNvSpPr>
            <a:spLocks noGrp="1"/>
          </p:cNvSpPr>
          <p:nvPr>
            <p:ph type="dt" sz="half" idx="10"/>
          </p:nvPr>
        </p:nvSpPr>
        <p:spPr/>
        <p:txBody>
          <a:bodyPr/>
          <a:lstStyle/>
          <a:p>
            <a:fld id="{5CA94EAF-44AF-4E6C-A554-63099AF3BD35}"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25</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The above six operators form </a:t>
            </a:r>
            <a:r>
              <a:rPr lang="en-US" b="1" dirty="0" smtClean="0"/>
              <a:t>logical expressions.</a:t>
            </a:r>
            <a:endParaRPr lang="en-GB" dirty="0" smtClean="0"/>
          </a:p>
          <a:p>
            <a:r>
              <a:rPr lang="en-US" dirty="0" smtClean="0"/>
              <a:t> </a:t>
            </a:r>
            <a:endParaRPr lang="en-GB" dirty="0" smtClean="0"/>
          </a:p>
          <a:p>
            <a:r>
              <a:rPr lang="en-US" dirty="0" smtClean="0"/>
              <a:t>A logical expression represents conditions that are either true (represented by integer 1) or false (represented by  0).</a:t>
            </a:r>
            <a:endParaRPr lang="en-GB" dirty="0" smtClean="0"/>
          </a:p>
          <a:p>
            <a:pPr hangingPunct="0"/>
            <a:r>
              <a:rPr lang="en-US" b="1" dirty="0" smtClean="0"/>
              <a:t> </a:t>
            </a:r>
            <a:endParaRPr lang="en-GB" dirty="0" smtClean="0"/>
          </a:p>
          <a:p>
            <a:pPr hangingPunct="0"/>
            <a:r>
              <a:rPr lang="en-US" b="1" i="1" dirty="0" smtClean="0"/>
              <a:t>Example</a:t>
            </a:r>
            <a:endParaRPr lang="en-GB" b="1" u="sng" dirty="0" smtClean="0"/>
          </a:p>
          <a:p>
            <a:r>
              <a:rPr lang="en-US" dirty="0" smtClean="0"/>
              <a:t> </a:t>
            </a:r>
            <a:endParaRPr lang="en-GB" dirty="0" smtClean="0"/>
          </a:p>
          <a:p>
            <a:r>
              <a:rPr lang="en-US" dirty="0" smtClean="0"/>
              <a:t>Consider a, b, c to be integers with values 1, 2,3 respectively. Note their results with relational operators below. </a:t>
            </a:r>
            <a:endParaRPr lang="en-GB" dirty="0" smtClean="0"/>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4" name="Date Placeholder 3"/>
          <p:cNvSpPr>
            <a:spLocks noGrp="1"/>
          </p:cNvSpPr>
          <p:nvPr>
            <p:ph type="dt" sz="half" idx="10"/>
          </p:nvPr>
        </p:nvSpPr>
        <p:spPr/>
        <p:txBody>
          <a:bodyPr/>
          <a:lstStyle/>
          <a:p>
            <a:fld id="{578A1D22-FB3A-4505-9A8B-E85594B873E4}"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26</a:t>
            </a:fld>
            <a:endParaRPr lang="en-GB"/>
          </a:p>
        </p:txBody>
      </p:sp>
      <p:sp>
        <p:nvSpPr>
          <p:cNvPr id="3" name="Content Placeholder 2"/>
          <p:cNvSpPr>
            <a:spLocks noGrp="1"/>
          </p:cNvSpPr>
          <p:nvPr>
            <p:ph sz="quarter" idx="1"/>
          </p:nvPr>
        </p:nvSpPr>
        <p:spPr/>
        <p:txBody>
          <a:bodyPr/>
          <a:lstStyle/>
          <a:p>
            <a:pPr hangingPunct="0"/>
            <a:r>
              <a:rPr lang="en-US" b="1" dirty="0" smtClean="0"/>
              <a:t>Expression		Result</a:t>
            </a:r>
            <a:endParaRPr lang="en-GB" i="1" dirty="0" smtClean="0"/>
          </a:p>
          <a:p>
            <a:r>
              <a:rPr lang="en-US" dirty="0" smtClean="0"/>
              <a:t> </a:t>
            </a:r>
            <a:endParaRPr lang="en-GB" dirty="0" smtClean="0"/>
          </a:p>
          <a:p>
            <a:r>
              <a:rPr lang="en-US" dirty="0" smtClean="0"/>
              <a:t>a &lt; b			1 (true)</a:t>
            </a:r>
            <a:endParaRPr lang="en-GB" dirty="0" smtClean="0"/>
          </a:p>
          <a:p>
            <a:r>
              <a:rPr lang="en-US" dirty="0" smtClean="0"/>
              <a:t>(a+ b) &gt; = c		1 (true)</a:t>
            </a:r>
            <a:endParaRPr lang="en-GB" dirty="0" smtClean="0"/>
          </a:p>
          <a:p>
            <a:r>
              <a:rPr lang="en-US" dirty="0" smtClean="0"/>
              <a:t>(b + c) &gt; (a+5)	         0 (false)</a:t>
            </a:r>
            <a:endParaRPr lang="en-GB" dirty="0" smtClean="0"/>
          </a:p>
          <a:p>
            <a:r>
              <a:rPr lang="en-US" dirty="0" smtClean="0"/>
              <a:t>c : = 3			0 (false)</a:t>
            </a:r>
            <a:endParaRPr lang="en-GB" dirty="0" smtClean="0"/>
          </a:p>
          <a:p>
            <a:r>
              <a:rPr lang="en-US" dirty="0" smtClean="0"/>
              <a:t>b = = 2		         1 (true)</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operators</a:t>
            </a:r>
            <a:endParaRPr lang="en-GB" b="1" dirty="0"/>
          </a:p>
        </p:txBody>
      </p:sp>
      <p:sp>
        <p:nvSpPr>
          <p:cNvPr id="4" name="Date Placeholder 3"/>
          <p:cNvSpPr>
            <a:spLocks noGrp="1"/>
          </p:cNvSpPr>
          <p:nvPr>
            <p:ph type="dt" sz="half" idx="10"/>
          </p:nvPr>
        </p:nvSpPr>
        <p:spPr/>
        <p:txBody>
          <a:bodyPr/>
          <a:lstStyle/>
          <a:p>
            <a:fld id="{4C041A26-B3AE-44DE-9261-AF6B7AFE6BBD}"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27</a:t>
            </a:fld>
            <a:endParaRPr lang="en-GB"/>
          </a:p>
        </p:txBody>
      </p:sp>
      <p:sp>
        <p:nvSpPr>
          <p:cNvPr id="3" name="Content Placeholder 2"/>
          <p:cNvSpPr>
            <a:spLocks noGrp="1"/>
          </p:cNvSpPr>
          <p:nvPr>
            <p:ph sz="quarter" idx="1"/>
          </p:nvPr>
        </p:nvSpPr>
        <p:spPr/>
        <p:txBody>
          <a:bodyPr>
            <a:normAutofit/>
          </a:bodyPr>
          <a:lstStyle/>
          <a:p>
            <a:r>
              <a:rPr lang="en-US" dirty="0" smtClean="0"/>
              <a:t>&amp;&amp; 		Logical AND</a:t>
            </a:r>
            <a:endParaRPr lang="en-GB" dirty="0" smtClean="0"/>
          </a:p>
          <a:p>
            <a:r>
              <a:rPr lang="en-US" dirty="0" smtClean="0"/>
              <a:t>||		Logical OR</a:t>
            </a:r>
            <a:endParaRPr lang="en-GB" dirty="0" smtClean="0"/>
          </a:p>
          <a:p>
            <a:r>
              <a:rPr lang="en-US" dirty="0" smtClean="0"/>
              <a:t>!		NOT</a:t>
            </a:r>
            <a:endParaRPr lang="en-GB" dirty="0" smtClean="0"/>
          </a:p>
          <a:p>
            <a:r>
              <a:rPr lang="en-US" dirty="0" smtClean="0"/>
              <a:t> </a:t>
            </a:r>
            <a:endParaRPr lang="en-GB" dirty="0" smtClean="0"/>
          </a:p>
          <a:p>
            <a:r>
              <a:rPr lang="en-US" dirty="0" smtClean="0"/>
              <a:t>The two operators act upon operands that are themselves logical expressions to produce more complex conditions that are either true or false.</a:t>
            </a:r>
            <a:endParaRPr lang="en-GB"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logical operators</a:t>
            </a:r>
            <a:endParaRPr lang="en-US" dirty="0"/>
          </a:p>
        </p:txBody>
      </p:sp>
      <p:sp>
        <p:nvSpPr>
          <p:cNvPr id="4" name="Date Placeholder 3"/>
          <p:cNvSpPr>
            <a:spLocks noGrp="1"/>
          </p:cNvSpPr>
          <p:nvPr>
            <p:ph type="dt" sz="half" idx="10"/>
          </p:nvPr>
        </p:nvSpPr>
        <p:spPr/>
        <p:txBody>
          <a:bodyPr/>
          <a:lstStyle/>
          <a:p>
            <a:fld id="{0255EA1F-32E0-4ADB-9346-8F4790A43982}"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28</a:t>
            </a:fld>
            <a:endParaRPr lang="en-GB"/>
          </a:p>
        </p:txBody>
      </p:sp>
      <p:sp>
        <p:nvSpPr>
          <p:cNvPr id="3" name="Content Placeholder 2"/>
          <p:cNvSpPr>
            <a:spLocks noGrp="1"/>
          </p:cNvSpPr>
          <p:nvPr>
            <p:ph sz="quarter" idx="1"/>
          </p:nvPr>
        </p:nvSpPr>
        <p:spPr/>
        <p:txBody>
          <a:bodyPr/>
          <a:lstStyle/>
          <a:p>
            <a:r>
              <a:rPr lang="en-US" dirty="0" smtClean="0"/>
              <a:t>Suppose </a:t>
            </a:r>
            <a:r>
              <a:rPr lang="en-US" dirty="0" err="1" smtClean="0"/>
              <a:t>i</a:t>
            </a:r>
            <a:r>
              <a:rPr lang="en-US" dirty="0" smtClean="0"/>
              <a:t> is an integer whose value is 7, f is a floating point variable whose value is 5.5 and C is a character that represents the character ‘w’, then;</a:t>
            </a:r>
            <a:endParaRPr lang="en-GB" dirty="0" smtClean="0"/>
          </a:p>
          <a:p>
            <a:r>
              <a:rPr lang="en-US" dirty="0" smtClean="0"/>
              <a:t> </a:t>
            </a:r>
            <a:endParaRPr lang="en-GB" dirty="0" smtClean="0"/>
          </a:p>
          <a:p>
            <a:r>
              <a:rPr lang="en-US" dirty="0" smtClean="0"/>
              <a:t>(</a:t>
            </a:r>
            <a:r>
              <a:rPr lang="en-US" dirty="0" err="1" smtClean="0"/>
              <a:t>i</a:t>
            </a:r>
            <a:r>
              <a:rPr lang="en-US" dirty="0" smtClean="0"/>
              <a:t> &gt; = = 6 ) &amp;&amp; ( C = = ‘w’ ) is 1 (true)</a:t>
            </a:r>
            <a:endParaRPr lang="en-GB" dirty="0" smtClean="0"/>
          </a:p>
          <a:p>
            <a:r>
              <a:rPr lang="en-US" dirty="0" smtClean="0"/>
              <a:t>( C’ &gt; = 6 )  ||     (C = 119 ) is 1 (true)</a:t>
            </a:r>
            <a:endParaRPr lang="en-GB" dirty="0" smtClean="0"/>
          </a:p>
          <a:p>
            <a:r>
              <a:rPr lang="en-US" dirty="0" smtClean="0"/>
              <a:t>(f  &lt; 11 )     &amp;&amp; (</a:t>
            </a:r>
            <a:r>
              <a:rPr lang="en-US" dirty="0" err="1" smtClean="0"/>
              <a:t>i</a:t>
            </a:r>
            <a:r>
              <a:rPr lang="en-US" dirty="0" smtClean="0"/>
              <a:t> &gt; 100)   is 0 (false) </a:t>
            </a:r>
            <a:endParaRPr lang="en-GB" dirty="0" smtClean="0"/>
          </a:p>
          <a:p>
            <a:r>
              <a:rPr lang="en-US" dirty="0" smtClean="0"/>
              <a:t>(C! = ‘ p’) || ((</a:t>
            </a:r>
            <a:r>
              <a:rPr lang="en-US" dirty="0" err="1" smtClean="0"/>
              <a:t>i</a:t>
            </a:r>
            <a:r>
              <a:rPr lang="en-US" dirty="0" smtClean="0"/>
              <a:t> + f) &lt; = 10 ) is  1 (true)</a:t>
            </a:r>
            <a:endParaRPr lang="en-GB" dirty="0" smtClean="0"/>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Conditional operator</a:t>
            </a:r>
            <a:endParaRPr lang="en-GB" b="1" dirty="0"/>
          </a:p>
        </p:txBody>
      </p:sp>
      <p:sp>
        <p:nvSpPr>
          <p:cNvPr id="4" name="Date Placeholder 3"/>
          <p:cNvSpPr>
            <a:spLocks noGrp="1"/>
          </p:cNvSpPr>
          <p:nvPr>
            <p:ph type="dt" sz="half" idx="10"/>
          </p:nvPr>
        </p:nvSpPr>
        <p:spPr/>
        <p:txBody>
          <a:bodyPr/>
          <a:lstStyle/>
          <a:p>
            <a:fld id="{AC78040A-DAAE-42EB-B46C-35442FE27DFD}"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29</a:t>
            </a:fld>
            <a:endParaRPr lang="en-GB"/>
          </a:p>
        </p:txBody>
      </p:sp>
      <p:sp>
        <p:nvSpPr>
          <p:cNvPr id="3" name="Content Placeholder 2"/>
          <p:cNvSpPr>
            <a:spLocks noGrp="1"/>
          </p:cNvSpPr>
          <p:nvPr>
            <p:ph sz="quarter" idx="1"/>
          </p:nvPr>
        </p:nvSpPr>
        <p:spPr/>
        <p:txBody>
          <a:bodyPr>
            <a:normAutofit fontScale="92500"/>
          </a:bodyPr>
          <a:lstStyle/>
          <a:p>
            <a:r>
              <a:rPr lang="en-US" dirty="0" smtClean="0"/>
              <a:t>Conditional tests can be carried out with the conditional operator (</a:t>
            </a:r>
            <a:r>
              <a:rPr lang="en-US" b="1" dirty="0" smtClean="0"/>
              <a:t>?</a:t>
            </a:r>
            <a:r>
              <a:rPr lang="en-US" dirty="0" smtClean="0"/>
              <a:t>). A conditional expression takes the form:</a:t>
            </a:r>
            <a:endParaRPr lang="en-GB" dirty="0" smtClean="0"/>
          </a:p>
          <a:p>
            <a:r>
              <a:rPr lang="en-US" dirty="0" smtClean="0"/>
              <a:t> </a:t>
            </a:r>
            <a:endParaRPr lang="en-GB" dirty="0" smtClean="0"/>
          </a:p>
          <a:p>
            <a:r>
              <a:rPr lang="en-US" b="1" dirty="0" smtClean="0"/>
              <a:t>expression1 ? expression2 : expression3</a:t>
            </a:r>
            <a:r>
              <a:rPr lang="en-US" dirty="0" smtClean="0"/>
              <a:t> and implies;  </a:t>
            </a:r>
            <a:endParaRPr lang="en-GB" dirty="0" smtClean="0"/>
          </a:p>
          <a:p>
            <a:r>
              <a:rPr lang="en-US" dirty="0" smtClean="0"/>
              <a:t> </a:t>
            </a:r>
            <a:endParaRPr lang="en-GB" dirty="0" smtClean="0"/>
          </a:p>
          <a:p>
            <a:r>
              <a:rPr lang="en-US" dirty="0" smtClean="0"/>
              <a:t>evaluate expression1.  If expression1 evaluates to true ( value is 1 or non zero) then evaluate expression 2, otherwise (i.e. if expression 1 is false or zero ) , evaluate expression3.</a:t>
            </a:r>
            <a:endParaRPr lang="en-GB"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Operators versus operands</a:t>
            </a:r>
            <a:r>
              <a:rPr lang="en-GB" b="1" dirty="0" smtClean="0"/>
              <a:t/>
            </a:r>
            <a:br>
              <a:rPr lang="en-GB" b="1" dirty="0" smtClean="0"/>
            </a:br>
            <a:endParaRPr lang="en-GB" dirty="0"/>
          </a:p>
        </p:txBody>
      </p:sp>
      <p:sp>
        <p:nvSpPr>
          <p:cNvPr id="4" name="Date Placeholder 3"/>
          <p:cNvSpPr>
            <a:spLocks noGrp="1"/>
          </p:cNvSpPr>
          <p:nvPr>
            <p:ph type="dt" sz="half" idx="10"/>
          </p:nvPr>
        </p:nvSpPr>
        <p:spPr/>
        <p:txBody>
          <a:bodyPr/>
          <a:lstStyle/>
          <a:p>
            <a:fld id="{7D8C7C7E-B6AA-4657-AA99-3CE3C7BDF445}" type="datetime1">
              <a:rPr lang="en-US" smtClean="0"/>
              <a:t>5/20/2012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a:t>
            </a:fld>
            <a:endParaRPr lang="en-GB"/>
          </a:p>
        </p:txBody>
      </p:sp>
      <p:sp>
        <p:nvSpPr>
          <p:cNvPr id="3" name="Content Placeholder 2"/>
          <p:cNvSpPr>
            <a:spLocks noGrp="1"/>
          </p:cNvSpPr>
          <p:nvPr>
            <p:ph sz="quarter" idx="1"/>
          </p:nvPr>
        </p:nvSpPr>
        <p:spPr/>
        <p:txBody>
          <a:bodyPr>
            <a:normAutofit fontScale="77500" lnSpcReduction="20000"/>
          </a:bodyPr>
          <a:lstStyle/>
          <a:p>
            <a:r>
              <a:rPr lang="en-US" dirty="0" smtClean="0"/>
              <a:t>An </a:t>
            </a:r>
            <a:r>
              <a:rPr lang="en-US" b="1" dirty="0" smtClean="0"/>
              <a:t>operator</a:t>
            </a:r>
            <a:r>
              <a:rPr lang="en-US" dirty="0" smtClean="0"/>
              <a:t> is a component or symbol of any expression that joins individual constants, variables, array elements and function references.</a:t>
            </a:r>
            <a:endParaRPr lang="en-GB" dirty="0" smtClean="0"/>
          </a:p>
          <a:p>
            <a:r>
              <a:rPr lang="en-US" dirty="0" smtClean="0"/>
              <a:t> </a:t>
            </a:r>
            <a:endParaRPr lang="en-GB" dirty="0" smtClean="0"/>
          </a:p>
          <a:p>
            <a:r>
              <a:rPr lang="en-US" dirty="0" smtClean="0"/>
              <a:t>An </a:t>
            </a:r>
            <a:r>
              <a:rPr lang="en-US" b="1" dirty="0" smtClean="0"/>
              <a:t>operand</a:t>
            </a:r>
            <a:r>
              <a:rPr lang="en-US" dirty="0" smtClean="0"/>
              <a:t> is a data item that is acted upon by an operator. Some operators act upon two operands (binary operators) while others act upon only one operand (unary operators).</a:t>
            </a:r>
            <a:endParaRPr lang="en-GB" dirty="0" smtClean="0"/>
          </a:p>
          <a:p>
            <a:r>
              <a:rPr lang="en-US" dirty="0" smtClean="0"/>
              <a:t> </a:t>
            </a:r>
            <a:endParaRPr lang="en-GB" dirty="0" smtClean="0"/>
          </a:p>
          <a:p>
            <a:r>
              <a:rPr lang="en-US" dirty="0" smtClean="0"/>
              <a:t>An operand can be a constant value, a variable name or a symbolic constant.</a:t>
            </a:r>
            <a:endParaRPr lang="en-GB" dirty="0" smtClean="0"/>
          </a:p>
          <a:p>
            <a:r>
              <a:rPr lang="en-US" b="1" i="1" dirty="0" smtClean="0"/>
              <a:t> </a:t>
            </a:r>
            <a:endParaRPr lang="en-GB" dirty="0" smtClean="0"/>
          </a:p>
          <a:p>
            <a:r>
              <a:rPr lang="en-US" dirty="0" smtClean="0"/>
              <a:t>An </a:t>
            </a:r>
            <a:r>
              <a:rPr lang="en-US" b="1" dirty="0" smtClean="0"/>
              <a:t>expression</a:t>
            </a:r>
            <a:r>
              <a:rPr lang="en-US" dirty="0" smtClean="0"/>
              <a:t> is a combination of operators and operands.</a:t>
            </a:r>
            <a:endParaRPr lang="en-GB" dirty="0" smtClean="0"/>
          </a:p>
          <a:p>
            <a:endParaRPr lang="en-GB" dirty="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Conditional operator….</a:t>
            </a:r>
            <a:endParaRPr lang="en-US" dirty="0"/>
          </a:p>
        </p:txBody>
      </p:sp>
      <p:sp>
        <p:nvSpPr>
          <p:cNvPr id="4" name="Date Placeholder 3"/>
          <p:cNvSpPr>
            <a:spLocks noGrp="1"/>
          </p:cNvSpPr>
          <p:nvPr>
            <p:ph type="dt" sz="half" idx="10"/>
          </p:nvPr>
        </p:nvSpPr>
        <p:spPr/>
        <p:txBody>
          <a:bodyPr/>
          <a:lstStyle/>
          <a:p>
            <a:fld id="{384EABC5-A78C-48AD-8681-454913EFDBDC}"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30</a:t>
            </a:fld>
            <a:endParaRPr lang="en-GB"/>
          </a:p>
        </p:txBody>
      </p:sp>
      <p:sp>
        <p:nvSpPr>
          <p:cNvPr id="3" name="Content Placeholder 2"/>
          <p:cNvSpPr>
            <a:spLocks noGrp="1"/>
          </p:cNvSpPr>
          <p:nvPr>
            <p:ph sz="quarter" idx="1"/>
          </p:nvPr>
        </p:nvSpPr>
        <p:spPr/>
        <p:txBody>
          <a:bodyPr>
            <a:normAutofit/>
          </a:bodyPr>
          <a:lstStyle/>
          <a:p>
            <a:r>
              <a:rPr lang="en-US" dirty="0" smtClean="0"/>
              <a:t>Consider the statement (</a:t>
            </a:r>
            <a:r>
              <a:rPr lang="en-US" dirty="0" err="1" smtClean="0"/>
              <a:t>i</a:t>
            </a:r>
            <a:r>
              <a:rPr lang="en-US" dirty="0" smtClean="0"/>
              <a:t> &lt; 0) ? 0 :100 </a:t>
            </a:r>
            <a:endParaRPr lang="en-GB" dirty="0" smtClean="0"/>
          </a:p>
          <a:p>
            <a:r>
              <a:rPr lang="en-US" dirty="0" smtClean="0"/>
              <a:t> </a:t>
            </a:r>
            <a:endParaRPr lang="en-GB" dirty="0" smtClean="0"/>
          </a:p>
          <a:p>
            <a:r>
              <a:rPr lang="en-US" dirty="0" smtClean="0"/>
              <a:t>Assuming </a:t>
            </a:r>
            <a:r>
              <a:rPr lang="en-US" b="1" dirty="0" err="1" smtClean="0"/>
              <a:t>i</a:t>
            </a:r>
            <a:r>
              <a:rPr lang="en-US" dirty="0" smtClean="0"/>
              <a:t> is an integer, the expression  (</a:t>
            </a:r>
            <a:r>
              <a:rPr lang="en-US" dirty="0" err="1" smtClean="0"/>
              <a:t>i</a:t>
            </a:r>
            <a:r>
              <a:rPr lang="en-US" dirty="0" smtClean="0"/>
              <a:t> &lt; 0) is evaluated and if it is true, then the result of the entire conditional expression is zero (0), otherwise, the result will be 100.</a:t>
            </a:r>
            <a:endParaRPr lang="en-GB"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Unary operators </a:t>
            </a:r>
            <a:endParaRPr lang="en-GB" b="1" dirty="0"/>
          </a:p>
        </p:txBody>
      </p:sp>
      <p:sp>
        <p:nvSpPr>
          <p:cNvPr id="4" name="Date Placeholder 3"/>
          <p:cNvSpPr>
            <a:spLocks noGrp="1"/>
          </p:cNvSpPr>
          <p:nvPr>
            <p:ph type="dt" sz="half" idx="10"/>
          </p:nvPr>
        </p:nvSpPr>
        <p:spPr/>
        <p:txBody>
          <a:bodyPr/>
          <a:lstStyle/>
          <a:p>
            <a:fld id="{5EF66A03-C232-4A91-ACC5-E9B05619E970}"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31</a:t>
            </a:fld>
            <a:endParaRPr lang="en-GB"/>
          </a:p>
        </p:txBody>
      </p:sp>
      <p:sp>
        <p:nvSpPr>
          <p:cNvPr id="3" name="Content Placeholder 2"/>
          <p:cNvSpPr>
            <a:spLocks noGrp="1"/>
          </p:cNvSpPr>
          <p:nvPr>
            <p:ph sz="quarter" idx="1"/>
          </p:nvPr>
        </p:nvSpPr>
        <p:spPr/>
        <p:txBody>
          <a:bodyPr>
            <a:normAutofit fontScale="92500" lnSpcReduction="10000"/>
          </a:bodyPr>
          <a:lstStyle/>
          <a:p>
            <a:r>
              <a:rPr lang="en-US" dirty="0" smtClean="0"/>
              <a:t>These are operators that act on a singe operand to produce a value. The operators may precede the operand or are after an operand.</a:t>
            </a:r>
            <a:endParaRPr lang="en-GB" dirty="0" smtClean="0"/>
          </a:p>
          <a:p>
            <a:r>
              <a:rPr lang="en-US" dirty="0" smtClean="0"/>
              <a:t> </a:t>
            </a:r>
            <a:endParaRPr lang="en-GB" dirty="0" smtClean="0"/>
          </a:p>
          <a:p>
            <a:r>
              <a:rPr lang="en-US" b="1" i="1" dirty="0" smtClean="0"/>
              <a:t>Examples</a:t>
            </a:r>
            <a:endParaRPr lang="en-GB" dirty="0" smtClean="0"/>
          </a:p>
          <a:p>
            <a:r>
              <a:rPr lang="en-US" b="1" i="1" dirty="0" smtClean="0"/>
              <a:t> </a:t>
            </a:r>
            <a:endParaRPr lang="en-GB" dirty="0" smtClean="0"/>
          </a:p>
          <a:p>
            <a:pPr lvl="0"/>
            <a:r>
              <a:rPr lang="en-US" dirty="0" smtClean="0"/>
              <a:t>Unary minus e.g. - 700 or –x</a:t>
            </a:r>
            <a:endParaRPr lang="en-GB" dirty="0" smtClean="0"/>
          </a:p>
          <a:p>
            <a:pPr lvl="0"/>
            <a:r>
              <a:rPr lang="en-US" dirty="0" err="1" smtClean="0"/>
              <a:t>Incrementation</a:t>
            </a:r>
            <a:r>
              <a:rPr lang="en-US" dirty="0" smtClean="0"/>
              <a:t> operator e.g. </a:t>
            </a:r>
            <a:r>
              <a:rPr lang="en-US" dirty="0" err="1" smtClean="0"/>
              <a:t>c++</a:t>
            </a:r>
            <a:endParaRPr lang="en-GB" dirty="0" smtClean="0"/>
          </a:p>
          <a:p>
            <a:pPr lvl="0"/>
            <a:r>
              <a:rPr lang="en-US" dirty="0" err="1" smtClean="0"/>
              <a:t>Decrementation</a:t>
            </a:r>
            <a:r>
              <a:rPr lang="en-US" dirty="0" smtClean="0"/>
              <a:t> operator e.g. f - -</a:t>
            </a:r>
            <a:endParaRPr lang="en-GB" dirty="0" smtClean="0"/>
          </a:p>
          <a:p>
            <a:pPr lvl="0"/>
            <a:r>
              <a:rPr lang="en-US" dirty="0" smtClean="0"/>
              <a:t>sizeof operator e.g. sizeof( float)</a:t>
            </a:r>
            <a:endParaRPr lang="en-GB"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smtClean="0">
                <a:solidFill>
                  <a:srgbClr val="FF0000"/>
                </a:solidFill>
              </a:rPr>
              <a:t>sizeof</a:t>
            </a:r>
            <a:r>
              <a:rPr lang="en-US" b="1" dirty="0" smtClean="0"/>
              <a:t>  operator</a:t>
            </a:r>
            <a:endParaRPr lang="en-GB" b="1" dirty="0"/>
          </a:p>
        </p:txBody>
      </p:sp>
      <p:sp>
        <p:nvSpPr>
          <p:cNvPr id="3" name="Date Placeholder 2"/>
          <p:cNvSpPr>
            <a:spLocks noGrp="1"/>
          </p:cNvSpPr>
          <p:nvPr>
            <p:ph type="dt" sz="half" idx="10"/>
          </p:nvPr>
        </p:nvSpPr>
        <p:spPr/>
        <p:txBody>
          <a:bodyPr/>
          <a:lstStyle/>
          <a:p>
            <a:fld id="{56D343ED-7D83-4982-B441-A5C0FDB6858B}" type="datetime1">
              <a:rPr lang="en-US" smtClean="0"/>
              <a:t>5/20/2012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32</a:t>
            </a:fld>
            <a:endParaRPr lang="en-GB"/>
          </a:p>
        </p:txBody>
      </p:sp>
      <p:sp>
        <p:nvSpPr>
          <p:cNvPr id="6" name="Content Placeholder 5"/>
          <p:cNvSpPr>
            <a:spLocks noGrp="1"/>
          </p:cNvSpPr>
          <p:nvPr>
            <p:ph sz="quarter" idx="1"/>
          </p:nvPr>
        </p:nvSpPr>
        <p:spPr/>
        <p:txBody>
          <a:bodyPr>
            <a:normAutofit/>
          </a:bodyPr>
          <a:lstStyle/>
          <a:p>
            <a:r>
              <a:rPr lang="en-US" dirty="0" smtClean="0"/>
              <a:t>sizeof returns the size in bytes, of its operand. The operand can be a data type e.g. </a:t>
            </a:r>
            <a:r>
              <a:rPr lang="en-US" i="1" dirty="0" smtClean="0"/>
              <a:t>sizeof (</a:t>
            </a:r>
            <a:r>
              <a:rPr lang="en-US" i="1" dirty="0" err="1" smtClean="0"/>
              <a:t>int</a:t>
            </a:r>
            <a:r>
              <a:rPr lang="en-US" i="1" dirty="0" smtClean="0"/>
              <a:t>)</a:t>
            </a:r>
            <a:r>
              <a:rPr lang="en-US" dirty="0" smtClean="0"/>
              <a:t>, or a specific data object e.g. </a:t>
            </a:r>
            <a:r>
              <a:rPr lang="en-US" i="1" dirty="0" smtClean="0"/>
              <a:t>sizeof n</a:t>
            </a:r>
            <a:r>
              <a:rPr lang="en-US" dirty="0" smtClean="0"/>
              <a:t>.</a:t>
            </a:r>
            <a:endParaRPr lang="en-GB" dirty="0" smtClean="0"/>
          </a:p>
          <a:p>
            <a:r>
              <a:rPr lang="en-US" dirty="0" smtClean="0"/>
              <a:t> </a:t>
            </a:r>
            <a:endParaRPr lang="en-GB" dirty="0" smtClean="0"/>
          </a:p>
          <a:p>
            <a:r>
              <a:rPr lang="en-US" dirty="0" smtClean="0"/>
              <a:t>If it is a name type such as </a:t>
            </a:r>
            <a:r>
              <a:rPr lang="en-US" dirty="0" err="1" smtClean="0"/>
              <a:t>int</a:t>
            </a:r>
            <a:r>
              <a:rPr lang="en-US" dirty="0" smtClean="0"/>
              <a:t>, float etc. The operand should be enclosed in parenthesis.</a:t>
            </a:r>
            <a:endParaRPr lang="en-GB" dirty="0" smtClean="0"/>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en-US" b="1" i="1" dirty="0" smtClean="0"/>
              <a:t>Example : Demonstrating ‘sizeof’ operator</a:t>
            </a:r>
            <a:endParaRPr lang="en-GB" b="1" dirty="0"/>
          </a:p>
        </p:txBody>
      </p:sp>
      <p:sp>
        <p:nvSpPr>
          <p:cNvPr id="3" name="Date Placeholder 2"/>
          <p:cNvSpPr>
            <a:spLocks noGrp="1"/>
          </p:cNvSpPr>
          <p:nvPr>
            <p:ph type="dt" sz="half" idx="10"/>
          </p:nvPr>
        </p:nvSpPr>
        <p:spPr/>
        <p:txBody>
          <a:bodyPr/>
          <a:lstStyle/>
          <a:p>
            <a:fld id="{93F3A31A-BEF0-41E2-9B2E-98F0F9530BC9}" type="datetime1">
              <a:rPr lang="en-US" smtClean="0"/>
              <a:t>5/20/2012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33</a:t>
            </a:fld>
            <a:endParaRPr lang="en-GB"/>
          </a:p>
        </p:txBody>
      </p:sp>
      <p:sp>
        <p:nvSpPr>
          <p:cNvPr id="6" name="Content Placeholder 5"/>
          <p:cNvSpPr>
            <a:spLocks noGrp="1"/>
          </p:cNvSpPr>
          <p:nvPr>
            <p:ph sz="quarter" idx="1"/>
          </p:nvPr>
        </p:nvSpPr>
        <p:spPr/>
        <p:txBody>
          <a:bodyPr>
            <a:normAutofit fontScale="92500" lnSpcReduction="20000"/>
          </a:bodyPr>
          <a:lstStyle/>
          <a:p>
            <a:pPr marL="514350" indent="-514350">
              <a:buFont typeface="+mj-lt"/>
              <a:buAutoNum type="arabicPeriod"/>
            </a:pPr>
            <a:r>
              <a:rPr lang="en-US" dirty="0" smtClean="0">
                <a:solidFill>
                  <a:srgbClr val="FF0000"/>
                </a:solidFill>
              </a:rPr>
              <a:t>#include &lt;</a:t>
            </a:r>
            <a:r>
              <a:rPr lang="en-US" dirty="0" err="1" smtClean="0">
                <a:solidFill>
                  <a:srgbClr val="FF0000"/>
                </a:solidFill>
              </a:rPr>
              <a:t>stdio.h</a:t>
            </a:r>
            <a:r>
              <a:rPr lang="en-US" dirty="0" smtClean="0">
                <a:solidFill>
                  <a:srgbClr val="FF0000"/>
                </a:solidFill>
              </a:rPr>
              <a:t>&gt;</a:t>
            </a:r>
            <a:endParaRPr lang="en-GB" dirty="0" smtClean="0">
              <a:solidFill>
                <a:srgbClr val="FF0000"/>
              </a:solidFill>
            </a:endParaRPr>
          </a:p>
          <a:p>
            <a:pPr marL="514350" indent="-514350">
              <a:buFont typeface="+mj-lt"/>
              <a:buAutoNum type="arabicPeriod"/>
            </a:pPr>
            <a:r>
              <a:rPr lang="fr-FR" dirty="0" smtClean="0">
                <a:solidFill>
                  <a:srgbClr val="FF0000"/>
                </a:solidFill>
              </a:rPr>
              <a:t>main()</a:t>
            </a:r>
            <a:endParaRPr lang="en-GB" dirty="0" smtClean="0">
              <a:solidFill>
                <a:srgbClr val="FF0000"/>
              </a:solidFill>
            </a:endParaRPr>
          </a:p>
          <a:p>
            <a:pPr marL="514350" indent="-514350">
              <a:buFont typeface="+mj-lt"/>
              <a:buAutoNum type="arabicPeriod"/>
            </a:pPr>
            <a:r>
              <a:rPr lang="fr-FR" dirty="0" smtClean="0">
                <a:solidFill>
                  <a:srgbClr val="FF0000"/>
                </a:solidFill>
              </a:rPr>
              <a:t>{</a:t>
            </a:r>
            <a:endParaRPr lang="en-GB" dirty="0" smtClean="0">
              <a:solidFill>
                <a:srgbClr val="FF0000"/>
              </a:solidFill>
            </a:endParaRPr>
          </a:p>
          <a:p>
            <a:pPr marL="514350" indent="-514350">
              <a:buFont typeface="+mj-lt"/>
              <a:buAutoNum type="arabicPeriod"/>
            </a:pPr>
            <a:r>
              <a:rPr lang="fr-FR" dirty="0" smtClean="0">
                <a:solidFill>
                  <a:srgbClr val="FF0000"/>
                </a:solidFill>
              </a:rPr>
              <a:t> </a:t>
            </a:r>
            <a:r>
              <a:rPr lang="fr-FR" dirty="0" err="1" smtClean="0">
                <a:solidFill>
                  <a:srgbClr val="FF0000"/>
                </a:solidFill>
              </a:rPr>
              <a:t>int</a:t>
            </a:r>
            <a:r>
              <a:rPr lang="fr-FR" dirty="0" smtClean="0">
                <a:solidFill>
                  <a:srgbClr val="FF0000"/>
                </a:solidFill>
              </a:rPr>
              <a:t> n;</a:t>
            </a:r>
            <a:endParaRPr lang="en-GB" dirty="0" smtClean="0">
              <a:solidFill>
                <a:srgbClr val="FF0000"/>
              </a:solidFill>
            </a:endParaRPr>
          </a:p>
          <a:p>
            <a:pPr marL="514350" indent="-514350">
              <a:buFont typeface="+mj-lt"/>
              <a:buAutoNum type="arabicPeriod"/>
            </a:pPr>
            <a:r>
              <a:rPr lang="fr-FR" dirty="0" smtClean="0">
                <a:solidFill>
                  <a:srgbClr val="FF0000"/>
                </a:solidFill>
              </a:rPr>
              <a:t> </a:t>
            </a:r>
            <a:r>
              <a:rPr lang="en-US" dirty="0" err="1" smtClean="0">
                <a:solidFill>
                  <a:srgbClr val="FF0000"/>
                </a:solidFill>
              </a:rPr>
              <a:t>printf</a:t>
            </a:r>
            <a:r>
              <a:rPr lang="en-US" dirty="0" smtClean="0">
                <a:solidFill>
                  <a:srgbClr val="FF0000"/>
                </a:solidFill>
              </a:rPr>
              <a:t>(“n has % d bytes; all </a:t>
            </a:r>
            <a:r>
              <a:rPr lang="en-US" dirty="0" err="1" smtClean="0">
                <a:solidFill>
                  <a:srgbClr val="FF0000"/>
                </a:solidFill>
              </a:rPr>
              <a:t>ints</a:t>
            </a:r>
            <a:r>
              <a:rPr lang="en-US" dirty="0" smtClean="0">
                <a:solidFill>
                  <a:srgbClr val="FF0000"/>
                </a:solidFill>
              </a:rPr>
              <a:t> have % d bytes\n” ,sizeof </a:t>
            </a:r>
            <a:r>
              <a:rPr lang="en-US" dirty="0" err="1" smtClean="0">
                <a:solidFill>
                  <a:srgbClr val="FF0000"/>
                </a:solidFill>
              </a:rPr>
              <a:t>n,sizeof</a:t>
            </a:r>
            <a:r>
              <a:rPr lang="en-US" dirty="0" smtClean="0">
                <a:solidFill>
                  <a:srgbClr val="FF0000"/>
                </a:solidFill>
              </a:rPr>
              <a:t>(</a:t>
            </a:r>
            <a:r>
              <a:rPr lang="en-US" dirty="0" err="1" smtClean="0">
                <a:solidFill>
                  <a:srgbClr val="FF0000"/>
                </a:solidFill>
              </a:rPr>
              <a:t>int</a:t>
            </a: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return 0;</a:t>
            </a:r>
            <a:endParaRPr lang="en-GB" dirty="0" smtClean="0">
              <a:solidFill>
                <a:srgbClr val="FF0000"/>
              </a:solidFill>
            </a:endParaRPr>
          </a:p>
          <a:p>
            <a:pPr marL="514350" indent="-514350">
              <a:buFont typeface="+mj-lt"/>
              <a:buAutoNum type="arabicPeriod"/>
            </a:pPr>
            <a:r>
              <a:rPr lang="en-GB" dirty="0" smtClean="0">
                <a:solidFill>
                  <a:srgbClr val="FF0000"/>
                </a:solidFill>
              </a:rPr>
              <a:t>}</a:t>
            </a:r>
            <a:r>
              <a:rPr lang="en-US" dirty="0" smtClean="0"/>
              <a:t> </a:t>
            </a:r>
          </a:p>
          <a:p>
            <a:pPr marL="514350" indent="-514350"/>
            <a:r>
              <a:rPr lang="en-US" dirty="0" smtClean="0"/>
              <a:t>Run the program and </a:t>
            </a:r>
            <a:r>
              <a:rPr lang="en-US" dirty="0" err="1" smtClean="0"/>
              <a:t>analyse</a:t>
            </a:r>
            <a:r>
              <a:rPr lang="en-US" dirty="0" smtClean="0"/>
              <a:t> the results. You can later modify program to make the variable </a:t>
            </a:r>
            <a:r>
              <a:rPr lang="en-US" b="1" dirty="0" smtClean="0"/>
              <a:t>n </a:t>
            </a:r>
            <a:r>
              <a:rPr lang="en-US" dirty="0" smtClean="0"/>
              <a:t>a different data type and other appropriate changes, then run it.</a:t>
            </a:r>
            <a:endParaRPr lang="en-GB" dirty="0" smtClean="0"/>
          </a:p>
          <a:p>
            <a:pPr marL="514350" indent="-514350">
              <a:buFont typeface="+mj-lt"/>
              <a:buAutoNum type="arabicPeriod"/>
            </a:pPr>
            <a:endParaRPr lang="en-GB" dirty="0" smtClean="0">
              <a:solidFill>
                <a:srgbClr val="FF0000"/>
              </a:solidFill>
            </a:endParaRPr>
          </a:p>
          <a:p>
            <a:pPr marL="514350" indent="-514350">
              <a:buFont typeface="+mj-lt"/>
              <a:buAutoNum type="arabicPeriod"/>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Exercises </a:t>
            </a:r>
            <a:endParaRPr lang="en-GB" dirty="0"/>
          </a:p>
        </p:txBody>
      </p:sp>
      <p:sp>
        <p:nvSpPr>
          <p:cNvPr id="3" name="Date Placeholder 2"/>
          <p:cNvSpPr>
            <a:spLocks noGrp="1"/>
          </p:cNvSpPr>
          <p:nvPr>
            <p:ph type="dt" sz="half" idx="10"/>
          </p:nvPr>
        </p:nvSpPr>
        <p:spPr/>
        <p:txBody>
          <a:bodyPr/>
          <a:lstStyle/>
          <a:p>
            <a:fld id="{7D17202A-DFFF-4CCA-A675-6987150F5724}" type="datetime1">
              <a:rPr lang="en-US" smtClean="0"/>
              <a:t>5/20/2012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34</a:t>
            </a:fld>
            <a:endParaRPr lang="en-GB"/>
          </a:p>
        </p:txBody>
      </p:sp>
      <p:sp>
        <p:nvSpPr>
          <p:cNvPr id="6" name="Content Placeholder 5"/>
          <p:cNvSpPr>
            <a:spLocks noGrp="1"/>
          </p:cNvSpPr>
          <p:nvPr>
            <p:ph sz="quarter" idx="1"/>
          </p:nvPr>
        </p:nvSpPr>
        <p:spPr/>
        <p:txBody>
          <a:bodyPr>
            <a:normAutofit fontScale="85000" lnSpcReduction="20000"/>
          </a:bodyPr>
          <a:lstStyle/>
          <a:p>
            <a:pPr hangingPunct="0"/>
            <a:r>
              <a:rPr lang="en-US" dirty="0" smtClean="0"/>
              <a:t>The total mechanical energy of a particle is given by:</a:t>
            </a:r>
            <a:endParaRPr lang="en-GB" b="1" dirty="0" smtClean="0"/>
          </a:p>
          <a:p>
            <a:endParaRPr lang="en-GB" dirty="0" smtClean="0"/>
          </a:p>
          <a:p>
            <a:pPr>
              <a:buNone/>
            </a:pPr>
            <a:r>
              <a:rPr lang="en-US" dirty="0" smtClean="0"/>
              <a:t>Energy  =  </a:t>
            </a:r>
            <a:r>
              <a:rPr lang="en-US" dirty="0" err="1" smtClean="0"/>
              <a:t>mgh</a:t>
            </a:r>
            <a:r>
              <a:rPr lang="en-US" dirty="0" smtClean="0"/>
              <a:t> + ½ </a:t>
            </a:r>
            <a:r>
              <a:rPr lang="en-US" dirty="0" err="1" smtClean="0"/>
              <a:t>mv</a:t>
            </a:r>
            <a:endParaRPr lang="en-GB" dirty="0" smtClean="0"/>
          </a:p>
          <a:p>
            <a:pPr>
              <a:buNone/>
            </a:pPr>
            <a:r>
              <a:rPr lang="en-US" dirty="0" smtClean="0"/>
              <a:t> </a:t>
            </a:r>
            <a:endParaRPr lang="en-GB" dirty="0" smtClean="0"/>
          </a:p>
          <a:p>
            <a:pPr>
              <a:buNone/>
            </a:pPr>
            <a:r>
              <a:rPr lang="en-US" dirty="0" smtClean="0"/>
              <a:t>Where m  = mass</a:t>
            </a:r>
            <a:endParaRPr lang="en-GB" dirty="0" smtClean="0"/>
          </a:p>
          <a:p>
            <a:pPr>
              <a:buNone/>
            </a:pPr>
            <a:r>
              <a:rPr lang="en-US" dirty="0" smtClean="0"/>
              <a:t>g =  acceleration due to gravity.</a:t>
            </a:r>
            <a:endParaRPr lang="en-GB" dirty="0" smtClean="0"/>
          </a:p>
          <a:p>
            <a:pPr>
              <a:buNone/>
            </a:pPr>
            <a:r>
              <a:rPr lang="en-US" dirty="0" smtClean="0"/>
              <a:t>h = height</a:t>
            </a:r>
            <a:endParaRPr lang="en-GB" dirty="0" smtClean="0"/>
          </a:p>
          <a:p>
            <a:pPr>
              <a:buNone/>
            </a:pPr>
            <a:r>
              <a:rPr lang="en-US" dirty="0" smtClean="0"/>
              <a:t>v  = velocity</a:t>
            </a:r>
            <a:endParaRPr lang="en-GB" dirty="0" smtClean="0"/>
          </a:p>
          <a:p>
            <a:pPr hangingPunct="0">
              <a:buNone/>
            </a:pPr>
            <a:endParaRPr lang="en-GB" dirty="0" smtClean="0"/>
          </a:p>
          <a:p>
            <a:pPr hangingPunct="0">
              <a:buNone/>
            </a:pPr>
            <a:r>
              <a:rPr lang="en-US" dirty="0" smtClean="0"/>
              <a:t>Write a program to calculate the energy using the formula above. The data is to be input from the keyboard.</a:t>
            </a:r>
            <a:endParaRPr lang="en-GB" dirty="0" smtClean="0"/>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Examples...</a:t>
            </a:r>
            <a:endParaRPr lang="en-GB" dirty="0"/>
          </a:p>
        </p:txBody>
      </p:sp>
      <p:sp>
        <p:nvSpPr>
          <p:cNvPr id="4" name="Date Placeholder 3"/>
          <p:cNvSpPr>
            <a:spLocks noGrp="1"/>
          </p:cNvSpPr>
          <p:nvPr>
            <p:ph type="dt" sz="half" idx="10"/>
          </p:nvPr>
        </p:nvSpPr>
        <p:spPr/>
        <p:txBody>
          <a:bodyPr/>
          <a:lstStyle/>
          <a:p>
            <a:fld id="{CB153BF8-6168-4CF4-982B-6B939BBBBC16}"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4</a:t>
            </a:fld>
            <a:endParaRPr lang="en-GB"/>
          </a:p>
        </p:txBody>
      </p:sp>
      <p:sp>
        <p:nvSpPr>
          <p:cNvPr id="3" name="Content Placeholder 2"/>
          <p:cNvSpPr>
            <a:spLocks noGrp="1"/>
          </p:cNvSpPr>
          <p:nvPr>
            <p:ph sz="quarter" idx="1"/>
          </p:nvPr>
        </p:nvSpPr>
        <p:spPr>
          <a:xfrm>
            <a:off x="457200" y="1571612"/>
            <a:ext cx="8229600" cy="4554551"/>
          </a:xfrm>
        </p:spPr>
        <p:txBody>
          <a:bodyPr>
            <a:normAutofit fontScale="92500" lnSpcReduction="10000"/>
          </a:bodyPr>
          <a:lstStyle/>
          <a:p>
            <a:pPr lvl="0"/>
            <a:r>
              <a:rPr lang="en-US" dirty="0" smtClean="0"/>
              <a:t>x + y ;  x, y are operands, +  is an addition operator.</a:t>
            </a:r>
          </a:p>
          <a:p>
            <a:pPr lvl="0"/>
            <a:endParaRPr lang="en-GB" dirty="0" smtClean="0"/>
          </a:p>
          <a:p>
            <a:pPr lvl="0"/>
            <a:r>
              <a:rPr lang="en-US" dirty="0" smtClean="0"/>
              <a:t>3 * 5; 3, 5 are constant operands, * is a multiplication operator.</a:t>
            </a:r>
          </a:p>
          <a:p>
            <a:pPr lvl="0"/>
            <a:endParaRPr lang="en-GB" dirty="0" smtClean="0"/>
          </a:p>
          <a:p>
            <a:pPr lvl="0"/>
            <a:r>
              <a:rPr lang="en-US" dirty="0" smtClean="0"/>
              <a:t>x % 2.5; x, 5 are operands, % is a modulus (remainder) operator.</a:t>
            </a:r>
          </a:p>
          <a:p>
            <a:pPr lvl="0"/>
            <a:endParaRPr lang="en-GB" dirty="0" smtClean="0"/>
          </a:p>
          <a:p>
            <a:pPr lvl="0"/>
            <a:r>
              <a:rPr lang="en-US" dirty="0" smtClean="0"/>
              <a:t>sizeof (</a:t>
            </a:r>
            <a:r>
              <a:rPr lang="en-US" dirty="0" err="1" smtClean="0"/>
              <a:t>int</a:t>
            </a:r>
            <a:r>
              <a:rPr lang="en-US" dirty="0" smtClean="0"/>
              <a:t>); sizeof is an operator (unary), </a:t>
            </a:r>
            <a:r>
              <a:rPr lang="en-US" dirty="0" err="1" smtClean="0"/>
              <a:t>int</a:t>
            </a:r>
            <a:r>
              <a:rPr lang="en-US" dirty="0" smtClean="0"/>
              <a:t> is an operand.</a:t>
            </a:r>
            <a:endParaRPr lang="en-GB"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Arithmetic operators</a:t>
            </a:r>
            <a:r>
              <a:rPr lang="en-GB" b="1" dirty="0" smtClean="0"/>
              <a:t/>
            </a:r>
            <a:br>
              <a:rPr lang="en-GB" b="1" dirty="0" smtClean="0"/>
            </a:br>
            <a:r>
              <a:rPr lang="en-GB" dirty="0" smtClean="0"/>
              <a:t>..</a:t>
            </a:r>
            <a:endParaRPr lang="en-GB" dirty="0"/>
          </a:p>
        </p:txBody>
      </p:sp>
      <p:sp>
        <p:nvSpPr>
          <p:cNvPr id="4" name="Date Placeholder 3"/>
          <p:cNvSpPr>
            <a:spLocks noGrp="1"/>
          </p:cNvSpPr>
          <p:nvPr>
            <p:ph type="dt" sz="half" idx="10"/>
          </p:nvPr>
        </p:nvSpPr>
        <p:spPr/>
        <p:txBody>
          <a:bodyPr/>
          <a:lstStyle/>
          <a:p>
            <a:fld id="{86B4CCEC-B40B-4FEB-B8DC-81E3B46236F7}"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5</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There are five arithmetic operators in C.</a:t>
            </a:r>
            <a:endParaRPr lang="en-GB" dirty="0" smtClean="0"/>
          </a:p>
          <a:p>
            <a:pPr hangingPunct="0"/>
            <a:r>
              <a:rPr lang="en-US" b="1" dirty="0" smtClean="0"/>
              <a:t> </a:t>
            </a:r>
            <a:endParaRPr lang="en-GB" b="1" u="sng" dirty="0" smtClean="0"/>
          </a:p>
          <a:p>
            <a:pPr hangingPunct="0"/>
            <a:r>
              <a:rPr lang="en-US" b="1" dirty="0" smtClean="0"/>
              <a:t>Operator			Purpose</a:t>
            </a:r>
            <a:endParaRPr lang="en-GB" b="1" u="sng" dirty="0" smtClean="0"/>
          </a:p>
          <a:p>
            <a:r>
              <a:rPr lang="en-US" dirty="0" smtClean="0"/>
              <a:t> </a:t>
            </a:r>
            <a:endParaRPr lang="en-GB" dirty="0" smtClean="0"/>
          </a:p>
          <a:p>
            <a:r>
              <a:rPr lang="en-US" dirty="0" smtClean="0"/>
              <a:t>+				Addition</a:t>
            </a:r>
            <a:endParaRPr lang="en-GB" dirty="0" smtClean="0"/>
          </a:p>
          <a:p>
            <a:r>
              <a:rPr lang="en-US" dirty="0" smtClean="0"/>
              <a:t>-				Subtraction</a:t>
            </a:r>
            <a:endParaRPr lang="en-GB" dirty="0" smtClean="0"/>
          </a:p>
          <a:p>
            <a:r>
              <a:rPr lang="en-US" dirty="0" smtClean="0"/>
              <a:t>*				Multiplication</a:t>
            </a:r>
            <a:endParaRPr lang="en-GB" dirty="0" smtClean="0"/>
          </a:p>
          <a:p>
            <a:r>
              <a:rPr lang="en-US" dirty="0" smtClean="0"/>
              <a:t>/				Division</a:t>
            </a:r>
            <a:endParaRPr lang="en-GB" dirty="0" smtClean="0"/>
          </a:p>
          <a:p>
            <a:r>
              <a:rPr lang="en-US" dirty="0" smtClean="0"/>
              <a:t>%				Remainder after integer </a:t>
            </a:r>
            <a:r>
              <a:rPr lang="en-US" dirty="0" smtClean="0"/>
              <a:t>                division</a:t>
            </a:r>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a:t>
            </a:r>
            <a:endParaRPr lang="en-GB" dirty="0"/>
          </a:p>
        </p:txBody>
      </p:sp>
      <p:sp>
        <p:nvSpPr>
          <p:cNvPr id="4" name="Date Placeholder 3"/>
          <p:cNvSpPr>
            <a:spLocks noGrp="1"/>
          </p:cNvSpPr>
          <p:nvPr>
            <p:ph type="dt" sz="half" idx="10"/>
          </p:nvPr>
        </p:nvSpPr>
        <p:spPr/>
        <p:txBody>
          <a:bodyPr/>
          <a:lstStyle/>
          <a:p>
            <a:fld id="{B79C97E2-64A0-436A-85C7-9D36BCDD62F4}"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6</a:t>
            </a:fld>
            <a:endParaRPr lang="en-GB"/>
          </a:p>
        </p:txBody>
      </p:sp>
      <p:sp>
        <p:nvSpPr>
          <p:cNvPr id="3" name="Content Placeholder 2"/>
          <p:cNvSpPr>
            <a:spLocks noGrp="1"/>
          </p:cNvSpPr>
          <p:nvPr>
            <p:ph sz="quarter" idx="1"/>
          </p:nvPr>
        </p:nvSpPr>
        <p:spPr/>
        <p:txBody>
          <a:bodyPr>
            <a:normAutofit/>
          </a:bodyPr>
          <a:lstStyle/>
          <a:p>
            <a:r>
              <a:rPr lang="en-US" sz="3000" dirty="0" smtClean="0"/>
              <a:t>There exists no exponential operators in C.</a:t>
            </a:r>
            <a:endParaRPr lang="en-GB" sz="3000" i="1" dirty="0" smtClean="0"/>
          </a:p>
          <a:p>
            <a:r>
              <a:rPr lang="en-US" sz="3000" dirty="0" smtClean="0"/>
              <a:t>The operands acted upon by arithmetic operators must represent numeric values, that is operands may be integers, floating point quantities or characters (since character constants represent integer values).</a:t>
            </a:r>
            <a:endParaRPr lang="en-GB" sz="3000" i="1" dirty="0" smtClean="0"/>
          </a:p>
          <a:p>
            <a:r>
              <a:rPr lang="en-US" sz="3000" dirty="0" smtClean="0"/>
              <a:t>The % (remainder operator) requires that both operands be integers. </a:t>
            </a:r>
            <a:endParaRPr lang="en-GB" sz="3000" i="1" dirty="0" smtClean="0"/>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 </a:t>
            </a:r>
            <a:endParaRPr lang="en-GB" b="1" dirty="0"/>
          </a:p>
        </p:txBody>
      </p:sp>
      <p:sp>
        <p:nvSpPr>
          <p:cNvPr id="4" name="Date Placeholder 3"/>
          <p:cNvSpPr>
            <a:spLocks noGrp="1"/>
          </p:cNvSpPr>
          <p:nvPr>
            <p:ph type="dt" sz="half" idx="10"/>
          </p:nvPr>
        </p:nvSpPr>
        <p:spPr/>
        <p:txBody>
          <a:bodyPr/>
          <a:lstStyle/>
          <a:p>
            <a:fld id="{D7C471A5-0CFD-4B3C-BE6D-11B2BD3332A8}"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7</a:t>
            </a:fld>
            <a:endParaRPr lang="en-GB"/>
          </a:p>
        </p:txBody>
      </p:sp>
      <p:sp>
        <p:nvSpPr>
          <p:cNvPr id="3" name="Content Placeholder 2"/>
          <p:cNvSpPr>
            <a:spLocks noGrp="1"/>
          </p:cNvSpPr>
          <p:nvPr>
            <p:ph sz="quarter" idx="1"/>
          </p:nvPr>
        </p:nvSpPr>
        <p:spPr/>
        <p:txBody>
          <a:bodyPr>
            <a:normAutofit fontScale="70000" lnSpcReduction="20000"/>
          </a:bodyPr>
          <a:lstStyle/>
          <a:p>
            <a:r>
              <a:rPr lang="en-US" sz="3200" dirty="0" smtClean="0"/>
              <a:t>Thus;</a:t>
            </a:r>
            <a:endParaRPr lang="en-GB" sz="3200" i="1" dirty="0" smtClean="0"/>
          </a:p>
          <a:p>
            <a:pPr lvl="0"/>
            <a:r>
              <a:rPr lang="en-US" sz="3200" dirty="0" smtClean="0"/>
              <a:t>5 % 3</a:t>
            </a:r>
            <a:endParaRPr lang="en-GB" sz="3200" i="1" dirty="0" smtClean="0"/>
          </a:p>
          <a:p>
            <a:pPr lvl="0"/>
            <a:r>
              <a:rPr lang="en-US" sz="3200" dirty="0" err="1" smtClean="0"/>
              <a:t>int</a:t>
            </a:r>
            <a:r>
              <a:rPr lang="en-US" sz="3200" dirty="0" smtClean="0"/>
              <a:t> x = 8; </a:t>
            </a:r>
            <a:endParaRPr lang="en-GB" sz="3200" i="1" dirty="0" smtClean="0"/>
          </a:p>
          <a:p>
            <a:pPr lvl="0"/>
            <a:r>
              <a:rPr lang="en-US" sz="3200" dirty="0" err="1" smtClean="0"/>
              <a:t>int</a:t>
            </a:r>
            <a:r>
              <a:rPr lang="en-US" sz="3200" dirty="0" smtClean="0"/>
              <a:t> y = 6 ; </a:t>
            </a:r>
          </a:p>
          <a:p>
            <a:pPr lvl="0"/>
            <a:r>
              <a:rPr lang="en-US" sz="3200" dirty="0" smtClean="0"/>
              <a:t>x  % y are valid while;</a:t>
            </a:r>
            <a:endParaRPr lang="en-GB" sz="3200" i="1" dirty="0" smtClean="0"/>
          </a:p>
          <a:p>
            <a:pPr lvl="0"/>
            <a:r>
              <a:rPr lang="en-US" sz="3200" dirty="0" smtClean="0"/>
              <a:t>8.5 %  2.0 and</a:t>
            </a:r>
            <a:endParaRPr lang="en-GB" sz="3200" i="1" dirty="0" smtClean="0"/>
          </a:p>
          <a:p>
            <a:pPr lvl="0"/>
            <a:r>
              <a:rPr lang="en-US" sz="3200" dirty="0" smtClean="0"/>
              <a:t>float p = 6.3, </a:t>
            </a:r>
            <a:r>
              <a:rPr lang="en-US" sz="3200" dirty="0" err="1" smtClean="0"/>
              <a:t>int</a:t>
            </a:r>
            <a:r>
              <a:rPr lang="en-US" sz="3200" dirty="0" smtClean="0"/>
              <a:t> w = 7 ; 5 %p , p % w are invalid.</a:t>
            </a:r>
            <a:endParaRPr lang="en-GB" sz="3200" i="1" dirty="0" smtClean="0"/>
          </a:p>
          <a:p>
            <a:r>
              <a:rPr lang="en-US" sz="3000" dirty="0" smtClean="0"/>
              <a:t>Division  of one integer quantity by another is known as an integer division. If the quotient (result of division) has a decimal part, it is truncated.</a:t>
            </a:r>
            <a:endParaRPr lang="en-GB" sz="3000" i="1" dirty="0" smtClean="0"/>
          </a:p>
          <a:p>
            <a:r>
              <a:rPr lang="en-US" sz="3000" dirty="0" smtClean="0"/>
              <a:t>Dividing a floating point number with another floating point number, or a floating point number with an integer results to a floating point quotient .</a:t>
            </a:r>
            <a:endParaRPr lang="en-GB" sz="3000" i="1"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Arithmetic operators </a:t>
            </a:r>
            <a:endParaRPr lang="en-GB" dirty="0"/>
          </a:p>
        </p:txBody>
      </p:sp>
      <p:sp>
        <p:nvSpPr>
          <p:cNvPr id="4" name="Date Placeholder 3"/>
          <p:cNvSpPr>
            <a:spLocks noGrp="1"/>
          </p:cNvSpPr>
          <p:nvPr>
            <p:ph type="dt" sz="half" idx="10"/>
          </p:nvPr>
        </p:nvSpPr>
        <p:spPr/>
        <p:txBody>
          <a:bodyPr/>
          <a:lstStyle/>
          <a:p>
            <a:fld id="{ADB36941-29E5-4AF1-BAA4-190EBF87561E}"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8</a:t>
            </a:fld>
            <a:endParaRPr lang="en-GB"/>
          </a:p>
        </p:txBody>
      </p:sp>
      <p:sp>
        <p:nvSpPr>
          <p:cNvPr id="3" name="Content Placeholder 2"/>
          <p:cNvSpPr>
            <a:spLocks noGrp="1"/>
          </p:cNvSpPr>
          <p:nvPr>
            <p:ph sz="quarter" idx="1"/>
          </p:nvPr>
        </p:nvSpPr>
        <p:spPr/>
        <p:txBody>
          <a:bodyPr>
            <a:normAutofit fontScale="77500" lnSpcReduction="20000"/>
          </a:bodyPr>
          <a:lstStyle/>
          <a:p>
            <a:r>
              <a:rPr lang="en-US" dirty="0" smtClean="0"/>
              <a:t>If one or both operands represent negative values, then the addition, subtraction, multiplication, and division operators will result in values whose signs are determined by their usual rules of algebra. Thus if a b, and c are 11, -3  and –11 respectively, then</a:t>
            </a:r>
            <a:endParaRPr lang="en-GB" dirty="0" smtClean="0"/>
          </a:p>
          <a:p>
            <a:r>
              <a:rPr lang="en-US" dirty="0" smtClean="0"/>
              <a:t> </a:t>
            </a:r>
            <a:endParaRPr lang="en-GB" dirty="0" smtClean="0"/>
          </a:p>
          <a:p>
            <a:r>
              <a:rPr lang="en-US" dirty="0" smtClean="0"/>
              <a:t>a + b  = 8</a:t>
            </a:r>
            <a:endParaRPr lang="en-GB" dirty="0" smtClean="0"/>
          </a:p>
          <a:p>
            <a:r>
              <a:rPr lang="en-US" dirty="0" smtClean="0"/>
              <a:t>a – b = 14</a:t>
            </a:r>
            <a:endParaRPr lang="en-GB" dirty="0" smtClean="0"/>
          </a:p>
          <a:p>
            <a:r>
              <a:rPr lang="en-US" dirty="0" smtClean="0"/>
              <a:t>a * b = -33</a:t>
            </a:r>
            <a:endParaRPr lang="en-GB" dirty="0" smtClean="0"/>
          </a:p>
          <a:p>
            <a:r>
              <a:rPr lang="en-US" dirty="0" smtClean="0"/>
              <a:t>a / b = -3</a:t>
            </a:r>
            <a:endParaRPr lang="en-GB" dirty="0" smtClean="0"/>
          </a:p>
          <a:p>
            <a:r>
              <a:rPr lang="en-US" dirty="0" smtClean="0"/>
              <a:t>a % b = -2</a:t>
            </a:r>
            <a:endParaRPr lang="en-GB" dirty="0" smtClean="0"/>
          </a:p>
          <a:p>
            <a:r>
              <a:rPr lang="en-US" dirty="0" smtClean="0"/>
              <a:t>c % b = -2</a:t>
            </a:r>
            <a:endParaRPr lang="en-GB" dirty="0" smtClean="0"/>
          </a:p>
          <a:p>
            <a:r>
              <a:rPr lang="en-US" dirty="0" smtClean="0"/>
              <a:t>c / b = 3</a:t>
            </a:r>
            <a:endParaRPr lang="en-GB" dirty="0" smtClean="0"/>
          </a:p>
          <a:p>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Examples of floating point arithmetic operators</a:t>
            </a:r>
            <a:r>
              <a:rPr lang="en-GB" b="1" u="sng" dirty="0" smtClean="0"/>
              <a:t/>
            </a:r>
            <a:br>
              <a:rPr lang="en-GB" b="1" u="sng" dirty="0" smtClean="0"/>
            </a:br>
            <a:endParaRPr lang="en-GB" b="1" dirty="0"/>
          </a:p>
        </p:txBody>
      </p:sp>
      <p:sp>
        <p:nvSpPr>
          <p:cNvPr id="4" name="Date Placeholder 3"/>
          <p:cNvSpPr>
            <a:spLocks noGrp="1"/>
          </p:cNvSpPr>
          <p:nvPr>
            <p:ph type="dt" sz="half" idx="10"/>
          </p:nvPr>
        </p:nvSpPr>
        <p:spPr/>
        <p:txBody>
          <a:bodyPr/>
          <a:lstStyle/>
          <a:p>
            <a:fld id="{58769C67-61D3-4162-911E-014D0C6AFEB9}" type="datetime1">
              <a:rPr lang="en-US" smtClean="0"/>
              <a:t>5/20/2012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9</a:t>
            </a:fld>
            <a:endParaRPr lang="en-GB"/>
          </a:p>
        </p:txBody>
      </p:sp>
      <p:sp>
        <p:nvSpPr>
          <p:cNvPr id="3" name="Content Placeholder 2"/>
          <p:cNvSpPr>
            <a:spLocks noGrp="1"/>
          </p:cNvSpPr>
          <p:nvPr>
            <p:ph sz="quarter" idx="1"/>
          </p:nvPr>
        </p:nvSpPr>
        <p:spPr/>
        <p:txBody>
          <a:bodyPr>
            <a:normAutofit/>
          </a:bodyPr>
          <a:lstStyle/>
          <a:p>
            <a:r>
              <a:rPr lang="en-US" dirty="0" smtClean="0"/>
              <a:t>r1 = -0.66, r2 = 4.50 (operands with different signs)</a:t>
            </a:r>
            <a:endParaRPr lang="en-GB" dirty="0" smtClean="0"/>
          </a:p>
          <a:p>
            <a:r>
              <a:rPr lang="en-US" dirty="0" smtClean="0"/>
              <a:t>r1 + r2 = 3.84</a:t>
            </a:r>
            <a:endParaRPr lang="en-GB" dirty="0" smtClean="0"/>
          </a:p>
          <a:p>
            <a:r>
              <a:rPr lang="en-US" dirty="0" smtClean="0"/>
              <a:t>r1 - r2 = -5.16</a:t>
            </a:r>
            <a:endParaRPr lang="en-GB" dirty="0" smtClean="0"/>
          </a:p>
          <a:p>
            <a:r>
              <a:rPr lang="en-US" dirty="0" smtClean="0"/>
              <a:t>r1 * r2 = -2.97</a:t>
            </a:r>
            <a:endParaRPr lang="en-GB" dirty="0" smtClean="0"/>
          </a:p>
          <a:p>
            <a:r>
              <a:rPr lang="en-US" dirty="0" smtClean="0"/>
              <a:t>r1 / r2 = -0.1466667</a:t>
            </a:r>
            <a:endParaRPr lang="en-GB" dirty="0" smtClean="0"/>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469</TotalTime>
  <Words>1600</Words>
  <Application>Microsoft Office PowerPoint</Application>
  <PresentationFormat>On-screen Show (4:3)</PresentationFormat>
  <Paragraphs>396</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Median</vt:lpstr>
      <vt:lpstr>Operators </vt:lpstr>
      <vt:lpstr>Introduction </vt:lpstr>
      <vt:lpstr>Operators versus operands </vt:lpstr>
      <vt:lpstr>Examples...</vt:lpstr>
      <vt:lpstr>Arithmetic operators ..</vt:lpstr>
      <vt:lpstr>Note</vt:lpstr>
      <vt:lpstr>Note… </vt:lpstr>
      <vt:lpstr>Arithmetic operators </vt:lpstr>
      <vt:lpstr> Examples of floating point arithmetic operators </vt:lpstr>
      <vt:lpstr>Note </vt:lpstr>
      <vt:lpstr>Note…..</vt:lpstr>
      <vt:lpstr>Exercise </vt:lpstr>
      <vt:lpstr>Type Conversion</vt:lpstr>
      <vt:lpstr>Type conversion…</vt:lpstr>
      <vt:lpstr>Function arguments</vt:lpstr>
      <vt:lpstr>Function arguments..example</vt:lpstr>
      <vt:lpstr>Operator precedence</vt:lpstr>
      <vt:lpstr>Operator precedence…</vt:lpstr>
      <vt:lpstr>Note… </vt:lpstr>
      <vt:lpstr>Example: Use of operators and their precedence</vt:lpstr>
      <vt:lpstr>Example: Converting seconds to minutes and seconds using the % operator</vt:lpstr>
      <vt:lpstr>The assignment operator</vt:lpstr>
      <vt:lpstr>Note… </vt:lpstr>
      <vt:lpstr> Relational operators </vt:lpstr>
      <vt:lpstr>Relational operators….</vt:lpstr>
      <vt:lpstr>Relational operators…</vt:lpstr>
      <vt:lpstr>Logical operators</vt:lpstr>
      <vt:lpstr>Examples of logical operators</vt:lpstr>
      <vt:lpstr>The Conditional operator</vt:lpstr>
      <vt:lpstr>Conditional operator….</vt:lpstr>
      <vt:lpstr>Unary operators </vt:lpstr>
      <vt:lpstr>The sizeof  operator</vt:lpstr>
      <vt:lpstr>Example : Demonstrating ‘sizeof’ operator</vt:lpstr>
      <vt:lpstr>Exercises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Nyambura</cp:lastModifiedBy>
  <cp:revision>51</cp:revision>
  <dcterms:created xsi:type="dcterms:W3CDTF">2009-09-09T17:37:27Z</dcterms:created>
  <dcterms:modified xsi:type="dcterms:W3CDTF">2012-05-20T16:54:41Z</dcterms:modified>
</cp:coreProperties>
</file>