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1" r:id="rId2"/>
    <p:sldId id="262" r:id="rId3"/>
    <p:sldId id="266" r:id="rId4"/>
    <p:sldId id="267" r:id="rId5"/>
    <p:sldId id="268" r:id="rId6"/>
    <p:sldId id="264" r:id="rId7"/>
    <p:sldId id="265" r:id="rId8"/>
    <p:sldId id="263" r:id="rId9"/>
    <p:sldId id="269" r:id="rId10"/>
    <p:sldId id="274" r:id="rId11"/>
    <p:sldId id="273" r:id="rId12"/>
    <p:sldId id="272" r:id="rId13"/>
    <p:sldId id="271" r:id="rId14"/>
    <p:sldId id="270" r:id="rId15"/>
    <p:sldId id="275" r:id="rId16"/>
    <p:sldId id="279" r:id="rId17"/>
    <p:sldId id="278" r:id="rId18"/>
    <p:sldId id="277" r:id="rId19"/>
    <p:sldId id="276" r:id="rId20"/>
    <p:sldId id="280" r:id="rId21"/>
    <p:sldId id="283" r:id="rId22"/>
    <p:sldId id="282" r:id="rId23"/>
    <p:sldId id="281" r:id="rId24"/>
    <p:sldId id="284" r:id="rId25"/>
    <p:sldId id="287" r:id="rId26"/>
    <p:sldId id="286" r:id="rId27"/>
    <p:sldId id="285" r:id="rId28"/>
    <p:sldId id="289" r:id="rId29"/>
    <p:sldId id="290" r:id="rId30"/>
    <p:sldId id="288" r:id="rId31"/>
    <p:sldId id="291" r:id="rId32"/>
    <p:sldId id="292" r:id="rId33"/>
    <p:sldId id="29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6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5/20/2012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15</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16</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18</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19</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20</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21</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22</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23</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24</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25</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26</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27</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28</a:t>
            </a:fld>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29</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30</a:t>
            </a:fld>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31</a:t>
            </a:fld>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32</a:t>
            </a:fld>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364AC15-73BF-47D5-9F6C-FC6985FFC3F4}" type="datetime1">
              <a:rPr lang="en-US" smtClean="0"/>
              <a:pPr/>
              <a:t>5/20/2012</a:t>
            </a:fld>
            <a:endParaRPr lang="en-GB"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dirty="0" smtClean="0"/>
              <a:t>Jane Kuria                                                                     Inoorero University</a:t>
            </a:r>
            <a:endParaRPr lang="en-GB"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51580B-532C-46DD-8981-D1006AF55002}"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BE2685-00C6-42FD-B8E5-53876BF6F4F5}" type="datetime1">
              <a:rPr lang="en-US" smtClean="0"/>
              <a:pPr/>
              <a:t>5/20/2012</a:t>
            </a:fld>
            <a:endParaRPr lang="en-GB" dirty="0"/>
          </a:p>
        </p:txBody>
      </p:sp>
      <p:sp>
        <p:nvSpPr>
          <p:cNvPr id="5" name="Footer Placeholder 4"/>
          <p:cNvSpPr>
            <a:spLocks noGrp="1"/>
          </p:cNvSpPr>
          <p:nvPr>
            <p:ph type="ftr" sz="quarter" idx="11"/>
          </p:nvPr>
        </p:nvSpPr>
        <p:spPr/>
        <p:txBody>
          <a:bodyPr/>
          <a:lstStyle/>
          <a:p>
            <a:r>
              <a:rPr lang="en-GB" dirty="0" smtClean="0"/>
              <a:t>Jane Kuria                                                                     Inoorero University</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7A1A33D-EC68-4C51-8D0F-704E3AF2A71A}" type="datetime1">
              <a:rPr lang="en-US" smtClean="0"/>
              <a:pPr/>
              <a:t>5/20/2012</a:t>
            </a:fld>
            <a:endParaRPr lang="en-GB" dirty="0"/>
          </a:p>
        </p:txBody>
      </p:sp>
      <p:sp>
        <p:nvSpPr>
          <p:cNvPr id="5" name="Footer Placeholder 4"/>
          <p:cNvSpPr>
            <a:spLocks noGrp="1"/>
          </p:cNvSpPr>
          <p:nvPr>
            <p:ph type="ftr" sz="quarter" idx="11"/>
          </p:nvPr>
        </p:nvSpPr>
        <p:spPr>
          <a:xfrm>
            <a:off x="457201" y="6248207"/>
            <a:ext cx="5573483" cy="365125"/>
          </a:xfrm>
        </p:spPr>
        <p:txBody>
          <a:bodyPr/>
          <a:lstStyle/>
          <a:p>
            <a:r>
              <a:rPr lang="en-GB" dirty="0" smtClean="0"/>
              <a:t>Jane Kuria                                                                     Inoorero University</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2851580B-532C-46DD-8981-D1006AF55002}"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1C646D-F7D8-4659-B568-67EA15F6293F}" type="datetime1">
              <a:rPr lang="en-US" smtClean="0"/>
              <a:pPr/>
              <a:t>5/20/2012</a:t>
            </a:fld>
            <a:endParaRPr lang="en-GB" dirty="0"/>
          </a:p>
        </p:txBody>
      </p:sp>
      <p:sp>
        <p:nvSpPr>
          <p:cNvPr id="5" name="Footer Placeholder 4"/>
          <p:cNvSpPr>
            <a:spLocks noGrp="1"/>
          </p:cNvSpPr>
          <p:nvPr>
            <p:ph type="ftr" sz="quarter" idx="11"/>
          </p:nvPr>
        </p:nvSpPr>
        <p:spPr/>
        <p:txBody>
          <a:bodyPr/>
          <a:lstStyle/>
          <a:p>
            <a:r>
              <a:rPr lang="en-GB" dirty="0" smtClean="0"/>
              <a:t>Jane Kuria                                                                     Inoorero University</a:t>
            </a:r>
            <a:endParaRPr lang="en-GB"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679BC78-D302-4218-849F-21779B3B621C}" type="datetime1">
              <a:rPr lang="en-US" smtClean="0"/>
              <a:pPr/>
              <a:t>5/20/2012</a:t>
            </a:fld>
            <a:endParaRPr lang="en-GB"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851580B-532C-46DD-8981-D1006AF55002}" type="slidenum">
              <a:rPr lang="en-GB" smtClean="0"/>
              <a:pPr/>
              <a:t>‹#›</a:t>
            </a:fld>
            <a:endParaRPr lang="en-GB" dirty="0"/>
          </a:p>
        </p:txBody>
      </p:sp>
      <p:sp>
        <p:nvSpPr>
          <p:cNvPr id="14" name="Footer Placeholder 13"/>
          <p:cNvSpPr>
            <a:spLocks noGrp="1"/>
          </p:cNvSpPr>
          <p:nvPr>
            <p:ph type="ftr" sz="quarter" idx="12"/>
          </p:nvPr>
        </p:nvSpPr>
        <p:spPr/>
        <p:txBody>
          <a:bodyPr/>
          <a:lstStyle/>
          <a:p>
            <a:r>
              <a:rPr lang="en-GB" dirty="0" smtClean="0"/>
              <a:t>Jane Kuria                                                                     Inoorero University</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050C71F-07AB-4D81-B04A-3A3D330BE992}" type="datetime1">
              <a:rPr lang="en-US" smtClean="0"/>
              <a:pPr/>
              <a:t>5/20/2012</a:t>
            </a:fld>
            <a:endParaRPr lang="en-GB" dirty="0"/>
          </a:p>
        </p:txBody>
      </p:sp>
      <p:sp>
        <p:nvSpPr>
          <p:cNvPr id="10" name="Slide Number Placeholder 9"/>
          <p:cNvSpPr>
            <a:spLocks noGrp="1"/>
          </p:cNvSpPr>
          <p:nvPr>
            <p:ph type="sldNum" sz="quarter" idx="16"/>
          </p:nvPr>
        </p:nvSpPr>
        <p:spPr/>
        <p:txBody>
          <a:bodyPr rtlCol="0"/>
          <a:lstStyle/>
          <a:p>
            <a:fld id="{2851580B-532C-46DD-8981-D1006AF55002}" type="slidenum">
              <a:rPr lang="en-GB" smtClean="0"/>
              <a:pPr/>
              <a:t>‹#›</a:t>
            </a:fld>
            <a:endParaRPr lang="en-GB" dirty="0"/>
          </a:p>
        </p:txBody>
      </p:sp>
      <p:sp>
        <p:nvSpPr>
          <p:cNvPr id="12" name="Footer Placeholder 11"/>
          <p:cNvSpPr>
            <a:spLocks noGrp="1"/>
          </p:cNvSpPr>
          <p:nvPr>
            <p:ph type="ftr" sz="quarter" idx="17"/>
          </p:nvPr>
        </p:nvSpPr>
        <p:spPr/>
        <p:txBody>
          <a:bodyPr rtlCol="0"/>
          <a:lstStyle/>
          <a:p>
            <a:r>
              <a:rPr lang="en-GB" dirty="0" smtClean="0"/>
              <a:t>Jane Kuria                                                                     Inoorero University</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37605BE-75A3-4D39-93B5-10AB9780B97F}" type="datetime1">
              <a:rPr lang="en-US" smtClean="0"/>
              <a:pPr/>
              <a:t>5/20/2012</a:t>
            </a:fld>
            <a:endParaRPr lang="en-GB" dirty="0"/>
          </a:p>
        </p:txBody>
      </p:sp>
      <p:sp>
        <p:nvSpPr>
          <p:cNvPr id="12" name="Slide Number Placeholder 11"/>
          <p:cNvSpPr>
            <a:spLocks noGrp="1"/>
          </p:cNvSpPr>
          <p:nvPr>
            <p:ph type="sldNum" sz="quarter" idx="16"/>
          </p:nvPr>
        </p:nvSpPr>
        <p:spPr/>
        <p:txBody>
          <a:bodyPr rtlCol="0"/>
          <a:lstStyle/>
          <a:p>
            <a:fld id="{2851580B-532C-46DD-8981-D1006AF55002}" type="slidenum">
              <a:rPr lang="en-GB" smtClean="0"/>
              <a:pPr/>
              <a:t>‹#›</a:t>
            </a:fld>
            <a:endParaRPr lang="en-GB" dirty="0"/>
          </a:p>
        </p:txBody>
      </p:sp>
      <p:sp>
        <p:nvSpPr>
          <p:cNvPr id="14" name="Footer Placeholder 13"/>
          <p:cNvSpPr>
            <a:spLocks noGrp="1"/>
          </p:cNvSpPr>
          <p:nvPr>
            <p:ph type="ftr" sz="quarter" idx="17"/>
          </p:nvPr>
        </p:nvSpPr>
        <p:spPr/>
        <p:txBody>
          <a:bodyPr rtlCol="0"/>
          <a:lstStyle/>
          <a:p>
            <a:r>
              <a:rPr lang="en-GB" dirty="0" smtClean="0"/>
              <a:t>Jane Kuria                                                                     Inoorero University</a:t>
            </a:r>
            <a:endParaRPr lang="en-GB"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D3EE2A-4ED1-43B5-81C6-D2F17E5295D8}"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79E8B-21CA-4DE6-B493-85F74623DD22}" type="datetime1">
              <a:rPr lang="en-US" smtClean="0"/>
              <a:pPr/>
              <a:t>5/20/2012</a:t>
            </a:fld>
            <a:endParaRPr lang="en-GB" dirty="0"/>
          </a:p>
        </p:txBody>
      </p:sp>
      <p:sp>
        <p:nvSpPr>
          <p:cNvPr id="3" name="Footer Placeholder 2"/>
          <p:cNvSpPr>
            <a:spLocks noGrp="1"/>
          </p:cNvSpPr>
          <p:nvPr>
            <p:ph type="ftr" sz="quarter" idx="11"/>
          </p:nvPr>
        </p:nvSpPr>
        <p:spPr/>
        <p:txBody>
          <a:bodyPr/>
          <a:lstStyle/>
          <a:p>
            <a:r>
              <a:rPr lang="en-GB" dirty="0" smtClean="0"/>
              <a:t>Jane Kuria                                                                     Inoorero University</a:t>
            </a:r>
            <a:endParaRPr lang="en-GB"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51580B-532C-46DD-8981-D1006AF55002}"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463DE1-CCEE-43C1-BE79-330FE0A57481}" type="datetime1">
              <a:rPr lang="en-US" smtClean="0"/>
              <a:pPr/>
              <a:t>5/20/2012</a:t>
            </a:fld>
            <a:endParaRPr lang="en-GB" dirty="0"/>
          </a:p>
        </p:txBody>
      </p:sp>
      <p:sp>
        <p:nvSpPr>
          <p:cNvPr id="6" name="Footer Placeholder 5"/>
          <p:cNvSpPr>
            <a:spLocks noGrp="1"/>
          </p:cNvSpPr>
          <p:nvPr>
            <p:ph type="ftr" sz="quarter" idx="11"/>
          </p:nvPr>
        </p:nvSpPr>
        <p:spPr/>
        <p:txBody>
          <a:bodyPr/>
          <a:lstStyle/>
          <a:p>
            <a:r>
              <a:rPr lang="en-GB" dirty="0" smtClean="0"/>
              <a:t>Jane Kuria                                                                     Inoorero University</a:t>
            </a:r>
            <a:endParaRPr lang="en-GB"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FEE7B90C-E659-4E14-9B9A-D675CA7FC528}" type="datetime1">
              <a:rPr lang="en-US" smtClean="0"/>
              <a:pPr/>
              <a:t>5/20/2012</a:t>
            </a:fld>
            <a:endParaRPr lang="en-GB"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51580B-532C-46DD-8981-D1006AF55002}" type="slidenum">
              <a:rPr lang="en-GB" smtClean="0"/>
              <a:pPr/>
              <a:t>‹#›</a:t>
            </a:fld>
            <a:endParaRPr lang="en-GB" dirty="0"/>
          </a:p>
        </p:txBody>
      </p:sp>
      <p:sp>
        <p:nvSpPr>
          <p:cNvPr id="14" name="Footer Placeholder 13"/>
          <p:cNvSpPr>
            <a:spLocks noGrp="1"/>
          </p:cNvSpPr>
          <p:nvPr>
            <p:ph type="ftr" sz="quarter" idx="12"/>
          </p:nvPr>
        </p:nvSpPr>
        <p:spPr>
          <a:xfrm>
            <a:off x="1600200" y="6248206"/>
            <a:ext cx="4572000" cy="365125"/>
          </a:xfrm>
        </p:spPr>
        <p:txBody>
          <a:bodyPr rtlCol="0"/>
          <a:lstStyle/>
          <a:p>
            <a:r>
              <a:rPr lang="en-GB" dirty="0" smtClean="0"/>
              <a:t>Jane Kuria                                                                     Inoorero University</a:t>
            </a:r>
            <a:endParaRPr lang="en-GB"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2111DD0-3FB0-4156-A508-5FC9F948B985}" type="datetime1">
              <a:rPr lang="en-US" smtClean="0"/>
              <a:pPr/>
              <a:t>5/20/2012</a:t>
            </a:fld>
            <a:endParaRPr lang="en-GB"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dirty="0" smtClean="0"/>
              <a:t>Jane Kuria                                                                     Inoorero University</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851580B-532C-46DD-8981-D1006AF55002}"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Pointers </a:t>
            </a:r>
            <a:endParaRPr lang="en-GB" b="1"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a:t>
            </a:fld>
            <a:endParaRPr lang="en-GB" dirty="0"/>
          </a:p>
        </p:txBody>
      </p:sp>
      <p:sp>
        <p:nvSpPr>
          <p:cNvPr id="6" name="Content Placeholder 5"/>
          <p:cNvSpPr>
            <a:spLocks noGrp="1"/>
          </p:cNvSpPr>
          <p:nvPr>
            <p:ph sz="quarter" idx="1"/>
          </p:nvPr>
        </p:nvSpPr>
        <p:spPr/>
        <p:txBody>
          <a:bodyPr>
            <a:normAutofit lnSpcReduction="10000"/>
          </a:bodyPr>
          <a:lstStyle/>
          <a:p>
            <a:r>
              <a:rPr lang="en-US" sz="3200" b="1" dirty="0" smtClean="0"/>
              <a:t>Objectives</a:t>
            </a:r>
            <a:endParaRPr lang="en-GB" sz="2800" b="1" u="sng" dirty="0" smtClean="0"/>
          </a:p>
          <a:p>
            <a:pPr hangingPunct="0"/>
            <a:r>
              <a:rPr lang="en-US" sz="3200" dirty="0" smtClean="0"/>
              <a:t>At the end of this chapter, the reader should be able to:</a:t>
            </a:r>
            <a:endParaRPr lang="en-GB" sz="2800" b="1" u="sng" dirty="0" smtClean="0"/>
          </a:p>
          <a:p>
            <a:pPr lvl="1"/>
            <a:r>
              <a:rPr lang="en-US" sz="2800" dirty="0" smtClean="0"/>
              <a:t>Define a pointer</a:t>
            </a:r>
            <a:endParaRPr lang="en-GB" sz="2800" dirty="0" smtClean="0"/>
          </a:p>
          <a:p>
            <a:pPr lvl="1"/>
            <a:r>
              <a:rPr lang="en-US" sz="2800" dirty="0" smtClean="0"/>
              <a:t>Declare pointer variables</a:t>
            </a:r>
            <a:endParaRPr lang="en-GB" sz="2800" dirty="0" smtClean="0"/>
          </a:p>
          <a:p>
            <a:pPr lvl="1"/>
            <a:r>
              <a:rPr lang="en-US" sz="2800" dirty="0" smtClean="0"/>
              <a:t>Use basic pointer operators * and &amp;</a:t>
            </a:r>
            <a:endParaRPr lang="en-GB" sz="2800" dirty="0" smtClean="0"/>
          </a:p>
          <a:p>
            <a:pPr lvl="1"/>
            <a:r>
              <a:rPr lang="en-US" sz="2800" dirty="0" smtClean="0"/>
              <a:t>Understand operations permitted with pointers</a:t>
            </a:r>
            <a:endParaRPr lang="en-GB" sz="2800" dirty="0" smtClean="0"/>
          </a:p>
          <a:p>
            <a:pPr lvl="1"/>
            <a:r>
              <a:rPr lang="en-US" sz="2800" dirty="0" smtClean="0"/>
              <a:t>Use pointers with arrays</a:t>
            </a:r>
            <a:endParaRPr lang="en-GB" sz="2800" dirty="0" smtClean="0"/>
          </a:p>
          <a:p>
            <a:pPr lvl="1"/>
            <a:r>
              <a:rPr lang="en-US" sz="2800" dirty="0" smtClean="0"/>
              <a:t>Use pointers with string variables</a:t>
            </a:r>
            <a:endParaRPr lang="en-GB" sz="2800" dirty="0" smtClean="0"/>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10</a:t>
            </a:fld>
            <a:endParaRPr lang="en-GB" dirty="0"/>
          </a:p>
        </p:txBody>
      </p:sp>
      <p:sp>
        <p:nvSpPr>
          <p:cNvPr id="6" name="Content Placeholder 5"/>
          <p:cNvSpPr>
            <a:spLocks noGrp="1"/>
          </p:cNvSpPr>
          <p:nvPr>
            <p:ph sz="quarter" idx="1"/>
          </p:nvPr>
        </p:nvSpPr>
        <p:spPr/>
        <p:txBody>
          <a:bodyPr>
            <a:normAutofit fontScale="77500" lnSpcReduction="20000"/>
          </a:bodyPr>
          <a:lstStyle/>
          <a:p>
            <a:r>
              <a:rPr lang="en-US" dirty="0" smtClean="0"/>
              <a:t>This program uses pointers to display the values of a loop counter.</a:t>
            </a:r>
          </a:p>
          <a:p>
            <a:endParaRPr lang="en-US" dirty="0" smtClean="0"/>
          </a:p>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	main()</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int </a:t>
            </a:r>
            <a:r>
              <a:rPr lang="en-US" dirty="0" err="1" smtClean="0">
                <a:solidFill>
                  <a:srgbClr val="C00000"/>
                </a:solidFill>
              </a:rPr>
              <a:t>i</a:t>
            </a:r>
            <a:r>
              <a:rPr lang="en-US" dirty="0" smtClean="0">
                <a:solidFill>
                  <a:srgbClr val="C00000"/>
                </a:solidFill>
              </a:rPr>
              <a:t>,*p;</a:t>
            </a:r>
            <a:endParaRPr lang="en-GB" dirty="0" smtClean="0">
              <a:solidFill>
                <a:srgbClr val="C00000"/>
              </a:solidFill>
            </a:endParaRPr>
          </a:p>
          <a:p>
            <a:pPr marL="514350" indent="-514350">
              <a:buFont typeface="+mj-lt"/>
              <a:buAutoNum type="arabicPeriod"/>
            </a:pPr>
            <a:r>
              <a:rPr lang="en-US" dirty="0" smtClean="0">
                <a:solidFill>
                  <a:srgbClr val="C00000"/>
                </a:solidFill>
              </a:rPr>
              <a:t>		p = &amp;</a:t>
            </a:r>
            <a:r>
              <a:rPr lang="en-US" dirty="0" err="1" smtClean="0">
                <a:solidFill>
                  <a:srgbClr val="C00000"/>
                </a:solidFill>
              </a:rPr>
              <a:t>i</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for (</a:t>
            </a:r>
            <a:r>
              <a:rPr lang="en-US" dirty="0" err="1" smtClean="0">
                <a:solidFill>
                  <a:srgbClr val="C00000"/>
                </a:solidFill>
              </a:rPr>
              <a:t>i</a:t>
            </a:r>
            <a:r>
              <a:rPr lang="en-US" dirty="0" smtClean="0">
                <a:solidFill>
                  <a:srgbClr val="C00000"/>
                </a:solidFill>
              </a:rPr>
              <a:t> =0;  </a:t>
            </a:r>
            <a:r>
              <a:rPr lang="en-US" dirty="0" err="1" smtClean="0">
                <a:solidFill>
                  <a:srgbClr val="C00000"/>
                </a:solidFill>
              </a:rPr>
              <a:t>i</a:t>
            </a:r>
            <a:r>
              <a:rPr lang="en-US" dirty="0" smtClean="0">
                <a:solidFill>
                  <a:srgbClr val="C00000"/>
                </a:solidFill>
              </a:rPr>
              <a:t> &lt;10; </a:t>
            </a:r>
            <a:r>
              <a:rPr lang="en-US" dirty="0" err="1" smtClean="0">
                <a:solidFill>
                  <a:srgbClr val="C00000"/>
                </a:solidFill>
              </a:rPr>
              <a:t>i</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 (“%d\n”, *p);</a:t>
            </a:r>
            <a:endParaRPr lang="en-GB" dirty="0" smtClean="0">
              <a:solidFill>
                <a:srgbClr val="C00000"/>
              </a:solidFill>
            </a:endParaRPr>
          </a:p>
          <a:p>
            <a:pPr marL="514350" indent="-514350">
              <a:buFont typeface="+mj-lt"/>
              <a:buAutoNum type="arabicPeriod"/>
            </a:pPr>
            <a:r>
              <a:rPr lang="en-US" dirty="0" smtClean="0">
                <a:solidFill>
                  <a:srgbClr val="C00000"/>
                </a:solidFill>
              </a:rPr>
              <a:t>		return 0;</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endParaRPr lang="en-GB" dirty="0" smtClean="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11</a:t>
            </a:fld>
            <a:endParaRPr lang="en-GB" dirty="0"/>
          </a:p>
        </p:txBody>
      </p:sp>
      <p:sp>
        <p:nvSpPr>
          <p:cNvPr id="6" name="Content Placeholder 5"/>
          <p:cNvSpPr>
            <a:spLocks noGrp="1"/>
          </p:cNvSpPr>
          <p:nvPr>
            <p:ph sz="quarter" idx="1"/>
          </p:nvPr>
        </p:nvSpPr>
        <p:spPr/>
        <p:txBody>
          <a:bodyPr>
            <a:normAutofit fontScale="62500" lnSpcReduction="20000"/>
          </a:bodyPr>
          <a:lstStyle/>
          <a:p>
            <a:r>
              <a:rPr lang="en-US" dirty="0" smtClean="0"/>
              <a:t>The following program performs some basic arithmetic using pointers.</a:t>
            </a:r>
          </a:p>
          <a:p>
            <a:endParaRPr lang="en-GB" dirty="0" smtClean="0"/>
          </a:p>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main()</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int u1, u2;</a:t>
            </a:r>
            <a:endParaRPr lang="en-GB" dirty="0" smtClean="0">
              <a:solidFill>
                <a:srgbClr val="C00000"/>
              </a:solidFill>
            </a:endParaRPr>
          </a:p>
          <a:p>
            <a:pPr marL="514350" indent="-514350">
              <a:buFont typeface="+mj-lt"/>
              <a:buAutoNum type="arabicPeriod"/>
            </a:pPr>
            <a:r>
              <a:rPr lang="en-US" dirty="0" smtClean="0">
                <a:solidFill>
                  <a:srgbClr val="C00000"/>
                </a:solidFill>
              </a:rPr>
              <a:t>int v = 3;</a:t>
            </a:r>
            <a:endParaRPr lang="en-GB" dirty="0" smtClean="0">
              <a:solidFill>
                <a:srgbClr val="C00000"/>
              </a:solidFill>
            </a:endParaRPr>
          </a:p>
          <a:p>
            <a:pPr marL="514350" indent="-514350">
              <a:buFont typeface="+mj-lt"/>
              <a:buAutoNum type="arabicPeriod"/>
            </a:pPr>
            <a:r>
              <a:rPr lang="en-US" dirty="0" smtClean="0">
                <a:solidFill>
                  <a:srgbClr val="C00000"/>
                </a:solidFill>
              </a:rPr>
              <a:t>int *</a:t>
            </a:r>
            <a:r>
              <a:rPr lang="en-US" dirty="0" err="1" smtClean="0">
                <a:solidFill>
                  <a:srgbClr val="C00000"/>
                </a:solidFill>
              </a:rPr>
              <a:t>pv</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u1 = 2 * ( v +  5 );</a:t>
            </a:r>
            <a:endParaRPr lang="en-GB" dirty="0" smtClean="0">
              <a:solidFill>
                <a:srgbClr val="C00000"/>
              </a:solidFill>
            </a:endParaRPr>
          </a:p>
          <a:p>
            <a:pPr marL="514350" indent="-514350">
              <a:buFont typeface="+mj-lt"/>
              <a:buAutoNum type="arabicPeriod"/>
            </a:pPr>
            <a:r>
              <a:rPr lang="it-IT" dirty="0" smtClean="0">
                <a:solidFill>
                  <a:srgbClr val="C00000"/>
                </a:solidFill>
              </a:rPr>
              <a:t>pv  = &amp;v;</a:t>
            </a:r>
            <a:endParaRPr lang="en-GB" dirty="0" smtClean="0">
              <a:solidFill>
                <a:srgbClr val="C00000"/>
              </a:solidFill>
            </a:endParaRPr>
          </a:p>
          <a:p>
            <a:pPr marL="514350" indent="-514350">
              <a:buFont typeface="+mj-lt"/>
              <a:buAutoNum type="arabicPeriod"/>
            </a:pPr>
            <a:r>
              <a:rPr lang="it-IT" dirty="0" smtClean="0">
                <a:solidFill>
                  <a:srgbClr val="C00000"/>
                </a:solidFill>
              </a:rPr>
              <a:t>u2 = 2 * (*pv + 5 );</a:t>
            </a:r>
            <a:endParaRPr lang="en-GB" dirty="0" smtClean="0">
              <a:solidFill>
                <a:srgbClr val="C00000"/>
              </a:solidFill>
            </a:endParaRPr>
          </a:p>
          <a:p>
            <a:pPr marL="514350" indent="-514350">
              <a:buFont typeface="+mj-lt"/>
              <a:buAutoNum type="arabicPeriod"/>
            </a:pPr>
            <a:r>
              <a:rPr lang="it-IT" dirty="0" smtClean="0">
                <a:solidFill>
                  <a:srgbClr val="C00000"/>
                </a:solidFill>
              </a:rPr>
              <a:t>printf(“ \n u1 = %d   u2  = %d ”,  u1, u2);</a:t>
            </a:r>
            <a:endParaRPr lang="en-GB" dirty="0" smtClean="0">
              <a:solidFill>
                <a:srgbClr val="C00000"/>
              </a:solidFill>
            </a:endParaRPr>
          </a:p>
          <a:p>
            <a:pPr marL="514350" indent="-514350">
              <a:buFont typeface="+mj-lt"/>
              <a:buAutoNum type="arabicPeriod"/>
            </a:pPr>
            <a:r>
              <a:rPr lang="en-US" dirty="0" smtClean="0">
                <a:solidFill>
                  <a:srgbClr val="C00000"/>
                </a:solidFill>
              </a:rPr>
              <a:t>return 0;</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dirty="0" smtClean="0"/>
              <a:t>Jane </a:t>
            </a:r>
            <a:r>
              <a:rPr lang="en-GB" dirty="0" err="1" smtClean="0"/>
              <a:t>Kuria</a:t>
            </a:r>
            <a:r>
              <a:rPr lang="en-GB" dirty="0" smtClean="0"/>
              <a:t>                                                                     </a:t>
            </a:r>
            <a:r>
              <a:rPr lang="en-GB" dirty="0" err="1" smtClean="0"/>
              <a:t>Inoorero</a:t>
            </a:r>
            <a:r>
              <a:rPr lang="en-GB" dirty="0" smtClean="0"/>
              <a:t>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12</a:t>
            </a:fld>
            <a:endParaRPr lang="en-GB"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2000232" y="2571744"/>
            <a:ext cx="5463079" cy="199549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Pointers operations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13</a:t>
            </a:fld>
            <a:endParaRPr lang="en-GB" dirty="0"/>
          </a:p>
        </p:txBody>
      </p:sp>
      <p:sp>
        <p:nvSpPr>
          <p:cNvPr id="6" name="Content Placeholder 5"/>
          <p:cNvSpPr>
            <a:spLocks noGrp="1"/>
          </p:cNvSpPr>
          <p:nvPr>
            <p:ph sz="quarter" idx="1"/>
          </p:nvPr>
        </p:nvSpPr>
        <p:spPr/>
        <p:txBody>
          <a:bodyPr>
            <a:normAutofit fontScale="92500" lnSpcReduction="20000"/>
          </a:bodyPr>
          <a:lstStyle/>
          <a:p>
            <a:r>
              <a:rPr lang="en-US" dirty="0" smtClean="0"/>
              <a:t>It is possible to perform several operations with pointer variables as explained below.</a:t>
            </a:r>
            <a:endParaRPr lang="en-GB" dirty="0" smtClean="0"/>
          </a:p>
          <a:p>
            <a:endParaRPr lang="en-GB" dirty="0" smtClean="0"/>
          </a:p>
          <a:p>
            <a:pPr lvl="0"/>
            <a:r>
              <a:rPr lang="en-US" b="1" i="1" dirty="0" smtClean="0"/>
              <a:t>Assignment</a:t>
            </a:r>
            <a:endParaRPr lang="en-GB" dirty="0" smtClean="0"/>
          </a:p>
          <a:p>
            <a:endParaRPr lang="en-GB" dirty="0" smtClean="0"/>
          </a:p>
          <a:p>
            <a:r>
              <a:rPr lang="en-US" dirty="0" smtClean="0"/>
              <a:t>One can assign an address to a pointer by:	</a:t>
            </a:r>
            <a:endParaRPr lang="en-GB" dirty="0" smtClean="0"/>
          </a:p>
          <a:p>
            <a:pPr lvl="0"/>
            <a:r>
              <a:rPr lang="en-US" dirty="0" smtClean="0"/>
              <a:t>Using an array name or</a:t>
            </a:r>
            <a:endParaRPr lang="en-GB" dirty="0" smtClean="0"/>
          </a:p>
          <a:p>
            <a:pPr lvl="0"/>
            <a:r>
              <a:rPr lang="en-US" dirty="0" smtClean="0"/>
              <a:t>Using the address operator</a:t>
            </a:r>
            <a:endParaRPr lang="en-GB" dirty="0" smtClean="0"/>
          </a:p>
          <a:p>
            <a:pPr>
              <a:buNone/>
            </a:pPr>
            <a:r>
              <a:rPr lang="en-US" dirty="0" smtClean="0"/>
              <a:t> </a:t>
            </a:r>
            <a:endParaRPr lang="en-GB" dirty="0" smtClean="0"/>
          </a:p>
          <a:p>
            <a:r>
              <a:rPr lang="en-US" dirty="0" smtClean="0"/>
              <a:t>From the previous example,  p1 is assigned the address of the beginning of the array which is cell 234.</a:t>
            </a:r>
            <a:endParaRPr lang="en-GB" dirty="0" smtClean="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smtClean="0"/>
              <a:t/>
            </a:r>
            <a:br>
              <a:rPr lang="en-US" b="1" i="1" dirty="0" smtClean="0"/>
            </a:br>
            <a:r>
              <a:rPr lang="en-US" b="1" i="1" dirty="0" smtClean="0"/>
              <a:t>Dereferencing (value</a:t>
            </a:r>
            <a:r>
              <a:rPr lang="en-US" b="1" dirty="0" smtClean="0"/>
              <a:t> – </a:t>
            </a:r>
            <a:r>
              <a:rPr lang="en-US" b="1" i="1" dirty="0" smtClean="0"/>
              <a:t>finding)</a:t>
            </a:r>
            <a:r>
              <a:rPr lang="en-GB" dirty="0" smtClean="0"/>
              <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14</a:t>
            </a:fld>
            <a:endParaRPr lang="en-GB" dirty="0"/>
          </a:p>
        </p:txBody>
      </p:sp>
      <p:sp>
        <p:nvSpPr>
          <p:cNvPr id="6" name="Content Placeholder 5"/>
          <p:cNvSpPr>
            <a:spLocks noGrp="1"/>
          </p:cNvSpPr>
          <p:nvPr>
            <p:ph sz="quarter" idx="1"/>
          </p:nvPr>
        </p:nvSpPr>
        <p:spPr/>
        <p:txBody>
          <a:bodyPr>
            <a:normAutofit fontScale="85000" lnSpcReduction="20000"/>
          </a:bodyPr>
          <a:lstStyle/>
          <a:p>
            <a:r>
              <a:rPr lang="en-US" dirty="0" smtClean="0"/>
              <a:t>The * operator gives the value pointed to.</a:t>
            </a:r>
            <a:endParaRPr lang="en-GB" dirty="0" smtClean="0"/>
          </a:p>
          <a:p>
            <a:pPr>
              <a:buNone/>
            </a:pPr>
            <a:r>
              <a:rPr lang="en-US" dirty="0" smtClean="0"/>
              <a:t> </a:t>
            </a:r>
            <a:endParaRPr lang="en-GB" dirty="0" smtClean="0"/>
          </a:p>
          <a:p>
            <a:r>
              <a:rPr lang="en-US" dirty="0" smtClean="0"/>
              <a:t>From the previous example,  p1 = 100 which is the value stored in location 234.</a:t>
            </a:r>
            <a:endParaRPr lang="en-GB" dirty="0" smtClean="0"/>
          </a:p>
          <a:p>
            <a:pPr>
              <a:buNone/>
            </a:pPr>
            <a:r>
              <a:rPr lang="en-US" dirty="0" smtClean="0"/>
              <a:t> </a:t>
            </a:r>
            <a:endParaRPr lang="en-GB" dirty="0" smtClean="0"/>
          </a:p>
          <a:p>
            <a:pPr lvl="0"/>
            <a:r>
              <a:rPr lang="en-US" b="1" i="1" dirty="0" smtClean="0"/>
              <a:t>Taking</a:t>
            </a:r>
            <a:r>
              <a:rPr lang="en-US" b="1" dirty="0" smtClean="0"/>
              <a:t> </a:t>
            </a:r>
            <a:r>
              <a:rPr lang="en-US" b="1" i="1" dirty="0" smtClean="0"/>
              <a:t>a pointer address</a:t>
            </a:r>
            <a:endParaRPr lang="en-GB" dirty="0" smtClean="0"/>
          </a:p>
          <a:p>
            <a:pPr>
              <a:buNone/>
            </a:pPr>
            <a:r>
              <a:rPr lang="en-US" dirty="0" smtClean="0"/>
              <a:t> </a:t>
            </a:r>
            <a:endParaRPr lang="en-GB" dirty="0" smtClean="0"/>
          </a:p>
          <a:p>
            <a:r>
              <a:rPr lang="en-US" dirty="0" smtClean="0"/>
              <a:t>Pointer variables have an address and a value. The &amp; operator tells us where the pointer itself is stored. </a:t>
            </a:r>
            <a:endParaRPr lang="en-GB" dirty="0" smtClean="0"/>
          </a:p>
          <a:p>
            <a:pPr>
              <a:buNone/>
            </a:pPr>
            <a:r>
              <a:rPr lang="en-US" dirty="0" smtClean="0"/>
              <a:t> </a:t>
            </a:r>
            <a:endParaRPr lang="en-GB" dirty="0" smtClean="0"/>
          </a:p>
          <a:p>
            <a:r>
              <a:rPr lang="en-US" dirty="0" smtClean="0"/>
              <a:t>From the previous example,  p1 is stored in address 3606 whose value is 234.</a:t>
            </a:r>
            <a:endParaRPr lang="en-GB" dirty="0" smtClean="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smtClean="0"/>
              <a:t/>
            </a:r>
            <a:br>
              <a:rPr lang="en-US" b="1" i="1" dirty="0" smtClean="0"/>
            </a:br>
            <a:r>
              <a:rPr lang="en-US" b="1" i="1" dirty="0" smtClean="0"/>
              <a:t>Pointer</a:t>
            </a:r>
            <a:r>
              <a:rPr lang="en-US" dirty="0" smtClean="0"/>
              <a:t> </a:t>
            </a:r>
            <a:r>
              <a:rPr lang="en-US" b="1" i="1" dirty="0" smtClean="0"/>
              <a:t>arithmetic</a:t>
            </a:r>
            <a:r>
              <a:rPr lang="en-GB" dirty="0" smtClean="0"/>
              <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15</a:t>
            </a:fld>
            <a:endParaRPr lang="en-GB" dirty="0"/>
          </a:p>
        </p:txBody>
      </p:sp>
      <p:sp>
        <p:nvSpPr>
          <p:cNvPr id="6" name="Content Placeholder 5"/>
          <p:cNvSpPr>
            <a:spLocks noGrp="1"/>
          </p:cNvSpPr>
          <p:nvPr>
            <p:ph sz="quarter" idx="1"/>
          </p:nvPr>
        </p:nvSpPr>
        <p:spPr/>
        <p:txBody>
          <a:bodyPr>
            <a:normAutofit lnSpcReduction="10000"/>
          </a:bodyPr>
          <a:lstStyle/>
          <a:p>
            <a:r>
              <a:rPr lang="en-US" dirty="0" smtClean="0"/>
              <a:t>In general, pointers may be used like other variables.</a:t>
            </a:r>
          </a:p>
          <a:p>
            <a:r>
              <a:rPr lang="en-US" dirty="0" smtClean="0"/>
              <a:t> However, you need to understand a few rules and restrictions.</a:t>
            </a:r>
            <a:endParaRPr lang="en-GB" dirty="0" smtClean="0"/>
          </a:p>
          <a:p>
            <a:r>
              <a:rPr lang="en-US" dirty="0" smtClean="0"/>
              <a:t>In addition to the &amp; and * operators, there are only four other operators that may be applied to pointer variables: the arithmetic operators +, ++, - and --. </a:t>
            </a:r>
          </a:p>
          <a:p>
            <a:r>
              <a:rPr lang="en-US" dirty="0" smtClean="0"/>
              <a:t>Further, you may add or subtract only integer quantities. You cannot, for example, add a floating point number to a pointer.</a:t>
            </a:r>
            <a:endParaRPr lang="en-GB" dirty="0" smtClean="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Pointer</a:t>
            </a:r>
            <a:r>
              <a:rPr lang="en-US" dirty="0" smtClean="0"/>
              <a:t> </a:t>
            </a:r>
            <a:r>
              <a:rPr lang="en-US" b="1" i="1" dirty="0" smtClean="0"/>
              <a:t>arithmetic</a:t>
            </a:r>
            <a:r>
              <a:rPr lang="en-GB" dirty="0" smtClean="0"/>
              <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16</a:t>
            </a:fld>
            <a:endParaRPr lang="en-GB" dirty="0"/>
          </a:p>
        </p:txBody>
      </p:sp>
      <p:sp>
        <p:nvSpPr>
          <p:cNvPr id="6" name="Content Placeholder 5"/>
          <p:cNvSpPr>
            <a:spLocks noGrp="1"/>
          </p:cNvSpPr>
          <p:nvPr>
            <p:ph sz="quarter" idx="1"/>
          </p:nvPr>
        </p:nvSpPr>
        <p:spPr/>
        <p:txBody>
          <a:bodyPr>
            <a:normAutofit fontScale="70000" lnSpcReduction="20000"/>
          </a:bodyPr>
          <a:lstStyle/>
          <a:p>
            <a:r>
              <a:rPr lang="en-US" dirty="0" smtClean="0"/>
              <a:t>Pointer </a:t>
            </a:r>
            <a:r>
              <a:rPr lang="en-US" dirty="0" err="1" smtClean="0"/>
              <a:t>incrementation</a:t>
            </a:r>
            <a:r>
              <a:rPr lang="en-US" dirty="0" smtClean="0"/>
              <a:t> </a:t>
            </a:r>
            <a:r>
              <a:rPr lang="en-US" dirty="0" err="1" smtClean="0"/>
              <a:t>arthmetic</a:t>
            </a:r>
            <a:r>
              <a:rPr lang="en-US" dirty="0" smtClean="0"/>
              <a:t> differs from normal because it is performed relative to the base type of the pointer. </a:t>
            </a:r>
          </a:p>
          <a:p>
            <a:endParaRPr lang="en-US" dirty="0" smtClean="0"/>
          </a:p>
          <a:p>
            <a:r>
              <a:rPr lang="en-US" dirty="0" smtClean="0"/>
              <a:t>Each time a pointer is incremented, it will point to the next item, as defined by the base type, beyond the one being currently pointed to.</a:t>
            </a:r>
            <a:endParaRPr lang="en-GB" dirty="0" smtClean="0"/>
          </a:p>
          <a:p>
            <a:pPr>
              <a:buNone/>
            </a:pPr>
            <a:r>
              <a:rPr lang="en-US" dirty="0" smtClean="0"/>
              <a:t> </a:t>
            </a:r>
            <a:endParaRPr lang="en-GB" dirty="0" smtClean="0"/>
          </a:p>
          <a:p>
            <a:r>
              <a:rPr lang="en-US" dirty="0" smtClean="0"/>
              <a:t>For example, assume an integer pointer called </a:t>
            </a:r>
            <a:r>
              <a:rPr lang="en-US" b="1" dirty="0" smtClean="0"/>
              <a:t>p</a:t>
            </a:r>
            <a:r>
              <a:rPr lang="en-US" dirty="0" smtClean="0"/>
              <a:t> contains the address </a:t>
            </a:r>
            <a:r>
              <a:rPr lang="en-US" b="1" dirty="0" smtClean="0"/>
              <a:t>200</a:t>
            </a:r>
            <a:r>
              <a:rPr lang="en-US" dirty="0" smtClean="0"/>
              <a:t>. After the statement </a:t>
            </a:r>
            <a:r>
              <a:rPr lang="en-US" i="1" dirty="0" smtClean="0"/>
              <a:t>p++</a:t>
            </a:r>
            <a:r>
              <a:rPr lang="en-US" dirty="0" smtClean="0"/>
              <a:t> </a:t>
            </a:r>
            <a:r>
              <a:rPr lang="en-US" dirty="0" err="1" smtClean="0"/>
              <a:t>exeutes</a:t>
            </a:r>
            <a:r>
              <a:rPr lang="en-US" dirty="0" smtClean="0"/>
              <a:t>, p will have the value </a:t>
            </a:r>
            <a:r>
              <a:rPr lang="en-US" b="1" dirty="0" smtClean="0"/>
              <a:t>202</a:t>
            </a:r>
            <a:r>
              <a:rPr lang="en-US" dirty="0" smtClean="0"/>
              <a:t>, assuming integers are 2 bytes long. If p had been a floating point value (4 bytes long), then the resultant value contained in p would be </a:t>
            </a:r>
            <a:r>
              <a:rPr lang="en-US" b="1" dirty="0" smtClean="0"/>
              <a:t>204</a:t>
            </a:r>
            <a:r>
              <a:rPr lang="en-US" dirty="0" smtClean="0"/>
              <a:t>.</a:t>
            </a:r>
            <a:endParaRPr lang="en-GB" dirty="0" smtClean="0"/>
          </a:p>
          <a:p>
            <a:endParaRPr lang="en-GB" dirty="0" smtClean="0"/>
          </a:p>
          <a:p>
            <a:r>
              <a:rPr lang="en-US" dirty="0" smtClean="0"/>
              <a:t>Pointer arithmetic with character appears normal when character pointers are used. Because characters are 1 byte long, an increment increases the pointer value by one,  decrement decreases it by one.</a:t>
            </a:r>
            <a:endParaRPr lang="en-GB" dirty="0" smtClean="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Addition and subtraction of pointers</a:t>
            </a:r>
            <a:r>
              <a:rPr lang="en-GB" dirty="0" smtClean="0"/>
              <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17</a:t>
            </a:fld>
            <a:endParaRPr lang="en-GB" dirty="0"/>
          </a:p>
        </p:txBody>
      </p:sp>
      <p:sp>
        <p:nvSpPr>
          <p:cNvPr id="6" name="Content Placeholder 5"/>
          <p:cNvSpPr>
            <a:spLocks noGrp="1"/>
          </p:cNvSpPr>
          <p:nvPr>
            <p:ph sz="quarter" idx="1"/>
          </p:nvPr>
        </p:nvSpPr>
        <p:spPr/>
        <p:txBody>
          <a:bodyPr>
            <a:normAutofit fontScale="92500" lnSpcReduction="20000"/>
          </a:bodyPr>
          <a:lstStyle/>
          <a:p>
            <a:r>
              <a:rPr lang="en-US" dirty="0" smtClean="0"/>
              <a:t>You may add or subtract any integer quantity you want, to or from a  pointer. For example, the following is a valid fragment.</a:t>
            </a:r>
            <a:endParaRPr lang="en-GB" dirty="0" smtClean="0"/>
          </a:p>
          <a:p>
            <a:endParaRPr lang="en-GB" dirty="0" smtClean="0"/>
          </a:p>
          <a:p>
            <a:r>
              <a:rPr lang="fr-FR" dirty="0" smtClean="0"/>
              <a:t>	</a:t>
            </a:r>
            <a:r>
              <a:rPr lang="fr-FR" dirty="0" err="1" smtClean="0"/>
              <a:t>int</a:t>
            </a:r>
            <a:r>
              <a:rPr lang="fr-FR" dirty="0" smtClean="0"/>
              <a:t>  *p;</a:t>
            </a:r>
            <a:endParaRPr lang="en-GB" dirty="0" smtClean="0"/>
          </a:p>
          <a:p>
            <a:r>
              <a:rPr lang="fr-FR" dirty="0" smtClean="0"/>
              <a:t>	.</a:t>
            </a:r>
            <a:endParaRPr lang="en-GB" dirty="0" smtClean="0"/>
          </a:p>
          <a:p>
            <a:r>
              <a:rPr lang="fr-FR" dirty="0" smtClean="0"/>
              <a:t>	.</a:t>
            </a:r>
            <a:endParaRPr lang="en-GB" dirty="0" smtClean="0"/>
          </a:p>
          <a:p>
            <a:r>
              <a:rPr lang="fr-FR" dirty="0" smtClean="0"/>
              <a:t>	p = p + 200;</a:t>
            </a:r>
            <a:endParaRPr lang="en-GB" dirty="0" smtClean="0"/>
          </a:p>
          <a:p>
            <a:endParaRPr lang="en-GB" dirty="0" smtClean="0"/>
          </a:p>
          <a:p>
            <a:r>
              <a:rPr lang="en-US" dirty="0" smtClean="0"/>
              <a:t>causes p to point to the 200</a:t>
            </a:r>
            <a:r>
              <a:rPr lang="en-US" baseline="30000" dirty="0" smtClean="0"/>
              <a:t>th</a:t>
            </a:r>
            <a:r>
              <a:rPr lang="en-US" dirty="0" smtClean="0"/>
              <a:t> integer past the one to which p was currently pointing to.</a:t>
            </a:r>
            <a:endParaRPr lang="en-GB" dirty="0" smtClean="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Note</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18</a:t>
            </a:fld>
            <a:endParaRPr lang="en-GB" dirty="0"/>
          </a:p>
        </p:txBody>
      </p:sp>
      <p:sp>
        <p:nvSpPr>
          <p:cNvPr id="6" name="Content Placeholder 5"/>
          <p:cNvSpPr>
            <a:spLocks noGrp="1"/>
          </p:cNvSpPr>
          <p:nvPr>
            <p:ph sz="quarter" idx="1"/>
          </p:nvPr>
        </p:nvSpPr>
        <p:spPr/>
        <p:txBody>
          <a:bodyPr>
            <a:normAutofit fontScale="85000" lnSpcReduction="20000"/>
          </a:bodyPr>
          <a:lstStyle/>
          <a:p>
            <a:r>
              <a:rPr lang="en-US" dirty="0" smtClean="0"/>
              <a:t>You may not perform any other type of arithmetic operations. You may not divide, multiply or take modulus of a pointer.</a:t>
            </a:r>
          </a:p>
          <a:p>
            <a:r>
              <a:rPr lang="en-US" dirty="0" smtClean="0"/>
              <a:t> However, you may subtract a pointer from another to find the number of elements separating them.</a:t>
            </a:r>
            <a:endParaRPr lang="en-GB" dirty="0" smtClean="0"/>
          </a:p>
          <a:p>
            <a:endParaRPr lang="en-GB" dirty="0" smtClean="0"/>
          </a:p>
          <a:p>
            <a:r>
              <a:rPr lang="en-US" dirty="0" err="1" smtClean="0"/>
              <a:t>Incrementation</a:t>
            </a:r>
            <a:r>
              <a:rPr lang="en-US" dirty="0" smtClean="0"/>
              <a:t> and </a:t>
            </a:r>
            <a:r>
              <a:rPr lang="en-US" dirty="0" err="1" smtClean="0"/>
              <a:t>decrementation</a:t>
            </a:r>
            <a:r>
              <a:rPr lang="en-US" dirty="0" smtClean="0"/>
              <a:t> of pointers</a:t>
            </a:r>
            <a:endParaRPr lang="en-GB" dirty="0" smtClean="0"/>
          </a:p>
          <a:p>
            <a:endParaRPr lang="en-GB" dirty="0" smtClean="0"/>
          </a:p>
          <a:p>
            <a:r>
              <a:rPr lang="en-US" dirty="0" smtClean="0"/>
              <a:t>You can apply the increment  and decrement operations to either the pointer itself or the object  to which it points.</a:t>
            </a:r>
          </a:p>
          <a:p>
            <a:r>
              <a:rPr lang="en-US" dirty="0" smtClean="0"/>
              <a:t> However you must be careful when attempting to increment  the object pointed to by a pointer.</a:t>
            </a:r>
            <a:endParaRPr lang="en-GB" dirty="0" smtClean="0"/>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19</a:t>
            </a:fld>
            <a:endParaRPr lang="en-GB" dirty="0"/>
          </a:p>
        </p:txBody>
      </p:sp>
      <p:sp>
        <p:nvSpPr>
          <p:cNvPr id="6" name="Content Placeholder 5"/>
          <p:cNvSpPr>
            <a:spLocks noGrp="1"/>
          </p:cNvSpPr>
          <p:nvPr>
            <p:ph sz="quarter" idx="1"/>
          </p:nvPr>
        </p:nvSpPr>
        <p:spPr/>
        <p:txBody>
          <a:bodyPr>
            <a:normAutofit lnSpcReduction="10000"/>
          </a:bodyPr>
          <a:lstStyle/>
          <a:p>
            <a:r>
              <a:rPr lang="en-US" dirty="0" smtClean="0"/>
              <a:t>For example, assume </a:t>
            </a:r>
            <a:r>
              <a:rPr lang="en-US" b="1" dirty="0" smtClean="0"/>
              <a:t>p</a:t>
            </a:r>
            <a:r>
              <a:rPr lang="en-US" dirty="0" smtClean="0"/>
              <a:t> points to an integer that contains the value 1.Now consider the statements:</a:t>
            </a:r>
            <a:endParaRPr lang="en-GB" dirty="0" smtClean="0"/>
          </a:p>
          <a:p>
            <a:endParaRPr lang="en-GB" dirty="0" smtClean="0"/>
          </a:p>
          <a:p>
            <a:r>
              <a:rPr lang="en-US" dirty="0" smtClean="0"/>
              <a:t>	 *p++;  and </a:t>
            </a:r>
            <a:endParaRPr lang="en-GB" dirty="0" smtClean="0"/>
          </a:p>
          <a:p>
            <a:r>
              <a:rPr lang="en-US" dirty="0" smtClean="0"/>
              <a:t>	*(p)++; </a:t>
            </a:r>
            <a:endParaRPr lang="en-GB" dirty="0" smtClean="0"/>
          </a:p>
          <a:p>
            <a:endParaRPr lang="en-GB" dirty="0" smtClean="0"/>
          </a:p>
          <a:p>
            <a:r>
              <a:rPr lang="en-US" dirty="0" smtClean="0"/>
              <a:t>*p++ first increments p and then obtains the value at the new location. To increment what is pointed to by a pointer, you must use the second statement.</a:t>
            </a:r>
            <a:endParaRPr lang="en-GB" dirty="0" smtClean="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Introduction</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a:t>
            </a:fld>
            <a:endParaRPr lang="en-GB" dirty="0"/>
          </a:p>
        </p:txBody>
      </p:sp>
      <p:sp>
        <p:nvSpPr>
          <p:cNvPr id="6" name="Content Placeholder 5"/>
          <p:cNvSpPr>
            <a:spLocks noGrp="1"/>
          </p:cNvSpPr>
          <p:nvPr>
            <p:ph sz="quarter" idx="1"/>
          </p:nvPr>
        </p:nvSpPr>
        <p:spPr/>
        <p:txBody>
          <a:bodyPr/>
          <a:lstStyle/>
          <a:p>
            <a:r>
              <a:rPr lang="en-US" dirty="0" smtClean="0"/>
              <a:t>This chapter covers one of C’s most important and sometimes most troublesome features: the pointer. </a:t>
            </a:r>
          </a:p>
          <a:p>
            <a:r>
              <a:rPr lang="en-US" dirty="0" smtClean="0"/>
              <a:t>A pointer is basically an address of an object. One reason that pointers are so important is that much of the power of the C language is derived from the unique way in which they are implemented.</a:t>
            </a:r>
          </a:p>
          <a:p>
            <a:r>
              <a:rPr lang="en-US" dirty="0" smtClean="0"/>
              <a:t> You will learn abut special pointer operators, pointer arithmetic and how arrays and pointers are related.</a:t>
            </a:r>
            <a:endParaRPr lang="en-GB" dirty="0" smtClean="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Pointer precautions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dirty="0" smtClean="0"/>
              <a:t>Jane </a:t>
            </a:r>
            <a:r>
              <a:rPr lang="en-GB" dirty="0" err="1" smtClean="0"/>
              <a:t>Kuria</a:t>
            </a:r>
            <a:r>
              <a:rPr lang="en-GB" dirty="0" smtClean="0"/>
              <a:t>                                                                     </a:t>
            </a:r>
            <a:r>
              <a:rPr lang="en-GB" dirty="0" err="1" smtClean="0"/>
              <a:t>Inoorero</a:t>
            </a:r>
            <a:r>
              <a:rPr lang="en-GB" dirty="0" smtClean="0"/>
              <a:t>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20</a:t>
            </a:fld>
            <a:endParaRPr lang="en-GB" dirty="0"/>
          </a:p>
        </p:txBody>
      </p:sp>
      <p:sp>
        <p:nvSpPr>
          <p:cNvPr id="6" name="Content Placeholder 5"/>
          <p:cNvSpPr>
            <a:spLocks noGrp="1"/>
          </p:cNvSpPr>
          <p:nvPr>
            <p:ph sz="quarter" idx="1"/>
          </p:nvPr>
        </p:nvSpPr>
        <p:spPr/>
        <p:txBody>
          <a:bodyPr>
            <a:normAutofit fontScale="92500"/>
          </a:bodyPr>
          <a:lstStyle/>
          <a:p>
            <a:r>
              <a:rPr lang="en-US" dirty="0" smtClean="0"/>
              <a:t>Never use a pointer of one type to point to an object of a different type.</a:t>
            </a:r>
            <a:endParaRPr lang="en-GB" dirty="0" smtClean="0"/>
          </a:p>
          <a:p>
            <a:endParaRPr lang="en-GB" dirty="0" smtClean="0"/>
          </a:p>
          <a:p>
            <a:r>
              <a:rPr lang="en-US" dirty="0" smtClean="0"/>
              <a:t>For example: </a:t>
            </a:r>
            <a:endParaRPr lang="en-GB" dirty="0" smtClean="0"/>
          </a:p>
          <a:p>
            <a:pPr marL="514350" indent="-514350">
              <a:buFont typeface="+mj-lt"/>
              <a:buAutoNum type="arabicPeriod"/>
            </a:pPr>
            <a:r>
              <a:rPr lang="en-US" dirty="0" smtClean="0">
                <a:solidFill>
                  <a:srgbClr val="C00000"/>
                </a:solidFill>
              </a:rPr>
              <a:t>	int q;</a:t>
            </a:r>
            <a:endParaRPr lang="en-GB" b="1" dirty="0" smtClean="0">
              <a:solidFill>
                <a:srgbClr val="C00000"/>
              </a:solidFill>
            </a:endParaRPr>
          </a:p>
          <a:p>
            <a:pPr marL="514350" indent="-514350">
              <a:buFont typeface="+mj-lt"/>
              <a:buAutoNum type="arabicPeriod"/>
            </a:pPr>
            <a:r>
              <a:rPr lang="en-US" dirty="0" smtClean="0">
                <a:solidFill>
                  <a:srgbClr val="C00000"/>
                </a:solidFill>
              </a:rPr>
              <a:t>	float  *</a:t>
            </a:r>
            <a:r>
              <a:rPr lang="en-US" dirty="0" err="1" smtClean="0">
                <a:solidFill>
                  <a:srgbClr val="C00000"/>
                </a:solidFill>
              </a:rPr>
              <a:t>fp</a:t>
            </a:r>
            <a:r>
              <a:rPr lang="en-US" dirty="0" smtClean="0">
                <a:solidFill>
                  <a:srgbClr val="C00000"/>
                </a:solidFill>
              </a:rPr>
              <a:t>;</a:t>
            </a:r>
            <a:endParaRPr lang="en-GB" b="1"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fp</a:t>
            </a:r>
            <a:r>
              <a:rPr lang="en-US" dirty="0" smtClean="0">
                <a:solidFill>
                  <a:srgbClr val="C00000"/>
                </a:solidFill>
              </a:rPr>
              <a:t> = &amp;q;  </a:t>
            </a:r>
            <a:r>
              <a:rPr lang="en-US" dirty="0" smtClean="0"/>
              <a:t>/ *pointer </a:t>
            </a:r>
            <a:r>
              <a:rPr lang="en-US" dirty="0" err="1" smtClean="0"/>
              <a:t>fp</a:t>
            </a:r>
            <a:r>
              <a:rPr lang="en-US" dirty="0" smtClean="0"/>
              <a:t> assigned address of an integer */</a:t>
            </a:r>
            <a:endParaRPr lang="en-GB" b="1" dirty="0" smtClean="0"/>
          </a:p>
          <a:p>
            <a:pPr marL="514350" indent="-514350">
              <a:buFont typeface="+mj-lt"/>
              <a:buAutoNum type="arabicPeriod"/>
            </a:pPr>
            <a:r>
              <a:rPr lang="en-US" dirty="0" smtClean="0">
                <a:solidFill>
                  <a:srgbClr val="C00000"/>
                </a:solidFill>
              </a:rPr>
              <a:t>	</a:t>
            </a:r>
            <a:r>
              <a:rPr lang="en-US" dirty="0" err="1" smtClean="0">
                <a:solidFill>
                  <a:srgbClr val="C00000"/>
                </a:solidFill>
              </a:rPr>
              <a:t>fp</a:t>
            </a:r>
            <a:r>
              <a:rPr lang="en-US" dirty="0" smtClean="0">
                <a:solidFill>
                  <a:srgbClr val="C00000"/>
                </a:solidFill>
              </a:rPr>
              <a:t> = 100.23;  </a:t>
            </a:r>
            <a:r>
              <a:rPr lang="en-US" dirty="0" smtClean="0"/>
              <a:t>/* address used for assignment */</a:t>
            </a:r>
            <a:endParaRPr lang="en-GB" b="1" dirty="0" smtClean="0"/>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Pointer precautions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21</a:t>
            </a:fld>
            <a:endParaRPr lang="en-GB" dirty="0"/>
          </a:p>
        </p:txBody>
      </p:sp>
      <p:sp>
        <p:nvSpPr>
          <p:cNvPr id="6" name="Content Placeholder 5"/>
          <p:cNvSpPr>
            <a:spLocks noGrp="1"/>
          </p:cNvSpPr>
          <p:nvPr>
            <p:ph sz="quarter" idx="1"/>
          </p:nvPr>
        </p:nvSpPr>
        <p:spPr/>
        <p:txBody>
          <a:bodyPr>
            <a:normAutofit fontScale="85000" lnSpcReduction="20000"/>
          </a:bodyPr>
          <a:lstStyle/>
          <a:p>
            <a:r>
              <a:rPr lang="en-US" dirty="0" smtClean="0"/>
              <a:t>Do not use a pointer before it has been assigned the address of a variable.  May cause program to crash.</a:t>
            </a:r>
            <a:endParaRPr lang="en-GB" dirty="0" smtClean="0"/>
          </a:p>
          <a:p>
            <a:r>
              <a:rPr lang="en-US" dirty="0" smtClean="0"/>
              <a:t> </a:t>
            </a:r>
            <a:endParaRPr lang="en-GB" dirty="0" smtClean="0"/>
          </a:p>
          <a:p>
            <a:r>
              <a:rPr lang="en-US" dirty="0" smtClean="0"/>
              <a:t>For example:</a:t>
            </a:r>
            <a:endParaRPr lang="en-GB" dirty="0" smtClean="0"/>
          </a:p>
          <a:p>
            <a:pPr marL="514350" indent="-514350">
              <a:buFont typeface="+mj-lt"/>
              <a:buAutoNum type="arabicPeriod"/>
            </a:pPr>
            <a:r>
              <a:rPr lang="en-US" dirty="0" smtClean="0">
                <a:solidFill>
                  <a:srgbClr val="C00000"/>
                </a:solidFill>
              </a:rPr>
              <a:t>main()</a:t>
            </a:r>
            <a:endParaRPr lang="en-GB" b="1" dirty="0" smtClean="0">
              <a:solidFill>
                <a:srgbClr val="C00000"/>
              </a:solidFill>
            </a:endParaRPr>
          </a:p>
          <a:p>
            <a:pPr marL="514350" indent="-514350">
              <a:buFont typeface="+mj-lt"/>
              <a:buAutoNum type="arabicPeriod"/>
            </a:pPr>
            <a:r>
              <a:rPr lang="en-US" dirty="0" smtClean="0">
                <a:solidFill>
                  <a:srgbClr val="C00000"/>
                </a:solidFill>
              </a:rPr>
              <a:t>{</a:t>
            </a:r>
            <a:endParaRPr lang="en-GB" b="1" dirty="0" smtClean="0">
              <a:solidFill>
                <a:srgbClr val="C00000"/>
              </a:solidFill>
            </a:endParaRPr>
          </a:p>
          <a:p>
            <a:pPr marL="514350" indent="-514350">
              <a:buFont typeface="+mj-lt"/>
              <a:buAutoNum type="arabicPeriod"/>
            </a:pPr>
            <a:r>
              <a:rPr lang="en-US" dirty="0" smtClean="0">
                <a:solidFill>
                  <a:srgbClr val="C00000"/>
                </a:solidFill>
              </a:rPr>
              <a:t>int  *p;</a:t>
            </a:r>
            <a:endParaRPr lang="en-GB" b="1" dirty="0" smtClean="0">
              <a:solidFill>
                <a:srgbClr val="C00000"/>
              </a:solidFill>
            </a:endParaRPr>
          </a:p>
          <a:p>
            <a:pPr marL="514350" indent="-514350">
              <a:buFont typeface="+mj-lt"/>
              <a:buAutoNum type="arabicPeriod"/>
            </a:pPr>
            <a:r>
              <a:rPr lang="en-US" dirty="0" smtClean="0">
                <a:solidFill>
                  <a:srgbClr val="C00000"/>
                </a:solidFill>
              </a:rPr>
              <a:t>*p =10;	</a:t>
            </a:r>
            <a:r>
              <a:rPr lang="en-US" dirty="0" smtClean="0"/>
              <a:t>*/Incorrect since p is not pointing to anything */</a:t>
            </a:r>
            <a:endParaRPr lang="en-GB" b="1" dirty="0" smtClean="0"/>
          </a:p>
          <a:p>
            <a:pPr marL="514350" indent="-514350">
              <a:buFont typeface="+mj-lt"/>
              <a:buAutoNum type="arabicPeriod"/>
            </a:pPr>
            <a:r>
              <a:rPr lang="en-US" dirty="0" smtClean="0">
                <a:solidFill>
                  <a:srgbClr val="C00000"/>
                </a:solidFill>
              </a:rPr>
              <a:t>	…</a:t>
            </a:r>
            <a:endParaRPr lang="en-GB" b="1" dirty="0" smtClean="0">
              <a:solidFill>
                <a:srgbClr val="C00000"/>
              </a:solidFill>
            </a:endParaRPr>
          </a:p>
          <a:p>
            <a:pPr marL="514350" indent="-514350">
              <a:buFont typeface="+mj-lt"/>
              <a:buAutoNum type="arabicPeriod"/>
            </a:pPr>
            <a:r>
              <a:rPr lang="en-US" dirty="0" smtClean="0">
                <a:solidFill>
                  <a:srgbClr val="C00000"/>
                </a:solidFill>
              </a:rPr>
              <a:t>}</a:t>
            </a:r>
            <a:endParaRPr lang="en-GB" b="1" dirty="0" smtClean="0">
              <a:solidFill>
                <a:srgbClr val="C00000"/>
              </a:solidFill>
            </a:endParaRPr>
          </a:p>
          <a:p>
            <a:r>
              <a:rPr lang="en-US" dirty="0" smtClean="0"/>
              <a:t>The above is meaningless and dangerous.</a:t>
            </a:r>
            <a:endParaRPr lang="en-GB" dirty="0" smtClean="0"/>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Pointers and arrays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22</a:t>
            </a:fld>
            <a:endParaRPr lang="en-GB" dirty="0"/>
          </a:p>
        </p:txBody>
      </p:sp>
      <p:sp>
        <p:nvSpPr>
          <p:cNvPr id="6" name="Content Placeholder 5"/>
          <p:cNvSpPr>
            <a:spLocks noGrp="1"/>
          </p:cNvSpPr>
          <p:nvPr>
            <p:ph sz="quarter" idx="1"/>
          </p:nvPr>
        </p:nvSpPr>
        <p:spPr/>
        <p:txBody>
          <a:bodyPr>
            <a:normAutofit fontScale="70000" lnSpcReduction="20000"/>
          </a:bodyPr>
          <a:lstStyle/>
          <a:p>
            <a:r>
              <a:rPr lang="en-US" dirty="0" smtClean="0"/>
              <a:t>Pointers can be extended for use in arrays. Array elements can be accesses using pointers. It is possible to create an array of pointers.</a:t>
            </a:r>
            <a:endParaRPr lang="en-GB" dirty="0" smtClean="0"/>
          </a:p>
          <a:p>
            <a:r>
              <a:rPr lang="fr-FR" dirty="0" smtClean="0"/>
              <a:t> </a:t>
            </a:r>
            <a:endParaRPr lang="en-GB" dirty="0" smtClean="0"/>
          </a:p>
          <a:p>
            <a:r>
              <a:rPr lang="en-US" b="1" i="1" dirty="0" smtClean="0"/>
              <a:t>Accessing arrays using pointers</a:t>
            </a:r>
            <a:endParaRPr lang="en-GB" b="1" i="1" dirty="0" smtClean="0"/>
          </a:p>
          <a:p>
            <a:r>
              <a:rPr lang="en-US" dirty="0" smtClean="0"/>
              <a:t> </a:t>
            </a:r>
            <a:endParaRPr lang="en-GB" dirty="0" smtClean="0"/>
          </a:p>
          <a:p>
            <a:r>
              <a:rPr lang="en-US" dirty="0" smtClean="0"/>
              <a:t>We can declare an array of characters and a pointer to a character</a:t>
            </a:r>
            <a:endParaRPr lang="en-GB" dirty="0" smtClean="0"/>
          </a:p>
          <a:p>
            <a:r>
              <a:rPr lang="en-US" dirty="0" smtClean="0"/>
              <a:t>For example</a:t>
            </a:r>
            <a:endParaRPr lang="en-GB" dirty="0" smtClean="0"/>
          </a:p>
          <a:p>
            <a:r>
              <a:rPr lang="en-US" dirty="0" smtClean="0"/>
              <a:t>   char line[100],  *p;</a:t>
            </a:r>
            <a:endParaRPr lang="en-GB" dirty="0" smtClean="0"/>
          </a:p>
          <a:p>
            <a:r>
              <a:rPr lang="en-US" dirty="0" smtClean="0"/>
              <a:t> </a:t>
            </a:r>
            <a:endParaRPr lang="en-GB" dirty="0" smtClean="0"/>
          </a:p>
          <a:p>
            <a:r>
              <a:rPr lang="en-US" dirty="0" smtClean="0"/>
              <a:t>We may refer to the first two elements of the array line using </a:t>
            </a:r>
            <a:endParaRPr lang="en-GB" dirty="0" smtClean="0"/>
          </a:p>
          <a:p>
            <a:r>
              <a:rPr lang="en-US" b="1" dirty="0" smtClean="0"/>
              <a:t>     </a:t>
            </a:r>
            <a:r>
              <a:rPr lang="en-US" dirty="0" smtClean="0"/>
              <a:t>line[0] = ‘a’;</a:t>
            </a:r>
            <a:endParaRPr lang="en-GB" dirty="0" smtClean="0"/>
          </a:p>
          <a:p>
            <a:r>
              <a:rPr lang="en-US" dirty="0" smtClean="0"/>
              <a:t>           	line[1] = ’b’</a:t>
            </a:r>
            <a:r>
              <a:rPr lang="en-US" b="1" dirty="0" smtClean="0"/>
              <a:t>;</a:t>
            </a:r>
            <a:r>
              <a:rPr lang="en-US" dirty="0" smtClean="0"/>
              <a:t>   and for each assignment, the </a:t>
            </a:r>
            <a:r>
              <a:rPr lang="en-US" dirty="0" err="1" smtClean="0"/>
              <a:t>compliler</a:t>
            </a:r>
            <a:r>
              <a:rPr lang="en-US" dirty="0" smtClean="0"/>
              <a:t> calculates the address.</a:t>
            </a:r>
            <a:endParaRPr lang="en-GB" dirty="0" smtClean="0"/>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Pointers and arrays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23</a:t>
            </a:fld>
            <a:endParaRPr lang="en-GB" dirty="0"/>
          </a:p>
        </p:txBody>
      </p:sp>
      <p:sp>
        <p:nvSpPr>
          <p:cNvPr id="6" name="Content Placeholder 5"/>
          <p:cNvSpPr>
            <a:spLocks noGrp="1"/>
          </p:cNvSpPr>
          <p:nvPr>
            <p:ph sz="quarter" idx="1"/>
          </p:nvPr>
        </p:nvSpPr>
        <p:spPr/>
        <p:txBody>
          <a:bodyPr>
            <a:normAutofit fontScale="92500" lnSpcReduction="20000"/>
          </a:bodyPr>
          <a:lstStyle/>
          <a:p>
            <a:r>
              <a:rPr lang="en-US" dirty="0" smtClean="0"/>
              <a:t>Another way to perform the assignments is to use a pointer. First, we must initialize the pointer </a:t>
            </a:r>
            <a:r>
              <a:rPr lang="en-US" b="1" dirty="0" smtClean="0"/>
              <a:t>p</a:t>
            </a:r>
            <a:r>
              <a:rPr lang="en-US" dirty="0" smtClean="0"/>
              <a:t> to point to the beginning of the array.</a:t>
            </a:r>
            <a:endParaRPr lang="en-GB" dirty="0" smtClean="0"/>
          </a:p>
          <a:p>
            <a:r>
              <a:rPr lang="en-US" dirty="0" smtClean="0"/>
              <a:t>i.e</a:t>
            </a:r>
            <a:r>
              <a:rPr lang="en-US" b="1" dirty="0" smtClean="0"/>
              <a:t>. </a:t>
            </a:r>
            <a:r>
              <a:rPr lang="en-US" dirty="0" smtClean="0"/>
              <a:t>p = &amp;line [0];</a:t>
            </a:r>
            <a:r>
              <a:rPr lang="en-US" b="1" dirty="0" smtClean="0"/>
              <a:t> </a:t>
            </a:r>
            <a:endParaRPr lang="en-GB" dirty="0" smtClean="0"/>
          </a:p>
          <a:p>
            <a:r>
              <a:rPr lang="en-US" dirty="0" smtClean="0"/>
              <a:t> </a:t>
            </a:r>
            <a:endParaRPr lang="en-GB" dirty="0" smtClean="0"/>
          </a:p>
          <a:p>
            <a:r>
              <a:rPr lang="en-US" dirty="0" smtClean="0"/>
              <a:t>Since an array’s name is a </a:t>
            </a:r>
            <a:r>
              <a:rPr lang="en-US" dirty="0" err="1" smtClean="0"/>
              <a:t>synonynm</a:t>
            </a:r>
            <a:r>
              <a:rPr lang="en-US" dirty="0" smtClean="0"/>
              <a:t> to the array’s starting </a:t>
            </a:r>
            <a:r>
              <a:rPr lang="en-US" dirty="0" err="1" smtClean="0"/>
              <a:t>addres</a:t>
            </a:r>
            <a:r>
              <a:rPr lang="en-US" dirty="0" smtClean="0"/>
              <a:t>, we can use: </a:t>
            </a:r>
            <a:endParaRPr lang="en-GB" dirty="0" smtClean="0"/>
          </a:p>
          <a:p>
            <a:r>
              <a:rPr lang="en-US" b="1" dirty="0" smtClean="0"/>
              <a:t>      </a:t>
            </a:r>
            <a:r>
              <a:rPr lang="en-US" dirty="0" smtClean="0"/>
              <a:t>p =  line;</a:t>
            </a:r>
            <a:endParaRPr lang="en-GB" b="1" dirty="0" smtClean="0"/>
          </a:p>
          <a:p>
            <a:r>
              <a:rPr lang="en-US" dirty="0" smtClean="0"/>
              <a:t> </a:t>
            </a:r>
            <a:endParaRPr lang="en-GB" dirty="0" smtClean="0"/>
          </a:p>
          <a:p>
            <a:r>
              <a:rPr lang="en-US" dirty="0" smtClean="0"/>
              <a:t>We  can now perform the assignments:</a:t>
            </a:r>
            <a:endParaRPr lang="en-GB" dirty="0" smtClean="0"/>
          </a:p>
          <a:p>
            <a:r>
              <a:rPr lang="en-US" dirty="0" smtClean="0"/>
              <a:t>     *p = ‘a’;  and  *(p+1) = ‘b’;</a:t>
            </a:r>
            <a:endParaRPr lang="en-GB" b="1" dirty="0" smtClean="0"/>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Example: Array manipulation using pointers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24</a:t>
            </a:fld>
            <a:endParaRPr lang="en-GB" dirty="0"/>
          </a:p>
        </p:txBody>
      </p:sp>
      <p:sp>
        <p:nvSpPr>
          <p:cNvPr id="6" name="Content Placeholder 5"/>
          <p:cNvSpPr>
            <a:spLocks noGrp="1"/>
          </p:cNvSpPr>
          <p:nvPr>
            <p:ph sz="quarter" idx="1"/>
          </p:nvPr>
        </p:nvSpPr>
        <p:spPr/>
        <p:txBody>
          <a:bodyPr>
            <a:normAutofit fontScale="77500" lnSpcReduction="20000"/>
          </a:bodyPr>
          <a:lstStyle/>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	</a:t>
            </a:r>
            <a:endParaRPr lang="en-GB" dirty="0" smtClean="0">
              <a:solidFill>
                <a:srgbClr val="C00000"/>
              </a:solidFill>
            </a:endParaRPr>
          </a:p>
          <a:p>
            <a:pPr marL="514350" indent="-514350">
              <a:buFont typeface="+mj-lt"/>
              <a:buAutoNum type="arabicPeriod"/>
            </a:pPr>
            <a:r>
              <a:rPr lang="en-US" dirty="0" smtClean="0">
                <a:solidFill>
                  <a:srgbClr val="C00000"/>
                </a:solidFill>
              </a:rPr>
              <a:t>main()</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static int x[3] = {10, 20, 30};</a:t>
            </a:r>
            <a:endParaRPr lang="en-GB" dirty="0" smtClean="0">
              <a:solidFill>
                <a:srgbClr val="C00000"/>
              </a:solidFill>
            </a:endParaRPr>
          </a:p>
          <a:p>
            <a:pPr marL="514350" indent="-514350">
              <a:buFont typeface="+mj-lt"/>
              <a:buAutoNum type="arabicPeriod"/>
            </a:pPr>
            <a:r>
              <a:rPr lang="en-US" dirty="0" smtClean="0">
                <a:solidFill>
                  <a:srgbClr val="C00000"/>
                </a:solidFill>
              </a:rPr>
              <a:t>	int *p1, *p2;</a:t>
            </a:r>
            <a:endParaRPr lang="en-GB" dirty="0" smtClean="0">
              <a:solidFill>
                <a:srgbClr val="C00000"/>
              </a:solidFill>
            </a:endParaRPr>
          </a:p>
          <a:p>
            <a:pPr marL="514350" indent="-514350">
              <a:buFont typeface="+mj-lt"/>
              <a:buAutoNum type="arabicPeriod"/>
            </a:pPr>
            <a:r>
              <a:rPr lang="en-US" dirty="0" smtClean="0">
                <a:solidFill>
                  <a:srgbClr val="C00000"/>
                </a:solidFill>
              </a:rPr>
              <a:t>	p1 = x;			 </a:t>
            </a:r>
            <a:r>
              <a:rPr lang="en-US" dirty="0" smtClean="0"/>
              <a:t>/* assign address to a pointer  */</a:t>
            </a:r>
            <a:endParaRPr lang="en-GB" dirty="0" smtClean="0"/>
          </a:p>
          <a:p>
            <a:pPr marL="514350" indent="-514350">
              <a:buFont typeface="+mj-lt"/>
              <a:buAutoNum type="arabicPeriod"/>
            </a:pPr>
            <a:r>
              <a:rPr lang="en-US" dirty="0" smtClean="0"/>
              <a:t>	</a:t>
            </a:r>
            <a:r>
              <a:rPr lang="en-US" dirty="0" smtClean="0">
                <a:solidFill>
                  <a:srgbClr val="C00000"/>
                </a:solidFill>
              </a:rPr>
              <a:t>p2 = &amp; x [2];</a:t>
            </a:r>
            <a:r>
              <a:rPr lang="en-US" dirty="0" smtClean="0"/>
              <a:t>		 /* assign p2 to address of x[2] */</a:t>
            </a:r>
            <a:endParaRPr lang="en-GB" dirty="0" smtClean="0"/>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 (“ p1 =  %u,  *p1 =  %d,  &amp;p1 =  %u  \n”, p1, *p1,  &amp;p1);</a:t>
            </a:r>
            <a:endParaRPr lang="en-GB" dirty="0" smtClean="0">
              <a:solidFill>
                <a:srgbClr val="C00000"/>
              </a:solidFill>
            </a:endParaRPr>
          </a:p>
          <a:p>
            <a:pPr marL="514350" indent="-514350">
              <a:buFont typeface="+mj-lt"/>
              <a:buAutoNum type="arabicPeriod"/>
            </a:pPr>
            <a:r>
              <a:rPr lang="en-US" dirty="0" smtClean="0">
                <a:solidFill>
                  <a:srgbClr val="C00000"/>
                </a:solidFill>
              </a:rPr>
              <a:t>	return 0;</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25</a:t>
            </a:fld>
            <a:endParaRPr lang="en-GB"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1142976" y="2214554"/>
            <a:ext cx="6000792" cy="178118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Creating pointer arrays</a:t>
            </a:r>
            <a:r>
              <a:rPr lang="en-GB" b="1" i="1" dirty="0" smtClean="0"/>
              <a:t/>
            </a:r>
            <a:br>
              <a:rPr lang="en-GB" b="1" i="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26</a:t>
            </a:fld>
            <a:endParaRPr lang="en-GB" dirty="0"/>
          </a:p>
        </p:txBody>
      </p:sp>
      <p:sp>
        <p:nvSpPr>
          <p:cNvPr id="6" name="Content Placeholder 5"/>
          <p:cNvSpPr>
            <a:spLocks noGrp="1"/>
          </p:cNvSpPr>
          <p:nvPr>
            <p:ph sz="quarter" idx="1"/>
          </p:nvPr>
        </p:nvSpPr>
        <p:spPr/>
        <p:txBody>
          <a:bodyPr>
            <a:normAutofit fontScale="62500" lnSpcReduction="20000"/>
          </a:bodyPr>
          <a:lstStyle/>
          <a:p>
            <a:r>
              <a:rPr lang="en-US" dirty="0" smtClean="0"/>
              <a:t>Pointers may be arrayed like any other data type.  For example the following statement declares an integer pointer array that has 20 elements.</a:t>
            </a:r>
            <a:endParaRPr lang="en-GB" dirty="0" smtClean="0"/>
          </a:p>
          <a:p>
            <a:r>
              <a:rPr lang="en-US" dirty="0" smtClean="0"/>
              <a:t> </a:t>
            </a:r>
            <a:endParaRPr lang="en-GB" dirty="0" smtClean="0"/>
          </a:p>
          <a:p>
            <a:r>
              <a:rPr lang="en-US" dirty="0" smtClean="0"/>
              <a:t>int *pa[20];</a:t>
            </a:r>
            <a:endParaRPr lang="en-GB" b="1" dirty="0" smtClean="0"/>
          </a:p>
          <a:p>
            <a:r>
              <a:rPr lang="en-US" dirty="0" smtClean="0"/>
              <a:t> </a:t>
            </a:r>
            <a:endParaRPr lang="en-GB" b="1" dirty="0" smtClean="0"/>
          </a:p>
          <a:p>
            <a:r>
              <a:rPr lang="en-US" dirty="0" smtClean="0"/>
              <a:t>The address of an integer variable myvar  is assigned to the ninth element of the array as follows;</a:t>
            </a:r>
            <a:endParaRPr lang="en-GB" dirty="0" smtClean="0"/>
          </a:p>
          <a:p>
            <a:r>
              <a:rPr lang="en-US" b="1" dirty="0" smtClean="0"/>
              <a:t> </a:t>
            </a:r>
            <a:endParaRPr lang="en-GB" b="1" dirty="0" smtClean="0"/>
          </a:p>
          <a:p>
            <a:r>
              <a:rPr lang="en-US" dirty="0" smtClean="0"/>
              <a:t>pa[8]= &amp;myvar;</a:t>
            </a:r>
            <a:endParaRPr lang="en-GB" b="1" dirty="0" smtClean="0"/>
          </a:p>
          <a:p>
            <a:r>
              <a:rPr lang="en-US" dirty="0" smtClean="0"/>
              <a:t> </a:t>
            </a:r>
            <a:endParaRPr lang="en-GB" dirty="0" smtClean="0"/>
          </a:p>
          <a:p>
            <a:r>
              <a:rPr lang="en-US" dirty="0" smtClean="0"/>
              <a:t>Because pa is an array of pointers, the only value that the array elements may hold are addresses of integer variables.  To assign the integer pointed to by the third element of pa the value 50, use the statement;</a:t>
            </a:r>
            <a:endParaRPr lang="en-GB" dirty="0" smtClean="0"/>
          </a:p>
          <a:p>
            <a:r>
              <a:rPr lang="en-US" dirty="0" smtClean="0"/>
              <a:t> </a:t>
            </a:r>
            <a:endParaRPr lang="en-GB" dirty="0" smtClean="0"/>
          </a:p>
          <a:p>
            <a:r>
              <a:rPr lang="en-US" dirty="0" smtClean="0"/>
              <a:t>*pa[2] = 50;</a:t>
            </a:r>
            <a:endParaRPr lang="en-GB" dirty="0" smtClean="0"/>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String variables as pointers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27</a:t>
            </a:fld>
            <a:endParaRPr lang="en-GB" dirty="0"/>
          </a:p>
        </p:txBody>
      </p:sp>
      <p:sp>
        <p:nvSpPr>
          <p:cNvPr id="6" name="Content Placeholder 5"/>
          <p:cNvSpPr>
            <a:spLocks noGrp="1"/>
          </p:cNvSpPr>
          <p:nvPr>
            <p:ph sz="quarter" idx="1"/>
          </p:nvPr>
        </p:nvSpPr>
        <p:spPr/>
        <p:txBody>
          <a:bodyPr/>
          <a:lstStyle/>
          <a:p>
            <a:r>
              <a:rPr lang="en-US" dirty="0" smtClean="0"/>
              <a:t>In C a string variable is defined to be simply a pointer to the beginning of a string. </a:t>
            </a:r>
          </a:p>
          <a:p>
            <a:r>
              <a:rPr lang="en-US" dirty="0" smtClean="0"/>
              <a:t>Take a look this example to understand the relationship between pointers and strings.</a:t>
            </a:r>
          </a:p>
          <a:p>
            <a:endParaRPr lang="en-GB" dirty="0" smtClean="0"/>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28</a:t>
            </a:fld>
            <a:endParaRPr lang="en-GB" dirty="0"/>
          </a:p>
        </p:txBody>
      </p:sp>
      <p:sp>
        <p:nvSpPr>
          <p:cNvPr id="6" name="Content Placeholder 5"/>
          <p:cNvSpPr>
            <a:spLocks noGrp="1"/>
          </p:cNvSpPr>
          <p:nvPr>
            <p:ph sz="quarter" idx="1"/>
          </p:nvPr>
        </p:nvSpPr>
        <p:spPr/>
        <p:txBody>
          <a:bodyPr>
            <a:normAutofit fontScale="55000" lnSpcReduction="20000"/>
          </a:bodyPr>
          <a:lstStyle/>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void main( )</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char </a:t>
            </a:r>
            <a:r>
              <a:rPr lang="en-US" dirty="0" err="1" smtClean="0">
                <a:solidFill>
                  <a:srgbClr val="C00000"/>
                </a:solidFill>
              </a:rPr>
              <a:t>strg</a:t>
            </a:r>
            <a:r>
              <a:rPr lang="en-US" dirty="0" smtClean="0">
                <a:solidFill>
                  <a:srgbClr val="C00000"/>
                </a:solidFill>
              </a:rPr>
              <a:t>[40],*</a:t>
            </a:r>
            <a:r>
              <a:rPr lang="en-US" dirty="0" err="1" smtClean="0">
                <a:solidFill>
                  <a:srgbClr val="C00000"/>
                </a:solidFill>
              </a:rPr>
              <a:t>there,one,two</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strcpy</a:t>
            </a:r>
            <a:r>
              <a:rPr lang="en-US" dirty="0" smtClean="0">
                <a:solidFill>
                  <a:srgbClr val="C00000"/>
                </a:solidFill>
              </a:rPr>
              <a:t>(</a:t>
            </a:r>
            <a:r>
              <a:rPr lang="en-US" dirty="0" err="1" smtClean="0">
                <a:solidFill>
                  <a:srgbClr val="C00000"/>
                </a:solidFill>
              </a:rPr>
              <a:t>strg,"This</a:t>
            </a:r>
            <a:r>
              <a:rPr lang="en-US" dirty="0" smtClean="0">
                <a:solidFill>
                  <a:srgbClr val="C00000"/>
                </a:solidFill>
              </a:rPr>
              <a:t> is a character string.");</a:t>
            </a:r>
            <a:endParaRPr lang="en-GB" dirty="0" smtClean="0">
              <a:solidFill>
                <a:srgbClr val="C00000"/>
              </a:solidFill>
            </a:endParaRPr>
          </a:p>
          <a:p>
            <a:pPr marL="514350" indent="-514350">
              <a:buFont typeface="+mj-lt"/>
              <a:buAutoNum type="arabicPeriod"/>
            </a:pPr>
            <a:r>
              <a:rPr lang="en-US" dirty="0" smtClean="0">
                <a:solidFill>
                  <a:srgbClr val="C00000"/>
                </a:solidFill>
              </a:rPr>
              <a:t>  one = </a:t>
            </a:r>
            <a:r>
              <a:rPr lang="en-US" dirty="0" err="1" smtClean="0">
                <a:solidFill>
                  <a:srgbClr val="C00000"/>
                </a:solidFill>
              </a:rPr>
              <a:t>strg</a:t>
            </a:r>
            <a:r>
              <a:rPr lang="en-US" dirty="0" smtClean="0">
                <a:solidFill>
                  <a:srgbClr val="C00000"/>
                </a:solidFill>
              </a:rPr>
              <a:t>[0]; /* one and two are identical */</a:t>
            </a:r>
            <a:endParaRPr lang="en-GB" dirty="0" smtClean="0">
              <a:solidFill>
                <a:srgbClr val="C00000"/>
              </a:solidFill>
            </a:endParaRPr>
          </a:p>
          <a:p>
            <a:pPr marL="514350" indent="-514350">
              <a:buFont typeface="+mj-lt"/>
              <a:buAutoNum type="arabicPeriod"/>
            </a:pPr>
            <a:r>
              <a:rPr lang="en-US" dirty="0" smtClean="0">
                <a:solidFill>
                  <a:srgbClr val="C00000"/>
                </a:solidFill>
              </a:rPr>
              <a:t>  two = *</a:t>
            </a:r>
            <a:r>
              <a:rPr lang="en-US" dirty="0" err="1" smtClean="0">
                <a:solidFill>
                  <a:srgbClr val="C00000"/>
                </a:solidFill>
              </a:rPr>
              <a:t>strg</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("The first output is %c %c\n", one, two);</a:t>
            </a:r>
            <a:endParaRPr lang="en-GB" dirty="0" smtClean="0">
              <a:solidFill>
                <a:srgbClr val="C00000"/>
              </a:solidFill>
            </a:endParaRPr>
          </a:p>
          <a:p>
            <a:pPr marL="514350" indent="-514350">
              <a:buFont typeface="+mj-lt"/>
              <a:buAutoNum type="arabicPeriod"/>
            </a:pPr>
            <a:r>
              <a:rPr lang="en-US" dirty="0" smtClean="0">
                <a:solidFill>
                  <a:srgbClr val="C00000"/>
                </a:solidFill>
              </a:rPr>
              <a:t>  one = </a:t>
            </a:r>
            <a:r>
              <a:rPr lang="en-US" dirty="0" err="1" smtClean="0">
                <a:solidFill>
                  <a:srgbClr val="C00000"/>
                </a:solidFill>
              </a:rPr>
              <a:t>strg</a:t>
            </a:r>
            <a:r>
              <a:rPr lang="en-US" dirty="0" smtClean="0">
                <a:solidFill>
                  <a:srgbClr val="C00000"/>
                </a:solidFill>
              </a:rPr>
              <a:t>[8]; /* one and two are </a:t>
            </a:r>
            <a:r>
              <a:rPr lang="en-US" dirty="0" err="1" smtClean="0">
                <a:solidFill>
                  <a:srgbClr val="C00000"/>
                </a:solidFill>
              </a:rPr>
              <a:t>indentical</a:t>
            </a: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two = *(strg+8);</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("the second output is %c %c\n", one, two);</a:t>
            </a:r>
            <a:endParaRPr lang="en-GB" dirty="0" smtClean="0">
              <a:solidFill>
                <a:srgbClr val="C00000"/>
              </a:solidFill>
            </a:endParaRPr>
          </a:p>
          <a:p>
            <a:pPr marL="514350" indent="-514350">
              <a:buFont typeface="+mj-lt"/>
              <a:buAutoNum type="arabicPeriod"/>
            </a:pPr>
            <a:r>
              <a:rPr lang="en-US" dirty="0" smtClean="0">
                <a:solidFill>
                  <a:srgbClr val="C00000"/>
                </a:solidFill>
              </a:rPr>
              <a:t>  there = strg+10; /* strg+10 is identical to </a:t>
            </a:r>
            <a:r>
              <a:rPr lang="en-US" dirty="0" err="1" smtClean="0">
                <a:solidFill>
                  <a:srgbClr val="C00000"/>
                </a:solidFill>
              </a:rPr>
              <a:t>strg</a:t>
            </a:r>
            <a:r>
              <a:rPr lang="en-US" dirty="0" smtClean="0">
                <a:solidFill>
                  <a:srgbClr val="C00000"/>
                </a:solidFill>
              </a:rPr>
              <a:t>[10]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("The third output is %c\n", </a:t>
            </a:r>
            <a:r>
              <a:rPr lang="en-US" dirty="0" err="1" smtClean="0">
                <a:solidFill>
                  <a:srgbClr val="C00000"/>
                </a:solidFill>
              </a:rPr>
              <a:t>strg</a:t>
            </a:r>
            <a:r>
              <a:rPr lang="en-US" dirty="0" smtClean="0">
                <a:solidFill>
                  <a:srgbClr val="C00000"/>
                </a:solidFill>
              </a:rPr>
              <a:t>[10]);</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("The fourth output is %c\n", *there);</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29</a:t>
            </a:fld>
            <a:endParaRPr lang="en-GB" dirty="0"/>
          </a:p>
        </p:txBody>
      </p:sp>
      <p:sp>
        <p:nvSpPr>
          <p:cNvPr id="6" name="Content Placeholder 5"/>
          <p:cNvSpPr>
            <a:spLocks noGrp="1"/>
          </p:cNvSpPr>
          <p:nvPr>
            <p:ph sz="quarter" idx="1"/>
          </p:nvPr>
        </p:nvSpPr>
        <p:spPr/>
        <p:txBody>
          <a:bodyPr>
            <a:normAutofit fontScale="70000" lnSpcReduction="20000"/>
          </a:bodyPr>
          <a:lstStyle/>
          <a:p>
            <a:r>
              <a:rPr lang="en-US" dirty="0" smtClean="0"/>
              <a:t>You will notice that first we assign a string constant to the string variable named </a:t>
            </a:r>
            <a:r>
              <a:rPr lang="en-US" dirty="0" err="1" smtClean="0"/>
              <a:t>strg</a:t>
            </a:r>
            <a:r>
              <a:rPr lang="en-US" i="1" dirty="0" smtClean="0"/>
              <a:t> </a:t>
            </a:r>
            <a:r>
              <a:rPr lang="en-US" dirty="0" smtClean="0"/>
              <a:t>so we will have some data to work with.</a:t>
            </a:r>
          </a:p>
          <a:p>
            <a:endParaRPr lang="en-US" dirty="0" smtClean="0"/>
          </a:p>
          <a:p>
            <a:r>
              <a:rPr lang="en-US" dirty="0" smtClean="0"/>
              <a:t> Next, we assign the value of the first element to the variable one, a simple char variable. </a:t>
            </a:r>
          </a:p>
          <a:p>
            <a:endParaRPr lang="en-GB" dirty="0" smtClean="0"/>
          </a:p>
          <a:p>
            <a:r>
              <a:rPr lang="en-US" dirty="0" smtClean="0"/>
              <a:t>Since the string name is a pointer by definition, we can assign the same value to two</a:t>
            </a:r>
            <a:r>
              <a:rPr lang="en-US" i="1" dirty="0" smtClean="0"/>
              <a:t> </a:t>
            </a:r>
            <a:r>
              <a:rPr lang="en-US" dirty="0" smtClean="0"/>
              <a:t>by using the asterisk  and the string name.</a:t>
            </a:r>
          </a:p>
          <a:p>
            <a:endParaRPr lang="en-US" dirty="0" smtClean="0"/>
          </a:p>
          <a:p>
            <a:r>
              <a:rPr lang="en-US" dirty="0" smtClean="0"/>
              <a:t> The result of the two assignments are such that one</a:t>
            </a:r>
            <a:r>
              <a:rPr lang="en-US" i="1" dirty="0" smtClean="0"/>
              <a:t> </a:t>
            </a:r>
            <a:r>
              <a:rPr lang="en-US" dirty="0" smtClean="0"/>
              <a:t>now has the same value as two, and both contain the character ‘T’, the first character in the string.</a:t>
            </a:r>
          </a:p>
          <a:p>
            <a:endParaRPr lang="en-US" dirty="0" smtClean="0"/>
          </a:p>
          <a:p>
            <a:r>
              <a:rPr lang="en-US" dirty="0" smtClean="0"/>
              <a:t> Note that it would be incorrect to write the ninth line as two = *</a:t>
            </a:r>
            <a:r>
              <a:rPr lang="en-US" dirty="0" err="1" smtClean="0"/>
              <a:t>strg</a:t>
            </a:r>
            <a:r>
              <a:rPr lang="en-US" dirty="0" smtClean="0"/>
              <a:t>[0]; because the asterisk takes the place of the square brackets. </a:t>
            </a:r>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Pointer defined</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a:t>
            </a:fld>
            <a:endParaRPr lang="en-GB" dirty="0"/>
          </a:p>
        </p:txBody>
      </p:sp>
      <p:sp>
        <p:nvSpPr>
          <p:cNvPr id="6" name="Content Placeholder 5"/>
          <p:cNvSpPr>
            <a:spLocks noGrp="1"/>
          </p:cNvSpPr>
          <p:nvPr>
            <p:ph sz="quarter" idx="1"/>
          </p:nvPr>
        </p:nvSpPr>
        <p:spPr/>
        <p:txBody>
          <a:bodyPr/>
          <a:lstStyle/>
          <a:p>
            <a:pPr hangingPunct="0"/>
            <a:r>
              <a:rPr lang="en-GB" dirty="0" smtClean="0"/>
              <a:t>A pointer is a variable that holds the memory address of another variable. </a:t>
            </a:r>
          </a:p>
          <a:p>
            <a:pPr hangingPunct="0"/>
            <a:r>
              <a:rPr lang="en-GB" dirty="0" smtClean="0"/>
              <a:t>For example, if a variable called </a:t>
            </a:r>
            <a:r>
              <a:rPr lang="en-GB" b="1" dirty="0" smtClean="0"/>
              <a:t>p</a:t>
            </a:r>
            <a:r>
              <a:rPr lang="en-GB" dirty="0" smtClean="0"/>
              <a:t> contains the address of another variable called</a:t>
            </a:r>
            <a:r>
              <a:rPr lang="en-GB" b="1" dirty="0" smtClean="0"/>
              <a:t> q</a:t>
            </a:r>
            <a:r>
              <a:rPr lang="en-GB" dirty="0" smtClean="0"/>
              <a:t>, then p is said to point to q. </a:t>
            </a:r>
            <a:endParaRPr lang="en-GB" i="1" dirty="0" smtClean="0"/>
          </a:p>
          <a:p>
            <a:pPr hangingPunct="0"/>
            <a:endParaRPr lang="en-GB" i="1" dirty="0" smtClean="0"/>
          </a:p>
          <a:p>
            <a:pPr hangingPunct="0"/>
            <a:r>
              <a:rPr lang="en-GB" dirty="0" smtClean="0"/>
              <a:t>Therefore if q were at location 100 in memory, then p would have the value 100.  </a:t>
            </a:r>
            <a:endParaRPr lang="en-GB" i="1" dirty="0" smtClean="0"/>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30</a:t>
            </a:fld>
            <a:endParaRPr lang="en-GB" dirty="0"/>
          </a:p>
        </p:txBody>
      </p:sp>
      <p:sp>
        <p:nvSpPr>
          <p:cNvPr id="6" name="Content Placeholder 5"/>
          <p:cNvSpPr>
            <a:spLocks noGrp="1"/>
          </p:cNvSpPr>
          <p:nvPr>
            <p:ph sz="quarter" idx="1"/>
          </p:nvPr>
        </p:nvSpPr>
        <p:spPr/>
        <p:txBody>
          <a:bodyPr>
            <a:normAutofit fontScale="92500" lnSpcReduction="10000"/>
          </a:bodyPr>
          <a:lstStyle/>
          <a:p>
            <a:r>
              <a:rPr lang="en-US" dirty="0" smtClean="0"/>
              <a:t>For all practical purposes, </a:t>
            </a:r>
            <a:r>
              <a:rPr lang="en-US" dirty="0" err="1" smtClean="0"/>
              <a:t>strg</a:t>
            </a:r>
            <a:r>
              <a:rPr lang="en-US" i="1" dirty="0" smtClean="0"/>
              <a:t> </a:t>
            </a:r>
            <a:r>
              <a:rPr lang="en-US" dirty="0" smtClean="0"/>
              <a:t>is a pointer. It does, however, have one restriction that a true pointer does not have. It cannot be changed like a variable, but must always contain the initial value and therefore always points to its string. </a:t>
            </a:r>
          </a:p>
          <a:p>
            <a:r>
              <a:rPr lang="en-US" dirty="0" smtClean="0"/>
              <a:t>It could be thought of as a pointer constant, and in some applications you may desire a pointer that cannot be corrupted in any way.</a:t>
            </a:r>
          </a:p>
          <a:p>
            <a:r>
              <a:rPr lang="en-US" dirty="0" smtClean="0"/>
              <a:t> Even though it cannot be changed, it can be used to refer to other values than the one it is defined to point to, as we see in the next section of the program.</a:t>
            </a:r>
            <a:endParaRPr lang="en-GB" dirty="0" smtClean="0"/>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31</a:t>
            </a:fld>
            <a:endParaRPr lang="en-GB" dirty="0"/>
          </a:p>
        </p:txBody>
      </p:sp>
      <p:sp>
        <p:nvSpPr>
          <p:cNvPr id="6" name="Content Placeholder 5"/>
          <p:cNvSpPr>
            <a:spLocks noGrp="1"/>
          </p:cNvSpPr>
          <p:nvPr>
            <p:ph sz="quarter" idx="1"/>
          </p:nvPr>
        </p:nvSpPr>
        <p:spPr/>
        <p:txBody>
          <a:bodyPr/>
          <a:lstStyle/>
          <a:p>
            <a:endParaRPr lang="en-US" dirty="0" smtClean="0"/>
          </a:p>
          <a:p>
            <a:r>
              <a:rPr lang="en-US" dirty="0" smtClean="0"/>
              <a:t>Moving ahead to line 9, the variable one</a:t>
            </a:r>
            <a:r>
              <a:rPr lang="en-US" i="1" dirty="0" smtClean="0"/>
              <a:t> </a:t>
            </a:r>
            <a:r>
              <a:rPr lang="en-US" dirty="0" smtClean="0"/>
              <a:t>is assigned the value of the ninth variable (since the indexing starts at zero) and two</a:t>
            </a:r>
            <a:r>
              <a:rPr lang="en-US" i="1" dirty="0" smtClean="0"/>
              <a:t> </a:t>
            </a:r>
            <a:r>
              <a:rPr lang="en-US" dirty="0" smtClean="0"/>
              <a:t>is assigned the same value because we are allowed to index a pointer to get to values farther ahead in the string. </a:t>
            </a:r>
          </a:p>
          <a:p>
            <a:r>
              <a:rPr lang="en-US" dirty="0" smtClean="0"/>
              <a:t>Both variables now contain the character ‘a’.</a:t>
            </a:r>
            <a:endParaRPr lang="en-GB" dirty="0" smtClean="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32</a:t>
            </a:fld>
            <a:endParaRPr lang="en-GB" dirty="0"/>
          </a:p>
        </p:txBody>
      </p:sp>
      <p:pic>
        <p:nvPicPr>
          <p:cNvPr id="2050" name="Picture 2"/>
          <p:cNvPicPr>
            <a:picLocks noGrp="1" noChangeAspect="1" noChangeArrowheads="1"/>
          </p:cNvPicPr>
          <p:nvPr>
            <p:ph sz="quarter" idx="1"/>
          </p:nvPr>
        </p:nvPicPr>
        <p:blipFill>
          <a:blip r:embed="rId3" cstate="print"/>
          <a:srcRect/>
          <a:stretch>
            <a:fillRect/>
          </a:stretch>
        </p:blipFill>
        <p:spPr bwMode="auto">
          <a:xfrm>
            <a:off x="2000233" y="2643183"/>
            <a:ext cx="6000792" cy="149543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33</a:t>
            </a:fld>
            <a:endParaRPr lang="en-GB" dirty="0"/>
          </a:p>
        </p:txBody>
      </p:sp>
      <p:sp>
        <p:nvSpPr>
          <p:cNvPr id="6" name="Content Placeholder 5"/>
          <p:cNvSpPr>
            <a:spLocks noGrp="1"/>
          </p:cNvSpPr>
          <p:nvPr>
            <p:ph sz="quarter" idx="1"/>
          </p:nvPr>
        </p:nvSpPr>
        <p:spPr/>
        <p:txBody>
          <a:bodyPr>
            <a:normAutofit fontScale="62500" lnSpcReduction="20000"/>
          </a:bodyPr>
          <a:lstStyle/>
          <a:p>
            <a:pPr>
              <a:buNone/>
            </a:pPr>
            <a:r>
              <a:rPr lang="en-US" b="1" dirty="0" smtClean="0"/>
              <a:t>Revision Exercise</a:t>
            </a:r>
            <a:endParaRPr lang="en-GB" b="1" dirty="0" smtClean="0"/>
          </a:p>
          <a:p>
            <a:pPr>
              <a:buNone/>
            </a:pPr>
            <a:endParaRPr lang="en-GB" dirty="0" smtClean="0"/>
          </a:p>
          <a:p>
            <a:pPr marL="514350" indent="-514350">
              <a:buNone/>
            </a:pPr>
            <a:r>
              <a:rPr lang="en-US" dirty="0" smtClean="0"/>
              <a:t>1. What </a:t>
            </a:r>
            <a:r>
              <a:rPr lang="en-US" dirty="0" smtClean="0"/>
              <a:t>is a pointer</a:t>
            </a:r>
            <a:r>
              <a:rPr lang="en-US" dirty="0" smtClean="0"/>
              <a:t>?</a:t>
            </a:r>
          </a:p>
          <a:p>
            <a:pPr marL="514350" indent="-514350">
              <a:buAutoNum type="arabicPeriod"/>
            </a:pPr>
            <a:endParaRPr lang="en-GB" dirty="0" smtClean="0"/>
          </a:p>
          <a:p>
            <a:pPr marL="514350" indent="-514350">
              <a:buNone/>
            </a:pPr>
            <a:r>
              <a:rPr lang="en-US" dirty="0" smtClean="0"/>
              <a:t>2. </a:t>
            </a:r>
            <a:r>
              <a:rPr lang="en-US" dirty="0" smtClean="0"/>
              <a:t>How </a:t>
            </a:r>
            <a:r>
              <a:rPr lang="en-US" dirty="0" smtClean="0"/>
              <a:t>do arrays and pointers relate to each other?</a:t>
            </a:r>
            <a:endParaRPr lang="en-GB" dirty="0" smtClean="0"/>
          </a:p>
          <a:p>
            <a:pPr marL="514350" indent="-514350">
              <a:buNone/>
            </a:pPr>
            <a:r>
              <a:rPr lang="en-US" dirty="0" smtClean="0"/>
              <a:t> </a:t>
            </a:r>
            <a:endParaRPr lang="en-GB" dirty="0" smtClean="0"/>
          </a:p>
          <a:p>
            <a:pPr marL="514350" lvl="0" indent="-514350">
              <a:buNone/>
            </a:pPr>
            <a:r>
              <a:rPr lang="en-US" dirty="0" smtClean="0"/>
              <a:t>3. How </a:t>
            </a:r>
            <a:r>
              <a:rPr lang="en-US" dirty="0" smtClean="0"/>
              <a:t>does pointer arithmetic differ from ordinary arithmetic?</a:t>
            </a:r>
            <a:endParaRPr lang="en-GB" dirty="0" smtClean="0"/>
          </a:p>
          <a:p>
            <a:pPr marL="514350" indent="-514350">
              <a:buFont typeface="+mj-lt"/>
              <a:buAutoNum type="arabicPeriod"/>
            </a:pPr>
            <a:endParaRPr lang="en-GB" dirty="0" smtClean="0"/>
          </a:p>
          <a:p>
            <a:pPr marL="514350" lvl="0" indent="-514350">
              <a:buNone/>
            </a:pPr>
            <a:r>
              <a:rPr lang="en-US" dirty="0" smtClean="0"/>
              <a:t>4. State </a:t>
            </a:r>
            <a:r>
              <a:rPr lang="en-US" dirty="0" smtClean="0"/>
              <a:t>two rules one should observe when using pointers.</a:t>
            </a:r>
            <a:endParaRPr lang="en-GB" dirty="0" smtClean="0"/>
          </a:p>
          <a:p>
            <a:pPr marL="514350" indent="-514350">
              <a:buFont typeface="+mj-lt"/>
              <a:buAutoNum type="arabicPeriod"/>
            </a:pPr>
            <a:endParaRPr lang="en-GB" dirty="0" smtClean="0"/>
          </a:p>
          <a:p>
            <a:pPr marL="514350" lvl="0" indent="-514350">
              <a:buNone/>
            </a:pPr>
            <a:r>
              <a:rPr lang="en-US" dirty="0" smtClean="0"/>
              <a:t>5. Using </a:t>
            </a:r>
            <a:r>
              <a:rPr lang="en-US" dirty="0" smtClean="0"/>
              <a:t>examples, give the meaning of the pointer operators &amp; and *.</a:t>
            </a:r>
            <a:endParaRPr lang="en-GB" dirty="0" smtClean="0"/>
          </a:p>
          <a:p>
            <a:pPr marL="514350" indent="-514350">
              <a:buFont typeface="+mj-lt"/>
              <a:buAutoNum type="arabicPeriod"/>
            </a:pPr>
            <a:endParaRPr lang="en-GB" dirty="0" smtClean="0"/>
          </a:p>
          <a:p>
            <a:pPr marL="514350" lvl="0" indent="-514350">
              <a:buNone/>
            </a:pPr>
            <a:r>
              <a:rPr lang="en-US" dirty="0" smtClean="0"/>
              <a:t>6. Write </a:t>
            </a:r>
            <a:r>
              <a:rPr lang="en-US" dirty="0" smtClean="0"/>
              <a:t>a program that uses a </a:t>
            </a:r>
            <a:r>
              <a:rPr lang="en-US" i="1" dirty="0" smtClean="0"/>
              <a:t>for </a:t>
            </a:r>
            <a:r>
              <a:rPr lang="en-US" dirty="0" smtClean="0"/>
              <a:t>loop to print digits from 1 to 5 using pointers</a:t>
            </a:r>
            <a:endParaRPr lang="en-GB"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Pointer declaration</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a:t>
            </a:fld>
            <a:endParaRPr lang="en-GB" dirty="0"/>
          </a:p>
        </p:txBody>
      </p:sp>
      <p:sp>
        <p:nvSpPr>
          <p:cNvPr id="6" name="Content Placeholder 5"/>
          <p:cNvSpPr>
            <a:spLocks noGrp="1"/>
          </p:cNvSpPr>
          <p:nvPr>
            <p:ph sz="quarter" idx="1"/>
          </p:nvPr>
        </p:nvSpPr>
        <p:spPr/>
        <p:txBody>
          <a:bodyPr>
            <a:normAutofit fontScale="85000" lnSpcReduction="10000"/>
          </a:bodyPr>
          <a:lstStyle/>
          <a:p>
            <a:pPr hangingPunct="0"/>
            <a:r>
              <a:rPr lang="en-GB" dirty="0" smtClean="0"/>
              <a:t>To declare a pointer variable, use this general form:</a:t>
            </a:r>
            <a:endParaRPr lang="en-GB" i="1" dirty="0" smtClean="0"/>
          </a:p>
          <a:p>
            <a:pPr hangingPunct="0"/>
            <a:r>
              <a:rPr lang="en-GB" i="1" dirty="0" smtClean="0"/>
              <a:t>type *</a:t>
            </a:r>
            <a:r>
              <a:rPr lang="en-GB" i="1" dirty="0" err="1" smtClean="0"/>
              <a:t>var_name</a:t>
            </a:r>
            <a:r>
              <a:rPr lang="en-GB" i="1" dirty="0" smtClean="0"/>
              <a:t>;</a:t>
            </a:r>
          </a:p>
          <a:p>
            <a:pPr hangingPunct="0"/>
            <a:r>
              <a:rPr lang="en-GB" b="1" i="1" dirty="0" smtClean="0"/>
              <a:t> </a:t>
            </a:r>
            <a:endParaRPr lang="en-GB" i="1" dirty="0" smtClean="0"/>
          </a:p>
          <a:p>
            <a:pPr hangingPunct="0"/>
            <a:r>
              <a:rPr lang="en-GB" dirty="0" smtClean="0"/>
              <a:t>Here, </a:t>
            </a:r>
            <a:r>
              <a:rPr lang="en-GB" b="1" i="1" dirty="0" smtClean="0"/>
              <a:t>type</a:t>
            </a:r>
            <a:r>
              <a:rPr lang="en-GB" dirty="0" smtClean="0"/>
              <a:t> is the base type of the pointer. The base type specifies the type of the object that the pointer can point to. </a:t>
            </a:r>
          </a:p>
          <a:p>
            <a:pPr hangingPunct="0"/>
            <a:r>
              <a:rPr lang="en-GB" dirty="0" smtClean="0"/>
              <a:t>Notice that an asterisk precedes the variable name. This tells the computer that a pointer variable is being created. </a:t>
            </a:r>
          </a:p>
          <a:p>
            <a:pPr hangingPunct="0"/>
            <a:r>
              <a:rPr lang="en-GB" dirty="0" smtClean="0"/>
              <a:t>For example, the following statement creates a pointer to an integer.</a:t>
            </a:r>
            <a:endParaRPr lang="en-GB" i="1" dirty="0" smtClean="0"/>
          </a:p>
          <a:p>
            <a:pPr hangingPunct="0"/>
            <a:r>
              <a:rPr lang="en-GB" dirty="0" smtClean="0"/>
              <a:t> </a:t>
            </a:r>
            <a:endParaRPr lang="en-GB" i="1" dirty="0" smtClean="0"/>
          </a:p>
          <a:p>
            <a:r>
              <a:rPr lang="en-US" b="1" dirty="0" smtClean="0"/>
              <a:t>	</a:t>
            </a:r>
            <a:r>
              <a:rPr lang="en-US" dirty="0" smtClean="0"/>
              <a:t>int *p;</a:t>
            </a:r>
            <a:endParaRPr lang="en-GB" b="1" dirty="0" smtClean="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Pointer Operators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5</a:t>
            </a:fld>
            <a:endParaRPr lang="en-GB" dirty="0"/>
          </a:p>
        </p:txBody>
      </p:sp>
      <p:sp>
        <p:nvSpPr>
          <p:cNvPr id="6" name="Content Placeholder 5"/>
          <p:cNvSpPr>
            <a:spLocks noGrp="1"/>
          </p:cNvSpPr>
          <p:nvPr>
            <p:ph sz="quarter" idx="1"/>
          </p:nvPr>
        </p:nvSpPr>
        <p:spPr/>
        <p:txBody>
          <a:bodyPr/>
          <a:lstStyle/>
          <a:p>
            <a:r>
              <a:rPr lang="en-US" i="1" dirty="0" smtClean="0"/>
              <a:t>C contains two special pointer operators: </a:t>
            </a:r>
            <a:r>
              <a:rPr lang="en-US" b="1" i="1" dirty="0" smtClean="0"/>
              <a:t>*</a:t>
            </a:r>
            <a:r>
              <a:rPr lang="en-US" i="1" dirty="0" smtClean="0"/>
              <a:t> and</a:t>
            </a:r>
            <a:r>
              <a:rPr lang="en-US" b="1" i="1" dirty="0" smtClean="0"/>
              <a:t> &amp;</a:t>
            </a:r>
            <a:r>
              <a:rPr lang="en-US" i="1" dirty="0" smtClean="0"/>
              <a:t>. </a:t>
            </a:r>
          </a:p>
          <a:p>
            <a:r>
              <a:rPr lang="en-US" i="1" dirty="0" smtClean="0"/>
              <a:t>The &amp; operator returns the address of the variable it precedes. </a:t>
            </a:r>
          </a:p>
          <a:p>
            <a:r>
              <a:rPr lang="en-US" i="1" dirty="0" smtClean="0"/>
              <a:t>The * operator returns the value stored at the address that it precedes.  </a:t>
            </a:r>
          </a:p>
          <a:p>
            <a:r>
              <a:rPr lang="en-US" i="1" dirty="0" smtClean="0"/>
              <a:t>The * pointer operator has no relationship to the multiplication operator, which uses the same symbol).</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6</a:t>
            </a:fld>
            <a:endParaRPr lang="en-GB" dirty="0"/>
          </a:p>
        </p:txBody>
      </p:sp>
      <p:sp>
        <p:nvSpPr>
          <p:cNvPr id="6" name="Content Placeholder 5"/>
          <p:cNvSpPr>
            <a:spLocks noGrp="1"/>
          </p:cNvSpPr>
          <p:nvPr>
            <p:ph sz="quarter" idx="1"/>
          </p:nvPr>
        </p:nvSpPr>
        <p:spPr/>
        <p:txBody>
          <a:bodyPr>
            <a:normAutofit fontScale="92500" lnSpcReduction="20000"/>
          </a:bodyPr>
          <a:lstStyle/>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fr-FR" dirty="0" smtClean="0">
                <a:solidFill>
                  <a:srgbClr val="C00000"/>
                </a:solidFill>
              </a:rPr>
              <a:t>main()</a:t>
            </a:r>
            <a:endParaRPr lang="en-GB" dirty="0" smtClean="0">
              <a:solidFill>
                <a:srgbClr val="C00000"/>
              </a:solidFill>
            </a:endParaRPr>
          </a:p>
          <a:p>
            <a:pPr marL="514350" indent="-514350">
              <a:buFont typeface="+mj-lt"/>
              <a:buAutoNum type="arabicPeriod"/>
            </a:pPr>
            <a:r>
              <a:rPr lang="fr-FR" dirty="0" smtClean="0">
                <a:solidFill>
                  <a:srgbClr val="C00000"/>
                </a:solidFill>
              </a:rPr>
              <a:t>{</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fr-FR" dirty="0" err="1" smtClean="0">
                <a:solidFill>
                  <a:srgbClr val="C00000"/>
                </a:solidFill>
              </a:rPr>
              <a:t>int</a:t>
            </a:r>
            <a:r>
              <a:rPr lang="fr-FR" dirty="0" smtClean="0">
                <a:solidFill>
                  <a:srgbClr val="C00000"/>
                </a:solidFill>
              </a:rPr>
              <a:t> *p, q;</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en-US" dirty="0" smtClean="0">
                <a:solidFill>
                  <a:srgbClr val="C00000"/>
                </a:solidFill>
              </a:rPr>
              <a:t>q = 100;	</a:t>
            </a:r>
            <a:r>
              <a:rPr lang="en-US" dirty="0" smtClean="0"/>
              <a:t>/* assign q 100 */</a:t>
            </a:r>
            <a:endParaRPr lang="en-GB" dirty="0" smtClean="0"/>
          </a:p>
          <a:p>
            <a:pPr marL="514350" indent="-514350">
              <a:buFont typeface="+mj-lt"/>
              <a:buAutoNum type="arabicPeriod"/>
            </a:pPr>
            <a:r>
              <a:rPr lang="en-US" dirty="0" smtClean="0">
                <a:solidFill>
                  <a:srgbClr val="C00000"/>
                </a:solidFill>
              </a:rPr>
              <a:t>	p = &amp;q;	</a:t>
            </a:r>
            <a:r>
              <a:rPr lang="en-US" dirty="0" smtClean="0"/>
              <a:t>/* assign p the address of q*/</a:t>
            </a:r>
            <a:endParaRPr lang="en-GB" dirty="0" smtClean="0"/>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(“%d”, </a:t>
            </a:r>
            <a:r>
              <a:rPr lang="en-US" b="1" dirty="0" smtClean="0">
                <a:solidFill>
                  <a:srgbClr val="C00000"/>
                </a:solidFill>
              </a:rPr>
              <a:t>p);</a:t>
            </a:r>
            <a:r>
              <a:rPr lang="en-US" dirty="0" smtClean="0"/>
              <a:t>/*  display </a:t>
            </a:r>
            <a:r>
              <a:rPr lang="en-US" dirty="0" err="1" smtClean="0"/>
              <a:t>q’s</a:t>
            </a:r>
            <a:r>
              <a:rPr lang="en-US" dirty="0" smtClean="0"/>
              <a:t> value using pointer*/</a:t>
            </a:r>
            <a:endParaRPr lang="en-GB" dirty="0" smtClean="0"/>
          </a:p>
          <a:p>
            <a:pPr marL="514350" indent="-514350">
              <a:buFont typeface="+mj-lt"/>
              <a:buAutoNum type="arabicPeriod"/>
            </a:pPr>
            <a:r>
              <a:rPr lang="en-US" dirty="0" smtClean="0">
                <a:solidFill>
                  <a:srgbClr val="C00000"/>
                </a:solidFill>
              </a:rPr>
              <a:t>	return 0;</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7</a:t>
            </a:fld>
            <a:endParaRPr lang="en-GB" dirty="0"/>
          </a:p>
        </p:txBody>
      </p:sp>
      <p:sp>
        <p:nvSpPr>
          <p:cNvPr id="6" name="Content Placeholder 5"/>
          <p:cNvSpPr>
            <a:spLocks noGrp="1"/>
          </p:cNvSpPr>
          <p:nvPr>
            <p:ph sz="quarter" idx="1"/>
          </p:nvPr>
        </p:nvSpPr>
        <p:spPr/>
        <p:txBody>
          <a:bodyPr>
            <a:normAutofit fontScale="85000" lnSpcReduction="20000"/>
          </a:bodyPr>
          <a:lstStyle/>
          <a:p>
            <a:pPr hangingPunct="0"/>
            <a:r>
              <a:rPr lang="en-GB" dirty="0" smtClean="0"/>
              <a:t>This program prints </a:t>
            </a:r>
            <a:r>
              <a:rPr lang="en-GB" b="1" dirty="0" smtClean="0"/>
              <a:t>100</a:t>
            </a:r>
            <a:r>
              <a:rPr lang="en-GB" dirty="0" smtClean="0"/>
              <a:t> on the screen. Let us see why.</a:t>
            </a:r>
            <a:endParaRPr lang="en-GB" i="1" dirty="0" smtClean="0"/>
          </a:p>
          <a:p>
            <a:pPr hangingPunct="0">
              <a:buNone/>
            </a:pPr>
            <a:r>
              <a:rPr lang="en-GB" dirty="0" smtClean="0"/>
              <a:t> </a:t>
            </a:r>
            <a:endParaRPr lang="en-GB" i="1" dirty="0" smtClean="0"/>
          </a:p>
          <a:p>
            <a:pPr hangingPunct="0"/>
            <a:r>
              <a:rPr lang="en-GB" dirty="0" smtClean="0"/>
              <a:t>First, the line </a:t>
            </a:r>
            <a:r>
              <a:rPr lang="en-US" b="1" dirty="0" smtClean="0"/>
              <a:t>int *p, q</a:t>
            </a:r>
            <a:r>
              <a:rPr lang="en-GB" b="1" i="1" dirty="0" smtClean="0"/>
              <a:t>; </a:t>
            </a:r>
            <a:r>
              <a:rPr lang="en-GB" dirty="0" smtClean="0"/>
              <a:t>defines two variables: </a:t>
            </a:r>
            <a:r>
              <a:rPr lang="en-GB" b="1" dirty="0" smtClean="0"/>
              <a:t>p</a:t>
            </a:r>
            <a:r>
              <a:rPr lang="en-GB" dirty="0" smtClean="0"/>
              <a:t>, which is declared as an integer pointer, and </a:t>
            </a:r>
            <a:r>
              <a:rPr lang="en-GB" b="1" dirty="0" smtClean="0"/>
              <a:t>q</a:t>
            </a:r>
            <a:r>
              <a:rPr lang="en-GB" dirty="0" smtClean="0"/>
              <a:t>, which is an integer. Next, </a:t>
            </a:r>
            <a:r>
              <a:rPr lang="en-GB" b="1" dirty="0" smtClean="0"/>
              <a:t>q</a:t>
            </a:r>
            <a:r>
              <a:rPr lang="en-GB" dirty="0" smtClean="0"/>
              <a:t> is assigned the value </a:t>
            </a:r>
            <a:r>
              <a:rPr lang="en-GB" b="1" dirty="0" smtClean="0"/>
              <a:t>100</a:t>
            </a:r>
            <a:r>
              <a:rPr lang="en-GB" dirty="0" smtClean="0"/>
              <a:t>. </a:t>
            </a:r>
            <a:endParaRPr lang="en-GB" i="1" dirty="0" smtClean="0"/>
          </a:p>
          <a:p>
            <a:pPr hangingPunct="0"/>
            <a:endParaRPr lang="en-GB" i="1" dirty="0" smtClean="0"/>
          </a:p>
          <a:p>
            <a:pPr hangingPunct="0"/>
            <a:r>
              <a:rPr lang="en-GB" dirty="0" smtClean="0"/>
              <a:t>In the next line, </a:t>
            </a:r>
            <a:r>
              <a:rPr lang="en-GB" b="1" dirty="0" smtClean="0"/>
              <a:t>p</a:t>
            </a:r>
            <a:r>
              <a:rPr lang="en-GB" dirty="0" smtClean="0"/>
              <a:t> is assigned the address of </a:t>
            </a:r>
            <a:r>
              <a:rPr lang="en-GB" b="1" dirty="0" smtClean="0"/>
              <a:t>q</a:t>
            </a:r>
            <a:r>
              <a:rPr lang="en-GB" dirty="0" smtClean="0"/>
              <a:t>. You can verbalize the </a:t>
            </a:r>
            <a:r>
              <a:rPr lang="en-GB" b="1" dirty="0" smtClean="0"/>
              <a:t>&amp;</a:t>
            </a:r>
            <a:r>
              <a:rPr lang="en-GB" dirty="0" smtClean="0"/>
              <a:t> operator as “address of.“ </a:t>
            </a:r>
          </a:p>
          <a:p>
            <a:pPr hangingPunct="0"/>
            <a:r>
              <a:rPr lang="en-GB" dirty="0" smtClean="0"/>
              <a:t>Therefore, this line can be read as:  assign </a:t>
            </a:r>
            <a:r>
              <a:rPr lang="en-GB" b="1" dirty="0" smtClean="0"/>
              <a:t>p</a:t>
            </a:r>
            <a:r>
              <a:rPr lang="en-GB" dirty="0" smtClean="0"/>
              <a:t> the address of </a:t>
            </a:r>
            <a:r>
              <a:rPr lang="en-GB" b="1" dirty="0" smtClean="0"/>
              <a:t>q</a:t>
            </a:r>
            <a:r>
              <a:rPr lang="en-GB" dirty="0" smtClean="0"/>
              <a:t>. </a:t>
            </a:r>
          </a:p>
          <a:p>
            <a:pPr hangingPunct="0"/>
            <a:r>
              <a:rPr lang="en-GB" dirty="0" smtClean="0"/>
              <a:t> Finally, the value is displayed using the </a:t>
            </a:r>
            <a:r>
              <a:rPr lang="en-GB" b="1" dirty="0" smtClean="0"/>
              <a:t>*</a:t>
            </a:r>
            <a:r>
              <a:rPr lang="en-GB" dirty="0" smtClean="0"/>
              <a:t> operator applied to p. The * operator can be verbalized as “at address”. </a:t>
            </a:r>
            <a:endParaRPr lang="en-GB" i="1" dirty="0" smtClean="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8</a:t>
            </a:fld>
            <a:endParaRPr lang="en-GB" dirty="0"/>
          </a:p>
        </p:txBody>
      </p:sp>
      <p:sp>
        <p:nvSpPr>
          <p:cNvPr id="6" name="Content Placeholder 5"/>
          <p:cNvSpPr>
            <a:spLocks noGrp="1"/>
          </p:cNvSpPr>
          <p:nvPr>
            <p:ph sz="quarter" idx="1"/>
          </p:nvPr>
        </p:nvSpPr>
        <p:spPr/>
        <p:txBody>
          <a:bodyPr/>
          <a:lstStyle/>
          <a:p>
            <a:r>
              <a:rPr lang="en-US" i="1" dirty="0" smtClean="0"/>
              <a:t>Therefore the </a:t>
            </a:r>
            <a:r>
              <a:rPr lang="en-US" i="1" dirty="0" err="1" smtClean="0"/>
              <a:t>printf</a:t>
            </a:r>
            <a:r>
              <a:rPr lang="en-US" i="1" dirty="0" smtClean="0"/>
              <a:t>( ) statement can be read as “print the value at address q,” which is 100. </a:t>
            </a:r>
          </a:p>
          <a:p>
            <a:endParaRPr lang="en-US" i="1" dirty="0" smtClean="0"/>
          </a:p>
          <a:p>
            <a:r>
              <a:rPr lang="en-US" i="1" dirty="0" smtClean="0"/>
              <a:t>When a variable value is referenced through a pointer, the process is called indirection.</a:t>
            </a:r>
          </a:p>
          <a:p>
            <a:endParaRPr lang="en-US" i="1" dirty="0" smtClean="0"/>
          </a:p>
          <a:p>
            <a:r>
              <a:rPr lang="en-US" i="1" dirty="0" smtClean="0"/>
              <a:t> It is possible to use the </a:t>
            </a:r>
            <a:r>
              <a:rPr lang="en-US" b="1" i="1" dirty="0" smtClean="0"/>
              <a:t>* </a:t>
            </a:r>
            <a:r>
              <a:rPr lang="en-US" i="1" dirty="0" smtClean="0"/>
              <a:t>operator on the left side of an assignment statement in order to assign a variable a new value using a pointer to it.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5/20/2012</a:t>
            </a:fld>
            <a:endParaRPr lang="en-GB" dirty="0"/>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9</a:t>
            </a:fld>
            <a:endParaRPr lang="en-GB" dirty="0"/>
          </a:p>
        </p:txBody>
      </p:sp>
      <p:sp>
        <p:nvSpPr>
          <p:cNvPr id="6" name="Content Placeholder 5"/>
          <p:cNvSpPr>
            <a:spLocks noGrp="1"/>
          </p:cNvSpPr>
          <p:nvPr>
            <p:ph sz="quarter" idx="1"/>
          </p:nvPr>
        </p:nvSpPr>
        <p:spPr/>
        <p:txBody>
          <a:bodyPr>
            <a:normAutofit fontScale="70000" lnSpcReduction="20000"/>
          </a:bodyPr>
          <a:lstStyle/>
          <a:p>
            <a:r>
              <a:rPr lang="en-GB" dirty="0" smtClean="0"/>
              <a:t>This program assigns a value </a:t>
            </a:r>
            <a:r>
              <a:rPr lang="en-GB" b="1" dirty="0" smtClean="0"/>
              <a:t>q</a:t>
            </a:r>
            <a:r>
              <a:rPr lang="en-GB" dirty="0" smtClean="0"/>
              <a:t> indirectly using the pointer </a:t>
            </a:r>
            <a:r>
              <a:rPr lang="en-GB" b="1" dirty="0" smtClean="0"/>
              <a:t>p.</a:t>
            </a:r>
          </a:p>
          <a:p>
            <a:endParaRPr lang="en-GB" b="1" dirty="0" smtClean="0"/>
          </a:p>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fr-FR" dirty="0" smtClean="0">
                <a:solidFill>
                  <a:srgbClr val="C00000"/>
                </a:solidFill>
              </a:rPr>
              <a:t>main()</a:t>
            </a:r>
            <a:endParaRPr lang="en-GB" dirty="0" smtClean="0">
              <a:solidFill>
                <a:srgbClr val="C00000"/>
              </a:solidFill>
            </a:endParaRPr>
          </a:p>
          <a:p>
            <a:pPr marL="514350" indent="-514350">
              <a:buFont typeface="+mj-lt"/>
              <a:buAutoNum type="arabicPeriod"/>
            </a:pPr>
            <a:r>
              <a:rPr lang="fr-FR" dirty="0" smtClean="0">
                <a:solidFill>
                  <a:srgbClr val="C00000"/>
                </a:solidFill>
              </a:rPr>
              <a:t>{</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fr-FR" dirty="0" err="1" smtClean="0">
                <a:solidFill>
                  <a:srgbClr val="C00000"/>
                </a:solidFill>
              </a:rPr>
              <a:t>int</a:t>
            </a:r>
            <a:r>
              <a:rPr lang="fr-FR" dirty="0" smtClean="0">
                <a:solidFill>
                  <a:srgbClr val="C00000"/>
                </a:solidFill>
              </a:rPr>
              <a:t> *p, q;</a:t>
            </a:r>
            <a:endParaRPr lang="en-GB" dirty="0" smtClean="0">
              <a:solidFill>
                <a:srgbClr val="C00000"/>
              </a:solidFill>
            </a:endParaRPr>
          </a:p>
          <a:p>
            <a:pPr marL="514350" indent="-514350">
              <a:buFont typeface="+mj-lt"/>
              <a:buAutoNum type="arabicPeriod"/>
            </a:pPr>
            <a:r>
              <a:rPr lang="fr-FR" dirty="0" smtClean="0">
                <a:solidFill>
                  <a:srgbClr val="C00000"/>
                </a:solidFill>
              </a:rPr>
              <a:t>	</a:t>
            </a:r>
            <a:r>
              <a:rPr lang="en-US" dirty="0" smtClean="0">
                <a:solidFill>
                  <a:srgbClr val="C00000"/>
                </a:solidFill>
              </a:rPr>
              <a:t>p = &amp;q;		</a:t>
            </a:r>
            <a:r>
              <a:rPr lang="en-US" dirty="0" smtClean="0"/>
              <a:t>/* get </a:t>
            </a:r>
            <a:r>
              <a:rPr lang="en-US" dirty="0" err="1" smtClean="0"/>
              <a:t>q’s</a:t>
            </a:r>
            <a:r>
              <a:rPr lang="en-US" dirty="0" smtClean="0"/>
              <a:t> address */</a:t>
            </a:r>
            <a:endParaRPr lang="en-GB" dirty="0" smtClean="0"/>
          </a:p>
          <a:p>
            <a:pPr marL="514350" indent="-514350">
              <a:buFont typeface="+mj-lt"/>
              <a:buAutoNum type="arabicPeriod"/>
            </a:pPr>
            <a:r>
              <a:rPr lang="en-US" dirty="0" smtClean="0">
                <a:solidFill>
                  <a:srgbClr val="C00000"/>
                </a:solidFill>
              </a:rPr>
              <a:t>	p = 199;	</a:t>
            </a:r>
            <a:r>
              <a:rPr lang="en-US" dirty="0" smtClean="0"/>
              <a:t>/* assign q a value using a pointer */</a:t>
            </a:r>
            <a:endParaRPr lang="en-GB" dirty="0" smtClean="0"/>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a:t>
            </a:r>
            <a:r>
              <a:rPr lang="en-US" dirty="0" err="1" smtClean="0">
                <a:solidFill>
                  <a:srgbClr val="C00000"/>
                </a:solidFill>
              </a:rPr>
              <a:t>q’s</a:t>
            </a:r>
            <a:r>
              <a:rPr lang="en-US" dirty="0" smtClean="0">
                <a:solidFill>
                  <a:srgbClr val="C00000"/>
                </a:solidFill>
              </a:rPr>
              <a:t> value is %d”, q);</a:t>
            </a:r>
            <a:endParaRPr lang="en-GB" dirty="0" smtClean="0">
              <a:solidFill>
                <a:srgbClr val="C00000"/>
              </a:solidFill>
            </a:endParaRPr>
          </a:p>
          <a:p>
            <a:pPr marL="514350" indent="-514350">
              <a:buFont typeface="+mj-lt"/>
              <a:buAutoNum type="arabicPeriod"/>
            </a:pPr>
            <a:r>
              <a:rPr lang="en-US" dirty="0" smtClean="0">
                <a:solidFill>
                  <a:srgbClr val="C00000"/>
                </a:solidFill>
              </a:rPr>
              <a:t>	return 0;</a:t>
            </a:r>
            <a:endParaRPr lang="en-GB" dirty="0" smtClean="0">
              <a:solidFill>
                <a:srgbClr val="C00000"/>
              </a:solidFill>
            </a:endParaRPr>
          </a:p>
          <a:p>
            <a:pPr marL="514350" indent="-514350">
              <a:buFont typeface="+mj-lt"/>
              <a:buAutoNum type="arabicPeriod"/>
            </a:pPr>
            <a:r>
              <a:rPr lang="en-US" dirty="0" smtClean="0">
                <a:solidFill>
                  <a:srgbClr val="C00000"/>
                </a:solidFill>
              </a:rPr>
              <a:t>}</a:t>
            </a:r>
            <a:r>
              <a:rPr lang="en-US" b="1" i="1" dirty="0" smtClean="0"/>
              <a:t> </a:t>
            </a:r>
          </a:p>
          <a:p>
            <a:pPr marL="514350" indent="-514350">
              <a:buFont typeface="+mj-lt"/>
              <a:buAutoNum type="arabicPeriod"/>
            </a:pPr>
            <a:endParaRPr lang="en-US" b="1" i="1" dirty="0" smtClean="0"/>
          </a:p>
          <a:p>
            <a:pPr marL="514350" indent="-514350">
              <a:buFont typeface="+mj-lt"/>
              <a:buAutoNum type="arabicPeriod"/>
            </a:pPr>
            <a:r>
              <a:rPr lang="en-US" b="1" i="1" dirty="0" smtClean="0"/>
              <a:t>Note</a:t>
            </a:r>
            <a:r>
              <a:rPr lang="en-US" i="1" dirty="0" smtClean="0"/>
              <a:t>: </a:t>
            </a:r>
            <a:r>
              <a:rPr lang="en-US" dirty="0" smtClean="0"/>
              <a:t>The type of the variable and type of pointer must match.</a:t>
            </a:r>
            <a:endParaRPr lang="en-GB" i="1" dirty="0" smtClean="0"/>
          </a:p>
          <a:p>
            <a:pPr marL="514350" indent="-514350">
              <a:buFont typeface="+mj-lt"/>
              <a:buAutoNum type="arabicPeriod"/>
            </a:pPr>
            <a:endParaRPr lang="en-US" dirty="0" smtClean="0">
              <a:solidFill>
                <a:srgbClr val="C00000"/>
              </a:solidFill>
            </a:endParaRPr>
          </a:p>
          <a:p>
            <a:pPr marL="514350" indent="-514350">
              <a:buFont typeface="+mj-lt"/>
              <a:buAutoNum type="arabicPeriod"/>
            </a:pPr>
            <a:endParaRPr lang="en-GB" dirty="0" smtClean="0">
              <a:solidFill>
                <a:srgbClr val="C00000"/>
              </a:solidFill>
            </a:endParaRPr>
          </a:p>
          <a:p>
            <a:endParaRPr lang="en-GB" i="1" dirty="0" smtClean="0"/>
          </a:p>
          <a:p>
            <a:endParaRPr lang="en-GB"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1150</TotalTime>
  <Words>1617</Words>
  <Application>Microsoft Office PowerPoint</Application>
  <PresentationFormat>On-screen Show (4:3)</PresentationFormat>
  <Paragraphs>405</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Median</vt:lpstr>
      <vt:lpstr>Pointers </vt:lpstr>
      <vt:lpstr> Introduction </vt:lpstr>
      <vt:lpstr> Pointer defined </vt:lpstr>
      <vt:lpstr> Pointer declaration </vt:lpstr>
      <vt:lpstr> Pointer Operators </vt:lpstr>
      <vt:lpstr>Example </vt:lpstr>
      <vt:lpstr>Explanation </vt:lpstr>
      <vt:lpstr>Explanation… </vt:lpstr>
      <vt:lpstr>Example </vt:lpstr>
      <vt:lpstr>Example </vt:lpstr>
      <vt:lpstr>Example </vt:lpstr>
      <vt:lpstr>Output </vt:lpstr>
      <vt:lpstr> Pointers operations </vt:lpstr>
      <vt:lpstr> Dereferencing (value – finding) </vt:lpstr>
      <vt:lpstr> Pointer arithmetic </vt:lpstr>
      <vt:lpstr> Pointer arithmetic </vt:lpstr>
      <vt:lpstr> Addition and subtraction of pointers </vt:lpstr>
      <vt:lpstr> Note </vt:lpstr>
      <vt:lpstr>Note </vt:lpstr>
      <vt:lpstr> Pointer precautions </vt:lpstr>
      <vt:lpstr> Pointer precautions </vt:lpstr>
      <vt:lpstr> Pointers and arrays </vt:lpstr>
      <vt:lpstr> Pointers and arrays </vt:lpstr>
      <vt:lpstr> Example: Array manipulation using pointers </vt:lpstr>
      <vt:lpstr>Output </vt:lpstr>
      <vt:lpstr> Creating pointer arrays </vt:lpstr>
      <vt:lpstr> String variables as pointers </vt:lpstr>
      <vt:lpstr>Example </vt:lpstr>
      <vt:lpstr>Explanation  </vt:lpstr>
      <vt:lpstr>Explanation… </vt:lpstr>
      <vt:lpstr>Explanation… </vt:lpstr>
      <vt:lpstr>Output </vt:lpstr>
      <vt:lpstr>Revision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Nyambura</cp:lastModifiedBy>
  <cp:revision>131</cp:revision>
  <dcterms:created xsi:type="dcterms:W3CDTF">2009-09-09T17:37:27Z</dcterms:created>
  <dcterms:modified xsi:type="dcterms:W3CDTF">2012-05-20T16:59:41Z</dcterms:modified>
</cp:coreProperties>
</file>