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0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tableStyles" Target="tableStyles.xml"/><Relationship Id="rId45" Type="http://schemas.openxmlformats.org/officeDocument/2006/relationships/presProps" Target="presProps.xml"/><Relationship Id="rId46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GB"/>
          </a:p>
        </p:txBody>
      </p:sp>
      <p:sp>
        <p:nvSpPr>
          <p:cNvPr id="104898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495FACE-DE10-4C5A-BB02-376A21FBBC2B}" type="datetimeFigureOut">
              <a:rPr lang="en-US" smtClean="0"/>
            </a:fld>
            <a:endParaRPr dirty="0" lang="en-GB"/>
          </a:p>
        </p:txBody>
      </p:sp>
      <p:sp>
        <p:nvSpPr>
          <p:cNvPr id="104898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GB"/>
          </a:p>
        </p:txBody>
      </p:sp>
      <p:sp>
        <p:nvSpPr>
          <p:cNvPr id="104898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4898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GB"/>
          </a:p>
        </p:txBody>
      </p:sp>
      <p:sp>
        <p:nvSpPr>
          <p:cNvPr id="104898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3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3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3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3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3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3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3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0.xml.rels><?xml version="1.0" encoding="UTF-8" standalone="yes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</file>

<file path=ppt/notesSlides/_rels/notesSlide4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GB"/>
              <a:t>Nbvm</a:t>
            </a:r>
            <a:endParaRPr lang="en-GB"/>
          </a:p>
        </p:txBody>
      </p:sp>
      <p:sp>
        <p:nvSpPr>
          <p:cNvPr id="104875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GB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7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8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8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0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0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1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2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3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4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4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5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5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5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6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6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7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7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8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8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9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8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0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90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91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9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0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6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GB"/>
          </a:p>
        </p:txBody>
      </p:sp>
      <p:sp>
        <p:nvSpPr>
          <p:cNvPr id="10487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63953672-3D93-41A5-BF91-57834E9F0C95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Rectangle 6"/>
          <p:cNvSpPr/>
          <p:nvPr/>
        </p:nvSpPr>
        <p:spPr bwMode="white">
          <a:xfrm>
            <a:off x="0" y="5971032"/>
            <a:ext cx="9144000" cy="886968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45" name="Rectangle 9"/>
          <p:cNvSpPr/>
          <p:nvPr/>
        </p:nvSpPr>
        <p:spPr>
          <a:xfrm>
            <a:off x="-9144" y="6053328"/>
            <a:ext cx="2249424" cy="71323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46" name="Rectangle 10"/>
          <p:cNvSpPr/>
          <p:nvPr/>
        </p:nvSpPr>
        <p:spPr>
          <a:xfrm>
            <a:off x="2359152" y="6044184"/>
            <a:ext cx="6784848" cy="713232"/>
          </a:xfrm>
          <a:prstGeom prst="rect"/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47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aseline="0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48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algn="l" indent="0" marL="0">
              <a:buNone/>
              <a:defRPr sz="2600">
                <a:solidFill>
                  <a:srgbClr val="FFFFFF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949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364AC15-73BF-47D5-9F6C-FC6985FFC3F4}" type="datetime1">
              <a:rPr lang="en-US" smtClean="0"/>
            </a:fld>
            <a:endParaRPr dirty="0" lang="en-GB"/>
          </a:p>
        </p:txBody>
      </p:sp>
      <p:sp>
        <p:nvSpPr>
          <p:cNvPr id="104895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5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1580B-532C-46DD-8981-D1006AF55002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7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9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0BE2685-00C6-42FD-B8E5-53876BF6F4F5}" type="datetime1">
              <a:rPr lang="en-US" smtClean="0"/>
            </a:fld>
            <a:endParaRPr dirty="0" lang="en-GB"/>
          </a:p>
        </p:txBody>
      </p:sp>
      <p:sp>
        <p:nvSpPr>
          <p:cNvPr id="10489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851580B-532C-46DD-8981-D1006AF55002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3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935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p>
            <a:fld id="{87A1A33D-EC68-4C51-8D0F-704E3AF2A71A}" type="datetime1">
              <a:rPr lang="en-US" smtClean="0"/>
            </a:fld>
            <a:endParaRPr dirty="0" lang="en-GB"/>
          </a:p>
        </p:txBody>
      </p:sp>
      <p:sp>
        <p:nvSpPr>
          <p:cNvPr id="10489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37" name="Rectangle 6"/>
          <p:cNvSpPr/>
          <p:nvPr/>
        </p:nvSpPr>
        <p:spPr bwMode="white">
          <a:xfrm>
            <a:off x="6096318" y="0"/>
            <a:ext cx="320040" cy="6858000"/>
          </a:xfrm>
          <a:prstGeom prst="rect"/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dirty="0" kumimoji="0" lang="en-US"/>
          </a:p>
        </p:txBody>
      </p:sp>
      <p:sp>
        <p:nvSpPr>
          <p:cNvPr id="1048938" name="Rectangle 7"/>
          <p:cNvSpPr/>
          <p:nvPr/>
        </p:nvSpPr>
        <p:spPr>
          <a:xfrm>
            <a:off x="6142038" y="609600"/>
            <a:ext cx="228600" cy="6248400"/>
          </a:xfrm>
          <a:prstGeom prst="rect"/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dirty="0" kumimoji="0" lang="en-US"/>
          </a:p>
        </p:txBody>
      </p:sp>
      <p:sp>
        <p:nvSpPr>
          <p:cNvPr id="1048939" name="Rectangle 8"/>
          <p:cNvSpPr/>
          <p:nvPr/>
        </p:nvSpPr>
        <p:spPr>
          <a:xfrm>
            <a:off x="6142038" y="0"/>
            <a:ext cx="228600" cy="533400"/>
          </a:xfrm>
          <a:prstGeom prst="rect"/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dirty="0" kumimoji="0" lang="en-US"/>
          </a:p>
        </p:txBody>
      </p:sp>
      <p:sp>
        <p:nvSpPr>
          <p:cNvPr id="1048940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p>
            <a:fld id="{2851580B-532C-46DD-8981-D1006AF55002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</a:fld>
            <a:endParaRPr dirty="0" lang="en-GB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1580B-532C-46DD-8981-D1006AF55002}" type="slidenum">
              <a:rPr lang="en-GB" smtClean="0"/>
            </a:fld>
            <a:endParaRPr dirty="0" lang="en-GB"/>
          </a:p>
        </p:txBody>
      </p:sp>
      <p:sp>
        <p:nvSpPr>
          <p:cNvPr id="104858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2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indent="0" marL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963" name="Rectangle 6"/>
          <p:cNvSpPr/>
          <p:nvPr/>
        </p:nvSpPr>
        <p:spPr bwMode="white">
          <a:xfrm>
            <a:off x="0" y="1524000"/>
            <a:ext cx="9144000" cy="1143000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64" name="Rectangle 7"/>
          <p:cNvSpPr/>
          <p:nvPr/>
        </p:nvSpPr>
        <p:spPr>
          <a:xfrm>
            <a:off x="0" y="1600200"/>
            <a:ext cx="1295400" cy="99060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65" name="Rectangle 8"/>
          <p:cNvSpPr/>
          <p:nvPr/>
        </p:nvSpPr>
        <p:spPr>
          <a:xfrm>
            <a:off x="1371600" y="1600200"/>
            <a:ext cx="7772400" cy="990600"/>
          </a:xfrm>
          <a:prstGeom prst="rect"/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66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b="0" cap="none" sz="44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6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679BC78-D302-4218-849F-21779B3B621C}" type="datetime1">
              <a:rPr lang="en-US" smtClean="0"/>
            </a:fld>
            <a:endParaRPr dirty="0" lang="en-GB"/>
          </a:p>
        </p:txBody>
      </p:sp>
      <p:sp>
        <p:nvSpPr>
          <p:cNvPr id="104896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51580B-532C-46DD-8981-D1006AF55002}" type="slidenum">
              <a:rPr lang="en-GB" smtClean="0"/>
            </a:fld>
            <a:endParaRPr dirty="0" lang="en-GB"/>
          </a:p>
        </p:txBody>
      </p:sp>
      <p:sp>
        <p:nvSpPr>
          <p:cNvPr id="104896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16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917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91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E050C71F-07AB-4D81-B04A-3A3D330BE992}" type="datetime1">
              <a:rPr lang="en-US" smtClean="0"/>
            </a:fld>
            <a:endParaRPr dirty="0" lang="en-GB"/>
          </a:p>
        </p:txBody>
      </p:sp>
      <p:sp>
        <p:nvSpPr>
          <p:cNvPr id="1048919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p>
            <a:fld id="{2851580B-532C-46DD-8981-D1006AF55002}" type="slidenum">
              <a:rPr lang="en-GB" smtClean="0"/>
            </a:fld>
            <a:endParaRPr dirty="0" lang="en-GB"/>
          </a:p>
        </p:txBody>
      </p:sp>
      <p:sp>
        <p:nvSpPr>
          <p:cNvPr id="1048920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22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92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924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A37605BE-75A3-4D39-93B5-10AB9780B97F}" type="datetime1">
              <a:rPr lang="en-US" smtClean="0"/>
            </a:fld>
            <a:endParaRPr dirty="0" lang="en-GB"/>
          </a:p>
        </p:txBody>
      </p:sp>
      <p:sp>
        <p:nvSpPr>
          <p:cNvPr id="1048925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p>
            <a:fld id="{2851580B-532C-46DD-8981-D1006AF55002}" type="slidenum">
              <a:rPr lang="en-GB" smtClean="0"/>
            </a:fld>
            <a:endParaRPr dirty="0" lang="en-GB"/>
          </a:p>
        </p:txBody>
      </p:sp>
      <p:sp>
        <p:nvSpPr>
          <p:cNvPr id="1048926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27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anchor="ctr" rtlCol="0"/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928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anchor="ctr" rtlCol="0"/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FD3EE2A-4ED1-43B5-81C6-D2F17E5295D8}" type="datetime1">
              <a:rPr lang="en-US" smtClean="0"/>
            </a:fld>
            <a:endParaRPr dirty="0" lang="en-GB"/>
          </a:p>
        </p:txBody>
      </p:sp>
      <p:sp>
        <p:nvSpPr>
          <p:cNvPr id="10489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1580B-532C-46DD-8981-D1006AF55002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5879E8B-21CA-4DE6-B493-85F74623DD22}" type="datetime1">
              <a:rPr lang="en-US" smtClean="0"/>
            </a:fld>
            <a:endParaRPr dirty="0" lang="en-GB"/>
          </a:p>
        </p:txBody>
      </p:sp>
      <p:sp>
        <p:nvSpPr>
          <p:cNvPr id="104894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4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51580B-532C-46DD-8981-D1006AF55002}" type="slidenum">
              <a:rPr lang="en-GB" smtClean="0"/>
            </a:fld>
            <a:endParaRPr dirty="0"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b="0"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463DE1-CCEE-43C1-BE79-330FE0A57481}" type="datetime1">
              <a:rPr lang="en-US" smtClean="0"/>
            </a:fld>
            <a:endParaRPr dirty="0" lang="en-GB"/>
          </a:p>
        </p:txBody>
      </p:sp>
      <p:sp>
        <p:nvSpPr>
          <p:cNvPr id="10489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51580B-532C-46DD-8981-D1006AF55002}" type="slidenum">
              <a:rPr lang="en-GB" smtClean="0"/>
            </a:fld>
            <a:endParaRPr dirty="0" lang="en-GB"/>
          </a:p>
        </p:txBody>
      </p:sp>
      <p:sp>
        <p:nvSpPr>
          <p:cNvPr id="1048979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bIns="91440" lIns="137160" rIns="137160" tIns="182880"/>
          <a:lstStyle>
            <a:lvl1pPr indent="0" marL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980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indent="0" marL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953" name="Rectangle 7"/>
          <p:cNvSpPr/>
          <p:nvPr/>
        </p:nvSpPr>
        <p:spPr bwMode="white">
          <a:xfrm>
            <a:off x="-9144" y="4572000"/>
            <a:ext cx="9144000" cy="886968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54" name="Rectangle 8"/>
          <p:cNvSpPr/>
          <p:nvPr/>
        </p:nvSpPr>
        <p:spPr>
          <a:xfrm>
            <a:off x="-9144" y="4663440"/>
            <a:ext cx="1463040" cy="713232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55" name="Rectangle 9"/>
          <p:cNvSpPr/>
          <p:nvPr/>
        </p:nvSpPr>
        <p:spPr>
          <a:xfrm>
            <a:off x="1545336" y="4654296"/>
            <a:ext cx="7598664" cy="713232"/>
          </a:xfrm>
          <a:prstGeom prst="rect"/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56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b="0" sz="280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957" name="Rectangle 10"/>
          <p:cNvSpPr/>
          <p:nvPr/>
        </p:nvSpPr>
        <p:spPr bwMode="white">
          <a:xfrm>
            <a:off x="1447800" y="0"/>
            <a:ext cx="100584" cy="6867144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958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p>
            <a:fld id="{FEE7B90C-E659-4E14-9B9A-D675CA7FC528}" type="datetime1">
              <a:rPr lang="en-US" smtClean="0"/>
            </a:fld>
            <a:endParaRPr dirty="0" lang="en-GB"/>
          </a:p>
        </p:txBody>
      </p:sp>
      <p:sp>
        <p:nvSpPr>
          <p:cNvPr id="1048959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51580B-532C-46DD-8981-D1006AF55002}" type="slidenum">
              <a:rPr lang="en-GB" smtClean="0"/>
            </a:fld>
            <a:endParaRPr dirty="0" lang="en-GB"/>
          </a:p>
        </p:txBody>
      </p:sp>
      <p:sp>
        <p:nvSpPr>
          <p:cNvPr id="1048960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61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dirty="0" kumimoji="0" lang="en-US" smtClean="0"/>
              <a:t>Click icon to add picture</a:t>
            </a:r>
            <a:endParaRPr dirty="0"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fld id="{C2111DD0-3FB0-4156-A508-5FC9F948B985}" type="datetime1">
              <a:rPr lang="en-US" smtClean="0"/>
            </a:fld>
            <a:endParaRPr dirty="0" lang="en-GB"/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/>
        </p:spPr>
        <p:txBody>
          <a:bodyPr anchor="ctr" vert="horz"/>
          <a:lstStyle>
            <a:lvl1pPr algn="r" eaLnBrk="1" hangingPunct="1" latinLnBrk="0">
              <a:defRPr sz="1400" kumimoji="0">
                <a:solidFill>
                  <a:schemeClr val="tx2"/>
                </a:solidFill>
              </a:defRPr>
            </a:lvl1pPr>
          </a:lstStyle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580" name="Rectangle 6"/>
          <p:cNvSpPr/>
          <p:nvPr/>
        </p:nvSpPr>
        <p:spPr bwMode="white">
          <a:xfrm>
            <a:off x="0" y="1234440"/>
            <a:ext cx="9144000" cy="320040"/>
          </a:xfrm>
          <a:prstGeom prst="rect"/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1" name="Rectangle 7"/>
          <p:cNvSpPr/>
          <p:nvPr/>
        </p:nvSpPr>
        <p:spPr>
          <a:xfrm>
            <a:off x="0" y="1280160"/>
            <a:ext cx="533400" cy="228600"/>
          </a:xfrm>
          <a:prstGeom prst="rect"/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2" name="Rectangle 8"/>
          <p:cNvSpPr/>
          <p:nvPr/>
        </p:nvSpPr>
        <p:spPr>
          <a:xfrm>
            <a:off x="590550" y="1280160"/>
            <a:ext cx="8553450" cy="228600"/>
          </a:xfrm>
          <a:prstGeom prst="rect"/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/>
        </p:spPr>
        <p:txBody>
          <a:bodyPr anchor="ctr" anchorCtr="0" vert="horz">
            <a:normAutofit/>
          </a:bodyPr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2851580B-532C-46DD-8981-D1006AF55002}" type="slidenum">
              <a:rPr lang="en-GB" smtClean="0"/>
            </a:fld>
            <a:endParaRPr dirty="0"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0" sldNum="1"/>
  <p:txStyles>
    <p:titleStyle>
      <a:lvl1pPr algn="l" eaLnBrk="1" hangingPunct="1" latinLnBrk="0" rtl="0">
        <a:spcBef>
          <a:spcPct val="0"/>
        </a:spcBef>
        <a:buNone/>
        <a:defRPr sz="44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20040" latinLnBrk="0" marL="320040" rtl="0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914400" rtl="0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371600" rtl="0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828800" rtl="0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2103120" rtl="0">
        <a:spcBef>
          <a:spcPct val="20000"/>
        </a:spcBef>
        <a:buClr>
          <a:schemeClr val="accent1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2377440" rtl="0">
        <a:spcBef>
          <a:spcPct val="20000"/>
        </a:spcBef>
        <a:buClr>
          <a:schemeClr val="accent2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651760" rtl="0">
        <a:spcBef>
          <a:spcPct val="20000"/>
        </a:spcBef>
        <a:buClr>
          <a:schemeClr val="accent3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926080" rtl="0">
        <a:spcBef>
          <a:spcPct val="20000"/>
        </a:spcBef>
        <a:buClr>
          <a:schemeClr val="accent4"/>
        </a:buClr>
        <a:buFont typeface="Wingdings"/>
        <a:buChar char="§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lang="en-GB" smtClean="0"/>
              <a:t/>
            </a:r>
            <a:br>
              <a:rPr b="1" lang="en-GB" smtClean="0"/>
            </a:br>
            <a:r>
              <a:rPr b="1" lang="en-GB" smtClean="0"/>
              <a:t/>
            </a:r>
            <a:br>
              <a:rPr b="1" lang="en-GB" smtClean="0"/>
            </a:br>
            <a:r>
              <a:rPr b="1" lang="en-GB" smtClean="0"/>
              <a:t>S</a:t>
            </a:r>
            <a:r>
              <a:rPr b="1" lang="en-GB" smtClean="0"/>
              <a:t>tructures</a:t>
            </a:r>
            <a:r>
              <a:rPr b="1" dirty="0" lang="en-GB" smtClean="0"/>
              <a:t/>
            </a:r>
            <a:br>
              <a:rPr b="1" dirty="0" lang="en-GB" smtClean="0"/>
            </a:br>
            <a:r>
              <a:rPr b="1" dirty="0" lang="en-GB" smtClean="0"/>
              <a:t/>
            </a:r>
            <a:br>
              <a:rPr b="1" dirty="0" lang="en-GB" smtClean="0"/>
            </a:br>
            <a:endParaRPr b="1" dirty="0" lang="en-GB"/>
          </a:p>
        </p:txBody>
      </p:sp>
      <p:sp>
        <p:nvSpPr>
          <p:cNvPr id="10486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</a:t>
            </a:fld>
            <a:endParaRPr dirty="0" lang="en-GB"/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None/>
            </a:pPr>
            <a:r>
              <a:rPr dirty="0" lang="en-GB" smtClean="0"/>
              <a:t>Objectives </a:t>
            </a:r>
          </a:p>
          <a:p>
            <a:pPr lvl="1"/>
            <a:r>
              <a:rPr dirty="0" sz="2800" lang="en-US" smtClean="0"/>
              <a:t>Explain what a structure is</a:t>
            </a:r>
            <a:endParaRPr dirty="0" sz="2800" lang="en-GB" smtClean="0"/>
          </a:p>
          <a:p>
            <a:pPr lvl="1"/>
            <a:r>
              <a:rPr dirty="0" sz="2800" lang="en-US" smtClean="0"/>
              <a:t>Create structures</a:t>
            </a:r>
            <a:endParaRPr dirty="0" sz="2800" lang="en-GB" smtClean="0"/>
          </a:p>
          <a:p>
            <a:pPr lvl="1"/>
            <a:r>
              <a:rPr dirty="0" sz="2800" lang="en-US" smtClean="0"/>
              <a:t>Write programs that use structure variables</a:t>
            </a:r>
            <a:endParaRPr dirty="0" sz="2800" lang="en-GB" smtClean="0"/>
          </a:p>
          <a:p>
            <a:pPr lvl="1"/>
            <a:r>
              <a:rPr dirty="0" sz="2800" lang="en-US" smtClean="0"/>
              <a:t>Create arrays of structures</a:t>
            </a:r>
            <a:endParaRPr dirty="0" sz="2800" lang="en-GB" smtClean="0"/>
          </a:p>
          <a:p>
            <a:pPr lvl="1"/>
            <a:r>
              <a:rPr dirty="0" sz="2800" lang="en-US" smtClean="0"/>
              <a:t>Appreciate uses of structures in advanced programming.</a:t>
            </a:r>
            <a:endParaRPr dirty="0" sz="2800" lang="en-GB" smtClean="0"/>
          </a:p>
          <a:p>
            <a:pPr lvl="1"/>
            <a:r>
              <a:rPr dirty="0" sz="2800" lang="en-US" smtClean="0"/>
              <a:t>Use </a:t>
            </a:r>
            <a:r>
              <a:rPr dirty="0" sz="2800" lang="en-US" err="1" smtClean="0"/>
              <a:t>typedef</a:t>
            </a:r>
            <a:r>
              <a:rPr dirty="0" sz="2800" lang="en-US" smtClean="0"/>
              <a:t> to create structures.</a:t>
            </a:r>
            <a:endParaRPr dirty="0" sz="2800" lang="en-GB" smtClean="0"/>
          </a:p>
          <a:p>
            <a:pPr lvl="1"/>
            <a:r>
              <a:rPr dirty="0" sz="2800" lang="en-US" smtClean="0"/>
              <a:t>Distinguish between structures and unions</a:t>
            </a:r>
            <a:endParaRPr dirty="0" sz="280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General format of a structure</a:t>
            </a:r>
            <a:endParaRPr dirty="0" lang="en-GB"/>
          </a:p>
        </p:txBody>
      </p:sp>
      <p:sp>
        <p:nvSpPr>
          <p:cNvPr id="10487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10</a:t>
            </a:fld>
            <a:endParaRPr dirty="0" lang="en-GB"/>
          </a:p>
        </p:txBody>
      </p:sp>
      <p:sp>
        <p:nvSpPr>
          <p:cNvPr id="1048720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5862" lnSpcReduction="20000"/>
          </a:bodyPr>
          <a:p>
            <a:r>
              <a:rPr dirty="0" lang="en-US" smtClean="0"/>
              <a:t>You can see that in general you can define a structure using:</a:t>
            </a:r>
            <a:endParaRPr dirty="0" lang="en-GB" smtClean="0"/>
          </a:p>
          <a:p>
            <a:r>
              <a:rPr dirty="0" lang="en-US" err="1" smtClean="0"/>
              <a:t>struct</a:t>
            </a:r>
            <a:r>
              <a:rPr dirty="0" lang="en-US" smtClean="0"/>
              <a:t> name</a:t>
            </a:r>
            <a:endParaRPr dirty="0" lang="en-GB" smtClean="0"/>
          </a:p>
          <a:p>
            <a:r>
              <a:rPr dirty="0" lang="en-US" smtClean="0"/>
              <a:t>{</a:t>
            </a:r>
            <a:endParaRPr dirty="0" lang="en-GB" smtClean="0"/>
          </a:p>
          <a:p>
            <a:r>
              <a:rPr dirty="0" lang="en-US" smtClean="0"/>
              <a:t>  </a:t>
            </a:r>
            <a:r>
              <a:rPr dirty="0" i="1" lang="en-US" smtClean="0"/>
              <a:t>list of component variables</a:t>
            </a:r>
            <a:endParaRPr dirty="0" lang="en-GB" smtClean="0"/>
          </a:p>
          <a:p>
            <a:r>
              <a:rPr dirty="0" lang="en-US" smtClean="0"/>
              <a:t>}; </a:t>
            </a:r>
          </a:p>
          <a:p>
            <a:r>
              <a:rPr dirty="0" lang="en-US" smtClean="0"/>
              <a:t>and you can have as long a list of component variables as you need. Once defined you can declare as many examples of the new type as you like using:</a:t>
            </a:r>
            <a:endParaRPr dirty="0" lang="en-GB" smtClean="0"/>
          </a:p>
          <a:p>
            <a:r>
              <a:rPr dirty="0" lang="en-US" err="1" smtClean="0"/>
              <a:t>struct</a:t>
            </a:r>
            <a:r>
              <a:rPr dirty="0" lang="en-US" smtClean="0"/>
              <a:t> </a:t>
            </a:r>
            <a:r>
              <a:rPr dirty="0" i="1" lang="en-US" smtClean="0"/>
              <a:t>name list of variables</a:t>
            </a:r>
            <a:r>
              <a:rPr dirty="0" lang="en-US" smtClean="0"/>
              <a:t>;</a:t>
            </a:r>
          </a:p>
          <a:p>
            <a:endParaRPr dirty="0" lang="en-GB" smtClean="0"/>
          </a:p>
          <a:p>
            <a:r>
              <a:rPr dirty="0" lang="en-US" smtClean="0"/>
              <a:t>For example:</a:t>
            </a:r>
          </a:p>
          <a:p>
            <a:endParaRPr dirty="0" lang="en-GB" smtClean="0"/>
          </a:p>
          <a:p>
            <a:r>
              <a:rPr dirty="0" lang="en-US" err="1" smtClean="0"/>
              <a:t>struct</a:t>
            </a:r>
            <a:r>
              <a:rPr dirty="0" lang="en-US" smtClean="0"/>
              <a:t> </a:t>
            </a:r>
            <a:r>
              <a:rPr dirty="0" lang="en-US" err="1" smtClean="0"/>
              <a:t>emprec</a:t>
            </a:r>
            <a:r>
              <a:rPr dirty="0" lang="en-US" smtClean="0"/>
              <a:t> employee, </a:t>
            </a:r>
            <a:r>
              <a:rPr dirty="0" lang="en-US" err="1" smtClean="0"/>
              <a:t>oldemploy</a:t>
            </a:r>
            <a:r>
              <a:rPr dirty="0" lang="en-US" smtClean="0"/>
              <a:t>, </a:t>
            </a:r>
            <a:r>
              <a:rPr dirty="0" lang="en-US" err="1" smtClean="0"/>
              <a:t>newemploy</a:t>
            </a:r>
            <a:r>
              <a:rPr dirty="0" lang="en-US" smtClean="0"/>
              <a:t>;</a:t>
            </a:r>
            <a:endParaRPr dirty="0" lang="en-GB" smtClean="0"/>
          </a:p>
          <a:p>
            <a:endParaRPr dirty="0" lang="en-US" smtClean="0"/>
          </a:p>
          <a:p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General format of a structure..</a:t>
            </a:r>
            <a:endParaRPr dirty="0" lang="en-GB"/>
          </a:p>
        </p:txBody>
      </p:sp>
      <p:sp>
        <p:nvSpPr>
          <p:cNvPr id="104872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11</a:t>
            </a:fld>
            <a:endParaRPr dirty="0" lang="en-GB"/>
          </a:p>
        </p:txBody>
      </p:sp>
      <p:sp>
        <p:nvSpPr>
          <p:cNvPr id="1048728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552" lnSpcReduction="10000"/>
          </a:bodyPr>
          <a:p>
            <a:r>
              <a:rPr dirty="0" lang="en-US" smtClean="0"/>
              <a:t>If you want to you can also declare a structure variable within the type definition by writing its name before the final semi-colon. For example: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err="1" smtClean="0"/>
              <a:t>struct</a:t>
            </a:r>
            <a:r>
              <a:rPr dirty="0" lang="en-US" smtClean="0"/>
              <a:t> </a:t>
            </a:r>
            <a:r>
              <a:rPr dirty="0" lang="en-US" err="1" smtClean="0"/>
              <a:t>emprec</a:t>
            </a:r>
            <a:endParaRPr dirty="0" lang="en-GB" smtClean="0"/>
          </a:p>
          <a:p>
            <a:r>
              <a:rPr dirty="0" lang="en-US" smtClean="0"/>
              <a:t> {</a:t>
            </a:r>
            <a:endParaRPr dirty="0" lang="en-GB" smtClean="0"/>
          </a:p>
          <a:p>
            <a:r>
              <a:rPr dirty="0" lang="en-US" smtClean="0"/>
              <a:t>   char name[25];</a:t>
            </a:r>
            <a:endParaRPr dirty="0" lang="en-GB" smtClean="0"/>
          </a:p>
          <a:p>
            <a:r>
              <a:rPr dirty="0" lang="en-US" smtClean="0"/>
              <a:t>   </a:t>
            </a:r>
            <a:r>
              <a:rPr dirty="0" lang="en-US" err="1" smtClean="0"/>
              <a:t>int</a:t>
            </a:r>
            <a:r>
              <a:rPr dirty="0" lang="en-US" smtClean="0"/>
              <a:t> age;</a:t>
            </a:r>
            <a:endParaRPr dirty="0" lang="en-GB" smtClean="0"/>
          </a:p>
          <a:p>
            <a:r>
              <a:rPr dirty="0" lang="en-US" smtClean="0"/>
              <a:t>   </a:t>
            </a:r>
            <a:r>
              <a:rPr dirty="0" lang="en-US" err="1" smtClean="0"/>
              <a:t>int</a:t>
            </a:r>
            <a:r>
              <a:rPr dirty="0" lang="en-US" smtClean="0"/>
              <a:t> pay;</a:t>
            </a:r>
            <a:endParaRPr dirty="0" lang="en-GB" smtClean="0"/>
          </a:p>
          <a:p>
            <a:r>
              <a:rPr dirty="0" lang="en-US" smtClean="0"/>
              <a:t> } employee;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/>
            </a:r>
            <a:br>
              <a:rPr b="1" dirty="0" lang="en-US" smtClean="0"/>
            </a:br>
            <a:r>
              <a:rPr b="1" dirty="0" lang="en-US" smtClean="0"/>
              <a:t>Initializing a structure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7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12</a:t>
            </a:fld>
            <a:endParaRPr dirty="0" lang="en-GB"/>
          </a:p>
        </p:txBody>
      </p:sp>
      <p:sp>
        <p:nvSpPr>
          <p:cNvPr id="104873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6207" lnSpcReduction="20000"/>
          </a:bodyPr>
          <a:p>
            <a:r>
              <a:rPr dirty="0" lang="en-US" smtClean="0"/>
              <a:t>A structure can be initialized like any other variable - external, static or automatic. This will depend on where the structure is defined. </a:t>
            </a:r>
          </a:p>
          <a:p>
            <a:r>
              <a:rPr dirty="0" lang="en-US" smtClean="0"/>
              <a:t>For example </a:t>
            </a:r>
            <a:r>
              <a:rPr dirty="0" lang="en-US" err="1" smtClean="0"/>
              <a:t>mystudent</a:t>
            </a:r>
            <a:r>
              <a:rPr dirty="0" lang="en-US" smtClean="0"/>
              <a:t> variable created above can be initialized as follows:</a:t>
            </a:r>
            <a:endParaRPr dirty="0" lang="en-GB" smtClean="0"/>
          </a:p>
          <a:p>
            <a:r>
              <a:rPr dirty="0" i="1" lang="en-US" smtClean="0"/>
              <a:t> </a:t>
            </a:r>
            <a:endParaRPr dirty="0" lang="en-GB" smtClean="0"/>
          </a:p>
          <a:p>
            <a:r>
              <a:rPr dirty="0" lang="en-US" smtClean="0"/>
              <a:t>	</a:t>
            </a:r>
            <a:r>
              <a:rPr dirty="0" lang="en-US" err="1" smtClean="0"/>
              <a:t>struct</a:t>
            </a:r>
            <a:r>
              <a:rPr dirty="0" lang="en-US" smtClean="0"/>
              <a:t> student </a:t>
            </a:r>
            <a:r>
              <a:rPr dirty="0" lang="en-US" err="1" smtClean="0"/>
              <a:t>mystudent</a:t>
            </a:r>
            <a:r>
              <a:rPr dirty="0" lang="en-US" smtClean="0"/>
              <a:t> = </a:t>
            </a:r>
            <a:endParaRPr b="1" dirty="0" lang="en-GB" smtClean="0"/>
          </a:p>
          <a:p>
            <a:r>
              <a:rPr dirty="0" lang="en-US" smtClean="0"/>
              <a:t>	{</a:t>
            </a:r>
            <a:endParaRPr b="1" dirty="0" lang="en-GB" smtClean="0"/>
          </a:p>
          <a:p>
            <a:r>
              <a:rPr dirty="0" lang="en-US" smtClean="0"/>
              <a:t>		 “Fred Otieno”,25;</a:t>
            </a:r>
            <a:endParaRPr b="1" dirty="0" lang="en-GB" smtClean="0"/>
          </a:p>
          <a:p>
            <a:r>
              <a:rPr dirty="0" lang="en-US" smtClean="0"/>
              <a:t>	};</a:t>
            </a:r>
            <a:endParaRPr b="1" dirty="0" lang="en-GB" smtClean="0"/>
          </a:p>
          <a:p>
            <a:r>
              <a:rPr dirty="0" lang="en-US" smtClean="0"/>
              <a:t>Each member is given its own line of initialization and a comma separator, one member initialization from the next.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/>
            </a:r>
            <a:br>
              <a:rPr b="1" dirty="0" lang="en-US" smtClean="0"/>
            </a:br>
            <a:r>
              <a:rPr b="1" dirty="0" lang="en-US" smtClean="0"/>
              <a:t>Accessing structure members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7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13</a:t>
            </a:fld>
            <a:endParaRPr dirty="0" lang="en-GB"/>
          </a:p>
        </p:txBody>
      </p:sp>
      <p:sp>
        <p:nvSpPr>
          <p:cNvPr id="1048744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When you first start working with arrays it seems obvious that you access the individual elements of the array using an index as in </a:t>
            </a:r>
            <a:r>
              <a:rPr b="1" dirty="0" lang="en-US" smtClean="0"/>
              <a:t>a[</a:t>
            </a:r>
            <a:r>
              <a:rPr b="1" dirty="0" lang="en-US" err="1" smtClean="0"/>
              <a:t>i</a:t>
            </a:r>
            <a:r>
              <a:rPr b="1" dirty="0" lang="en-US" smtClean="0"/>
              <a:t>]</a:t>
            </a:r>
            <a:r>
              <a:rPr dirty="0" lang="en-US" smtClean="0"/>
              <a:t> for the </a:t>
            </a:r>
            <a:r>
              <a:rPr dirty="0" lang="en-US" err="1" smtClean="0"/>
              <a:t>ith</a:t>
            </a:r>
            <a:r>
              <a:rPr dirty="0" lang="en-US" smtClean="0"/>
              <a:t> element of the array, but how to get at the individual components of a structure? </a:t>
            </a:r>
            <a:endParaRPr dirty="0" lang="en-GB" smtClean="0"/>
          </a:p>
          <a:p>
            <a:r>
              <a:rPr dirty="0" lang="en-US" smtClean="0"/>
              <a:t>The answer is that you have to use qualified names. You first give the name of the structure variable and then the name of the component separated by a dot.</a:t>
            </a:r>
            <a:endParaRPr dirty="0"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Example...</a:t>
            </a:r>
            <a:endParaRPr dirty="0" lang="en-GB"/>
          </a:p>
        </p:txBody>
      </p:sp>
      <p:sp>
        <p:nvSpPr>
          <p:cNvPr id="104874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14</a:t>
            </a:fld>
            <a:endParaRPr dirty="0" lang="en-GB"/>
          </a:p>
        </p:txBody>
      </p:sp>
      <p:sp>
        <p:nvSpPr>
          <p:cNvPr id="1048752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>
              <a:buNone/>
            </a:pPr>
            <a:r>
              <a:rPr dirty="0" lang="en-US" smtClean="0"/>
              <a:t>For example, given:</a:t>
            </a:r>
          </a:p>
          <a:p>
            <a:r>
              <a:rPr dirty="0" lang="en-US" err="1" smtClean="0"/>
              <a:t>struct</a:t>
            </a:r>
            <a:r>
              <a:rPr dirty="0" lang="en-US" smtClean="0"/>
              <a:t> </a:t>
            </a:r>
            <a:r>
              <a:rPr dirty="0" lang="en-US" err="1" smtClean="0"/>
              <a:t>emprec</a:t>
            </a:r>
            <a:r>
              <a:rPr dirty="0" lang="en-US" smtClean="0"/>
              <a:t> employee;</a:t>
            </a:r>
            <a:endParaRPr dirty="0" lang="en-GB" smtClean="0"/>
          </a:p>
          <a:p>
            <a:pPr>
              <a:buNone/>
            </a:pPr>
            <a:r>
              <a:rPr dirty="0" lang="en-US" smtClean="0"/>
              <a:t>then:</a:t>
            </a:r>
            <a:endParaRPr dirty="0" lang="en-GB" smtClean="0"/>
          </a:p>
          <a:p>
            <a:r>
              <a:rPr dirty="0" lang="en-US" err="1" smtClean="0"/>
              <a:t>employee.age</a:t>
            </a:r>
            <a:r>
              <a:rPr dirty="0" lang="en-US" smtClean="0"/>
              <a:t>     is an </a:t>
            </a:r>
            <a:r>
              <a:rPr b="1" dirty="0" lang="en-US" err="1" smtClean="0"/>
              <a:t>int</a:t>
            </a:r>
            <a:r>
              <a:rPr dirty="0" lang="en-US" smtClean="0"/>
              <a:t> and:</a:t>
            </a:r>
            <a:endParaRPr dirty="0" lang="en-GB" smtClean="0"/>
          </a:p>
          <a:p>
            <a:r>
              <a:rPr dirty="0" lang="en-US" smtClean="0"/>
              <a:t>employee.name   is a </a:t>
            </a:r>
            <a:r>
              <a:rPr b="1" dirty="0" lang="en-US" smtClean="0"/>
              <a:t>char</a:t>
            </a:r>
            <a:r>
              <a:rPr dirty="0" lang="en-US" smtClean="0"/>
              <a:t> array. </a:t>
            </a:r>
          </a:p>
          <a:p>
            <a:r>
              <a:rPr dirty="0" lang="en-US" smtClean="0"/>
              <a:t>Once you have used a qualified name to get down to the level of a component then it behaves like a normal variable of the type.</a:t>
            </a:r>
          </a:p>
          <a:p>
            <a:endParaRPr dirty="0" lang="en-US" smtClean="0"/>
          </a:p>
          <a:p>
            <a:endParaRPr dirty="0" lang="en-US" smtClean="0"/>
          </a:p>
          <a:p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 </a:t>
            </a:r>
            <a:endParaRPr dirty="0" lang="en-GB"/>
          </a:p>
        </p:txBody>
      </p:sp>
      <p:sp>
        <p:nvSpPr>
          <p:cNvPr id="10487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15</a:t>
            </a:fld>
            <a:endParaRPr dirty="0" lang="en-GB"/>
          </a:p>
        </p:txBody>
      </p:sp>
      <p:sp>
        <p:nvSpPr>
          <p:cNvPr id="1048760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5862" lnSpcReduction="20000"/>
          </a:bodyPr>
          <a:p>
            <a:r>
              <a:rPr dirty="0" lang="en-US" err="1" smtClean="0"/>
              <a:t>employee.age</a:t>
            </a:r>
            <a:r>
              <a:rPr dirty="0" lang="en-US" smtClean="0"/>
              <a:t>=32;</a:t>
            </a:r>
            <a:endParaRPr dirty="0" lang="en-GB" smtClean="0"/>
          </a:p>
          <a:p>
            <a:pPr>
              <a:buNone/>
            </a:pPr>
            <a:r>
              <a:rPr dirty="0" lang="en-US" smtClean="0"/>
              <a:t>is a valid assignment to an </a:t>
            </a:r>
            <a:r>
              <a:rPr b="1" dirty="0" lang="en-US" err="1" smtClean="0"/>
              <a:t>int</a:t>
            </a:r>
            <a:r>
              <a:rPr dirty="0" lang="en-US" smtClean="0"/>
              <a:t> and:</a:t>
            </a:r>
          </a:p>
          <a:p>
            <a:pPr>
              <a:buNone/>
            </a:pPr>
            <a:endParaRPr dirty="0" lang="en-GB" smtClean="0"/>
          </a:p>
          <a:p>
            <a:r>
              <a:rPr dirty="0" lang="en-US" smtClean="0"/>
              <a:t>employee.name[2] = 'X';</a:t>
            </a:r>
            <a:endParaRPr dirty="0" lang="en-GB" smtClean="0"/>
          </a:p>
          <a:p>
            <a:pPr>
              <a:buNone/>
            </a:pPr>
            <a:r>
              <a:rPr dirty="0" lang="en-US" smtClean="0"/>
              <a:t>is a valid assignment to an element of the </a:t>
            </a:r>
            <a:r>
              <a:rPr b="1" dirty="0" lang="en-US" smtClean="0"/>
              <a:t>char</a:t>
            </a:r>
            <a:r>
              <a:rPr dirty="0" lang="en-US" smtClean="0"/>
              <a:t> array. </a:t>
            </a:r>
          </a:p>
          <a:p>
            <a:pPr>
              <a:buNone/>
            </a:pPr>
            <a:endParaRPr dirty="0" lang="en-GB" smtClean="0"/>
          </a:p>
          <a:p>
            <a:r>
              <a:rPr dirty="0" lang="en-US" smtClean="0"/>
              <a:t>Notice that the qualified name uses the structure variable name and not the structure type name. </a:t>
            </a:r>
            <a:endParaRPr dirty="0" lang="en-GB" smtClean="0"/>
          </a:p>
          <a:p>
            <a:r>
              <a:rPr dirty="0" lang="en-US" smtClean="0"/>
              <a:t>You can use </a:t>
            </a:r>
            <a:r>
              <a:rPr dirty="0" lang="en-US" err="1" smtClean="0"/>
              <a:t>employee.age</a:t>
            </a:r>
            <a:r>
              <a:rPr dirty="0" lang="en-US" smtClean="0"/>
              <a:t> or employee.name exactly the way you use other variables.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For example, you can use </a:t>
            </a:r>
            <a:r>
              <a:rPr dirty="0" lang="en-US" err="1" smtClean="0"/>
              <a:t>scanf</a:t>
            </a:r>
            <a:r>
              <a:rPr dirty="0" lang="en-US" smtClean="0"/>
              <a:t>(“%</a:t>
            </a:r>
            <a:r>
              <a:rPr dirty="0" lang="en-US" err="1" smtClean="0"/>
              <a:t>d”,&amp;employee.age</a:t>
            </a:r>
            <a:r>
              <a:rPr dirty="0" lang="en-US" smtClean="0"/>
              <a:t>);  OR</a:t>
            </a:r>
            <a:endParaRPr dirty="0" lang="en-GB" smtClean="0"/>
          </a:p>
          <a:p>
            <a:r>
              <a:rPr b="1" dirty="0" lang="en-US" smtClean="0"/>
              <a:t> </a:t>
            </a:r>
            <a:endParaRPr dirty="0" lang="en-GB" smtClean="0"/>
          </a:p>
          <a:p>
            <a:r>
              <a:rPr dirty="0" lang="en-US" smtClean="0"/>
              <a:t>gets(employee.name);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i="1" lang="en-US" smtClean="0"/>
              <a:t/>
            </a:r>
            <a:br>
              <a:rPr b="1" dirty="0" i="1" lang="en-US" smtClean="0"/>
            </a:br>
            <a:r>
              <a:rPr b="1" dirty="0" i="1" lang="en-US" smtClean="0"/>
              <a:t>Note</a:t>
            </a:r>
            <a:r>
              <a:rPr dirty="0" lang="en-GB" smtClean="0"/>
              <a:t/>
            </a:r>
            <a:br>
              <a:rPr dirty="0" lang="en-GB" smtClean="0"/>
            </a:br>
            <a:endParaRPr dirty="0" lang="en-GB"/>
          </a:p>
        </p:txBody>
      </p:sp>
      <p:sp>
        <p:nvSpPr>
          <p:cNvPr id="10486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16</a:t>
            </a:fld>
            <a:endParaRPr dirty="0" lang="en-GB"/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552" lnSpcReduction="20000"/>
          </a:bodyPr>
          <a:p>
            <a:r>
              <a:rPr dirty="0" lang="en-US" smtClean="0"/>
              <a:t>Although </a:t>
            </a:r>
            <a:r>
              <a:rPr b="1" dirty="0" lang="en-US" smtClean="0"/>
              <a:t>employee </a:t>
            </a:r>
            <a:r>
              <a:rPr dirty="0" lang="en-US" smtClean="0"/>
              <a:t>is a structure, </a:t>
            </a:r>
            <a:r>
              <a:rPr b="1" dirty="0" lang="en-US" err="1" smtClean="0"/>
              <a:t>employee.age</a:t>
            </a:r>
            <a:r>
              <a:rPr dirty="0" lang="en-US" smtClean="0"/>
              <a:t> is an </a:t>
            </a:r>
            <a:r>
              <a:rPr b="1" dirty="0" lang="en-US" err="1" smtClean="0"/>
              <a:t>int</a:t>
            </a:r>
            <a:r>
              <a:rPr dirty="0" lang="en-US" smtClean="0"/>
              <a:t> type and is like any other integer variable. Therefore;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The use of </a:t>
            </a:r>
            <a:r>
              <a:rPr dirty="0" lang="en-US" err="1" smtClean="0"/>
              <a:t>scanf</a:t>
            </a:r>
            <a:r>
              <a:rPr dirty="0" lang="en-US" smtClean="0"/>
              <a:t>(“%d”.........)</a:t>
            </a:r>
            <a:r>
              <a:rPr dirty="0" i="1" lang="en-US" smtClean="0"/>
              <a:t> </a:t>
            </a:r>
            <a:r>
              <a:rPr dirty="0" lang="en-US" smtClean="0"/>
              <a:t>requires the address of an integer and that is what</a:t>
            </a:r>
            <a:r>
              <a:rPr dirty="0" i="1" lang="en-US" smtClean="0"/>
              <a:t> </a:t>
            </a:r>
            <a:r>
              <a:rPr dirty="0" lang="en-US" smtClean="0"/>
              <a:t>&amp;</a:t>
            </a:r>
            <a:r>
              <a:rPr dirty="0" lang="en-US" err="1" smtClean="0"/>
              <a:t>employee.age</a:t>
            </a:r>
            <a:r>
              <a:rPr dirty="0" i="1" lang="en-US" smtClean="0"/>
              <a:t> </a:t>
            </a:r>
            <a:r>
              <a:rPr dirty="0" lang="en-US" smtClean="0"/>
              <a:t>does.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You can use this method even to read values into another variable.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Note </a:t>
            </a:r>
            <a:endParaRPr dirty="0" lang="en-GB"/>
          </a:p>
        </p:txBody>
      </p:sp>
      <p:sp>
        <p:nvSpPr>
          <p:cNvPr id="10486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17</a:t>
            </a:fld>
            <a:endParaRPr dirty="0" lang="en-GB"/>
          </a:p>
        </p:txBody>
      </p:sp>
      <p:sp>
        <p:nvSpPr>
          <p:cNvPr id="1048624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p>
            <a:r>
              <a:rPr dirty="0" lang="en-US" smtClean="0"/>
              <a:t>If </a:t>
            </a:r>
            <a:r>
              <a:rPr b="1" dirty="0" lang="en-US" smtClean="0"/>
              <a:t>employee1 </a:t>
            </a:r>
            <a:r>
              <a:rPr dirty="0" lang="en-US" smtClean="0"/>
              <a:t> is another employee structure declared as follows;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b="1" dirty="0" lang="en-US" err="1" smtClean="0"/>
              <a:t>struct</a:t>
            </a:r>
            <a:r>
              <a:rPr b="1" dirty="0" lang="en-US" smtClean="0"/>
              <a:t> employee employee1;</a:t>
            </a:r>
            <a:r>
              <a:rPr dirty="0" lang="en-US" smtClean="0"/>
              <a:t>, then it is possible to read the age and name into the variable using the statements;</a:t>
            </a:r>
            <a:endParaRPr dirty="0" lang="en-GB" smtClean="0"/>
          </a:p>
          <a:p>
            <a:r>
              <a:rPr dirty="0" i="1" lang="en-US" smtClean="0"/>
              <a:t> </a:t>
            </a:r>
            <a:endParaRPr dirty="0" lang="en-GB" smtClean="0"/>
          </a:p>
          <a:p>
            <a:r>
              <a:rPr dirty="0" i="1" lang="en-US" smtClean="0"/>
              <a:t>	</a:t>
            </a:r>
            <a:r>
              <a:rPr dirty="0" lang="en-US" smtClean="0"/>
              <a:t>gets(employee1.name);</a:t>
            </a:r>
            <a:endParaRPr dirty="0" lang="en-GB" smtClean="0"/>
          </a:p>
          <a:p>
            <a:r>
              <a:rPr dirty="0" lang="en-US" smtClean="0"/>
              <a:t>	</a:t>
            </a:r>
            <a:r>
              <a:rPr dirty="0" lang="en-US" err="1" smtClean="0"/>
              <a:t>scanf</a:t>
            </a:r>
            <a:r>
              <a:rPr dirty="0" lang="en-US" smtClean="0"/>
              <a:t>(“%d”,&amp;employee1.age);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Note </a:t>
            </a:r>
            <a:endParaRPr dirty="0" lang="en-GB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18</a:t>
            </a:fld>
            <a:endParaRPr dirty="0" lang="en-GB"/>
          </a:p>
        </p:txBody>
      </p:sp>
      <p:sp>
        <p:nvSpPr>
          <p:cNvPr id="1048608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6207" lnSpcReduction="10000"/>
          </a:bodyPr>
          <a:p>
            <a:r>
              <a:rPr dirty="0" lang="en-US" smtClean="0"/>
              <a:t>You can also define a structure that includes another structure as a component and of course that structure can contain another structure and so on. </a:t>
            </a:r>
          </a:p>
          <a:p>
            <a:r>
              <a:rPr dirty="0" lang="en-US" smtClean="0"/>
              <a:t>In this case you simply use the name of each structure in turn, separated by dots, until you reach a final component that isn't a structure. </a:t>
            </a:r>
          </a:p>
          <a:p>
            <a:r>
              <a:rPr dirty="0" lang="en-US" smtClean="0"/>
              <a:t>For example, if you declare a </a:t>
            </a:r>
            <a:r>
              <a:rPr dirty="0" lang="en-US" err="1" smtClean="0"/>
              <a:t>struct</a:t>
            </a:r>
            <a:r>
              <a:rPr dirty="0" lang="en-US" smtClean="0"/>
              <a:t> firm which includes a component employee which is an </a:t>
            </a:r>
            <a:r>
              <a:rPr dirty="0" lang="en-US" err="1" smtClean="0"/>
              <a:t>emprec</a:t>
            </a:r>
            <a:r>
              <a:rPr dirty="0" lang="en-US" smtClean="0"/>
              <a:t> then:</a:t>
            </a:r>
            <a:endParaRPr dirty="0" lang="en-GB" smtClean="0"/>
          </a:p>
          <a:p>
            <a:r>
              <a:rPr dirty="0" lang="en-US" err="1" smtClean="0"/>
              <a:t>firm.employee.age</a:t>
            </a:r>
            <a:endParaRPr dirty="0" lang="en-GB" smtClean="0"/>
          </a:p>
          <a:p>
            <a:r>
              <a:rPr dirty="0" lang="en-US" smtClean="0"/>
              <a:t>is an </a:t>
            </a:r>
            <a:r>
              <a:rPr b="1" dirty="0" lang="en-US" smtClean="0"/>
              <a:t>int</a:t>
            </a:r>
            <a:r>
              <a:rPr dirty="0" lang="en-US" smtClean="0"/>
              <a:t>.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 </a:t>
            </a:r>
            <a:endParaRPr dirty="0" lang="en-GB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19</a:t>
            </a:fld>
            <a:endParaRPr dirty="0" lang="en-GB"/>
          </a:p>
        </p:txBody>
      </p:sp>
      <p:sp>
        <p:nvSpPr>
          <p:cNvPr id="1048593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8621" lnSpcReduction="20000"/>
          </a:bodyPr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#include&lt;</a:t>
            </a:r>
            <a:r>
              <a:rPr dirty="0" lang="en-US" err="1" smtClean="0">
                <a:solidFill>
                  <a:srgbClr val="C00000"/>
                </a:solidFill>
              </a:rPr>
              <a:t>stdio.h</a:t>
            </a:r>
            <a:r>
              <a:rPr dirty="0" lang="en-US" smtClean="0">
                <a:solidFill>
                  <a:srgbClr val="C00000"/>
                </a:solidFill>
              </a:rPr>
              <a:t>&gt;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#define SIZE 40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err="1" smtClean="0">
                <a:solidFill>
                  <a:srgbClr val="C00000"/>
                </a:solidFill>
              </a:rPr>
              <a:t>struct</a:t>
            </a:r>
            <a:r>
              <a:rPr dirty="0" lang="en-US" smtClean="0">
                <a:solidFill>
                  <a:srgbClr val="C00000"/>
                </a:solidFill>
              </a:rPr>
              <a:t> student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{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		char name[SIZE];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		</a:t>
            </a:r>
            <a:r>
              <a:rPr dirty="0" lang="en-US" err="1" smtClean="0">
                <a:solidFill>
                  <a:srgbClr val="C00000"/>
                </a:solidFill>
              </a:rPr>
              <a:t>int</a:t>
            </a:r>
            <a:r>
              <a:rPr dirty="0" lang="en-US" smtClean="0">
                <a:solidFill>
                  <a:srgbClr val="C00000"/>
                </a:solidFill>
              </a:rPr>
              <a:t> marks;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};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main()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{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</a:t>
            </a:r>
            <a:r>
              <a:rPr dirty="0" lang="en-US" err="1" smtClean="0">
                <a:solidFill>
                  <a:srgbClr val="C00000"/>
                </a:solidFill>
              </a:rPr>
              <a:t>struct</a:t>
            </a:r>
            <a:r>
              <a:rPr dirty="0" lang="en-US" smtClean="0">
                <a:solidFill>
                  <a:srgbClr val="C00000"/>
                </a:solidFill>
              </a:rPr>
              <a:t> student </a:t>
            </a:r>
            <a:r>
              <a:rPr dirty="0" lang="en-US" err="1" smtClean="0">
                <a:solidFill>
                  <a:srgbClr val="C00000"/>
                </a:solidFill>
              </a:rPr>
              <a:t>mystudent</a:t>
            </a:r>
            <a:r>
              <a:rPr dirty="0" lang="en-US" smtClean="0">
                <a:solidFill>
                  <a:srgbClr val="C00000"/>
                </a:solidFill>
              </a:rPr>
              <a:t>; /* declare </a:t>
            </a:r>
            <a:r>
              <a:rPr dirty="0" lang="en-US" err="1" smtClean="0">
                <a:solidFill>
                  <a:srgbClr val="C00000"/>
                </a:solidFill>
              </a:rPr>
              <a:t>mystudent</a:t>
            </a:r>
            <a:r>
              <a:rPr dirty="0" lang="en-US" smtClean="0">
                <a:solidFill>
                  <a:srgbClr val="C00000"/>
                </a:solidFill>
              </a:rPr>
              <a:t> as a student type */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</a:t>
            </a:r>
            <a:r>
              <a:rPr dirty="0" lang="en-US" err="1" smtClean="0">
                <a:solidFill>
                  <a:srgbClr val="C00000"/>
                </a:solidFill>
              </a:rPr>
              <a:t>printf</a:t>
            </a:r>
            <a:r>
              <a:rPr dirty="0" lang="en-US" smtClean="0">
                <a:solidFill>
                  <a:srgbClr val="C00000"/>
                </a:solidFill>
              </a:rPr>
              <a:t>(“Please enter the name of the student \n”);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</a:t>
            </a:r>
            <a:r>
              <a:rPr dirty="0" lang="en-US" err="1" smtClean="0">
                <a:solidFill>
                  <a:srgbClr val="C00000"/>
                </a:solidFill>
              </a:rPr>
              <a:t>scanf</a:t>
            </a:r>
            <a:r>
              <a:rPr dirty="0" lang="en-US" smtClean="0">
                <a:solidFill>
                  <a:srgbClr val="C00000"/>
                </a:solidFill>
              </a:rPr>
              <a:t>(“%s”, &amp;mystudent.name);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</a:t>
            </a:r>
            <a:r>
              <a:rPr dirty="0" lang="en-US" err="1" smtClean="0">
                <a:solidFill>
                  <a:srgbClr val="C00000"/>
                </a:solidFill>
              </a:rPr>
              <a:t>printf</a:t>
            </a:r>
            <a:r>
              <a:rPr dirty="0" lang="en-US" smtClean="0">
                <a:solidFill>
                  <a:srgbClr val="C00000"/>
                </a:solidFill>
              </a:rPr>
              <a:t>(“Enter the marks obtained \n”);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</a:t>
            </a:r>
            <a:r>
              <a:rPr dirty="0" lang="en-US" err="1" smtClean="0">
                <a:solidFill>
                  <a:srgbClr val="C00000"/>
                </a:solidFill>
              </a:rPr>
              <a:t>scanf</a:t>
            </a:r>
            <a:r>
              <a:rPr dirty="0" lang="en-US" smtClean="0">
                <a:solidFill>
                  <a:srgbClr val="C00000"/>
                </a:solidFill>
              </a:rPr>
              <a:t>(“%d”, &amp;</a:t>
            </a:r>
            <a:r>
              <a:rPr dirty="0" lang="en-US" err="1" smtClean="0">
                <a:solidFill>
                  <a:srgbClr val="C00000"/>
                </a:solidFill>
              </a:rPr>
              <a:t>mystudent.marks</a:t>
            </a:r>
            <a:r>
              <a:rPr dirty="0" lang="en-US" smtClean="0">
                <a:solidFill>
                  <a:srgbClr val="C00000"/>
                </a:solidFill>
              </a:rPr>
              <a:t>);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</a:t>
            </a:r>
            <a:r>
              <a:rPr dirty="0" lang="en-US" err="1" smtClean="0">
                <a:solidFill>
                  <a:srgbClr val="C00000"/>
                </a:solidFill>
              </a:rPr>
              <a:t>printf</a:t>
            </a:r>
            <a:r>
              <a:rPr dirty="0" lang="en-US" smtClean="0">
                <a:solidFill>
                  <a:srgbClr val="C00000"/>
                </a:solidFill>
              </a:rPr>
              <a:t>(“%s got  %d “, mystudent.name, </a:t>
            </a:r>
            <a:r>
              <a:rPr dirty="0" lang="en-US" err="1" smtClean="0">
                <a:solidFill>
                  <a:srgbClr val="C00000"/>
                </a:solidFill>
              </a:rPr>
              <a:t>mystudent.marks</a:t>
            </a:r>
            <a:r>
              <a:rPr dirty="0" lang="en-US" smtClean="0">
                <a:solidFill>
                  <a:srgbClr val="C00000"/>
                </a:solidFill>
              </a:rPr>
              <a:t>);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return 0;	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}</a:t>
            </a:r>
            <a:endParaRPr dirty="0" lang="en-GB" smtClean="0">
              <a:solidFill>
                <a:srgbClr val="C00000"/>
              </a:solidFill>
            </a:endParaRPr>
          </a:p>
          <a:p>
            <a:endParaRPr dirty="0"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GB" smtClean="0"/>
              <a:t>Introduction </a:t>
            </a:r>
            <a:endParaRPr b="1" dirty="0" lang="en-GB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60B10E9-7D0B-4414-9AE5-D9F6737DA983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948262" cy="365125"/>
          </a:xfrm>
        </p:spPr>
        <p:txBody>
          <a:bodyPr/>
          <a:p>
            <a:r>
              <a:rPr dirty="0"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</a:t>
            </a:fld>
            <a:endParaRPr dirty="0" lang="en-GB"/>
          </a:p>
        </p:txBody>
      </p:sp>
      <p:sp>
        <p:nvSpPr>
          <p:cNvPr id="104865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r>
              <a:rPr dirty="0" lang="en-US" smtClean="0"/>
              <a:t>Keeping track of many related arrays can be problematic, for example in operations such as sorting all of the arrays using a certain format.</a:t>
            </a:r>
            <a:endParaRPr dirty="0" lang="en-GB" smtClean="0"/>
          </a:p>
          <a:p>
            <a:endParaRPr dirty="0" lang="en-GB" smtClean="0"/>
          </a:p>
          <a:p>
            <a:r>
              <a:rPr dirty="0" lang="en-US" smtClean="0"/>
              <a:t>A data form or type containing both the strings and integers and somehow keep the information separate is required.</a:t>
            </a:r>
          </a:p>
          <a:p>
            <a:endParaRPr dirty="0" lang="en-US" smtClean="0"/>
          </a:p>
          <a:p>
            <a:r>
              <a:rPr dirty="0" lang="en-US" smtClean="0"/>
              <a:t> Such a data type is called a </a:t>
            </a:r>
            <a:r>
              <a:rPr b="1" dirty="0" i="1" lang="en-US" smtClean="0"/>
              <a:t>structure</a:t>
            </a:r>
            <a:r>
              <a:rPr dirty="0" lang="en-US" smtClean="0"/>
              <a:t>.</a:t>
            </a:r>
            <a:endParaRPr dirty="0" lang="en-GB" smtClean="0"/>
          </a:p>
          <a:p>
            <a:pPr hangingPunct="0"/>
            <a:endParaRPr dirty="0"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GB" smtClean="0"/>
              <a:t/>
            </a:r>
            <a:br>
              <a:rPr dirty="0" lang="en-GB" smtClean="0"/>
            </a:br>
            <a:r>
              <a:rPr dirty="0" lang="en-GB" smtClean="0"/>
              <a:t>Output</a:t>
            </a:r>
            <a:br>
              <a:rPr dirty="0" lang="en-GB" smtClean="0"/>
            </a:br>
            <a:endParaRPr dirty="0" lang="en-GB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20</a:t>
            </a:fld>
            <a:endParaRPr dirty="0" lang="en-GB"/>
          </a:p>
        </p:txBody>
      </p:sp>
      <p:pic>
        <p:nvPicPr>
          <p:cNvPr id="2097152" name="Picture 2"/>
          <p:cNvPicPr>
            <a:picLocks noChangeAspect="1" noGrp="1" noChangeArrowheads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28728" y="2571744"/>
            <a:ext cx="6286544" cy="1884534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/>
            </a:r>
            <a:br>
              <a:rPr b="1" dirty="0" lang="en-US" smtClean="0"/>
            </a:br>
            <a:r>
              <a:rPr b="1" dirty="0" lang="en-US" smtClean="0"/>
              <a:t>Arrays of structures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21</a:t>
            </a:fld>
            <a:endParaRPr dirty="0" lang="en-GB"/>
          </a:p>
        </p:txBody>
      </p:sp>
      <p:sp>
        <p:nvSpPr>
          <p:cNvPr id="104861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552" lnSpcReduction="10000"/>
          </a:bodyPr>
          <a:p>
            <a:r>
              <a:rPr dirty="0" lang="en-US" smtClean="0"/>
              <a:t>Let us extend our student program to handle a greater number of students.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One student can be described by one structure variable of type student, 2 students by two variables, 3 students by three variables, n students by n such structure variables, etc.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To have </a:t>
            </a:r>
            <a:r>
              <a:rPr dirty="0" i="1" lang="en-US" smtClean="0"/>
              <a:t>n </a:t>
            </a:r>
            <a:r>
              <a:rPr dirty="0" lang="en-US" smtClean="0"/>
              <a:t>students (n being any number), we use an array structure of n elements.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i="1" lang="en-US" smtClean="0"/>
              <a:t/>
            </a:r>
            <a:br>
              <a:rPr b="1" dirty="0" i="1" lang="en-US" smtClean="0"/>
            </a:br>
            <a:r>
              <a:rPr b="1" dirty="0" i="1" lang="en-US" smtClean="0"/>
              <a:t>Example: Entering a student’s details using an array  structure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6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22</a:t>
            </a:fld>
            <a:endParaRPr dirty="0" lang="en-GB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#include&lt;</a:t>
            </a:r>
            <a:r>
              <a:rPr dirty="0" lang="en-US" err="1" smtClean="0">
                <a:solidFill>
                  <a:srgbClr val="C00000"/>
                </a:solidFill>
              </a:rPr>
              <a:t>stdio.h</a:t>
            </a:r>
            <a:r>
              <a:rPr dirty="0" lang="en-US" smtClean="0">
                <a:solidFill>
                  <a:srgbClr val="C00000"/>
                </a:solidFill>
              </a:rPr>
              <a:t>&gt;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#define SIZE 40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#define MAXSTU 4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err="1" smtClean="0">
                <a:solidFill>
                  <a:srgbClr val="C00000"/>
                </a:solidFill>
              </a:rPr>
              <a:t>struct</a:t>
            </a:r>
            <a:r>
              <a:rPr dirty="0" lang="en-US" smtClean="0">
                <a:solidFill>
                  <a:srgbClr val="C00000"/>
                </a:solidFill>
              </a:rPr>
              <a:t> student{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char name[SIZE];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		</a:t>
            </a:r>
            <a:r>
              <a:rPr dirty="0" lang="en-US" err="1" smtClean="0">
                <a:solidFill>
                  <a:srgbClr val="C00000"/>
                </a:solidFill>
              </a:rPr>
              <a:t>int</a:t>
            </a:r>
            <a:r>
              <a:rPr dirty="0" lang="en-US" smtClean="0">
                <a:solidFill>
                  <a:srgbClr val="C00000"/>
                </a:solidFill>
              </a:rPr>
              <a:t> marks;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};</a:t>
            </a:r>
            <a:endParaRPr dirty="0" lang="en-GB" smtClean="0">
              <a:solidFill>
                <a:srgbClr val="C00000"/>
              </a:solidFill>
            </a:endParaRPr>
          </a:p>
          <a:p>
            <a:endParaRPr dirty="0"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 </a:t>
            </a:r>
            <a:endParaRPr dirty="0" lang="en-GB"/>
          </a:p>
        </p:txBody>
      </p:sp>
      <p:sp>
        <p:nvSpPr>
          <p:cNvPr id="10487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23</a:t>
            </a:fld>
            <a:endParaRPr dirty="0" lang="en-GB"/>
          </a:p>
        </p:txBody>
      </p:sp>
      <p:sp>
        <p:nvSpPr>
          <p:cNvPr id="1048768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552" lnSpcReduction="20000"/>
          </a:bodyPr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main()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{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struct</a:t>
            </a:r>
            <a:r>
              <a:rPr dirty="0" lang="en-US" smtClean="0">
                <a:solidFill>
                  <a:srgbClr val="C00000"/>
                </a:solidFill>
              </a:rPr>
              <a:t> student </a:t>
            </a:r>
            <a:r>
              <a:rPr dirty="0" lang="en-US" err="1" smtClean="0">
                <a:solidFill>
                  <a:srgbClr val="C00000"/>
                </a:solidFill>
              </a:rPr>
              <a:t>mystudent</a:t>
            </a:r>
            <a:r>
              <a:rPr dirty="0" lang="en-US" smtClean="0">
                <a:solidFill>
                  <a:srgbClr val="C00000"/>
                </a:solidFill>
              </a:rPr>
              <a:t>[MAXSTU];    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int</a:t>
            </a:r>
            <a:r>
              <a:rPr dirty="0" lang="en-US" smtClean="0">
                <a:solidFill>
                  <a:srgbClr val="C00000"/>
                </a:solidFill>
              </a:rPr>
              <a:t> count;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for(count=0; count&lt;MAXSTU; count++){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	</a:t>
            </a:r>
            <a:r>
              <a:rPr dirty="0" lang="en-US" err="1" smtClean="0">
                <a:solidFill>
                  <a:srgbClr val="C00000"/>
                </a:solidFill>
              </a:rPr>
              <a:t>printf</a:t>
            </a:r>
            <a:r>
              <a:rPr dirty="0" lang="en-US" smtClean="0">
                <a:solidFill>
                  <a:srgbClr val="C00000"/>
                </a:solidFill>
              </a:rPr>
              <a:t>(“Enter the name and marks of student %d\n“, count+1);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  </a:t>
            </a:r>
            <a:r>
              <a:rPr dirty="0" lang="en-US" err="1" smtClean="0">
                <a:solidFill>
                  <a:srgbClr val="C00000"/>
                </a:solidFill>
              </a:rPr>
              <a:t>scanf</a:t>
            </a:r>
            <a:r>
              <a:rPr dirty="0" lang="en-US" smtClean="0">
                <a:solidFill>
                  <a:srgbClr val="C00000"/>
                </a:solidFill>
              </a:rPr>
              <a:t>(“%s”, &amp;</a:t>
            </a:r>
            <a:r>
              <a:rPr dirty="0" lang="en-US" err="1" smtClean="0">
                <a:solidFill>
                  <a:srgbClr val="C00000"/>
                </a:solidFill>
              </a:rPr>
              <a:t>mystudent</a:t>
            </a:r>
            <a:r>
              <a:rPr dirty="0" lang="en-US" smtClean="0">
                <a:solidFill>
                  <a:srgbClr val="C00000"/>
                </a:solidFill>
              </a:rPr>
              <a:t>[count].name);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	</a:t>
            </a:r>
            <a:r>
              <a:rPr dirty="0" lang="en-US" err="1" smtClean="0">
                <a:solidFill>
                  <a:srgbClr val="C00000"/>
                </a:solidFill>
              </a:rPr>
              <a:t>scanf</a:t>
            </a:r>
            <a:r>
              <a:rPr dirty="0" lang="en-US" smtClean="0">
                <a:solidFill>
                  <a:srgbClr val="C00000"/>
                </a:solidFill>
              </a:rPr>
              <a:t>(“%d”, &amp;</a:t>
            </a:r>
            <a:r>
              <a:rPr dirty="0" lang="en-US" err="1" smtClean="0">
                <a:solidFill>
                  <a:srgbClr val="C00000"/>
                </a:solidFill>
              </a:rPr>
              <a:t>mystudent</a:t>
            </a:r>
            <a:r>
              <a:rPr dirty="0" lang="en-US" smtClean="0">
                <a:solidFill>
                  <a:srgbClr val="C00000"/>
                </a:solidFill>
              </a:rPr>
              <a:t>[count].marks);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}</a:t>
            </a:r>
            <a:endParaRPr dirty="0" lang="en-GB" smtClean="0">
              <a:solidFill>
                <a:srgbClr val="C00000"/>
              </a:solidFill>
            </a:endParaRPr>
          </a:p>
          <a:p>
            <a:r>
              <a:rPr dirty="0" lang="en-US" smtClean="0"/>
              <a:t> 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Example..</a:t>
            </a:r>
            <a:endParaRPr dirty="0" lang="en-GB"/>
          </a:p>
        </p:txBody>
      </p:sp>
      <p:sp>
        <p:nvSpPr>
          <p:cNvPr id="10487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24</a:t>
            </a:fld>
            <a:endParaRPr dirty="0" lang="en-GB"/>
          </a:p>
        </p:txBody>
      </p:sp>
      <p:sp>
        <p:nvSpPr>
          <p:cNvPr id="104877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 indent="-514350" marL="514350">
              <a:buFont typeface="+mj-lt"/>
              <a:buAutoNum type="arabicPeriod"/>
            </a:pPr>
            <a:r>
              <a:rPr dirty="0" lang="en-US" err="1" smtClean="0">
                <a:solidFill>
                  <a:srgbClr val="C00000"/>
                </a:solidFill>
              </a:rPr>
              <a:t>printf</a:t>
            </a:r>
            <a:r>
              <a:rPr dirty="0" lang="en-US" smtClean="0">
                <a:solidFill>
                  <a:srgbClr val="C00000"/>
                </a:solidFill>
              </a:rPr>
              <a:t>(“\n\n ===Student details as entered===\n\n”;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 </a:t>
            </a:r>
            <a:r>
              <a:rPr dirty="0" lang="en-GB" smtClean="0">
                <a:solidFill>
                  <a:srgbClr val="C00000"/>
                </a:solidFill>
              </a:rPr>
              <a:t>	</a:t>
            </a:r>
            <a:r>
              <a:rPr dirty="0" lang="en-US" smtClean="0">
                <a:solidFill>
                  <a:srgbClr val="C00000"/>
                </a:solidFill>
              </a:rPr>
              <a:t>for(count=0;count&lt;MAXSTU; count++){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printf</a:t>
            </a:r>
            <a:r>
              <a:rPr dirty="0" lang="en-US" smtClean="0">
                <a:solidFill>
                  <a:srgbClr val="C00000"/>
                </a:solidFill>
              </a:rPr>
              <a:t>(“%s got %d\</a:t>
            </a:r>
            <a:r>
              <a:rPr dirty="0" lang="en-US" err="1" smtClean="0">
                <a:solidFill>
                  <a:srgbClr val="C00000"/>
                </a:solidFill>
              </a:rPr>
              <a:t>n”,mystudent</a:t>
            </a:r>
            <a:r>
              <a:rPr dirty="0" lang="en-US" smtClean="0">
                <a:solidFill>
                  <a:srgbClr val="C00000"/>
                </a:solidFill>
              </a:rPr>
              <a:t>[count].</a:t>
            </a:r>
            <a:r>
              <a:rPr dirty="0" lang="en-US" err="1" smtClean="0">
                <a:solidFill>
                  <a:srgbClr val="C00000"/>
                </a:solidFill>
              </a:rPr>
              <a:t>name,mystudent</a:t>
            </a:r>
            <a:r>
              <a:rPr dirty="0" lang="en-US" smtClean="0">
                <a:solidFill>
                  <a:srgbClr val="C00000"/>
                </a:solidFill>
              </a:rPr>
              <a:t>[count].marks);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    }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	return 0;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}</a:t>
            </a:r>
            <a:endParaRPr dirty="0" lang="en-GB" smtClean="0">
              <a:solidFill>
                <a:srgbClr val="C00000"/>
              </a:solidFill>
            </a:endParaRPr>
          </a:p>
          <a:p>
            <a:endParaRPr dirty="0"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Output </a:t>
            </a:r>
            <a:endParaRPr dirty="0" lang="en-GB"/>
          </a:p>
        </p:txBody>
      </p:sp>
      <p:sp>
        <p:nvSpPr>
          <p:cNvPr id="104878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8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8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25</a:t>
            </a:fld>
            <a:endParaRPr dirty="0" lang="en-GB"/>
          </a:p>
        </p:txBody>
      </p:sp>
      <p:pic>
        <p:nvPicPr>
          <p:cNvPr id="2097153" name="Picture 2"/>
          <p:cNvPicPr>
            <a:picLocks noChangeAspect="1" noGrp="1" noChangeArrowheads="1"/>
          </p:cNvPicPr>
          <p:nvPr>
            <p:ph sz="quarter"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14415" y="1857364"/>
            <a:ext cx="5953486" cy="3714775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/>
            </a:r>
            <a:br>
              <a:rPr b="1" dirty="0" lang="en-US" smtClean="0"/>
            </a:br>
            <a:r>
              <a:rPr b="1" dirty="0" lang="en-US" smtClean="0"/>
              <a:t>Uses of structures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78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26</a:t>
            </a:fld>
            <a:endParaRPr dirty="0" lang="en-GB"/>
          </a:p>
        </p:txBody>
      </p:sp>
      <p:sp>
        <p:nvSpPr>
          <p:cNvPr id="1048791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552" lnSpcReduction="10000"/>
          </a:bodyPr>
          <a:p>
            <a:r>
              <a:rPr dirty="0" lang="en-US" smtClean="0"/>
              <a:t>The immediate application that comes to mind is database management. </a:t>
            </a:r>
          </a:p>
          <a:p>
            <a:r>
              <a:rPr dirty="0" lang="en-US" smtClean="0"/>
              <a:t>For example, to maintain data about employees in an organization, books in a library, items in a store, financial transactions in a company, etc.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Their use however, stretches beyond database management. They can be used for a variety of applications like: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Uses of structures </a:t>
            </a:r>
            <a:endParaRPr dirty="0" lang="en-GB"/>
          </a:p>
        </p:txBody>
      </p:sp>
      <p:sp>
        <p:nvSpPr>
          <p:cNvPr id="10487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27</a:t>
            </a:fld>
            <a:endParaRPr dirty="0" lang="en-GB"/>
          </a:p>
        </p:txBody>
      </p:sp>
      <p:sp>
        <p:nvSpPr>
          <p:cNvPr id="1048799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154" lnSpcReduction="20000"/>
          </a:bodyPr>
          <a:p>
            <a:pPr lvl="0"/>
            <a:r>
              <a:rPr dirty="0" lang="en-US" smtClean="0"/>
              <a:t>Checking the memory size of the computer.</a:t>
            </a:r>
            <a:endParaRPr dirty="0" lang="en-GB" smtClean="0"/>
          </a:p>
          <a:p>
            <a:pPr lvl="1"/>
            <a:r>
              <a:rPr dirty="0" lang="en-US" smtClean="0"/>
              <a:t>Hiding a file from a directory</a:t>
            </a:r>
            <a:endParaRPr dirty="0" lang="en-GB" smtClean="0"/>
          </a:p>
          <a:p>
            <a:pPr lvl="1"/>
            <a:r>
              <a:rPr dirty="0" lang="en-US" smtClean="0"/>
              <a:t>Displaying the directory of a disk.</a:t>
            </a:r>
            <a:endParaRPr dirty="0" lang="en-GB" smtClean="0"/>
          </a:p>
          <a:p>
            <a:pPr lvl="1"/>
            <a:r>
              <a:rPr dirty="0" lang="en-US" smtClean="0"/>
              <a:t>Interacting with the mouse</a:t>
            </a:r>
            <a:endParaRPr dirty="0" lang="en-GB" smtClean="0"/>
          </a:p>
          <a:p>
            <a:pPr lvl="1"/>
            <a:r>
              <a:rPr dirty="0" lang="en-US" smtClean="0"/>
              <a:t>Formatting a floppy</a:t>
            </a:r>
            <a:endParaRPr dirty="0" lang="en-GB" smtClean="0"/>
          </a:p>
          <a:p>
            <a:pPr lvl="1"/>
            <a:r>
              <a:rPr dirty="0" lang="en-US" smtClean="0"/>
              <a:t>Drawing any graphics shape on the screen.</a:t>
            </a:r>
            <a:endParaRPr dirty="0" lang="en-GB" smtClean="0"/>
          </a:p>
          <a:p>
            <a:pPr>
              <a:buNone/>
            </a:pPr>
            <a:r>
              <a:rPr dirty="0" lang="en-US" smtClean="0"/>
              <a:t>Changing the size of the cursor. To program the above applications, you need thorough knowledge of internal details of the operating system.</a:t>
            </a:r>
            <a:endParaRPr dirty="0" lang="en-GB" smtClean="0"/>
          </a:p>
          <a:p>
            <a:pPr lvl="0"/>
            <a:endParaRPr dirty="0" lang="en-US" smtClean="0"/>
          </a:p>
          <a:p>
            <a:pPr lvl="0"/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/>
            </a:r>
            <a:br>
              <a:rPr b="1" dirty="0" lang="en-US" smtClean="0"/>
            </a:br>
            <a:r>
              <a:rPr b="1" dirty="0" lang="en-US" smtClean="0"/>
              <a:t>User defined types (</a:t>
            </a:r>
            <a:r>
              <a:rPr b="1" dirty="0" lang="en-US" err="1" smtClean="0"/>
              <a:t>typedef</a:t>
            </a:r>
            <a:r>
              <a:rPr b="1" dirty="0" lang="en-US" smtClean="0"/>
              <a:t>)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8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28</a:t>
            </a:fld>
            <a:endParaRPr dirty="0" lang="en-GB"/>
          </a:p>
        </p:txBody>
      </p:sp>
      <p:sp>
        <p:nvSpPr>
          <p:cNvPr id="1048807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9655" lnSpcReduction="10000"/>
          </a:bodyPr>
          <a:p>
            <a:r>
              <a:rPr dirty="0" lang="en-US" smtClean="0"/>
              <a:t>The </a:t>
            </a:r>
            <a:r>
              <a:rPr dirty="0" lang="en-US" err="1" smtClean="0"/>
              <a:t>typedef</a:t>
            </a:r>
            <a:r>
              <a:rPr dirty="0" lang="en-US" smtClean="0"/>
              <a:t> feature allows users to define new data types that are equivalent to existing data types. </a:t>
            </a:r>
          </a:p>
          <a:p>
            <a:endParaRPr dirty="0" lang="en-US" smtClean="0"/>
          </a:p>
          <a:p>
            <a:r>
              <a:rPr dirty="0" lang="en-US" smtClean="0"/>
              <a:t>Once a user defined type has been established, then new variables, arrays, structures, etc. can be declared in terms of this new data type.</a:t>
            </a:r>
            <a:endParaRPr dirty="0" lang="en-GB" smtClean="0"/>
          </a:p>
          <a:p>
            <a:endParaRPr dirty="0" lang="en-GB" smtClean="0"/>
          </a:p>
          <a:p>
            <a:r>
              <a:rPr dirty="0" lang="en-US" smtClean="0"/>
              <a:t>For example,</a:t>
            </a:r>
            <a:endParaRPr dirty="0" lang="en-GB" smtClean="0"/>
          </a:p>
          <a:p>
            <a:endParaRPr dirty="0" lang="en-GB" smtClean="0"/>
          </a:p>
          <a:p>
            <a:r>
              <a:rPr dirty="0" lang="en-US" smtClean="0"/>
              <a:t>        </a:t>
            </a:r>
            <a:r>
              <a:rPr dirty="0" lang="en-US" err="1" smtClean="0"/>
              <a:t>typedef</a:t>
            </a:r>
            <a:r>
              <a:rPr dirty="0" lang="en-US" smtClean="0"/>
              <a:t> </a:t>
            </a:r>
            <a:r>
              <a:rPr dirty="0" lang="en-US" err="1" smtClean="0"/>
              <a:t>int</a:t>
            </a:r>
            <a:r>
              <a:rPr dirty="0" lang="en-US" smtClean="0"/>
              <a:t> age;</a:t>
            </a:r>
            <a:endParaRPr b="1"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err="1" smtClean="0"/>
              <a:t>typedef</a:t>
            </a:r>
            <a:r>
              <a:rPr dirty="0" lang="en-GB" smtClean="0"/>
              <a:t>.</a:t>
            </a:r>
            <a:endParaRPr dirty="0" lang="en-GB"/>
          </a:p>
        </p:txBody>
      </p:sp>
      <p:sp>
        <p:nvSpPr>
          <p:cNvPr id="10488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29</a:t>
            </a:fld>
            <a:endParaRPr dirty="0" lang="en-GB"/>
          </a:p>
        </p:txBody>
      </p:sp>
      <p:sp>
        <p:nvSpPr>
          <p:cNvPr id="1048815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5862" lnSpcReduction="20000"/>
          </a:bodyPr>
          <a:p>
            <a:r>
              <a:rPr dirty="0" lang="en-US" smtClean="0"/>
              <a:t>In this declaration, age is a user defined data type which is equivalent to type int.  Hence the  declaration:</a:t>
            </a:r>
            <a:endParaRPr dirty="0" lang="en-GB" smtClean="0"/>
          </a:p>
          <a:p>
            <a:r>
              <a:rPr dirty="0" lang="en-US" smtClean="0"/>
              <a:t>                  age male, female</a:t>
            </a:r>
            <a:r>
              <a:rPr b="1" dirty="0" lang="en-US" smtClean="0"/>
              <a:t>;</a:t>
            </a:r>
            <a:r>
              <a:rPr dirty="0" lang="en-US" smtClean="0"/>
              <a:t>  -  is equivalent to writing  </a:t>
            </a:r>
            <a:r>
              <a:rPr dirty="0" lang="en-US" err="1" smtClean="0"/>
              <a:t>int</a:t>
            </a:r>
            <a:r>
              <a:rPr dirty="0" lang="en-US" smtClean="0"/>
              <a:t> </a:t>
            </a:r>
            <a:r>
              <a:rPr dirty="0" lang="en-US" err="1" smtClean="0"/>
              <a:t>male,male</a:t>
            </a:r>
            <a:r>
              <a:rPr dirty="0" lang="en-US" smtClean="0"/>
              <a:t>;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In other words, male and female are regarded as variables of type age, though they are </a:t>
            </a:r>
            <a:r>
              <a:rPr dirty="0" lang="en-US" err="1" smtClean="0"/>
              <a:t>actualy</a:t>
            </a:r>
            <a:r>
              <a:rPr dirty="0" lang="en-US" smtClean="0"/>
              <a:t> integer type variables.</a:t>
            </a:r>
            <a:endParaRPr dirty="0" lang="en-GB" smtClean="0"/>
          </a:p>
          <a:p>
            <a:pPr>
              <a:buNone/>
            </a:pPr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Similarly, the declarations;</a:t>
            </a:r>
            <a:endParaRPr dirty="0" lang="en-GB" smtClean="0"/>
          </a:p>
          <a:p>
            <a:pPr>
              <a:buNone/>
            </a:pPr>
            <a:r>
              <a:rPr dirty="0" lang="en-US" smtClean="0"/>
              <a:t> </a:t>
            </a:r>
            <a:endParaRPr dirty="0" lang="en-GB" smtClean="0"/>
          </a:p>
          <a:p>
            <a:r>
              <a:rPr b="1" dirty="0" lang="en-US" smtClean="0"/>
              <a:t>       </a:t>
            </a:r>
            <a:r>
              <a:rPr dirty="0" lang="en-US" err="1" smtClean="0"/>
              <a:t>typedef</a:t>
            </a:r>
            <a:r>
              <a:rPr dirty="0" lang="en-US" smtClean="0"/>
              <a:t> float height[100];</a:t>
            </a:r>
            <a:endParaRPr b="1" dirty="0" lang="en-GB" smtClean="0"/>
          </a:p>
          <a:p>
            <a:pPr>
              <a:buNone/>
            </a:pPr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            height men , women;   </a:t>
            </a:r>
            <a:endParaRPr dirty="0" lang="en-GB" smtClean="0"/>
          </a:p>
          <a:p>
            <a:pPr>
              <a:buNone/>
            </a:pPr>
            <a:r>
              <a:rPr dirty="0" lang="en-US" smtClean="0"/>
              <a:t> 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Structure defined </a:t>
            </a:r>
            <a:endParaRPr dirty="0" lang="en-GB"/>
          </a:p>
        </p:txBody>
      </p:sp>
      <p:sp>
        <p:nvSpPr>
          <p:cNvPr id="104866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6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6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</a:t>
            </a:fld>
            <a:endParaRPr dirty="0" lang="en-GB"/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dirty="0" lang="en-US" smtClean="0"/>
          </a:p>
          <a:p>
            <a:r>
              <a:rPr dirty="0" lang="en-US" smtClean="0"/>
              <a:t>A structure is an aggregate data type that is composed of two or more related elements.</a:t>
            </a:r>
            <a:endParaRPr dirty="0" lang="en-GB" smtClean="0"/>
          </a:p>
          <a:p>
            <a:r>
              <a:rPr dirty="0" i="1" lang="en-US" smtClean="0"/>
              <a:t> </a:t>
            </a:r>
            <a:endParaRPr dirty="0" lang="en-GB" smtClean="0"/>
          </a:p>
          <a:p>
            <a:r>
              <a:rPr dirty="0" lang="en-US" smtClean="0"/>
              <a:t>Unlike arrays, each element of a structure can have its own type, which may differ from the types of any other elements.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err="1" smtClean="0"/>
              <a:t>typedef</a:t>
            </a:r>
            <a:endParaRPr dirty="0" lang="en-GB"/>
          </a:p>
        </p:txBody>
      </p:sp>
      <p:sp>
        <p:nvSpPr>
          <p:cNvPr id="10488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30</a:t>
            </a:fld>
            <a:endParaRPr dirty="0" lang="en-GB"/>
          </a:p>
        </p:txBody>
      </p:sp>
      <p:sp>
        <p:nvSpPr>
          <p:cNvPr id="1048823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define height as a 100 - element floating type array, hence men and women are 100 element floating point arrays.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err="1" smtClean="0"/>
              <a:t>typedef</a:t>
            </a:r>
            <a:r>
              <a:rPr dirty="0" lang="en-US" smtClean="0"/>
              <a:t> is particularly convenient when defining structures, since it eliminates the need to write the </a:t>
            </a:r>
            <a:r>
              <a:rPr dirty="0" lang="en-US" err="1" smtClean="0"/>
              <a:t>struct</a:t>
            </a:r>
            <a:r>
              <a:rPr dirty="0" lang="en-US" smtClean="0"/>
              <a:t> tag whenever a structure is referenced.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i="1" lang="en-US" smtClean="0"/>
              <a:t/>
            </a:r>
            <a:br>
              <a:rPr b="1" dirty="0" i="1" lang="en-US" smtClean="0"/>
            </a:br>
            <a:r>
              <a:rPr b="1" dirty="0" i="1" lang="en-US" smtClean="0"/>
              <a:t>Example: Demonstrating </a:t>
            </a:r>
            <a:r>
              <a:rPr b="1" dirty="0" i="1" lang="en-US" err="1" smtClean="0"/>
              <a:t>typedef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82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31</a:t>
            </a:fld>
            <a:endParaRPr dirty="0" lang="en-GB"/>
          </a:p>
        </p:txBody>
      </p:sp>
      <p:sp>
        <p:nvSpPr>
          <p:cNvPr id="1048831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pPr indent="-514350" marL="514350">
              <a:buFont typeface="+mj-lt"/>
              <a:buAutoNum type="arabicPeriod"/>
            </a:pPr>
            <a:r>
              <a:rPr dirty="0" lang="en-US" err="1" smtClean="0"/>
              <a:t>typedef</a:t>
            </a:r>
            <a:r>
              <a:rPr dirty="0" lang="en-US" smtClean="0"/>
              <a:t> </a:t>
            </a:r>
            <a:r>
              <a:rPr dirty="0" lang="en-US" err="1" smtClean="0"/>
              <a:t>struct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{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       char name[SIZE];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	</a:t>
            </a:r>
            <a:r>
              <a:rPr dirty="0" lang="en-US" err="1" smtClean="0"/>
              <a:t>int</a:t>
            </a:r>
            <a:r>
              <a:rPr dirty="0" lang="en-US" smtClean="0"/>
              <a:t> marks;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}student;	/*Student is a user defined data type*/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student student1,student2;</a:t>
            </a:r>
            <a:endParaRPr b="1"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i="1" lang="en-US" smtClean="0"/>
              <a:t/>
            </a:r>
            <a:br>
              <a:rPr b="1" dirty="0" i="1" lang="en-US" smtClean="0"/>
            </a:br>
            <a:r>
              <a:rPr b="1" dirty="0" i="1" lang="en-US" smtClean="0"/>
              <a:t>Example: </a:t>
            </a:r>
            <a:r>
              <a:rPr b="1" dirty="0" i="1" lang="en-US" err="1" smtClean="0"/>
              <a:t>typedef</a:t>
            </a:r>
            <a:r>
              <a:rPr b="1" dirty="0" i="1" lang="en-US" smtClean="0"/>
              <a:t>  further demonstrated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8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32</a:t>
            </a:fld>
            <a:endParaRPr dirty="0" lang="en-GB"/>
          </a:p>
        </p:txBody>
      </p:sp>
      <p:sp>
        <p:nvSpPr>
          <p:cNvPr id="1048839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8621" lnSpcReduction="20000"/>
          </a:bodyPr>
          <a:p>
            <a:pPr indent="-514350" marL="514350">
              <a:buFont typeface="+mj-lt"/>
              <a:buAutoNum type="arabicPeriod"/>
            </a:pPr>
            <a:r>
              <a:rPr dirty="0" lang="en-US" err="1" smtClean="0"/>
              <a:t>typedef</a:t>
            </a:r>
            <a:r>
              <a:rPr dirty="0" lang="en-US" smtClean="0"/>
              <a:t> </a:t>
            </a:r>
            <a:r>
              <a:rPr dirty="0" lang="en-US" err="1" smtClean="0"/>
              <a:t>struct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	{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          </a:t>
            </a:r>
            <a:r>
              <a:rPr dirty="0" lang="en-US" err="1" smtClean="0"/>
              <a:t>int</a:t>
            </a:r>
            <a:r>
              <a:rPr dirty="0" lang="en-US" smtClean="0"/>
              <a:t> month;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           </a:t>
            </a:r>
            <a:r>
              <a:rPr dirty="0" lang="en-US" err="1" smtClean="0"/>
              <a:t>int</a:t>
            </a:r>
            <a:r>
              <a:rPr dirty="0" lang="en-US" smtClean="0"/>
              <a:t> day;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           </a:t>
            </a:r>
            <a:r>
              <a:rPr dirty="0" lang="en-US" err="1" smtClean="0"/>
              <a:t>int</a:t>
            </a:r>
            <a:r>
              <a:rPr dirty="0" lang="en-US" smtClean="0"/>
              <a:t> year;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        }date;  /*date is a user defined data type*/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 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	</a:t>
            </a:r>
            <a:r>
              <a:rPr dirty="0" lang="en-US" err="1" smtClean="0"/>
              <a:t>typedef</a:t>
            </a:r>
            <a:r>
              <a:rPr dirty="0" lang="en-US" smtClean="0"/>
              <a:t> </a:t>
            </a:r>
            <a:r>
              <a:rPr dirty="0" lang="en-US" err="1" smtClean="0"/>
              <a:t>struct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	{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		</a:t>
            </a:r>
            <a:r>
              <a:rPr dirty="0" lang="en-US" err="1" smtClean="0"/>
              <a:t>int</a:t>
            </a:r>
            <a:r>
              <a:rPr dirty="0" lang="en-US" smtClean="0"/>
              <a:t> </a:t>
            </a:r>
            <a:r>
              <a:rPr dirty="0" lang="en-US" err="1" smtClean="0"/>
              <a:t>acc_number</a:t>
            </a:r>
            <a:r>
              <a:rPr dirty="0" lang="en-US" smtClean="0"/>
              <a:t>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		char </a:t>
            </a:r>
            <a:r>
              <a:rPr dirty="0" lang="en-US" err="1" smtClean="0"/>
              <a:t>acc_type</a:t>
            </a:r>
            <a:r>
              <a:rPr dirty="0" lang="en-US" smtClean="0"/>
              <a:t>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		char name[30];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		float balance;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		date </a:t>
            </a:r>
            <a:r>
              <a:rPr dirty="0" lang="en-US" err="1" smtClean="0"/>
              <a:t>lastpayment</a:t>
            </a:r>
            <a:r>
              <a:rPr dirty="0" lang="en-US" smtClean="0"/>
              <a:t>;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	   }</a:t>
            </a:r>
            <a:r>
              <a:rPr dirty="0" lang="en-US" err="1" smtClean="0"/>
              <a:t>BankAcct</a:t>
            </a:r>
            <a:r>
              <a:rPr dirty="0" lang="en-US" smtClean="0"/>
              <a:t>; /*</a:t>
            </a:r>
            <a:r>
              <a:rPr dirty="0" lang="en-US" err="1" smtClean="0"/>
              <a:t>BankAcct</a:t>
            </a:r>
            <a:r>
              <a:rPr dirty="0" lang="en-US" smtClean="0"/>
              <a:t> is a user defined type */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   </a:t>
            </a:r>
            <a:endParaRPr b="1"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       </a:t>
            </a:r>
            <a:r>
              <a:rPr dirty="0" lang="en-US" err="1" smtClean="0"/>
              <a:t>BankAcct</a:t>
            </a:r>
            <a:r>
              <a:rPr dirty="0" lang="en-US" smtClean="0"/>
              <a:t> customer[100];	</a:t>
            </a:r>
            <a:endParaRPr b="1"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/>
            </a:r>
            <a:br>
              <a:rPr b="1" dirty="0" lang="en-US" smtClean="0"/>
            </a:br>
            <a:r>
              <a:rPr b="1" dirty="0" lang="en-US" smtClean="0"/>
              <a:t>Unions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8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33</a:t>
            </a:fld>
            <a:endParaRPr dirty="0" lang="en-GB"/>
          </a:p>
        </p:txBody>
      </p:sp>
      <p:sp>
        <p:nvSpPr>
          <p:cNvPr id="1048847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2759" lnSpcReduction="20000"/>
          </a:bodyPr>
          <a:p>
            <a:r>
              <a:rPr dirty="0" lang="en-US" smtClean="0"/>
              <a:t>A union is a single memory location that stores two or more variables. </a:t>
            </a:r>
          </a:p>
          <a:p>
            <a:r>
              <a:rPr dirty="0" lang="en-US" smtClean="0"/>
              <a:t>Members within a union all share the same storage area, whereas each member within a structure is assigned its own unique storage area. </a:t>
            </a:r>
            <a:endParaRPr dirty="0" lang="en-GB" smtClean="0"/>
          </a:p>
          <a:p>
            <a:endParaRPr dirty="0" lang="en-GB" smtClean="0"/>
          </a:p>
          <a:p>
            <a:r>
              <a:rPr dirty="0" lang="en-US" smtClean="0"/>
              <a:t>Thus, unions are used to conserve memory. They are useful for applications involving multiple members, where values need not be assigned to all members at a time.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The similarity between structures and unions is that both contain members whose individual data types may differ from one another.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General format </a:t>
            </a:r>
            <a:endParaRPr dirty="0" lang="en-GB"/>
          </a:p>
        </p:txBody>
      </p:sp>
      <p:sp>
        <p:nvSpPr>
          <p:cNvPr id="10488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34</a:t>
            </a:fld>
            <a:endParaRPr dirty="0" lang="en-GB"/>
          </a:p>
        </p:txBody>
      </p:sp>
      <p:sp>
        <p:nvSpPr>
          <p:cNvPr id="1048855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8621" lnSpcReduction="20000"/>
          </a:bodyPr>
          <a:p>
            <a:r>
              <a:rPr b="1" dirty="0" lang="en-US" smtClean="0"/>
              <a:t>union </a:t>
            </a:r>
            <a:r>
              <a:rPr dirty="0" lang="en-US" smtClean="0"/>
              <a:t>tag</a:t>
            </a:r>
            <a:endParaRPr dirty="0" lang="en-GB" smtClean="0"/>
          </a:p>
          <a:p>
            <a:r>
              <a:rPr dirty="0" lang="en-US" smtClean="0"/>
              <a:t>{</a:t>
            </a:r>
            <a:endParaRPr dirty="0" lang="en-GB" smtClean="0"/>
          </a:p>
          <a:p>
            <a:r>
              <a:rPr dirty="0" lang="en-US" smtClean="0"/>
              <a:t>				member 1;</a:t>
            </a:r>
            <a:endParaRPr dirty="0" lang="en-GB" smtClean="0"/>
          </a:p>
          <a:p>
            <a:r>
              <a:rPr dirty="0" lang="en-US" smtClean="0"/>
              <a:t>				member 2;</a:t>
            </a:r>
            <a:endParaRPr dirty="0" lang="en-GB" smtClean="0"/>
          </a:p>
          <a:p>
            <a:r>
              <a:rPr dirty="0" lang="en-US" smtClean="0"/>
              <a:t>				…..</a:t>
            </a:r>
            <a:endParaRPr dirty="0" lang="en-GB" smtClean="0"/>
          </a:p>
          <a:p>
            <a:r>
              <a:rPr dirty="0" lang="en-US" smtClean="0"/>
              <a:t>				member n;</a:t>
            </a:r>
            <a:endParaRPr dirty="0" lang="en-GB" smtClean="0"/>
          </a:p>
          <a:p>
            <a:r>
              <a:rPr dirty="0" lang="en-US" smtClean="0"/>
              <a:t>			};</a:t>
            </a:r>
            <a:endParaRPr dirty="0" lang="en-GB" smtClean="0"/>
          </a:p>
          <a:p>
            <a:r>
              <a:rPr dirty="0" lang="en-US" smtClean="0"/>
              <a:t>				Or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b="1" dirty="0" lang="en-US" smtClean="0"/>
              <a:t>union </a:t>
            </a:r>
            <a:r>
              <a:rPr dirty="0" lang="en-US" smtClean="0"/>
              <a:t>tag</a:t>
            </a:r>
            <a:endParaRPr dirty="0" lang="en-GB" smtClean="0"/>
          </a:p>
          <a:p>
            <a:r>
              <a:rPr dirty="0" lang="en-US" smtClean="0"/>
              <a:t>{</a:t>
            </a:r>
            <a:endParaRPr dirty="0" lang="en-GB" smtClean="0"/>
          </a:p>
          <a:p>
            <a:r>
              <a:rPr dirty="0" lang="en-US" smtClean="0"/>
              <a:t>					member 1;</a:t>
            </a:r>
            <a:endParaRPr dirty="0" lang="en-GB" smtClean="0"/>
          </a:p>
          <a:p>
            <a:r>
              <a:rPr dirty="0" lang="en-US" smtClean="0"/>
              <a:t>					member 2;</a:t>
            </a:r>
            <a:endParaRPr dirty="0" lang="en-GB" smtClean="0"/>
          </a:p>
          <a:p>
            <a:r>
              <a:rPr dirty="0" lang="en-US" smtClean="0"/>
              <a:t>					…..</a:t>
            </a:r>
            <a:endParaRPr dirty="0" lang="en-GB" smtClean="0"/>
          </a:p>
          <a:p>
            <a:r>
              <a:rPr dirty="0" lang="en-US" smtClean="0"/>
              <a:t>					member n;</a:t>
            </a:r>
            <a:endParaRPr dirty="0" lang="en-GB" smtClean="0"/>
          </a:p>
          <a:p>
            <a:r>
              <a:rPr dirty="0" lang="en-US" smtClean="0"/>
              <a:t>			</a:t>
            </a:r>
            <a:r>
              <a:rPr b="1" dirty="0" lang="en-US" smtClean="0"/>
              <a:t>}</a:t>
            </a:r>
            <a:r>
              <a:rPr dirty="0" lang="en-US" smtClean="0"/>
              <a:t>variable list;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 </a:t>
            </a:r>
            <a:endParaRPr dirty="0" lang="en-GB"/>
          </a:p>
        </p:txBody>
      </p:sp>
      <p:sp>
        <p:nvSpPr>
          <p:cNvPr id="10488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35</a:t>
            </a:fld>
            <a:endParaRPr dirty="0" lang="en-GB"/>
          </a:p>
        </p:txBody>
      </p:sp>
      <p:sp>
        <p:nvSpPr>
          <p:cNvPr id="1048863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s-MX" err="1" smtClean="0"/>
              <a:t>Consider</a:t>
            </a:r>
            <a:r>
              <a:rPr dirty="0" lang="es-MX" smtClean="0"/>
              <a:t> </a:t>
            </a:r>
            <a:r>
              <a:rPr dirty="0" lang="es-MX" err="1" smtClean="0"/>
              <a:t>that</a:t>
            </a:r>
            <a:r>
              <a:rPr dirty="0" lang="es-MX" smtClean="0"/>
              <a:t> a C </a:t>
            </a:r>
            <a:r>
              <a:rPr dirty="0" lang="es-MX" err="1" smtClean="0"/>
              <a:t>program</a:t>
            </a:r>
            <a:r>
              <a:rPr dirty="0" lang="es-MX" smtClean="0"/>
              <a:t> </a:t>
            </a:r>
            <a:r>
              <a:rPr dirty="0" lang="es-MX" err="1" smtClean="0"/>
              <a:t>contains</a:t>
            </a:r>
            <a:r>
              <a:rPr dirty="0" lang="es-MX" smtClean="0"/>
              <a:t> </a:t>
            </a:r>
            <a:r>
              <a:rPr dirty="0" lang="es-MX" err="1" smtClean="0"/>
              <a:t>the</a:t>
            </a:r>
            <a:r>
              <a:rPr dirty="0" lang="es-MX" smtClean="0"/>
              <a:t> </a:t>
            </a:r>
            <a:r>
              <a:rPr dirty="0" lang="es-MX" err="1" smtClean="0"/>
              <a:t>following</a:t>
            </a:r>
            <a:r>
              <a:rPr dirty="0" lang="es-MX" smtClean="0"/>
              <a:t> </a:t>
            </a:r>
            <a:r>
              <a:rPr dirty="0" lang="es-MX" err="1" smtClean="0"/>
              <a:t>union</a:t>
            </a:r>
            <a:r>
              <a:rPr dirty="0" lang="es-MX" smtClean="0"/>
              <a:t> </a:t>
            </a:r>
            <a:r>
              <a:rPr dirty="0" lang="es-MX" err="1" smtClean="0"/>
              <a:t>declaration</a:t>
            </a:r>
            <a:r>
              <a:rPr dirty="0" lang="es-MX" smtClean="0"/>
              <a:t>:</a:t>
            </a:r>
            <a:endParaRPr dirty="0" lang="en-GB" smtClean="0"/>
          </a:p>
          <a:p>
            <a:r>
              <a:rPr dirty="0" lang="es-MX" smtClean="0"/>
              <a:t> </a:t>
            </a:r>
            <a:endParaRPr dirty="0" lang="en-GB" smtClean="0"/>
          </a:p>
          <a:p>
            <a:r>
              <a:rPr b="1" dirty="0" lang="es-MX" smtClean="0"/>
              <a:t>	</a:t>
            </a:r>
            <a:r>
              <a:rPr dirty="0" lang="es-MX" err="1" smtClean="0"/>
              <a:t>union</a:t>
            </a:r>
            <a:r>
              <a:rPr dirty="0" lang="es-MX" smtClean="0"/>
              <a:t> id{</a:t>
            </a:r>
            <a:endParaRPr b="1" dirty="0" lang="en-GB" smtClean="0"/>
          </a:p>
          <a:p>
            <a:r>
              <a:rPr dirty="0" lang="es-MX" smtClean="0"/>
              <a:t>				</a:t>
            </a:r>
            <a:r>
              <a:rPr dirty="0" lang="es-MX" err="1" smtClean="0"/>
              <a:t>char</a:t>
            </a:r>
            <a:r>
              <a:rPr dirty="0" lang="es-MX" smtClean="0"/>
              <a:t> color[12];	</a:t>
            </a:r>
            <a:endParaRPr b="1" dirty="0" lang="en-GB" smtClean="0"/>
          </a:p>
          <a:p>
            <a:r>
              <a:rPr dirty="0" lang="es-MX" smtClean="0"/>
              <a:t>				</a:t>
            </a:r>
            <a:r>
              <a:rPr dirty="0" lang="es-MX" err="1" smtClean="0"/>
              <a:t>int</a:t>
            </a:r>
            <a:r>
              <a:rPr dirty="0" lang="es-MX" smtClean="0"/>
              <a:t> </a:t>
            </a:r>
            <a:r>
              <a:rPr dirty="0" lang="es-MX" err="1" smtClean="0"/>
              <a:t>size</a:t>
            </a:r>
            <a:r>
              <a:rPr dirty="0" lang="es-MX" smtClean="0"/>
              <a:t>;</a:t>
            </a:r>
            <a:endParaRPr b="1" dirty="0" lang="en-GB" smtClean="0"/>
          </a:p>
          <a:p>
            <a:r>
              <a:rPr dirty="0" lang="es-MX" smtClean="0"/>
              <a:t>			}</a:t>
            </a:r>
            <a:r>
              <a:rPr dirty="0" lang="es-MX" err="1" smtClean="0"/>
              <a:t>shirt</a:t>
            </a:r>
            <a:r>
              <a:rPr dirty="0" lang="es-MX" smtClean="0"/>
              <a:t>, </a:t>
            </a:r>
            <a:r>
              <a:rPr dirty="0" lang="es-MX" err="1" smtClean="0"/>
              <a:t>blouse</a:t>
            </a:r>
            <a:r>
              <a:rPr dirty="0" lang="es-MX" smtClean="0"/>
              <a:t>;</a:t>
            </a:r>
            <a:endParaRPr b="1"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Explanation </a:t>
            </a:r>
            <a:endParaRPr dirty="0" lang="en-GB"/>
          </a:p>
        </p:txBody>
      </p:sp>
      <p:sp>
        <p:nvSpPr>
          <p:cNvPr id="104886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36</a:t>
            </a:fld>
            <a:endParaRPr dirty="0" lang="en-GB"/>
          </a:p>
        </p:txBody>
      </p:sp>
      <p:sp>
        <p:nvSpPr>
          <p:cNvPr id="1048871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778" lnSpcReduction="20000"/>
          </a:bodyPr>
          <a:p>
            <a:r>
              <a:rPr dirty="0" lang="es-MX" err="1" smtClean="0"/>
              <a:t>There</a:t>
            </a:r>
            <a:r>
              <a:rPr dirty="0" lang="es-MX" smtClean="0"/>
              <a:t>  are </a:t>
            </a:r>
            <a:r>
              <a:rPr dirty="0" lang="es-MX" err="1" smtClean="0"/>
              <a:t>two</a:t>
            </a:r>
            <a:r>
              <a:rPr dirty="0" lang="es-MX" smtClean="0"/>
              <a:t> </a:t>
            </a:r>
            <a:r>
              <a:rPr dirty="0" lang="es-MX" err="1" smtClean="0"/>
              <a:t>union</a:t>
            </a:r>
            <a:r>
              <a:rPr dirty="0" lang="es-MX" smtClean="0"/>
              <a:t> variables </a:t>
            </a:r>
            <a:r>
              <a:rPr b="1" dirty="0" lang="es-MX" err="1" smtClean="0"/>
              <a:t>shirt</a:t>
            </a:r>
            <a:r>
              <a:rPr b="1" dirty="0" lang="es-MX" smtClean="0"/>
              <a:t> </a:t>
            </a:r>
            <a:r>
              <a:rPr dirty="0" lang="es-MX" smtClean="0"/>
              <a:t> and </a:t>
            </a:r>
            <a:r>
              <a:rPr b="1" dirty="0" lang="es-MX" err="1" smtClean="0"/>
              <a:t>blouse</a:t>
            </a:r>
            <a:r>
              <a:rPr dirty="0" lang="es-MX" smtClean="0"/>
              <a:t>. </a:t>
            </a:r>
          </a:p>
          <a:p>
            <a:endParaRPr dirty="0" lang="es-MX" smtClean="0"/>
          </a:p>
          <a:p>
            <a:r>
              <a:rPr dirty="0" lang="es-MX" err="1" smtClean="0"/>
              <a:t>Each</a:t>
            </a:r>
            <a:r>
              <a:rPr dirty="0" lang="es-MX" smtClean="0"/>
              <a:t> variable can </a:t>
            </a:r>
            <a:r>
              <a:rPr dirty="0" lang="es-MX" err="1" smtClean="0"/>
              <a:t>represent</a:t>
            </a:r>
            <a:r>
              <a:rPr dirty="0" lang="es-MX" smtClean="0"/>
              <a:t> </a:t>
            </a:r>
            <a:r>
              <a:rPr dirty="0" lang="es-MX" err="1" smtClean="0"/>
              <a:t>either</a:t>
            </a:r>
            <a:r>
              <a:rPr dirty="0" lang="es-MX" smtClean="0"/>
              <a:t> a 2 </a:t>
            </a:r>
            <a:r>
              <a:rPr dirty="0" lang="es-MX" err="1" smtClean="0"/>
              <a:t>character</a:t>
            </a:r>
            <a:r>
              <a:rPr dirty="0" lang="es-MX" smtClean="0"/>
              <a:t> </a:t>
            </a:r>
            <a:r>
              <a:rPr dirty="0" lang="es-MX" err="1" smtClean="0"/>
              <a:t>string</a:t>
            </a:r>
            <a:r>
              <a:rPr dirty="0" lang="es-MX" smtClean="0"/>
              <a:t> (</a:t>
            </a:r>
            <a:r>
              <a:rPr dirty="0" lang="es-MX" err="1" smtClean="0"/>
              <a:t>colour</a:t>
            </a:r>
            <a:r>
              <a:rPr dirty="0" lang="es-MX" smtClean="0"/>
              <a:t>) </a:t>
            </a:r>
            <a:r>
              <a:rPr dirty="0" lang="es-MX" err="1" smtClean="0"/>
              <a:t>or</a:t>
            </a:r>
            <a:r>
              <a:rPr dirty="0" lang="es-MX" smtClean="0"/>
              <a:t> a </a:t>
            </a:r>
            <a:r>
              <a:rPr dirty="0" lang="es-MX" err="1" smtClean="0"/>
              <a:t>integer</a:t>
            </a:r>
            <a:r>
              <a:rPr dirty="0" lang="es-MX" smtClean="0"/>
              <a:t> </a:t>
            </a:r>
            <a:r>
              <a:rPr dirty="0" lang="es-MX" err="1" smtClean="0"/>
              <a:t>quantity</a:t>
            </a:r>
            <a:r>
              <a:rPr dirty="0" lang="es-MX" smtClean="0"/>
              <a:t> (</a:t>
            </a:r>
            <a:r>
              <a:rPr dirty="0" lang="es-MX" err="1" smtClean="0"/>
              <a:t>size</a:t>
            </a:r>
            <a:r>
              <a:rPr dirty="0" lang="es-MX" smtClean="0"/>
              <a:t>) at </a:t>
            </a:r>
            <a:r>
              <a:rPr dirty="0" lang="es-MX" err="1" smtClean="0"/>
              <a:t>any</a:t>
            </a:r>
            <a:r>
              <a:rPr dirty="0" lang="es-MX" smtClean="0"/>
              <a:t> </a:t>
            </a:r>
            <a:r>
              <a:rPr dirty="0" lang="es-MX" err="1" smtClean="0"/>
              <a:t>one</a:t>
            </a:r>
            <a:r>
              <a:rPr dirty="0" lang="es-MX" smtClean="0"/>
              <a:t> time</a:t>
            </a:r>
          </a:p>
          <a:p>
            <a:endParaRPr dirty="0" lang="es-MX" smtClean="0"/>
          </a:p>
          <a:p>
            <a:r>
              <a:rPr dirty="0" lang="es-MX" smtClean="0"/>
              <a:t> </a:t>
            </a:r>
            <a:r>
              <a:rPr dirty="0" lang="es-MX" err="1" smtClean="0"/>
              <a:t>The</a:t>
            </a:r>
            <a:r>
              <a:rPr dirty="0" lang="es-MX" smtClean="0"/>
              <a:t> 12-character </a:t>
            </a:r>
            <a:r>
              <a:rPr dirty="0" lang="es-MX" err="1" smtClean="0"/>
              <a:t>string</a:t>
            </a:r>
            <a:r>
              <a:rPr dirty="0" lang="es-MX" smtClean="0"/>
              <a:t> </a:t>
            </a:r>
            <a:r>
              <a:rPr dirty="0" lang="es-MX" err="1" smtClean="0"/>
              <a:t>will</a:t>
            </a:r>
            <a:r>
              <a:rPr dirty="0" lang="es-MX" smtClean="0"/>
              <a:t> </a:t>
            </a:r>
            <a:r>
              <a:rPr dirty="0" lang="es-MX" err="1" smtClean="0"/>
              <a:t>require</a:t>
            </a:r>
            <a:r>
              <a:rPr dirty="0" lang="es-MX" smtClean="0"/>
              <a:t> more </a:t>
            </a:r>
            <a:r>
              <a:rPr dirty="0" lang="es-MX" err="1" smtClean="0"/>
              <a:t>storage</a:t>
            </a:r>
            <a:r>
              <a:rPr dirty="0" lang="es-MX" smtClean="0"/>
              <a:t> </a:t>
            </a:r>
            <a:r>
              <a:rPr dirty="0" lang="es-MX" err="1" smtClean="0"/>
              <a:t>area</a:t>
            </a:r>
            <a:r>
              <a:rPr dirty="0" lang="es-MX" smtClean="0"/>
              <a:t> </a:t>
            </a:r>
            <a:r>
              <a:rPr dirty="0" lang="es-MX" err="1" smtClean="0"/>
              <a:t>within</a:t>
            </a:r>
            <a:r>
              <a:rPr dirty="0" lang="es-MX" smtClean="0"/>
              <a:t> </a:t>
            </a:r>
            <a:r>
              <a:rPr dirty="0" lang="es-MX" err="1" smtClean="0"/>
              <a:t>the</a:t>
            </a:r>
            <a:r>
              <a:rPr dirty="0" lang="es-MX" smtClean="0"/>
              <a:t> </a:t>
            </a:r>
            <a:r>
              <a:rPr dirty="0" lang="es-MX" err="1" smtClean="0"/>
              <a:t>computer’s</a:t>
            </a:r>
            <a:r>
              <a:rPr dirty="0" lang="es-MX" smtClean="0"/>
              <a:t> </a:t>
            </a:r>
            <a:r>
              <a:rPr dirty="0" lang="es-MX" err="1" smtClean="0"/>
              <a:t>memory</a:t>
            </a:r>
            <a:r>
              <a:rPr dirty="0" lang="es-MX" smtClean="0"/>
              <a:t> </a:t>
            </a:r>
            <a:r>
              <a:rPr dirty="0" lang="es-MX" err="1" smtClean="0"/>
              <a:t>than</a:t>
            </a:r>
            <a:r>
              <a:rPr dirty="0" lang="es-MX" smtClean="0"/>
              <a:t> </a:t>
            </a:r>
            <a:r>
              <a:rPr dirty="0" lang="es-MX" err="1" smtClean="0"/>
              <a:t>the</a:t>
            </a:r>
            <a:r>
              <a:rPr dirty="0" lang="es-MX" smtClean="0"/>
              <a:t> </a:t>
            </a:r>
            <a:r>
              <a:rPr dirty="0" lang="es-MX" err="1" smtClean="0"/>
              <a:t>integer</a:t>
            </a:r>
            <a:r>
              <a:rPr dirty="0" lang="es-MX" smtClean="0"/>
              <a:t> </a:t>
            </a:r>
            <a:r>
              <a:rPr dirty="0" lang="es-MX" err="1" smtClean="0"/>
              <a:t>quantity</a:t>
            </a:r>
            <a:r>
              <a:rPr dirty="0" lang="es-MX" smtClean="0"/>
              <a:t>. </a:t>
            </a:r>
            <a:endParaRPr dirty="0" sz="2700" lang="en-GB" smtClean="0"/>
          </a:p>
          <a:p>
            <a:r>
              <a:rPr dirty="0" sz="3200" lang="es-MX" smtClean="0"/>
              <a:t> </a:t>
            </a:r>
            <a:endParaRPr dirty="0" sz="2800" lang="en-GB" smtClean="0"/>
          </a:p>
          <a:p>
            <a:r>
              <a:rPr dirty="0" sz="3200" lang="es-MX" err="1" smtClean="0"/>
              <a:t>Therefore</a:t>
            </a:r>
            <a:r>
              <a:rPr dirty="0" sz="3200" lang="es-MX" smtClean="0"/>
              <a:t> a block of </a:t>
            </a:r>
            <a:r>
              <a:rPr dirty="0" sz="3200" lang="es-MX" err="1" smtClean="0"/>
              <a:t>memory</a:t>
            </a:r>
            <a:r>
              <a:rPr dirty="0" sz="3200" lang="es-MX" smtClean="0"/>
              <a:t> </a:t>
            </a:r>
            <a:r>
              <a:rPr dirty="0" sz="3200" lang="es-MX" err="1" smtClean="0"/>
              <a:t>large</a:t>
            </a:r>
            <a:r>
              <a:rPr dirty="0" sz="3200" lang="es-MX" smtClean="0"/>
              <a:t> </a:t>
            </a:r>
            <a:r>
              <a:rPr dirty="0" sz="3200" lang="es-MX" err="1" smtClean="0"/>
              <a:t>enough</a:t>
            </a:r>
            <a:r>
              <a:rPr dirty="0" sz="3200" lang="es-MX" smtClean="0"/>
              <a:t> </a:t>
            </a:r>
            <a:r>
              <a:rPr dirty="0" sz="3200" lang="es-MX" err="1" smtClean="0"/>
              <a:t>for</a:t>
            </a:r>
            <a:r>
              <a:rPr dirty="0" sz="3200" lang="es-MX" smtClean="0"/>
              <a:t> </a:t>
            </a:r>
            <a:r>
              <a:rPr dirty="0" sz="3200" lang="es-MX" err="1" smtClean="0"/>
              <a:t>the</a:t>
            </a:r>
            <a:r>
              <a:rPr dirty="0" sz="3200" lang="es-MX" smtClean="0"/>
              <a:t> 12-character </a:t>
            </a:r>
            <a:r>
              <a:rPr dirty="0" sz="3200" lang="es-MX" err="1" smtClean="0"/>
              <a:t>string</a:t>
            </a:r>
            <a:r>
              <a:rPr dirty="0" sz="3200" lang="es-MX" smtClean="0"/>
              <a:t> </a:t>
            </a:r>
            <a:r>
              <a:rPr dirty="0" sz="3200" lang="es-MX" err="1" smtClean="0"/>
              <a:t>will</a:t>
            </a:r>
            <a:r>
              <a:rPr dirty="0" sz="3200" lang="es-MX" smtClean="0"/>
              <a:t> </a:t>
            </a:r>
            <a:r>
              <a:rPr dirty="0" sz="3200" lang="es-MX" err="1" smtClean="0"/>
              <a:t>be</a:t>
            </a:r>
            <a:r>
              <a:rPr dirty="0" sz="3200" lang="es-MX" smtClean="0"/>
              <a:t> </a:t>
            </a:r>
            <a:r>
              <a:rPr dirty="0" sz="3200" lang="es-MX" err="1" smtClean="0"/>
              <a:t>allocated</a:t>
            </a:r>
            <a:r>
              <a:rPr dirty="0" sz="3200" lang="es-MX" smtClean="0"/>
              <a:t> </a:t>
            </a:r>
            <a:r>
              <a:rPr dirty="0" sz="3200" lang="es-MX" err="1" smtClean="0"/>
              <a:t>to</a:t>
            </a:r>
            <a:r>
              <a:rPr dirty="0" sz="3200" lang="es-MX" smtClean="0"/>
              <a:t> </a:t>
            </a:r>
            <a:r>
              <a:rPr dirty="0" sz="3200" lang="es-MX" err="1" smtClean="0"/>
              <a:t>each</a:t>
            </a:r>
            <a:r>
              <a:rPr dirty="0" sz="3200" lang="es-MX" smtClean="0"/>
              <a:t> </a:t>
            </a:r>
            <a:r>
              <a:rPr dirty="0" sz="3200" lang="es-MX" err="1" smtClean="0"/>
              <a:t>union</a:t>
            </a:r>
            <a:r>
              <a:rPr dirty="0" sz="3200" lang="es-MX" smtClean="0"/>
              <a:t> variable.</a:t>
            </a:r>
            <a:endParaRPr dirty="0" sz="2800" lang="en-GB" smtClean="0"/>
          </a:p>
          <a:p>
            <a:r>
              <a:rPr dirty="0" sz="3200" lang="es-MX" smtClean="0"/>
              <a:t> </a:t>
            </a:r>
            <a:endParaRPr dirty="0" sz="2800" lang="en-GB" smtClean="0"/>
          </a:p>
          <a:p>
            <a:r>
              <a:rPr dirty="0" lang="es-MX" smtClean="0"/>
              <a:t>A </a:t>
            </a:r>
            <a:r>
              <a:rPr dirty="0" lang="es-MX" err="1" smtClean="0"/>
              <a:t>union</a:t>
            </a:r>
            <a:r>
              <a:rPr dirty="0" lang="es-MX" smtClean="0"/>
              <a:t> </a:t>
            </a:r>
            <a:r>
              <a:rPr dirty="0" lang="es-MX" err="1" smtClean="0"/>
              <a:t>may</a:t>
            </a:r>
            <a:r>
              <a:rPr dirty="0" lang="es-MX" smtClean="0"/>
              <a:t> </a:t>
            </a:r>
            <a:r>
              <a:rPr dirty="0" lang="es-MX" err="1" smtClean="0"/>
              <a:t>be</a:t>
            </a:r>
            <a:r>
              <a:rPr dirty="0" lang="es-MX" smtClean="0"/>
              <a:t> a </a:t>
            </a:r>
            <a:r>
              <a:rPr dirty="0" lang="es-MX" err="1" smtClean="0"/>
              <a:t>member</a:t>
            </a:r>
            <a:r>
              <a:rPr dirty="0" lang="es-MX" smtClean="0"/>
              <a:t> of a </a:t>
            </a:r>
            <a:r>
              <a:rPr dirty="0" lang="es-MX" err="1" smtClean="0"/>
              <a:t>structure</a:t>
            </a:r>
            <a:r>
              <a:rPr dirty="0" lang="es-MX" smtClean="0"/>
              <a:t> and a </a:t>
            </a:r>
            <a:r>
              <a:rPr dirty="0" lang="es-MX" err="1" smtClean="0"/>
              <a:t>structure</a:t>
            </a:r>
            <a:r>
              <a:rPr dirty="0" lang="es-MX" smtClean="0"/>
              <a:t> </a:t>
            </a:r>
            <a:r>
              <a:rPr dirty="0" lang="es-MX" err="1" smtClean="0"/>
              <a:t>may</a:t>
            </a:r>
            <a:r>
              <a:rPr dirty="0" lang="es-MX" smtClean="0"/>
              <a:t> </a:t>
            </a:r>
            <a:r>
              <a:rPr dirty="0" lang="es-MX" err="1" smtClean="0"/>
              <a:t>be</a:t>
            </a:r>
            <a:r>
              <a:rPr dirty="0" lang="es-MX" smtClean="0"/>
              <a:t> a </a:t>
            </a:r>
            <a:r>
              <a:rPr dirty="0" lang="es-MX" err="1" smtClean="0"/>
              <a:t>member</a:t>
            </a:r>
            <a:r>
              <a:rPr dirty="0" lang="es-MX" smtClean="0"/>
              <a:t> of a </a:t>
            </a:r>
            <a:r>
              <a:rPr dirty="0" lang="es-MX" err="1" smtClean="0"/>
              <a:t>union</a:t>
            </a:r>
            <a:r>
              <a:rPr dirty="0" lang="es-MX" smtClean="0"/>
              <a:t> and </a:t>
            </a:r>
            <a:r>
              <a:rPr dirty="0" lang="es-MX" err="1" smtClean="0"/>
              <a:t>may</a:t>
            </a:r>
            <a:r>
              <a:rPr dirty="0" lang="es-MX" smtClean="0"/>
              <a:t> </a:t>
            </a:r>
            <a:r>
              <a:rPr dirty="0" lang="es-MX" err="1" smtClean="0"/>
              <a:t>be</a:t>
            </a:r>
            <a:r>
              <a:rPr dirty="0" lang="es-MX" smtClean="0"/>
              <a:t> </a:t>
            </a:r>
            <a:r>
              <a:rPr dirty="0" lang="es-MX" err="1" smtClean="0"/>
              <a:t>freely</a:t>
            </a:r>
            <a:r>
              <a:rPr dirty="0" lang="es-MX" smtClean="0"/>
              <a:t> </a:t>
            </a:r>
            <a:r>
              <a:rPr dirty="0" lang="es-MX" err="1" smtClean="0"/>
              <a:t>mixed</a:t>
            </a:r>
            <a:r>
              <a:rPr dirty="0" lang="es-MX" smtClean="0"/>
              <a:t> </a:t>
            </a:r>
            <a:r>
              <a:rPr dirty="0" lang="es-MX" err="1" smtClean="0"/>
              <a:t>with</a:t>
            </a:r>
            <a:r>
              <a:rPr dirty="0" lang="es-MX" smtClean="0"/>
              <a:t> </a:t>
            </a:r>
            <a:r>
              <a:rPr dirty="0" lang="es-MX" err="1" smtClean="0"/>
              <a:t>arrays</a:t>
            </a:r>
            <a:r>
              <a:rPr dirty="0" lang="es-MX" smtClean="0"/>
              <a:t>.</a:t>
            </a:r>
            <a:endParaRPr dirty="0" sz="270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 </a:t>
            </a:r>
            <a:endParaRPr dirty="0" lang="en-GB"/>
          </a:p>
        </p:txBody>
      </p:sp>
      <p:sp>
        <p:nvSpPr>
          <p:cNvPr id="10488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37</a:t>
            </a:fld>
            <a:endParaRPr dirty="0" lang="en-GB"/>
          </a:p>
        </p:txBody>
      </p:sp>
      <p:sp>
        <p:nvSpPr>
          <p:cNvPr id="1048879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9655" lnSpcReduction="20000"/>
          </a:bodyPr>
          <a:p>
            <a:r>
              <a:rPr dirty="0" lang="es-MX" err="1" smtClean="0"/>
              <a:t>union</a:t>
            </a:r>
            <a:r>
              <a:rPr dirty="0" lang="es-MX" smtClean="0"/>
              <a:t> id{</a:t>
            </a:r>
            <a:endParaRPr b="1" dirty="0" lang="en-GB" smtClean="0"/>
          </a:p>
          <a:p>
            <a:r>
              <a:rPr dirty="0" lang="es-MX" smtClean="0"/>
              <a:t>				</a:t>
            </a:r>
            <a:r>
              <a:rPr dirty="0" lang="es-MX" err="1" smtClean="0"/>
              <a:t>char</a:t>
            </a:r>
            <a:r>
              <a:rPr dirty="0" lang="es-MX" smtClean="0"/>
              <a:t> color[12];	</a:t>
            </a:r>
            <a:endParaRPr b="1" dirty="0" lang="en-GB" smtClean="0"/>
          </a:p>
          <a:p>
            <a:r>
              <a:rPr dirty="0" lang="es-MX" smtClean="0"/>
              <a:t>				</a:t>
            </a:r>
            <a:r>
              <a:rPr dirty="0" lang="es-MX" err="1" smtClean="0"/>
              <a:t>int</a:t>
            </a:r>
            <a:r>
              <a:rPr dirty="0" lang="es-MX" smtClean="0"/>
              <a:t> </a:t>
            </a:r>
            <a:r>
              <a:rPr dirty="0" lang="es-MX" err="1" smtClean="0"/>
              <a:t>size</a:t>
            </a:r>
            <a:r>
              <a:rPr dirty="0" lang="es-MX" smtClean="0"/>
              <a:t>;</a:t>
            </a:r>
            <a:endParaRPr b="1" dirty="0" lang="en-GB" smtClean="0"/>
          </a:p>
          <a:p>
            <a:r>
              <a:rPr dirty="0" lang="es-MX" smtClean="0"/>
              <a:t>			};</a:t>
            </a:r>
            <a:endParaRPr b="1" dirty="0" lang="en-GB" smtClean="0"/>
          </a:p>
          <a:p>
            <a:r>
              <a:rPr dirty="0" lang="es-MX" smtClean="0"/>
              <a:t> </a:t>
            </a:r>
            <a:endParaRPr b="1" dirty="0" lang="en-GB" smtClean="0"/>
          </a:p>
          <a:p>
            <a:r>
              <a:rPr dirty="0" lang="es-MX" err="1" smtClean="0"/>
              <a:t>struct</a:t>
            </a:r>
            <a:r>
              <a:rPr dirty="0" lang="es-MX" smtClean="0"/>
              <a:t> </a:t>
            </a:r>
            <a:r>
              <a:rPr dirty="0" lang="es-MX" err="1" smtClean="0"/>
              <a:t>clothes</a:t>
            </a:r>
            <a:endParaRPr b="1" dirty="0" lang="en-GB" smtClean="0"/>
          </a:p>
          <a:p>
            <a:r>
              <a:rPr dirty="0" lang="es-MX" smtClean="0"/>
              <a:t>{</a:t>
            </a:r>
            <a:endParaRPr b="1" dirty="0" lang="en-GB" smtClean="0"/>
          </a:p>
          <a:p>
            <a:r>
              <a:rPr dirty="0" lang="es-MX" smtClean="0"/>
              <a:t>			</a:t>
            </a:r>
            <a:r>
              <a:rPr dirty="0" lang="es-MX" err="1" smtClean="0"/>
              <a:t>char</a:t>
            </a:r>
            <a:r>
              <a:rPr dirty="0" lang="es-MX" smtClean="0"/>
              <a:t> </a:t>
            </a:r>
            <a:r>
              <a:rPr dirty="0" lang="es-MX" err="1" smtClean="0"/>
              <a:t>manufact</a:t>
            </a:r>
            <a:r>
              <a:rPr dirty="0" lang="es-MX" smtClean="0"/>
              <a:t>[20];</a:t>
            </a:r>
            <a:endParaRPr b="1" dirty="0" lang="en-GB" smtClean="0"/>
          </a:p>
          <a:p>
            <a:r>
              <a:rPr dirty="0" lang="es-MX" smtClean="0"/>
              <a:t>			</a:t>
            </a:r>
            <a:r>
              <a:rPr dirty="0" lang="es-MX" err="1" smtClean="0"/>
              <a:t>float</a:t>
            </a:r>
            <a:r>
              <a:rPr dirty="0" lang="es-MX" smtClean="0"/>
              <a:t> </a:t>
            </a:r>
            <a:r>
              <a:rPr dirty="0" lang="es-MX" err="1" smtClean="0"/>
              <a:t>cost</a:t>
            </a:r>
            <a:r>
              <a:rPr dirty="0" lang="es-MX" smtClean="0"/>
              <a:t>;</a:t>
            </a:r>
            <a:endParaRPr b="1" dirty="0" lang="en-GB" smtClean="0"/>
          </a:p>
          <a:p>
            <a:r>
              <a:rPr dirty="0" lang="es-MX" smtClean="0"/>
              <a:t>			</a:t>
            </a:r>
            <a:r>
              <a:rPr dirty="0" lang="es-MX" err="1" smtClean="0"/>
              <a:t>union</a:t>
            </a:r>
            <a:r>
              <a:rPr dirty="0" lang="es-MX" smtClean="0"/>
              <a:t> id </a:t>
            </a:r>
            <a:r>
              <a:rPr dirty="0" lang="es-MX" err="1" smtClean="0"/>
              <a:t>descr</a:t>
            </a:r>
            <a:r>
              <a:rPr dirty="0" lang="es-MX" smtClean="0"/>
              <a:t>;</a:t>
            </a:r>
            <a:endParaRPr b="1" dirty="0" lang="en-GB" smtClean="0"/>
          </a:p>
          <a:p>
            <a:r>
              <a:rPr dirty="0" lang="es-MX" smtClean="0"/>
              <a:t>}</a:t>
            </a:r>
            <a:r>
              <a:rPr dirty="0" lang="es-MX" err="1" smtClean="0"/>
              <a:t>shirt,blouse</a:t>
            </a:r>
            <a:r>
              <a:rPr dirty="0" lang="es-MX" smtClean="0"/>
              <a:t>;</a:t>
            </a:r>
            <a:endParaRPr b="1"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i="1" lang="es-MX" smtClean="0"/>
              <a:t/>
            </a:r>
            <a:br>
              <a:rPr b="1" dirty="0" i="1" lang="es-MX" smtClean="0"/>
            </a:br>
            <a:r>
              <a:rPr b="1" dirty="0" i="1" lang="es-MX" err="1" smtClean="0"/>
              <a:t>Explanation</a:t>
            </a:r>
            <a:r>
              <a:rPr dirty="0" lang="en-GB" smtClean="0"/>
              <a:t/>
            </a:r>
            <a:br>
              <a:rPr dirty="0" lang="en-GB" smtClean="0"/>
            </a:br>
            <a:endParaRPr dirty="0" lang="en-GB"/>
          </a:p>
        </p:txBody>
      </p:sp>
      <p:sp>
        <p:nvSpPr>
          <p:cNvPr id="104888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8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38</a:t>
            </a:fld>
            <a:endParaRPr dirty="0" lang="en-GB"/>
          </a:p>
        </p:txBody>
      </p:sp>
      <p:sp>
        <p:nvSpPr>
          <p:cNvPr id="1048887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3103" lnSpcReduction="20000"/>
          </a:bodyPr>
          <a:p>
            <a:r>
              <a:rPr b="1" dirty="0" lang="es-MX" err="1" smtClean="0"/>
              <a:t>shirt</a:t>
            </a:r>
            <a:r>
              <a:rPr b="1" dirty="0" lang="es-MX" smtClean="0"/>
              <a:t>  </a:t>
            </a:r>
            <a:r>
              <a:rPr dirty="0" lang="es-MX" smtClean="0"/>
              <a:t>and </a:t>
            </a:r>
            <a:r>
              <a:rPr b="1" dirty="0" lang="es-MX" err="1" smtClean="0"/>
              <a:t>blouse</a:t>
            </a:r>
            <a:r>
              <a:rPr b="1" dirty="0" lang="es-MX" smtClean="0"/>
              <a:t> </a:t>
            </a:r>
            <a:r>
              <a:rPr dirty="0" lang="es-MX" smtClean="0"/>
              <a:t>are </a:t>
            </a:r>
            <a:r>
              <a:rPr dirty="0" lang="es-MX" err="1" smtClean="0"/>
              <a:t>structure</a:t>
            </a:r>
            <a:r>
              <a:rPr dirty="0" lang="es-MX" smtClean="0"/>
              <a:t> variables of </a:t>
            </a:r>
            <a:r>
              <a:rPr dirty="0" lang="es-MX" err="1" smtClean="0"/>
              <a:t>type</a:t>
            </a:r>
            <a:r>
              <a:rPr dirty="0" lang="es-MX" smtClean="0"/>
              <a:t> </a:t>
            </a:r>
            <a:r>
              <a:rPr b="1" dirty="0" lang="es-MX" err="1" smtClean="0"/>
              <a:t>clothes</a:t>
            </a:r>
            <a:r>
              <a:rPr b="1" dirty="0" lang="es-MX" smtClean="0"/>
              <a:t>.</a:t>
            </a:r>
            <a:endParaRPr dirty="0" lang="en-GB" smtClean="0"/>
          </a:p>
          <a:p>
            <a:r>
              <a:rPr dirty="0" lang="es-MX" smtClean="0"/>
              <a:t> </a:t>
            </a:r>
            <a:endParaRPr dirty="0" lang="en-GB" smtClean="0"/>
          </a:p>
          <a:p>
            <a:r>
              <a:rPr dirty="0" lang="es-MX" err="1" smtClean="0"/>
              <a:t>Each</a:t>
            </a:r>
            <a:r>
              <a:rPr dirty="0" lang="es-MX" smtClean="0"/>
              <a:t> variable </a:t>
            </a:r>
            <a:r>
              <a:rPr dirty="0" lang="es-MX" err="1" smtClean="0"/>
              <a:t>will</a:t>
            </a:r>
            <a:r>
              <a:rPr dirty="0" lang="es-MX" smtClean="0"/>
              <a:t> </a:t>
            </a:r>
            <a:r>
              <a:rPr dirty="0" lang="es-MX" err="1" smtClean="0"/>
              <a:t>contain</a:t>
            </a:r>
            <a:r>
              <a:rPr dirty="0" lang="es-MX" smtClean="0"/>
              <a:t> </a:t>
            </a:r>
            <a:r>
              <a:rPr dirty="0" lang="es-MX" err="1" smtClean="0"/>
              <a:t>the</a:t>
            </a:r>
            <a:r>
              <a:rPr dirty="0" lang="es-MX" smtClean="0"/>
              <a:t> </a:t>
            </a:r>
            <a:r>
              <a:rPr dirty="0" lang="es-MX" err="1" smtClean="0"/>
              <a:t>following</a:t>
            </a:r>
            <a:r>
              <a:rPr dirty="0" lang="es-MX" smtClean="0"/>
              <a:t> </a:t>
            </a:r>
            <a:r>
              <a:rPr dirty="0" lang="es-MX" err="1" smtClean="0"/>
              <a:t>members</a:t>
            </a:r>
            <a:r>
              <a:rPr dirty="0" lang="es-MX" smtClean="0"/>
              <a:t>;</a:t>
            </a:r>
            <a:endParaRPr dirty="0" lang="en-GB" smtClean="0"/>
          </a:p>
          <a:p>
            <a:r>
              <a:rPr dirty="0" lang="es-MX" smtClean="0"/>
              <a:t>A </a:t>
            </a:r>
            <a:r>
              <a:rPr dirty="0" lang="es-MX" err="1" smtClean="0"/>
              <a:t>string</a:t>
            </a:r>
            <a:r>
              <a:rPr dirty="0" lang="es-MX" smtClean="0"/>
              <a:t> </a:t>
            </a:r>
            <a:r>
              <a:rPr dirty="0" lang="es-MX" err="1" smtClean="0"/>
              <a:t>manufact</a:t>
            </a:r>
            <a:endParaRPr dirty="0" lang="en-GB" smtClean="0"/>
          </a:p>
          <a:p>
            <a:r>
              <a:rPr dirty="0" lang="es-MX" smtClean="0"/>
              <a:t>A </a:t>
            </a:r>
            <a:r>
              <a:rPr dirty="0" lang="es-MX" err="1" smtClean="0"/>
              <a:t>floating</a:t>
            </a:r>
            <a:r>
              <a:rPr dirty="0" lang="es-MX" smtClean="0"/>
              <a:t> </a:t>
            </a:r>
            <a:r>
              <a:rPr dirty="0" lang="es-MX" err="1" smtClean="0"/>
              <a:t>point</a:t>
            </a:r>
            <a:r>
              <a:rPr dirty="0" lang="es-MX" smtClean="0"/>
              <a:t> </a:t>
            </a:r>
            <a:r>
              <a:rPr dirty="0" lang="es-MX" err="1" smtClean="0"/>
              <a:t>quantity</a:t>
            </a:r>
            <a:r>
              <a:rPr dirty="0" lang="es-MX" smtClean="0"/>
              <a:t> </a:t>
            </a:r>
            <a:r>
              <a:rPr dirty="0" lang="es-MX" err="1" smtClean="0"/>
              <a:t>cost</a:t>
            </a:r>
            <a:endParaRPr dirty="0" lang="en-GB" smtClean="0"/>
          </a:p>
          <a:p>
            <a:r>
              <a:rPr dirty="0" lang="es-MX" smtClean="0"/>
              <a:t>A </a:t>
            </a:r>
            <a:r>
              <a:rPr dirty="0" lang="es-MX" err="1" smtClean="0"/>
              <a:t>union</a:t>
            </a:r>
            <a:r>
              <a:rPr dirty="0" lang="es-MX" smtClean="0"/>
              <a:t> </a:t>
            </a:r>
            <a:r>
              <a:rPr dirty="0" lang="es-MX" err="1" smtClean="0"/>
              <a:t>descr</a:t>
            </a:r>
            <a:r>
              <a:rPr dirty="0" lang="es-MX" smtClean="0"/>
              <a:t>. </a:t>
            </a:r>
            <a:r>
              <a:rPr dirty="0" lang="es-MX" err="1" smtClean="0"/>
              <a:t>The</a:t>
            </a:r>
            <a:r>
              <a:rPr dirty="0" lang="es-MX" smtClean="0"/>
              <a:t> </a:t>
            </a:r>
            <a:r>
              <a:rPr dirty="0" lang="es-MX" err="1" smtClean="0"/>
              <a:t>union</a:t>
            </a:r>
            <a:r>
              <a:rPr dirty="0" lang="es-MX" smtClean="0"/>
              <a:t> </a:t>
            </a:r>
            <a:r>
              <a:rPr dirty="0" lang="es-MX" err="1" smtClean="0"/>
              <a:t>may</a:t>
            </a:r>
            <a:r>
              <a:rPr dirty="0" lang="es-MX" smtClean="0"/>
              <a:t> </a:t>
            </a:r>
            <a:r>
              <a:rPr dirty="0" lang="es-MX" err="1" smtClean="0"/>
              <a:t>represent</a:t>
            </a:r>
            <a:r>
              <a:rPr dirty="0" lang="es-MX" smtClean="0"/>
              <a:t> </a:t>
            </a:r>
            <a:r>
              <a:rPr dirty="0" lang="es-MX" err="1" smtClean="0"/>
              <a:t>either</a:t>
            </a:r>
            <a:r>
              <a:rPr dirty="0" lang="es-MX" smtClean="0"/>
              <a:t> a </a:t>
            </a:r>
            <a:r>
              <a:rPr dirty="0" lang="es-MX" err="1" smtClean="0"/>
              <a:t>string</a:t>
            </a:r>
            <a:r>
              <a:rPr dirty="0" lang="es-MX" smtClean="0"/>
              <a:t> (color) </a:t>
            </a:r>
            <a:r>
              <a:rPr dirty="0" lang="es-MX" err="1" smtClean="0"/>
              <a:t>or</a:t>
            </a:r>
            <a:r>
              <a:rPr dirty="0" lang="es-MX" smtClean="0"/>
              <a:t> </a:t>
            </a:r>
            <a:r>
              <a:rPr dirty="0" lang="es-MX" err="1" smtClean="0"/>
              <a:t>an</a:t>
            </a:r>
            <a:r>
              <a:rPr dirty="0" lang="es-MX" smtClean="0"/>
              <a:t> </a:t>
            </a:r>
            <a:r>
              <a:rPr dirty="0" lang="es-MX" err="1" smtClean="0"/>
              <a:t>integer</a:t>
            </a:r>
            <a:r>
              <a:rPr dirty="0" lang="es-MX" smtClean="0"/>
              <a:t> </a:t>
            </a:r>
            <a:r>
              <a:rPr dirty="0" lang="es-MX" err="1" smtClean="0"/>
              <a:t>quantity</a:t>
            </a:r>
            <a:r>
              <a:rPr dirty="0" lang="es-MX" smtClean="0"/>
              <a:t> (</a:t>
            </a:r>
            <a:r>
              <a:rPr dirty="0" lang="es-MX" err="1" smtClean="0"/>
              <a:t>size</a:t>
            </a:r>
            <a:r>
              <a:rPr dirty="0" lang="es-MX" smtClean="0"/>
              <a:t>).</a:t>
            </a:r>
            <a:endParaRPr dirty="0" lang="en-GB" smtClean="0"/>
          </a:p>
          <a:p>
            <a:r>
              <a:rPr dirty="0" lang="es-MX" smtClean="0"/>
              <a:t> </a:t>
            </a:r>
            <a:endParaRPr dirty="0" lang="en-GB" smtClean="0"/>
          </a:p>
          <a:p>
            <a:r>
              <a:rPr dirty="0" lang="es-MX" err="1" smtClean="0"/>
              <a:t>An</a:t>
            </a:r>
            <a:r>
              <a:rPr dirty="0" lang="es-MX" smtClean="0"/>
              <a:t> </a:t>
            </a:r>
            <a:r>
              <a:rPr dirty="0" lang="es-MX" err="1" smtClean="0"/>
              <a:t>alternative</a:t>
            </a:r>
            <a:r>
              <a:rPr dirty="0" lang="es-MX" smtClean="0"/>
              <a:t> </a:t>
            </a:r>
            <a:r>
              <a:rPr dirty="0" lang="es-MX" err="1" smtClean="0"/>
              <a:t>declaration</a:t>
            </a:r>
            <a:r>
              <a:rPr dirty="0" lang="es-MX" smtClean="0"/>
              <a:t> of </a:t>
            </a:r>
            <a:r>
              <a:rPr dirty="0" lang="es-MX" err="1" smtClean="0"/>
              <a:t>the</a:t>
            </a:r>
            <a:r>
              <a:rPr dirty="0" lang="es-MX" smtClean="0"/>
              <a:t> variables </a:t>
            </a:r>
            <a:r>
              <a:rPr b="1" dirty="0" lang="es-MX" err="1" smtClean="0"/>
              <a:t>shirt</a:t>
            </a:r>
            <a:r>
              <a:rPr b="1" dirty="0" lang="es-MX" smtClean="0"/>
              <a:t> </a:t>
            </a:r>
            <a:r>
              <a:rPr dirty="0" lang="es-MX" smtClean="0"/>
              <a:t>and </a:t>
            </a:r>
            <a:r>
              <a:rPr b="1" dirty="0" lang="es-MX" err="1" smtClean="0"/>
              <a:t>blouse</a:t>
            </a:r>
            <a:r>
              <a:rPr dirty="0" lang="es-MX" smtClean="0"/>
              <a:t> </a:t>
            </a:r>
            <a:r>
              <a:rPr dirty="0" lang="es-MX" err="1" smtClean="0"/>
              <a:t>is</a:t>
            </a:r>
            <a:r>
              <a:rPr dirty="0" lang="es-MX" smtClean="0"/>
              <a:t>: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  </a:t>
            </a:r>
            <a:endParaRPr dirty="0" lang="en-GB"/>
          </a:p>
        </p:txBody>
      </p:sp>
      <p:sp>
        <p:nvSpPr>
          <p:cNvPr id="10488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8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8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39</a:t>
            </a:fld>
            <a:endParaRPr dirty="0" lang="en-GB"/>
          </a:p>
        </p:txBody>
      </p:sp>
      <p:sp>
        <p:nvSpPr>
          <p:cNvPr id="1048895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552" lnSpcReduction="20000"/>
          </a:bodyPr>
          <a:p>
            <a:r>
              <a:rPr dirty="0" lang="es-MX" err="1" smtClean="0"/>
              <a:t>struct</a:t>
            </a:r>
            <a:r>
              <a:rPr dirty="0" lang="es-MX" smtClean="0"/>
              <a:t> </a:t>
            </a:r>
            <a:r>
              <a:rPr dirty="0" lang="es-MX" err="1" smtClean="0"/>
              <a:t>clothes</a:t>
            </a:r>
            <a:endParaRPr b="1" dirty="0" lang="en-GB" smtClean="0"/>
          </a:p>
          <a:p>
            <a:r>
              <a:rPr dirty="0" lang="es-MX" smtClean="0"/>
              <a:t>	{</a:t>
            </a:r>
            <a:endParaRPr b="1" dirty="0" lang="en-GB" smtClean="0"/>
          </a:p>
          <a:p>
            <a:r>
              <a:rPr dirty="0" lang="es-MX" smtClean="0"/>
              <a:t>			</a:t>
            </a:r>
            <a:r>
              <a:rPr dirty="0" lang="es-MX" err="1" smtClean="0"/>
              <a:t>char</a:t>
            </a:r>
            <a:r>
              <a:rPr dirty="0" lang="es-MX" smtClean="0"/>
              <a:t> </a:t>
            </a:r>
            <a:r>
              <a:rPr dirty="0" lang="es-MX" err="1" smtClean="0"/>
              <a:t>manufact</a:t>
            </a:r>
            <a:r>
              <a:rPr dirty="0" lang="es-MX" smtClean="0"/>
              <a:t>[20];</a:t>
            </a:r>
            <a:endParaRPr b="1" dirty="0" lang="en-GB" smtClean="0"/>
          </a:p>
          <a:p>
            <a:r>
              <a:rPr dirty="0" lang="es-MX" smtClean="0"/>
              <a:t>			</a:t>
            </a:r>
            <a:r>
              <a:rPr dirty="0" lang="es-MX" err="1" smtClean="0"/>
              <a:t>float</a:t>
            </a:r>
            <a:r>
              <a:rPr dirty="0" lang="es-MX" smtClean="0"/>
              <a:t> </a:t>
            </a:r>
            <a:r>
              <a:rPr dirty="0" lang="es-MX" err="1" smtClean="0"/>
              <a:t>cost</a:t>
            </a:r>
            <a:r>
              <a:rPr dirty="0" lang="es-MX" smtClean="0"/>
              <a:t>;</a:t>
            </a:r>
            <a:endParaRPr b="1" dirty="0" lang="en-GB" smtClean="0"/>
          </a:p>
          <a:p>
            <a:r>
              <a:rPr dirty="0" lang="es-MX" smtClean="0"/>
              <a:t>			</a:t>
            </a:r>
            <a:r>
              <a:rPr dirty="0" lang="es-MX" err="1" smtClean="0"/>
              <a:t>union</a:t>
            </a:r>
            <a:endParaRPr b="1" dirty="0" lang="en-GB" smtClean="0"/>
          </a:p>
          <a:p>
            <a:r>
              <a:rPr dirty="0" lang="es-MX" smtClean="0"/>
              <a:t>			{</a:t>
            </a:r>
            <a:endParaRPr b="1" dirty="0" lang="en-GB" smtClean="0"/>
          </a:p>
          <a:p>
            <a:r>
              <a:rPr dirty="0" lang="es-MX" smtClean="0"/>
              <a:t>				</a:t>
            </a:r>
            <a:r>
              <a:rPr dirty="0" lang="es-MX" err="1" smtClean="0"/>
              <a:t>char</a:t>
            </a:r>
            <a:r>
              <a:rPr dirty="0" lang="es-MX" smtClean="0"/>
              <a:t> color[12];</a:t>
            </a:r>
            <a:endParaRPr b="1" dirty="0" lang="en-GB" smtClean="0"/>
          </a:p>
          <a:p>
            <a:r>
              <a:rPr dirty="0" lang="es-MX" smtClean="0"/>
              <a:t>				</a:t>
            </a:r>
            <a:r>
              <a:rPr dirty="0" lang="es-MX" err="1" smtClean="0"/>
              <a:t>int</a:t>
            </a:r>
            <a:r>
              <a:rPr dirty="0" lang="es-MX" smtClean="0"/>
              <a:t> </a:t>
            </a:r>
            <a:r>
              <a:rPr dirty="0" lang="es-MX" err="1" smtClean="0"/>
              <a:t>size</a:t>
            </a:r>
            <a:r>
              <a:rPr dirty="0" lang="es-MX" smtClean="0"/>
              <a:t>; </a:t>
            </a:r>
            <a:endParaRPr b="1" dirty="0" lang="en-GB" smtClean="0"/>
          </a:p>
          <a:p>
            <a:r>
              <a:rPr dirty="0" lang="es-MX" smtClean="0"/>
              <a:t>			}</a:t>
            </a:r>
            <a:r>
              <a:rPr dirty="0" lang="es-MX" err="1" smtClean="0"/>
              <a:t>descr</a:t>
            </a:r>
            <a:r>
              <a:rPr dirty="0" lang="es-MX" smtClean="0"/>
              <a:t>;	</a:t>
            </a:r>
            <a:endParaRPr b="1" dirty="0" lang="en-GB" smtClean="0"/>
          </a:p>
          <a:p>
            <a:r>
              <a:rPr dirty="0" lang="es-MX" smtClean="0"/>
              <a:t>	};</a:t>
            </a:r>
            <a:r>
              <a:rPr dirty="0" lang="es-MX" err="1" smtClean="0"/>
              <a:t>shirt</a:t>
            </a:r>
            <a:r>
              <a:rPr dirty="0" lang="es-MX" smtClean="0"/>
              <a:t>, </a:t>
            </a:r>
            <a:r>
              <a:rPr dirty="0" lang="es-MX" err="1" smtClean="0"/>
              <a:t>blouse</a:t>
            </a:r>
            <a:r>
              <a:rPr dirty="0" lang="es-MX" smtClean="0"/>
              <a:t>;</a:t>
            </a:r>
            <a:endParaRPr b="1"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lang="en-US" smtClean="0"/>
              <a:t/>
            </a:r>
            <a:br>
              <a:rPr b="1" dirty="0" lang="en-US" smtClean="0"/>
            </a:br>
            <a:r>
              <a:rPr b="1" dirty="0" lang="en-US" smtClean="0"/>
              <a:t>Declaring a structure</a:t>
            </a:r>
            <a:r>
              <a:rPr b="1" dirty="0" lang="en-GB" smtClean="0"/>
              <a:t/>
            </a:r>
            <a:br>
              <a:rPr b="1" dirty="0" lang="en-GB" smtClean="0"/>
            </a:br>
            <a:endParaRPr dirty="0" lang="en-GB"/>
          </a:p>
        </p:txBody>
      </p:sp>
      <p:sp>
        <p:nvSpPr>
          <p:cNvPr id="104866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7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4</a:t>
            </a:fld>
            <a:endParaRPr dirty="0" lang="en-GB"/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Declaring a structure is a two-stage process. </a:t>
            </a:r>
          </a:p>
          <a:p>
            <a:r>
              <a:rPr dirty="0" lang="en-US" smtClean="0"/>
              <a:t>The first stage defines a new data type that has the required structure which can then be used to declare as many variables with the same structure as required. 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Exercises </a:t>
            </a:r>
            <a:endParaRPr dirty="0" lang="en-GB"/>
          </a:p>
        </p:txBody>
      </p:sp>
      <p:sp>
        <p:nvSpPr>
          <p:cNvPr id="10489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9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40</a:t>
            </a:fld>
            <a:endParaRPr dirty="0" lang="en-GB"/>
          </a:p>
        </p:txBody>
      </p:sp>
      <p:sp>
        <p:nvSpPr>
          <p:cNvPr id="1048903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9655" lnSpcReduction="20000"/>
          </a:bodyPr>
          <a:p>
            <a:r>
              <a:rPr dirty="0" lang="en-US" smtClean="0"/>
              <a:t>1.  (a) Write a program that sets up a structure of a student record comprising the students name, age and fee balance, then reads in the three items into a structure variable and outputs to the screen.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 (b) Rewrite the program in part (a) above such that you enter the student data into an array of 5 structure variables and then print it.</a:t>
            </a:r>
            <a:endParaRPr dirty="0" lang="en-GB" smtClean="0"/>
          </a:p>
          <a:p>
            <a:pPr>
              <a:buNone/>
            </a:pPr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   (b) Using a user defined type named invoices set up the structure template in part (a)   above, show how you can set two simple structure variables </a:t>
            </a:r>
            <a:r>
              <a:rPr b="1" dirty="0" lang="en-US" smtClean="0"/>
              <a:t>invoice1</a:t>
            </a:r>
            <a:r>
              <a:rPr dirty="0" lang="en-US" smtClean="0"/>
              <a:t>, </a:t>
            </a:r>
            <a:r>
              <a:rPr b="1" dirty="0" lang="en-US" smtClean="0"/>
              <a:t>invoice2</a:t>
            </a:r>
            <a:r>
              <a:rPr dirty="0" lang="en-US" smtClean="0"/>
              <a:t> using the new type.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9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9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9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41</a:t>
            </a:fld>
            <a:endParaRPr dirty="0" lang="en-GB"/>
          </a:p>
        </p:txBody>
      </p:sp>
      <p:sp>
        <p:nvSpPr>
          <p:cNvPr id="1048911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i="1" lang="en-US" smtClean="0"/>
              <a:t/>
            </a:r>
            <a:br>
              <a:rPr b="1" dirty="0" i="1" lang="en-US" smtClean="0"/>
            </a:br>
            <a:r>
              <a:rPr b="1" dirty="0" i="1" lang="en-US" smtClean="0"/>
              <a:t>Defining a new data type </a:t>
            </a:r>
            <a:r>
              <a:rPr b="1" dirty="0" i="1" lang="en-GB" smtClean="0"/>
              <a:t/>
            </a:r>
            <a:br>
              <a:rPr b="1" dirty="0" i="1" lang="en-GB" smtClean="0"/>
            </a:br>
            <a:endParaRPr dirty="0" lang="en-GB"/>
          </a:p>
        </p:txBody>
      </p:sp>
      <p:sp>
        <p:nvSpPr>
          <p:cNvPr id="104867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7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5</a:t>
            </a:fld>
            <a:endParaRPr dirty="0" lang="en-GB"/>
          </a:p>
        </p:txBody>
      </p:sp>
      <p:sp>
        <p:nvSpPr>
          <p:cNvPr id="1048680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5862" lnSpcReduction="20000"/>
          </a:bodyPr>
          <a:p>
            <a:r>
              <a:rPr dirty="0" lang="en-US" smtClean="0"/>
              <a:t>The keyword </a:t>
            </a:r>
            <a:r>
              <a:rPr b="1" dirty="0" lang="en-US" err="1" smtClean="0"/>
              <a:t>struct</a:t>
            </a:r>
            <a:r>
              <a:rPr b="1" dirty="0" lang="en-US" smtClean="0"/>
              <a:t> </a:t>
            </a:r>
            <a:r>
              <a:rPr dirty="0" lang="en-US" smtClean="0"/>
              <a:t>is used to create a new structure data type.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For example, suppose we need to store a name, age and salary as a single structure. You would first define the new data type using.</a:t>
            </a:r>
            <a:endParaRPr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pPr indent="-514350" marL="514350">
              <a:buFont typeface="+mj-lt"/>
              <a:buAutoNum type="arabicPeriod"/>
            </a:pPr>
            <a:r>
              <a:rPr dirty="0" lang="en-US" err="1" smtClean="0">
                <a:solidFill>
                  <a:srgbClr val="C00000"/>
                </a:solidFill>
              </a:rPr>
              <a:t>struct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err="1" smtClean="0">
                <a:solidFill>
                  <a:srgbClr val="C00000"/>
                </a:solidFill>
              </a:rPr>
              <a:t>emprec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{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char name[25];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</a:t>
            </a:r>
            <a:r>
              <a:rPr dirty="0" lang="en-US" err="1" smtClean="0">
                <a:solidFill>
                  <a:srgbClr val="C00000"/>
                </a:solidFill>
              </a:rPr>
              <a:t>int</a:t>
            </a:r>
            <a:r>
              <a:rPr dirty="0" lang="en-US" smtClean="0">
                <a:solidFill>
                  <a:srgbClr val="C00000"/>
                </a:solidFill>
              </a:rPr>
              <a:t> age;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  </a:t>
            </a:r>
            <a:r>
              <a:rPr dirty="0" lang="en-US" err="1" smtClean="0">
                <a:solidFill>
                  <a:srgbClr val="C00000"/>
                </a:solidFill>
              </a:rPr>
              <a:t>int</a:t>
            </a:r>
            <a:r>
              <a:rPr dirty="0" lang="en-US" smtClean="0">
                <a:solidFill>
                  <a:srgbClr val="C00000"/>
                </a:solidFill>
              </a:rPr>
              <a:t> pay;</a:t>
            </a:r>
            <a:endParaRPr dirty="0" lang="en-GB" smtClean="0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dirty="0" lang="en-US" smtClean="0">
                <a:solidFill>
                  <a:srgbClr val="C00000"/>
                </a:solidFill>
              </a:rPr>
              <a:t> };</a:t>
            </a:r>
            <a:endParaRPr dirty="0" lang="en-GB" smtClean="0">
              <a:solidFill>
                <a:srgbClr val="C00000"/>
              </a:solidFill>
            </a:endParaRPr>
          </a:p>
          <a:p>
            <a:r>
              <a:rPr dirty="0" lang="en-US" smtClean="0"/>
              <a:t> 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i="1" lang="en-US" smtClean="0"/>
              <a:t/>
            </a:r>
            <a:br>
              <a:rPr b="1" dirty="0" i="1" lang="en-US" smtClean="0"/>
            </a:br>
            <a:r>
              <a:rPr b="1" dirty="0" i="1" lang="en-US" smtClean="0"/>
              <a:t>Declaring structure variables</a:t>
            </a:r>
            <a:r>
              <a:rPr b="1" dirty="0" i="1" lang="en-GB" smtClean="0"/>
              <a:t/>
            </a:r>
            <a:br>
              <a:rPr b="1" dirty="0" i="1" lang="en-GB" smtClean="0"/>
            </a:br>
            <a:endParaRPr dirty="0" lang="en-GB"/>
          </a:p>
        </p:txBody>
      </p:sp>
      <p:sp>
        <p:nvSpPr>
          <p:cNvPr id="104868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6</a:t>
            </a:fld>
            <a:endParaRPr dirty="0" lang="en-GB"/>
          </a:p>
        </p:txBody>
      </p:sp>
      <p:sp>
        <p:nvSpPr>
          <p:cNvPr id="1048688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552" lnSpcReduction="20000"/>
          </a:bodyPr>
          <a:p>
            <a:r>
              <a:rPr dirty="0" lang="en-US" smtClean="0"/>
              <a:t>This is the second stage. Once you have defined a new </a:t>
            </a:r>
            <a:r>
              <a:rPr dirty="0" lang="en-US" err="1" smtClean="0"/>
              <a:t>struct</a:t>
            </a:r>
            <a:r>
              <a:rPr dirty="0" lang="en-US" smtClean="0"/>
              <a:t> data type,  you can declare a new variable. For example</a:t>
            </a:r>
            <a:endParaRPr dirty="0" lang="en-GB" smtClean="0"/>
          </a:p>
          <a:p>
            <a:r>
              <a:rPr dirty="0" lang="en-US" err="1" smtClean="0"/>
              <a:t>struct</a:t>
            </a:r>
            <a:r>
              <a:rPr dirty="0" lang="en-US" smtClean="0"/>
              <a:t> </a:t>
            </a:r>
            <a:r>
              <a:rPr dirty="0" lang="en-US" err="1" smtClean="0"/>
              <a:t>emprec</a:t>
            </a:r>
            <a:r>
              <a:rPr dirty="0" lang="en-US" smtClean="0"/>
              <a:t> employee;</a:t>
            </a:r>
            <a:endParaRPr dirty="0" lang="en-GB" smtClean="0"/>
          </a:p>
          <a:p>
            <a:r>
              <a:rPr dirty="0" lang="en-US" smtClean="0"/>
              <a:t>Notice that the new variable is called </a:t>
            </a:r>
            <a:r>
              <a:rPr b="1" dirty="0" lang="en-US" smtClean="0"/>
              <a:t>employee</a:t>
            </a:r>
            <a:r>
              <a:rPr dirty="0" lang="en-US" smtClean="0"/>
              <a:t> and it is of type </a:t>
            </a:r>
            <a:r>
              <a:rPr b="1" dirty="0" lang="en-US" err="1" smtClean="0"/>
              <a:t>emprec</a:t>
            </a:r>
            <a:r>
              <a:rPr dirty="0" lang="en-US" smtClean="0"/>
              <a:t> which has been defined earlier. </a:t>
            </a:r>
          </a:p>
          <a:p>
            <a:r>
              <a:rPr dirty="0" lang="en-US" smtClean="0"/>
              <a:t>This means that </a:t>
            </a:r>
            <a:r>
              <a:rPr b="1" dirty="0" lang="en-US" smtClean="0"/>
              <a:t>employee</a:t>
            </a:r>
            <a:r>
              <a:rPr dirty="0" lang="en-US" smtClean="0"/>
              <a:t> is a particular example of the general type </a:t>
            </a:r>
            <a:r>
              <a:rPr b="1" dirty="0" lang="en-US" err="1" smtClean="0"/>
              <a:t>emprec</a:t>
            </a:r>
            <a:r>
              <a:rPr dirty="0" lang="en-US" smtClean="0"/>
              <a:t>. Notice too that the statement </a:t>
            </a:r>
            <a:r>
              <a:rPr dirty="0" lang="en-US" err="1" smtClean="0"/>
              <a:t>struct</a:t>
            </a:r>
            <a:r>
              <a:rPr dirty="0" lang="en-US" smtClean="0"/>
              <a:t> </a:t>
            </a:r>
            <a:r>
              <a:rPr dirty="0" lang="en-US" err="1" smtClean="0"/>
              <a:t>emprec</a:t>
            </a:r>
            <a:r>
              <a:rPr dirty="0" lang="en-US" smtClean="0"/>
              <a:t> employee; has name </a:t>
            </a:r>
            <a:r>
              <a:rPr b="1" dirty="0" lang="en-US" err="1" smtClean="0"/>
              <a:t>emprec</a:t>
            </a:r>
            <a:r>
              <a:rPr b="1" dirty="0" lang="en-US" smtClean="0"/>
              <a:t> </a:t>
            </a:r>
            <a:r>
              <a:rPr dirty="0" lang="en-US" smtClean="0"/>
              <a:t>duplicated. </a:t>
            </a:r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i="1" lang="en-US" smtClean="0"/>
              <a:t/>
            </a:r>
            <a:br>
              <a:rPr b="1" dirty="0" i="1" lang="en-US" smtClean="0"/>
            </a:br>
            <a:r>
              <a:rPr b="1" dirty="0" i="1" lang="en-US" smtClean="0"/>
              <a:t>Declaring structure variables….</a:t>
            </a:r>
            <a:r>
              <a:rPr b="1" dirty="0" i="1" lang="en-GB" smtClean="0"/>
              <a:t/>
            </a:r>
            <a:br>
              <a:rPr b="1" dirty="0" i="1" lang="en-GB" smtClean="0"/>
            </a:br>
            <a:endParaRPr dirty="0" lang="en-GB"/>
          </a:p>
        </p:txBody>
      </p:sp>
      <p:sp>
        <p:nvSpPr>
          <p:cNvPr id="10486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6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6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7</a:t>
            </a:fld>
            <a:endParaRPr dirty="0" lang="en-GB"/>
          </a:p>
        </p:txBody>
      </p:sp>
      <p:sp>
        <p:nvSpPr>
          <p:cNvPr id="104869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9655" lnSpcReduction="20000"/>
          </a:bodyPr>
          <a:p>
            <a:r>
              <a:rPr dirty="0" lang="en-US" smtClean="0"/>
              <a:t>It might help to compare the above situation with that of a general </a:t>
            </a:r>
            <a:r>
              <a:rPr b="1" dirty="0" lang="en-US" err="1" smtClean="0"/>
              <a:t>int</a:t>
            </a:r>
            <a:r>
              <a:rPr dirty="0" lang="en-US" smtClean="0"/>
              <a:t> type and a particular </a:t>
            </a:r>
            <a:r>
              <a:rPr b="1" dirty="0" lang="en-US" err="1" smtClean="0"/>
              <a:t>int</a:t>
            </a:r>
            <a:r>
              <a:rPr dirty="0" lang="en-US" smtClean="0"/>
              <a:t> variable such as </a:t>
            </a:r>
            <a:r>
              <a:rPr b="1" dirty="0" lang="en-US" smtClean="0"/>
              <a:t>count</a:t>
            </a:r>
            <a:r>
              <a:rPr dirty="0" lang="en-US" smtClean="0"/>
              <a:t> - </a:t>
            </a:r>
            <a:r>
              <a:rPr b="1" dirty="0" lang="en-US" err="1" smtClean="0"/>
              <a:t>emprec</a:t>
            </a:r>
            <a:r>
              <a:rPr dirty="0" lang="en-US" smtClean="0"/>
              <a:t> is a type like </a:t>
            </a:r>
            <a:r>
              <a:rPr b="1" dirty="0" lang="en-US" err="1" smtClean="0"/>
              <a:t>int</a:t>
            </a:r>
            <a:r>
              <a:rPr dirty="0" lang="en-US" smtClean="0"/>
              <a:t> and </a:t>
            </a:r>
            <a:r>
              <a:rPr b="1" dirty="0" lang="en-US" smtClean="0"/>
              <a:t>employee</a:t>
            </a:r>
            <a:r>
              <a:rPr dirty="0" lang="en-US" smtClean="0"/>
              <a:t> is a variable like </a:t>
            </a:r>
            <a:r>
              <a:rPr b="1" dirty="0" lang="en-US" smtClean="0"/>
              <a:t>count</a:t>
            </a:r>
            <a:r>
              <a:rPr dirty="0" lang="en-US" smtClean="0"/>
              <a:t>. </a:t>
            </a:r>
          </a:p>
          <a:p>
            <a:endParaRPr dirty="0" lang="en-GB" smtClean="0"/>
          </a:p>
          <a:p>
            <a:r>
              <a:rPr dirty="0" lang="en-US" smtClean="0"/>
              <a:t>Here is a bank account structure :</a:t>
            </a:r>
            <a:r>
              <a:rPr b="1" dirty="0" lang="en-US" smtClean="0"/>
              <a:t>Bank account details:</a:t>
            </a:r>
            <a:endParaRPr b="1" dirty="0" lang="en-GB" smtClean="0"/>
          </a:p>
          <a:p>
            <a:r>
              <a:rPr dirty="0" lang="en-US" smtClean="0"/>
              <a:t> </a:t>
            </a:r>
            <a:endParaRPr dirty="0" lang="en-GB" smtClean="0"/>
          </a:p>
          <a:p>
            <a:r>
              <a:rPr dirty="0" lang="en-US" smtClean="0"/>
              <a:t>Account number (integer)</a:t>
            </a:r>
            <a:endParaRPr dirty="0" lang="en-GB" smtClean="0"/>
          </a:p>
          <a:p>
            <a:r>
              <a:rPr dirty="0" lang="en-US" smtClean="0"/>
              <a:t>	Account type (character)</a:t>
            </a:r>
            <a:endParaRPr dirty="0" lang="en-GB" smtClean="0"/>
          </a:p>
          <a:p>
            <a:r>
              <a:rPr dirty="0" lang="en-US" smtClean="0"/>
              <a:t>	Account holder name [30 characters]</a:t>
            </a:r>
            <a:endParaRPr dirty="0" lang="en-GB" smtClean="0"/>
          </a:p>
          <a:p>
            <a:r>
              <a:rPr dirty="0" lang="en-US" smtClean="0"/>
              <a:t>	Account balance (float)   </a:t>
            </a:r>
            <a:endParaRPr dirty="0" lang="en-GB" smtClean="0"/>
          </a:p>
          <a:p>
            <a:endParaRPr dirty="0" lang="en-US" smtClean="0"/>
          </a:p>
          <a:p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 1</a:t>
            </a:r>
            <a:endParaRPr dirty="0" lang="en-GB"/>
          </a:p>
        </p:txBody>
      </p:sp>
      <p:sp>
        <p:nvSpPr>
          <p:cNvPr id="10487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8</a:t>
            </a:fld>
            <a:endParaRPr dirty="0" lang="en-GB"/>
          </a:p>
        </p:txBody>
      </p:sp>
      <p:sp>
        <p:nvSpPr>
          <p:cNvPr id="1048704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 smtClean="0"/>
              <a:t> </a:t>
            </a:r>
            <a:r>
              <a:rPr dirty="0" lang="en-US" err="1" smtClean="0"/>
              <a:t>struct</a:t>
            </a:r>
            <a:r>
              <a:rPr dirty="0" lang="en-US" smtClean="0"/>
              <a:t> Bank_ account</a:t>
            </a:r>
            <a:endParaRPr b="1" dirty="0" lang="en-GB" smtClean="0"/>
          </a:p>
          <a:p>
            <a:r>
              <a:rPr dirty="0" lang="en-US" smtClean="0"/>
              <a:t> {</a:t>
            </a:r>
            <a:endParaRPr b="1" dirty="0" lang="en-GB" smtClean="0"/>
          </a:p>
          <a:p>
            <a:r>
              <a:rPr dirty="0" lang="en-US" smtClean="0"/>
              <a:t>		</a:t>
            </a:r>
            <a:r>
              <a:rPr dirty="0" lang="en-US" err="1" smtClean="0"/>
              <a:t>int</a:t>
            </a:r>
            <a:r>
              <a:rPr dirty="0" lang="en-US" smtClean="0"/>
              <a:t> </a:t>
            </a:r>
            <a:r>
              <a:rPr dirty="0" lang="en-US" err="1" smtClean="0"/>
              <a:t>acc_number</a:t>
            </a:r>
            <a:r>
              <a:rPr dirty="0" lang="en-US" smtClean="0"/>
              <a:t>;</a:t>
            </a:r>
            <a:endParaRPr b="1" dirty="0" lang="en-GB" smtClean="0"/>
          </a:p>
          <a:p>
            <a:r>
              <a:rPr dirty="0" lang="en-US" smtClean="0"/>
              <a:t>		char </a:t>
            </a:r>
            <a:r>
              <a:rPr dirty="0" lang="en-US" err="1" smtClean="0"/>
              <a:t>acc_type</a:t>
            </a:r>
            <a:r>
              <a:rPr dirty="0" lang="en-US" smtClean="0"/>
              <a:t>;</a:t>
            </a:r>
            <a:endParaRPr b="1" dirty="0" lang="en-GB" smtClean="0"/>
          </a:p>
          <a:p>
            <a:r>
              <a:rPr dirty="0" lang="en-US" smtClean="0"/>
              <a:t>		char </a:t>
            </a:r>
            <a:r>
              <a:rPr dirty="0" lang="en-US" err="1" smtClean="0"/>
              <a:t>holder_name</a:t>
            </a:r>
            <a:r>
              <a:rPr dirty="0" lang="en-US" smtClean="0"/>
              <a:t> [30];</a:t>
            </a:r>
            <a:endParaRPr b="1" dirty="0" lang="en-GB" smtClean="0"/>
          </a:p>
          <a:p>
            <a:r>
              <a:rPr dirty="0" lang="en-US" smtClean="0"/>
              <a:t>	 float balance;</a:t>
            </a:r>
            <a:endParaRPr b="1" dirty="0" lang="en-GB" smtClean="0"/>
          </a:p>
          <a:p>
            <a:r>
              <a:rPr dirty="0" lang="en-US" smtClean="0"/>
              <a:t>  };</a:t>
            </a:r>
            <a:endParaRPr b="1"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/>
              <a:t>Example 2</a:t>
            </a:r>
            <a:endParaRPr dirty="0" lang="en-GB"/>
          </a:p>
        </p:txBody>
      </p:sp>
      <p:sp>
        <p:nvSpPr>
          <p:cNvPr id="10487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31C646D-F7D8-4659-B568-67EA15F6293F}" type="datetime1">
              <a:rPr lang="en-US" smtClean="0"/>
              <a:t>7/19/2017</a:t>
            </a:fld>
            <a:endParaRPr dirty="0" lang="en-GB"/>
          </a:p>
        </p:txBody>
      </p:sp>
      <p:sp>
        <p:nvSpPr>
          <p:cNvPr id="10487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smtClean="0"/>
              <a:t>Jane Kuria                                                                     Inoorero University</a:t>
            </a:r>
            <a:endParaRPr dirty="0" lang="en-GB"/>
          </a:p>
        </p:txBody>
      </p:sp>
      <p:sp>
        <p:nvSpPr>
          <p:cNvPr id="10487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857" lnSpcReduction="20000"/>
          </a:bodyPr>
          <a:p>
            <a:fld id="{2851580B-532C-46DD-8981-D1006AF55002}" type="slidenum">
              <a:rPr lang="en-GB" smtClean="0"/>
              <a:t>9</a:t>
            </a:fld>
            <a:endParaRPr dirty="0" lang="en-GB"/>
          </a:p>
        </p:txBody>
      </p:sp>
      <p:sp>
        <p:nvSpPr>
          <p:cNvPr id="1048712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6552" lnSpcReduction="10000"/>
          </a:bodyPr>
          <a:p>
            <a:r>
              <a:rPr dirty="0" lang="en-US" smtClean="0"/>
              <a:t>Following is student structure definition followed by variable declarations. The structure is made up of a character array </a:t>
            </a:r>
            <a:r>
              <a:rPr b="1" dirty="0" lang="en-US" smtClean="0"/>
              <a:t>name</a:t>
            </a:r>
            <a:r>
              <a:rPr dirty="0" lang="en-US" smtClean="0"/>
              <a:t> and </a:t>
            </a:r>
            <a:r>
              <a:rPr dirty="0" lang="en-US" err="1" smtClean="0"/>
              <a:t>int</a:t>
            </a:r>
            <a:r>
              <a:rPr dirty="0" lang="en-US" smtClean="0"/>
              <a:t> variable </a:t>
            </a:r>
            <a:r>
              <a:rPr b="1" dirty="0" lang="en-US" smtClean="0"/>
              <a:t>marks</a:t>
            </a:r>
            <a:r>
              <a:rPr dirty="0" lang="en-US" smtClean="0"/>
              <a:t>.</a:t>
            </a:r>
            <a:endParaRPr dirty="0" lang="en-GB" smtClean="0"/>
          </a:p>
          <a:p>
            <a:r>
              <a:rPr dirty="0" lang="en-US" err="1" smtClean="0"/>
              <a:t>struct</a:t>
            </a:r>
            <a:r>
              <a:rPr dirty="0" lang="en-US" smtClean="0"/>
              <a:t> student</a:t>
            </a:r>
            <a:endParaRPr b="1" dirty="0" lang="en-GB" smtClean="0"/>
          </a:p>
          <a:p>
            <a:r>
              <a:rPr dirty="0" lang="en-US" smtClean="0"/>
              <a:t>{</a:t>
            </a:r>
            <a:endParaRPr b="1" dirty="0" lang="en-GB" smtClean="0"/>
          </a:p>
          <a:p>
            <a:r>
              <a:rPr dirty="0" lang="en-US" smtClean="0"/>
              <a:t>		char name[SIZE];</a:t>
            </a:r>
            <a:endParaRPr b="1" dirty="0" lang="en-GB" smtClean="0"/>
          </a:p>
          <a:p>
            <a:r>
              <a:rPr dirty="0" lang="en-US" smtClean="0"/>
              <a:t>		</a:t>
            </a:r>
            <a:r>
              <a:rPr dirty="0" lang="en-US" err="1" smtClean="0"/>
              <a:t>int</a:t>
            </a:r>
            <a:r>
              <a:rPr dirty="0" lang="en-US" smtClean="0"/>
              <a:t> marks;</a:t>
            </a:r>
            <a:endParaRPr b="1" dirty="0" lang="en-GB" smtClean="0"/>
          </a:p>
          <a:p>
            <a:r>
              <a:rPr dirty="0" lang="en-US" smtClean="0"/>
              <a:t>};</a:t>
            </a:r>
            <a:endParaRPr b="1" dirty="0" lang="en-GB" smtClean="0"/>
          </a:p>
          <a:p>
            <a:r>
              <a:rPr dirty="0" lang="en-US" err="1" smtClean="0"/>
              <a:t>struct</a:t>
            </a:r>
            <a:r>
              <a:rPr dirty="0" lang="en-US" smtClean="0"/>
              <a:t> student </a:t>
            </a:r>
            <a:r>
              <a:rPr dirty="0" lang="en-US" err="1" smtClean="0"/>
              <a:t>mystudent</a:t>
            </a:r>
            <a:r>
              <a:rPr dirty="0" lang="en-US" smtClean="0"/>
              <a:t>;</a:t>
            </a:r>
          </a:p>
          <a:p>
            <a:endParaRPr dirty="0" lang="en-GB" smtClean="0"/>
          </a:p>
          <a:p>
            <a:endParaRPr dirty="0" lang="en-GB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Trek">
      <a:dk1>
        <a:sysClr lastClr="000000" val="windowText"/>
      </a:dk1>
      <a:lt1>
        <a:sysClr lastClr="FFFFFF" val="window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r="5400000" dist="3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r="5400000" dist="3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dir="t" rig="balanced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algn="tl" flip="none" sx="100000" sy="100000" tx="0" ty="0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nyambura</dc:creator>
  <cp:lastModifiedBy>nyambura</cp:lastModifiedBy>
  <dcterms:created xsi:type="dcterms:W3CDTF">2009-09-09T05:37:27Z</dcterms:created>
  <dcterms:modified xsi:type="dcterms:W3CDTF">2017-07-19T06:20:49Z</dcterms:modified>
</cp:coreProperties>
</file>