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58" r:id="rId3"/>
    <p:sldId id="259" r:id="rId4"/>
    <p:sldId id="261" r:id="rId5"/>
    <p:sldId id="304" r:id="rId6"/>
    <p:sldId id="260" r:id="rId7"/>
    <p:sldId id="262" r:id="rId8"/>
    <p:sldId id="265" r:id="rId9"/>
    <p:sldId id="264" r:id="rId10"/>
    <p:sldId id="263" r:id="rId11"/>
    <p:sldId id="266" r:id="rId12"/>
    <p:sldId id="267" r:id="rId13"/>
    <p:sldId id="305" r:id="rId14"/>
    <p:sldId id="270" r:id="rId15"/>
    <p:sldId id="306" r:id="rId16"/>
    <p:sldId id="307" r:id="rId17"/>
    <p:sldId id="308" r:id="rId18"/>
    <p:sldId id="271" r:id="rId19"/>
    <p:sldId id="269" r:id="rId20"/>
    <p:sldId id="272" r:id="rId21"/>
    <p:sldId id="273" r:id="rId22"/>
    <p:sldId id="276" r:id="rId23"/>
    <p:sldId id="277" r:id="rId24"/>
    <p:sldId id="279" r:id="rId25"/>
    <p:sldId id="290" r:id="rId26"/>
    <p:sldId id="280" r:id="rId27"/>
    <p:sldId id="281" r:id="rId28"/>
    <p:sldId id="282" r:id="rId29"/>
    <p:sldId id="283" r:id="rId30"/>
    <p:sldId id="284" r:id="rId31"/>
    <p:sldId id="285" r:id="rId32"/>
    <p:sldId id="286" r:id="rId33"/>
    <p:sldId id="287" r:id="rId34"/>
    <p:sldId id="288" r:id="rId35"/>
    <p:sldId id="289" r:id="rId36"/>
    <p:sldId id="295" r:id="rId37"/>
    <p:sldId id="291" r:id="rId38"/>
    <p:sldId id="292" r:id="rId39"/>
    <p:sldId id="294"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10/16/2009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35</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36</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37</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38</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40</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41</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42</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43</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44</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364AC15-73BF-47D5-9F6C-FC6985FFC3F4}" type="datetime1">
              <a:rPr lang="en-US" smtClean="0"/>
              <a:pPr/>
              <a:t>10/16/2009</a:t>
            </a:fld>
            <a:endParaRPr lang="en-GB"/>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smtClean="0"/>
              <a:t>Jane Kuria                                                                     Inoorero University</a:t>
            </a:r>
            <a:endParaRPr lang="en-GB"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BE2685-00C6-42FD-B8E5-53876BF6F4F5}"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7A1A33D-EC68-4C51-8D0F-704E3AF2A71A}" type="datetime1">
              <a:rPr lang="en-US" smtClean="0"/>
              <a:pPr/>
              <a:t>10/16/2009</a:t>
            </a:fld>
            <a:endParaRPr lang="en-GB"/>
          </a:p>
        </p:txBody>
      </p:sp>
      <p:sp>
        <p:nvSpPr>
          <p:cNvPr id="5" name="Footer Placeholder 4"/>
          <p:cNvSpPr>
            <a:spLocks noGrp="1"/>
          </p:cNvSpPr>
          <p:nvPr>
            <p:ph type="ftr" sz="quarter" idx="11"/>
          </p:nvPr>
        </p:nvSpPr>
        <p:spPr>
          <a:xfrm>
            <a:off x="457201" y="6248207"/>
            <a:ext cx="5573483" cy="365125"/>
          </a:xfrm>
        </p:spPr>
        <p:txBody>
          <a:bodyPr/>
          <a:lstStyle/>
          <a:p>
            <a:r>
              <a:rPr lang="en-GB" smtClean="0"/>
              <a:t>Jane Kuria                                                                     Inoorero University</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851580B-532C-46DD-8981-D1006AF5500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1C646D-F7D8-4659-B568-67EA15F6293F}"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679BC78-D302-4218-849F-21779B3B621C}" type="datetime1">
              <a:rPr lang="en-US" smtClean="0"/>
              <a:pPr/>
              <a:t>10/16/2009</a:t>
            </a:fld>
            <a:endParaRPr lang="en-GB"/>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p:txBody>
          <a:bodyPr/>
          <a:lstStyle/>
          <a:p>
            <a:r>
              <a:rPr lang="en-GB" smtClean="0"/>
              <a:t>Jane Kuria                                                                     Inoorero University</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050C71F-07AB-4D81-B04A-3A3D330BE992}" type="datetime1">
              <a:rPr lang="en-US" smtClean="0"/>
              <a:pPr/>
              <a:t>10/16/2009</a:t>
            </a:fld>
            <a:endParaRPr lang="en-GB"/>
          </a:p>
        </p:txBody>
      </p:sp>
      <p:sp>
        <p:nvSpPr>
          <p:cNvPr id="10" name="Slide Number Placeholder 9"/>
          <p:cNvSpPr>
            <a:spLocks noGrp="1"/>
          </p:cNvSpPr>
          <p:nvPr>
            <p:ph type="sldNum" sz="quarter" idx="16"/>
          </p:nvPr>
        </p:nvSpPr>
        <p:spPr/>
        <p:txBody>
          <a:bodyPr rtlCol="0"/>
          <a:lstStyle/>
          <a:p>
            <a:fld id="{2851580B-532C-46DD-8981-D1006AF55002}" type="slidenum">
              <a:rPr lang="en-GB" smtClean="0"/>
              <a:pPr/>
              <a:t>‹#›</a:t>
            </a:fld>
            <a:endParaRPr lang="en-GB"/>
          </a:p>
        </p:txBody>
      </p:sp>
      <p:sp>
        <p:nvSpPr>
          <p:cNvPr id="12" name="Footer Placeholder 11"/>
          <p:cNvSpPr>
            <a:spLocks noGrp="1"/>
          </p:cNvSpPr>
          <p:nvPr>
            <p:ph type="ftr" sz="quarter" idx="17"/>
          </p:nvPr>
        </p:nvSpPr>
        <p:spPr/>
        <p:txBody>
          <a:bodyPr rtlCol="0"/>
          <a:lstStyle/>
          <a:p>
            <a:r>
              <a:rPr lang="en-GB" smtClean="0"/>
              <a:t>Jane Kuria                                                                     Inoorero University</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37605BE-75A3-4D39-93B5-10AB9780B97F}" type="datetime1">
              <a:rPr lang="en-US" smtClean="0"/>
              <a:pPr/>
              <a:t>10/16/2009</a:t>
            </a:fld>
            <a:endParaRPr lang="en-GB"/>
          </a:p>
        </p:txBody>
      </p:sp>
      <p:sp>
        <p:nvSpPr>
          <p:cNvPr id="12" name="Slide Number Placeholder 11"/>
          <p:cNvSpPr>
            <a:spLocks noGrp="1"/>
          </p:cNvSpPr>
          <p:nvPr>
            <p:ph type="sldNum" sz="quarter" idx="16"/>
          </p:nvPr>
        </p:nvSpPr>
        <p:spPr/>
        <p:txBody>
          <a:bodyPr rtlCol="0"/>
          <a:lstStyle/>
          <a:p>
            <a:fld id="{2851580B-532C-46DD-8981-D1006AF55002}" type="slidenum">
              <a:rPr lang="en-GB" smtClean="0"/>
              <a:pPr/>
              <a:t>‹#›</a:t>
            </a:fld>
            <a:endParaRPr lang="en-GB"/>
          </a:p>
        </p:txBody>
      </p:sp>
      <p:sp>
        <p:nvSpPr>
          <p:cNvPr id="14" name="Footer Placeholder 13"/>
          <p:cNvSpPr>
            <a:spLocks noGrp="1"/>
          </p:cNvSpPr>
          <p:nvPr>
            <p:ph type="ftr" sz="quarter" idx="17"/>
          </p:nvPr>
        </p:nvSpPr>
        <p:spPr/>
        <p:txBody>
          <a:bodyPr rtlCol="0"/>
          <a:lstStyle/>
          <a:p>
            <a:r>
              <a:rPr lang="en-GB" smtClean="0"/>
              <a:t>Jane Kuria                                                                     Inoorero University</a:t>
            </a:r>
            <a:endParaRPr lang="en-GB"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D3EE2A-4ED1-43B5-81C6-D2F17E5295D8}"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79E8B-21CA-4DE6-B493-85F74623DD22}" type="datetime1">
              <a:rPr lang="en-US" smtClean="0"/>
              <a:pPr/>
              <a:t>10/16/2009</a:t>
            </a:fld>
            <a:endParaRPr lang="en-GB"/>
          </a:p>
        </p:txBody>
      </p:sp>
      <p:sp>
        <p:nvSpPr>
          <p:cNvPr id="3" name="Footer Placeholder 2"/>
          <p:cNvSpPr>
            <a:spLocks noGrp="1"/>
          </p:cNvSpPr>
          <p:nvPr>
            <p:ph type="ftr" sz="quarter" idx="11"/>
          </p:nvPr>
        </p:nvSpPr>
        <p:spPr/>
        <p:txBody>
          <a:bodyPr/>
          <a:lstStyle/>
          <a:p>
            <a:r>
              <a:rPr lang="en-GB" smtClean="0"/>
              <a:t>Jane Kuria                                                                     Inoorero University</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463DE1-CCEE-43C1-BE79-330FE0A57481}" type="datetime1">
              <a:rPr lang="en-US" smtClean="0"/>
              <a:pPr/>
              <a:t>10/16/2009</a:t>
            </a:fld>
            <a:endParaRPr lang="en-GB"/>
          </a:p>
        </p:txBody>
      </p:sp>
      <p:sp>
        <p:nvSpPr>
          <p:cNvPr id="6" name="Footer Placeholder 5"/>
          <p:cNvSpPr>
            <a:spLocks noGrp="1"/>
          </p:cNvSpPr>
          <p:nvPr>
            <p:ph type="ftr" sz="quarter" idx="11"/>
          </p:nvPr>
        </p:nvSpPr>
        <p:spPr/>
        <p:txBody>
          <a:bodyPr/>
          <a:lstStyle/>
          <a:p>
            <a:r>
              <a:rPr lang="en-GB" smtClean="0"/>
              <a:t>Jane Kuria                                                                     Inoorero University</a:t>
            </a:r>
            <a:endParaRPr lang="en-GB"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EE7B90C-E659-4E14-9B9A-D675CA7FC528}" type="datetime1">
              <a:rPr lang="en-US" smtClean="0"/>
              <a:pPr/>
              <a:t>10/16/2009</a:t>
            </a:fld>
            <a:endParaRPr lang="en-GB"/>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a:xfrm>
            <a:off x="1600200" y="6248206"/>
            <a:ext cx="4572000" cy="365125"/>
          </a:xfrm>
        </p:spPr>
        <p:txBody>
          <a:bodyPr rtlCol="0"/>
          <a:lstStyle/>
          <a:p>
            <a:r>
              <a:rPr lang="en-GB" smtClean="0"/>
              <a:t>Jane Kuria                                                                     Inoorero University</a:t>
            </a:r>
            <a:endParaRPr lang="en-GB"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2111DD0-3FB0-4156-A508-5FC9F948B985}" type="datetime1">
              <a:rPr lang="en-US" smtClean="0"/>
              <a:pPr/>
              <a:t>10/16/2009</a:t>
            </a:fld>
            <a:endParaRPr lang="en-GB"/>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smtClean="0"/>
              <a:t>Jane Kuria                                                                     Inoorero University</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51580B-532C-46DD-8981-D1006AF5500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Arrays</a:t>
            </a:r>
            <a:endParaRPr lang="en-GB" b="1" dirty="0"/>
          </a:p>
        </p:txBody>
      </p:sp>
      <p:sp>
        <p:nvSpPr>
          <p:cNvPr id="4" name="Date Placeholder 3"/>
          <p:cNvSpPr>
            <a:spLocks noGrp="1"/>
          </p:cNvSpPr>
          <p:nvPr>
            <p:ph type="dt" sz="half" idx="10"/>
          </p:nvPr>
        </p:nvSpPr>
        <p:spPr/>
        <p:txBody>
          <a:bodyPr/>
          <a:lstStyle/>
          <a:p>
            <a:fld id="{960B10E9-7D0B-4414-9AE5-D9F6737DA983}" type="datetime1">
              <a:rPr lang="en-US" smtClean="0"/>
              <a:pPr/>
              <a:t>10/16/2009</a:t>
            </a:fld>
            <a:endParaRPr lang="en-GB"/>
          </a:p>
        </p:txBody>
      </p:sp>
      <p:sp>
        <p:nvSpPr>
          <p:cNvPr id="6" name="Footer Placeholder 5"/>
          <p:cNvSpPr>
            <a:spLocks noGrp="1"/>
          </p:cNvSpPr>
          <p:nvPr>
            <p:ph type="ftr" sz="quarter" idx="11"/>
          </p:nvPr>
        </p:nvSpPr>
        <p:spPr>
          <a:xfrm>
            <a:off x="3124200" y="6356350"/>
            <a:ext cx="4948262" cy="365125"/>
          </a:xfrm>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a:t>
            </a:fld>
            <a:endParaRPr lang="en-GB"/>
          </a:p>
        </p:txBody>
      </p:sp>
      <p:sp>
        <p:nvSpPr>
          <p:cNvPr id="3" name="Content Placeholder 2"/>
          <p:cNvSpPr>
            <a:spLocks noGrp="1"/>
          </p:cNvSpPr>
          <p:nvPr>
            <p:ph sz="quarter" idx="1"/>
          </p:nvPr>
        </p:nvSpPr>
        <p:spPr/>
        <p:txBody>
          <a:bodyPr>
            <a:normAutofit/>
          </a:bodyPr>
          <a:lstStyle/>
          <a:p>
            <a:pPr hangingPunct="0"/>
            <a:r>
              <a:rPr lang="en-US" sz="3200" dirty="0" smtClean="0"/>
              <a:t>objectives </a:t>
            </a:r>
            <a:endParaRPr lang="en-GB" sz="2800" b="1" u="sng" dirty="0" smtClean="0"/>
          </a:p>
          <a:p>
            <a:pPr lvl="1"/>
            <a:r>
              <a:rPr lang="en-US" sz="2800" dirty="0" smtClean="0"/>
              <a:t>Define an array</a:t>
            </a:r>
            <a:endParaRPr lang="en-GB" sz="2800" dirty="0" smtClean="0"/>
          </a:p>
          <a:p>
            <a:pPr lvl="1"/>
            <a:r>
              <a:rPr lang="en-US" sz="2800" dirty="0" smtClean="0"/>
              <a:t>Declare one-dimensional arrays</a:t>
            </a:r>
            <a:endParaRPr lang="en-GB" sz="2800" dirty="0" smtClean="0"/>
          </a:p>
          <a:p>
            <a:pPr lvl="1"/>
            <a:r>
              <a:rPr lang="en-US" sz="2800" dirty="0" smtClean="0"/>
              <a:t>Initialize arrays </a:t>
            </a:r>
            <a:endParaRPr lang="en-GB" sz="2800" dirty="0" smtClean="0"/>
          </a:p>
          <a:p>
            <a:pPr lvl="1"/>
            <a:r>
              <a:rPr lang="en-US" sz="2800" dirty="0" smtClean="0"/>
              <a:t>Write one-dimensional array programs</a:t>
            </a:r>
            <a:endParaRPr lang="en-GB" sz="2800" dirty="0" smtClean="0"/>
          </a:p>
          <a:p>
            <a:pPr lvl="1"/>
            <a:r>
              <a:rPr lang="en-US" sz="2800" dirty="0" smtClean="0"/>
              <a:t>Write two-dimensional arrays</a:t>
            </a:r>
            <a:endParaRPr lang="en-GB" sz="2800" dirty="0" smtClean="0"/>
          </a:p>
          <a:p>
            <a:pPr lvl="1"/>
            <a:r>
              <a:rPr lang="en-US" sz="2800" dirty="0" smtClean="0"/>
              <a:t>Use basic string functions.</a:t>
            </a:r>
            <a:endParaRPr lang="en-GB" sz="2800" dirty="0" smtClean="0"/>
          </a:p>
          <a:p>
            <a:pPr lvl="0">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 indexes </a:t>
            </a:r>
            <a:endParaRPr lang="en-GB" dirty="0"/>
          </a:p>
        </p:txBody>
      </p:sp>
      <p:sp>
        <p:nvSpPr>
          <p:cNvPr id="4" name="Date Placeholder 3"/>
          <p:cNvSpPr>
            <a:spLocks noGrp="1"/>
          </p:cNvSpPr>
          <p:nvPr>
            <p:ph type="dt" sz="half" idx="10"/>
          </p:nvPr>
        </p:nvSpPr>
        <p:spPr/>
        <p:txBody>
          <a:bodyPr/>
          <a:lstStyle/>
          <a:p>
            <a:fld id="{F3094FB9-7964-48E0-A5F4-AC12BA605105}"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10</a:t>
            </a:fld>
            <a:endParaRPr lang="en-GB"/>
          </a:p>
        </p:txBody>
      </p:sp>
      <p:sp>
        <p:nvSpPr>
          <p:cNvPr id="3" name="Content Placeholder 2"/>
          <p:cNvSpPr>
            <a:spLocks noGrp="1"/>
          </p:cNvSpPr>
          <p:nvPr>
            <p:ph sz="quarter" idx="1"/>
          </p:nvPr>
        </p:nvSpPr>
        <p:spPr/>
        <p:txBody>
          <a:bodyPr>
            <a:normAutofit fontScale="92500" lnSpcReduction="10000"/>
          </a:bodyPr>
          <a:lstStyle/>
          <a:p>
            <a:r>
              <a:rPr lang="en-US" sz="3200" dirty="0" smtClean="0"/>
              <a:t>One of the nice things about array indexing is that you can </a:t>
            </a:r>
            <a:r>
              <a:rPr lang="en-US" sz="3200" b="1" dirty="0" smtClean="0">
                <a:solidFill>
                  <a:schemeClr val="hlink"/>
                </a:solidFill>
              </a:rPr>
              <a:t>use a loop to manipulate the index</a:t>
            </a:r>
            <a:r>
              <a:rPr lang="en-US" sz="3200" dirty="0" smtClean="0"/>
              <a:t>. For example, the following code initializes all of the values in the array to 0:</a:t>
            </a:r>
            <a:r>
              <a:rPr lang="en-US" sz="2800" dirty="0" smtClean="0">
                <a:latin typeface="Courier" pitchFamily="49" charset="0"/>
              </a:rPr>
              <a:t> </a:t>
            </a:r>
          </a:p>
          <a:p>
            <a:pPr>
              <a:buNone/>
            </a:pPr>
            <a:r>
              <a:rPr lang="en-US" sz="2800" dirty="0" smtClean="0">
                <a:latin typeface="Courier" pitchFamily="49" charset="0"/>
              </a:rPr>
              <a:t>       </a:t>
            </a:r>
            <a:r>
              <a:rPr lang="en-US" sz="2800" b="1" dirty="0" err="1" smtClean="0">
                <a:solidFill>
                  <a:schemeClr val="hlink"/>
                </a:solidFill>
                <a:latin typeface="Courier" pitchFamily="49" charset="0"/>
              </a:rPr>
              <a:t>int</a:t>
            </a:r>
            <a:r>
              <a:rPr lang="en-US" sz="2800" b="1" dirty="0" smtClean="0">
                <a:solidFill>
                  <a:schemeClr val="hlink"/>
                </a:solidFill>
                <a:latin typeface="Courier" pitchFamily="49" charset="0"/>
              </a:rPr>
              <a:t> a[5]; </a:t>
            </a:r>
          </a:p>
          <a:p>
            <a:pPr>
              <a:buNone/>
            </a:pPr>
            <a:r>
              <a:rPr lang="en-US" sz="2800" b="1" dirty="0" smtClean="0">
                <a:solidFill>
                  <a:schemeClr val="hlink"/>
                </a:solidFill>
                <a:latin typeface="Courier" pitchFamily="49" charset="0"/>
              </a:rPr>
              <a:t>       </a:t>
            </a:r>
            <a:r>
              <a:rPr lang="en-US" sz="2800" b="1" dirty="0" err="1" smtClean="0">
                <a:solidFill>
                  <a:schemeClr val="hlink"/>
                </a:solidFill>
                <a:latin typeface="Courier" pitchFamily="49" charset="0"/>
              </a:rPr>
              <a:t>int</a:t>
            </a:r>
            <a:r>
              <a:rPr lang="en-US" sz="2800" b="1" dirty="0" smtClean="0">
                <a:solidFill>
                  <a:schemeClr val="hlink"/>
                </a:solidFill>
                <a:latin typeface="Courier" pitchFamily="49" charset="0"/>
              </a:rPr>
              <a:t> </a:t>
            </a:r>
            <a:r>
              <a:rPr lang="en-US" sz="2800" b="1" dirty="0" err="1" smtClean="0">
                <a:solidFill>
                  <a:schemeClr val="hlink"/>
                </a:solidFill>
                <a:latin typeface="Courier" pitchFamily="49" charset="0"/>
              </a:rPr>
              <a:t>i</a:t>
            </a:r>
            <a:r>
              <a:rPr lang="en-US" sz="2800" b="1" dirty="0" smtClean="0">
                <a:solidFill>
                  <a:schemeClr val="hlink"/>
                </a:solidFill>
                <a:latin typeface="Courier" pitchFamily="49" charset="0"/>
              </a:rPr>
              <a:t>; </a:t>
            </a:r>
          </a:p>
          <a:p>
            <a:pPr>
              <a:buNone/>
            </a:pPr>
            <a:r>
              <a:rPr lang="en-US" sz="2800" b="1" dirty="0" smtClean="0">
                <a:solidFill>
                  <a:schemeClr val="hlink"/>
                </a:solidFill>
                <a:latin typeface="Courier" pitchFamily="49" charset="0"/>
              </a:rPr>
              <a:t>      for (</a:t>
            </a:r>
            <a:r>
              <a:rPr lang="en-US" sz="2800" b="1" dirty="0" err="1" smtClean="0">
                <a:solidFill>
                  <a:schemeClr val="hlink"/>
                </a:solidFill>
                <a:latin typeface="Courier" pitchFamily="49" charset="0"/>
              </a:rPr>
              <a:t>i</a:t>
            </a:r>
            <a:r>
              <a:rPr lang="en-US" sz="2800" b="1" dirty="0" smtClean="0">
                <a:solidFill>
                  <a:schemeClr val="hlink"/>
                </a:solidFill>
                <a:latin typeface="Courier" pitchFamily="49" charset="0"/>
              </a:rPr>
              <a:t>=0; </a:t>
            </a:r>
            <a:r>
              <a:rPr lang="en-US" sz="2800" b="1" dirty="0" err="1" smtClean="0">
                <a:solidFill>
                  <a:schemeClr val="hlink"/>
                </a:solidFill>
                <a:latin typeface="Courier" pitchFamily="49" charset="0"/>
              </a:rPr>
              <a:t>i</a:t>
            </a:r>
            <a:r>
              <a:rPr lang="en-US" sz="2800" b="1" dirty="0" smtClean="0">
                <a:solidFill>
                  <a:schemeClr val="hlink"/>
                </a:solidFill>
                <a:latin typeface="Courier" pitchFamily="49" charset="0"/>
              </a:rPr>
              <a:t>&lt;5; </a:t>
            </a:r>
            <a:r>
              <a:rPr lang="en-US" sz="2800" b="1" dirty="0" err="1" smtClean="0">
                <a:solidFill>
                  <a:schemeClr val="hlink"/>
                </a:solidFill>
                <a:latin typeface="Courier" pitchFamily="49" charset="0"/>
              </a:rPr>
              <a:t>i</a:t>
            </a:r>
            <a:r>
              <a:rPr lang="en-US" sz="2800" b="1" dirty="0" smtClean="0">
                <a:solidFill>
                  <a:schemeClr val="hlink"/>
                </a:solidFill>
                <a:latin typeface="Courier" pitchFamily="49" charset="0"/>
              </a:rPr>
              <a:t>++) </a:t>
            </a:r>
          </a:p>
          <a:p>
            <a:pPr>
              <a:buNone/>
            </a:pPr>
            <a:r>
              <a:rPr lang="en-US" sz="2800" b="1" dirty="0" smtClean="0">
                <a:solidFill>
                  <a:schemeClr val="hlink"/>
                </a:solidFill>
                <a:latin typeface="Courier" pitchFamily="49" charset="0"/>
              </a:rPr>
              <a:t>      {</a:t>
            </a:r>
          </a:p>
          <a:p>
            <a:pPr>
              <a:buNone/>
            </a:pPr>
            <a:r>
              <a:rPr lang="en-US" sz="2800" b="1" dirty="0" smtClean="0">
                <a:solidFill>
                  <a:schemeClr val="hlink"/>
                </a:solidFill>
                <a:latin typeface="Courier" pitchFamily="49" charset="0"/>
              </a:rPr>
              <a:t>         a[</a:t>
            </a:r>
            <a:r>
              <a:rPr lang="en-US" sz="2800" b="1" dirty="0" err="1" smtClean="0">
                <a:solidFill>
                  <a:schemeClr val="hlink"/>
                </a:solidFill>
                <a:latin typeface="Courier" pitchFamily="49" charset="0"/>
              </a:rPr>
              <a:t>i</a:t>
            </a:r>
            <a:r>
              <a:rPr lang="en-US" sz="2800" b="1" dirty="0" smtClean="0">
                <a:solidFill>
                  <a:schemeClr val="hlink"/>
                </a:solidFill>
                <a:latin typeface="Courier" pitchFamily="49" charset="0"/>
              </a:rPr>
              <a:t>] = 0; </a:t>
            </a:r>
          </a:p>
          <a:p>
            <a:pPr>
              <a:buNone/>
            </a:pPr>
            <a:r>
              <a:rPr lang="en-US" sz="2800" b="1" dirty="0" smtClean="0">
                <a:solidFill>
                  <a:schemeClr val="hlink"/>
                </a:solidFill>
                <a:latin typeface="Courier" pitchFamily="49" charset="0"/>
              </a:rPr>
              <a:t>      }</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Array indexes </a:t>
            </a:r>
            <a:endParaRPr lang="en-GB" dirty="0"/>
          </a:p>
        </p:txBody>
      </p:sp>
      <p:sp>
        <p:nvSpPr>
          <p:cNvPr id="4" name="Date Placeholder 3"/>
          <p:cNvSpPr>
            <a:spLocks noGrp="1"/>
          </p:cNvSpPr>
          <p:nvPr>
            <p:ph type="dt" sz="half" idx="10"/>
          </p:nvPr>
        </p:nvSpPr>
        <p:spPr/>
        <p:txBody>
          <a:bodyPr/>
          <a:lstStyle/>
          <a:p>
            <a:fld id="{5C86425B-6E96-49BA-B721-187CF9202C58}"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11</a:t>
            </a:fld>
            <a:endParaRPr lang="en-GB"/>
          </a:p>
        </p:txBody>
      </p:sp>
      <p:sp>
        <p:nvSpPr>
          <p:cNvPr id="3" name="Content Placeholder 2"/>
          <p:cNvSpPr>
            <a:spLocks noGrp="1"/>
          </p:cNvSpPr>
          <p:nvPr>
            <p:ph sz="quarter" idx="1"/>
          </p:nvPr>
        </p:nvSpPr>
        <p:spPr/>
        <p:txBody>
          <a:bodyPr>
            <a:normAutofit fontScale="47500" lnSpcReduction="20000"/>
          </a:bodyPr>
          <a:lstStyle/>
          <a:p>
            <a:pPr marL="342900" indent="-342900">
              <a:spcBef>
                <a:spcPct val="20000"/>
              </a:spcBef>
              <a:buClr>
                <a:schemeClr val="folHlink"/>
              </a:buClr>
              <a:buNone/>
            </a:pPr>
            <a:r>
              <a:rPr lang="en-US" sz="3200" dirty="0" smtClean="0"/>
              <a:t>The following program initializes the values in the array sequentially and then prints them out:</a:t>
            </a:r>
            <a:r>
              <a:rPr lang="en-US" sz="3600" dirty="0" smtClean="0"/>
              <a:t> </a:t>
            </a:r>
            <a:endParaRPr lang="en-US" sz="3600" dirty="0" smtClean="0"/>
          </a:p>
          <a:p>
            <a:pPr marL="342900" indent="-342900">
              <a:spcBef>
                <a:spcPct val="20000"/>
              </a:spcBef>
              <a:buClr>
                <a:schemeClr val="folHlink"/>
              </a:buClr>
              <a:buFont typeface="Wingdings" pitchFamily="2" charset="2"/>
              <a:buChar char="n"/>
            </a:pPr>
            <a:endParaRPr lang="en-US" sz="3600" dirty="0" smtClean="0"/>
          </a:p>
          <a:p>
            <a:pPr marL="342900" indent="-342900">
              <a:spcBef>
                <a:spcPct val="20000"/>
              </a:spcBef>
              <a:buClr>
                <a:schemeClr val="folHlink"/>
              </a:buClr>
              <a:buNone/>
            </a:pPr>
            <a:r>
              <a:rPr lang="en-US" sz="4400" dirty="0" smtClean="0"/>
              <a:t> </a:t>
            </a:r>
            <a:r>
              <a:rPr lang="en-US" sz="3600" b="1" dirty="0" smtClean="0">
                <a:solidFill>
                  <a:schemeClr val="hlink"/>
                </a:solidFill>
                <a:latin typeface="Courier" pitchFamily="49" charset="0"/>
              </a:rPr>
              <a:t>#include &lt;</a:t>
            </a:r>
            <a:r>
              <a:rPr lang="en-US" sz="3600" b="1" dirty="0" err="1" smtClean="0">
                <a:solidFill>
                  <a:schemeClr val="hlink"/>
                </a:solidFill>
                <a:latin typeface="Courier" pitchFamily="49" charset="0"/>
              </a:rPr>
              <a:t>stdio.h</a:t>
            </a:r>
            <a:r>
              <a:rPr lang="en-US" sz="3600" b="1" dirty="0" smtClean="0">
                <a:solidFill>
                  <a:schemeClr val="hlink"/>
                </a:solidFill>
                <a:latin typeface="Courier" pitchFamily="49" charset="0"/>
              </a:rPr>
              <a:t>&gt; </a:t>
            </a:r>
          </a:p>
          <a:p>
            <a:pPr marL="342900" indent="-342900">
              <a:spcBef>
                <a:spcPct val="20000"/>
              </a:spcBef>
              <a:buClr>
                <a:schemeClr val="folHlink"/>
              </a:buClr>
              <a:buNone/>
            </a:pPr>
            <a:r>
              <a:rPr lang="en-US" sz="3600" b="1" dirty="0" smtClean="0">
                <a:solidFill>
                  <a:schemeClr val="hlink"/>
                </a:solidFill>
                <a:latin typeface="Courier" pitchFamily="49" charset="0"/>
              </a:rPr>
              <a:t> void main() </a:t>
            </a:r>
          </a:p>
          <a:p>
            <a:pPr marL="342900" indent="-342900">
              <a:spcBef>
                <a:spcPct val="20000"/>
              </a:spcBef>
              <a:buClr>
                <a:schemeClr val="folHlink"/>
              </a:buClr>
              <a:buNone/>
            </a:pPr>
            <a:r>
              <a:rPr lang="en-US" sz="3600" b="1" dirty="0" smtClean="0">
                <a:solidFill>
                  <a:schemeClr val="hlink"/>
                </a:solidFill>
                <a:latin typeface="Courier" pitchFamily="49" charset="0"/>
              </a:rPr>
              <a:t> { </a:t>
            </a:r>
          </a:p>
          <a:p>
            <a:pPr marL="342900" indent="-342900">
              <a:spcBef>
                <a:spcPct val="20000"/>
              </a:spcBef>
              <a:buClr>
                <a:schemeClr val="folHlink"/>
              </a:buClr>
              <a:buNone/>
            </a:pPr>
            <a:r>
              <a:rPr lang="en-US" sz="3600" b="1" dirty="0" smtClean="0">
                <a:solidFill>
                  <a:schemeClr val="hlink"/>
                </a:solidFill>
                <a:latin typeface="Courier" pitchFamily="49" charset="0"/>
              </a:rPr>
              <a:t>   </a:t>
            </a:r>
            <a:r>
              <a:rPr lang="en-US" sz="3600" b="1" dirty="0" err="1" smtClean="0">
                <a:solidFill>
                  <a:schemeClr val="hlink"/>
                </a:solidFill>
                <a:latin typeface="Courier" pitchFamily="49" charset="0"/>
              </a:rPr>
              <a:t>int</a:t>
            </a:r>
            <a:r>
              <a:rPr lang="en-US" sz="3600" b="1" dirty="0" smtClean="0">
                <a:solidFill>
                  <a:schemeClr val="hlink"/>
                </a:solidFill>
                <a:latin typeface="Courier" pitchFamily="49" charset="0"/>
              </a:rPr>
              <a:t> a[5]; </a:t>
            </a:r>
          </a:p>
          <a:p>
            <a:pPr marL="342900" indent="-342900">
              <a:spcBef>
                <a:spcPct val="20000"/>
              </a:spcBef>
              <a:buClr>
                <a:schemeClr val="folHlink"/>
              </a:buClr>
              <a:buNone/>
            </a:pPr>
            <a:r>
              <a:rPr lang="en-US" sz="3600" b="1" dirty="0" smtClean="0">
                <a:solidFill>
                  <a:schemeClr val="hlink"/>
                </a:solidFill>
                <a:latin typeface="Courier" pitchFamily="49" charset="0"/>
              </a:rPr>
              <a:t>   </a:t>
            </a:r>
            <a:r>
              <a:rPr lang="en-US" sz="3600" b="1" dirty="0" err="1" smtClean="0">
                <a:solidFill>
                  <a:schemeClr val="hlink"/>
                </a:solidFill>
                <a:latin typeface="Courier" pitchFamily="49" charset="0"/>
              </a:rPr>
              <a:t>int</a:t>
            </a:r>
            <a:r>
              <a:rPr lang="en-US" sz="3600" b="1" dirty="0" smtClean="0">
                <a:solidFill>
                  <a:schemeClr val="hlink"/>
                </a:solidFill>
                <a:latin typeface="Courier" pitchFamily="49" charset="0"/>
              </a:rPr>
              <a:t>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 </a:t>
            </a:r>
          </a:p>
          <a:p>
            <a:pPr marL="342900" indent="-342900">
              <a:spcBef>
                <a:spcPct val="20000"/>
              </a:spcBef>
              <a:buClr>
                <a:schemeClr val="folHlink"/>
              </a:buClr>
              <a:buNone/>
            </a:pPr>
            <a:r>
              <a:rPr lang="en-US" sz="3600" b="1" dirty="0" smtClean="0">
                <a:solidFill>
                  <a:schemeClr val="hlink"/>
                </a:solidFill>
                <a:latin typeface="Courier" pitchFamily="49" charset="0"/>
              </a:rPr>
              <a:t>   for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=0;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&lt;5;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 </a:t>
            </a:r>
          </a:p>
          <a:p>
            <a:pPr marL="342900" indent="-342900">
              <a:spcBef>
                <a:spcPct val="20000"/>
              </a:spcBef>
              <a:buClr>
                <a:schemeClr val="folHlink"/>
              </a:buClr>
              <a:buNone/>
            </a:pPr>
            <a:r>
              <a:rPr lang="en-US" sz="3600" b="1" dirty="0" smtClean="0">
                <a:solidFill>
                  <a:schemeClr val="hlink"/>
                </a:solidFill>
                <a:latin typeface="Courier" pitchFamily="49" charset="0"/>
              </a:rPr>
              <a:t>   {</a:t>
            </a:r>
          </a:p>
          <a:p>
            <a:pPr marL="342900" indent="-342900">
              <a:spcBef>
                <a:spcPct val="20000"/>
              </a:spcBef>
              <a:buClr>
                <a:schemeClr val="folHlink"/>
              </a:buClr>
              <a:buNone/>
            </a:pPr>
            <a:r>
              <a:rPr lang="en-US" sz="3600" b="1" dirty="0" smtClean="0">
                <a:solidFill>
                  <a:schemeClr val="hlink"/>
                </a:solidFill>
                <a:latin typeface="Courier" pitchFamily="49" charset="0"/>
              </a:rPr>
              <a:t>      a[</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 =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 </a:t>
            </a:r>
          </a:p>
          <a:p>
            <a:pPr marL="342900" indent="-342900">
              <a:spcBef>
                <a:spcPct val="20000"/>
              </a:spcBef>
              <a:buClr>
                <a:schemeClr val="folHlink"/>
              </a:buClr>
              <a:buNone/>
            </a:pPr>
            <a:r>
              <a:rPr lang="en-US" sz="3600" b="1" dirty="0" smtClean="0">
                <a:solidFill>
                  <a:schemeClr val="hlink"/>
                </a:solidFill>
                <a:latin typeface="Courier" pitchFamily="49" charset="0"/>
              </a:rPr>
              <a:t>   </a:t>
            </a:r>
            <a:r>
              <a:rPr lang="en-US" sz="3600" b="1" dirty="0" smtClean="0">
                <a:solidFill>
                  <a:schemeClr val="hlink"/>
                </a:solidFill>
                <a:latin typeface="Courier" pitchFamily="49" charset="0"/>
              </a:rPr>
              <a:t>}</a:t>
            </a:r>
            <a:r>
              <a:rPr lang="en-US" sz="3600" b="1" dirty="0" smtClean="0">
                <a:solidFill>
                  <a:schemeClr val="hlink"/>
                </a:solidFill>
                <a:latin typeface="Courier" pitchFamily="49" charset="0"/>
              </a:rPr>
              <a:t> for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=0;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&lt;5;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 </a:t>
            </a:r>
          </a:p>
          <a:p>
            <a:pPr marL="342900" indent="-342900">
              <a:spcBef>
                <a:spcPct val="20000"/>
              </a:spcBef>
              <a:buClr>
                <a:schemeClr val="folHlink"/>
              </a:buClr>
              <a:buNone/>
            </a:pPr>
            <a:r>
              <a:rPr lang="en-US" sz="3600" b="1" dirty="0" smtClean="0">
                <a:solidFill>
                  <a:schemeClr val="hlink"/>
                </a:solidFill>
                <a:latin typeface="Courier" pitchFamily="49" charset="0"/>
              </a:rPr>
              <a:t> {</a:t>
            </a:r>
          </a:p>
          <a:p>
            <a:pPr marL="342900" indent="-342900">
              <a:spcBef>
                <a:spcPct val="20000"/>
              </a:spcBef>
              <a:buClr>
                <a:schemeClr val="folHlink"/>
              </a:buClr>
              <a:buNone/>
            </a:pPr>
            <a:r>
              <a:rPr lang="en-US" sz="3600" b="1" dirty="0" smtClean="0">
                <a:solidFill>
                  <a:schemeClr val="hlink"/>
                </a:solidFill>
                <a:latin typeface="Courier" pitchFamily="49" charset="0"/>
              </a:rPr>
              <a:t>  </a:t>
            </a:r>
            <a:r>
              <a:rPr lang="en-US" sz="3600" b="1" dirty="0" err="1" smtClean="0">
                <a:solidFill>
                  <a:schemeClr val="hlink"/>
                </a:solidFill>
                <a:latin typeface="Courier" pitchFamily="49" charset="0"/>
              </a:rPr>
              <a:t>printf</a:t>
            </a:r>
            <a:r>
              <a:rPr lang="en-US" sz="3600" b="1" dirty="0" smtClean="0">
                <a:solidFill>
                  <a:schemeClr val="hlink"/>
                </a:solidFill>
                <a:latin typeface="Courier" pitchFamily="49" charset="0"/>
              </a:rPr>
              <a:t>("a[%d] = %d\n", </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 a[</a:t>
            </a:r>
            <a:r>
              <a:rPr lang="en-US" sz="3600" b="1" dirty="0" err="1" smtClean="0">
                <a:solidFill>
                  <a:schemeClr val="hlink"/>
                </a:solidFill>
                <a:latin typeface="Courier" pitchFamily="49" charset="0"/>
              </a:rPr>
              <a:t>i</a:t>
            </a:r>
            <a:r>
              <a:rPr lang="en-US" sz="3600" b="1" dirty="0" smtClean="0">
                <a:solidFill>
                  <a:schemeClr val="hlink"/>
                </a:solidFill>
                <a:latin typeface="Courier" pitchFamily="49" charset="0"/>
              </a:rPr>
              <a:t>]); </a:t>
            </a:r>
          </a:p>
          <a:p>
            <a:pPr marL="342900" indent="-342900">
              <a:spcBef>
                <a:spcPct val="20000"/>
              </a:spcBef>
              <a:buClr>
                <a:schemeClr val="folHlink"/>
              </a:buClr>
              <a:buNone/>
            </a:pPr>
            <a:r>
              <a:rPr lang="en-US" sz="3600" b="1" dirty="0" smtClean="0">
                <a:solidFill>
                  <a:schemeClr val="hlink"/>
                </a:solidFill>
                <a:latin typeface="Courier" pitchFamily="49" charset="0"/>
              </a:rPr>
              <a:t> } </a:t>
            </a:r>
          </a:p>
          <a:p>
            <a:pPr marL="342900" indent="-342900">
              <a:spcBef>
                <a:spcPct val="20000"/>
              </a:spcBef>
              <a:buClr>
                <a:schemeClr val="folHlink"/>
              </a:buClr>
              <a:buNone/>
            </a:pPr>
            <a:r>
              <a:rPr lang="en-US" sz="3600" b="1" dirty="0" smtClean="0">
                <a:solidFill>
                  <a:schemeClr val="hlink"/>
                </a:solidFill>
                <a:latin typeface="Courier" pitchFamily="49" charset="0"/>
              </a:rPr>
              <a:t>}</a:t>
            </a:r>
          </a:p>
          <a:p>
            <a:pPr marL="342900" indent="-342900">
              <a:spcBef>
                <a:spcPct val="20000"/>
              </a:spcBef>
              <a:buClr>
                <a:schemeClr val="folHlink"/>
              </a:buClr>
              <a:buNone/>
            </a:pPr>
            <a:endParaRPr lang="en-US" sz="3600" b="1" dirty="0" smtClean="0">
              <a:solidFill>
                <a:schemeClr val="hlink"/>
              </a:solidFill>
              <a:latin typeface="Courier" pitchFamily="49" charset="0"/>
            </a:endParaRPr>
          </a:p>
          <a:p>
            <a:pPr marL="342900" indent="-342900">
              <a:spcBef>
                <a:spcPct val="20000"/>
              </a:spcBef>
              <a:buClr>
                <a:schemeClr val="folHlink"/>
              </a:buClr>
              <a:buNone/>
            </a:pPr>
            <a:endParaRPr lang="en-US" sz="3600" b="1" dirty="0" smtClean="0">
              <a:solidFill>
                <a:schemeClr val="hlink"/>
              </a:solidFill>
              <a:latin typeface="Courier" pitchFamily="49" charset="0"/>
            </a:endParaRPr>
          </a:p>
          <a:p>
            <a:pPr marL="514350" indent="-514350">
              <a:buFont typeface="+mj-lt"/>
              <a:buAutoNum type="arabicPeriod"/>
            </a:pPr>
            <a:endParaRPr lang="en-GB"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a:t>
            </a:r>
            <a:r>
              <a:rPr lang="en-GB" dirty="0" smtClean="0"/>
              <a:t>dimensional arrays </a:t>
            </a:r>
            <a:endParaRPr lang="en-GB" dirty="0"/>
          </a:p>
        </p:txBody>
      </p:sp>
      <p:sp>
        <p:nvSpPr>
          <p:cNvPr id="4" name="Date Placeholder 3"/>
          <p:cNvSpPr>
            <a:spLocks noGrp="1"/>
          </p:cNvSpPr>
          <p:nvPr>
            <p:ph type="dt" sz="half" idx="10"/>
          </p:nvPr>
        </p:nvSpPr>
        <p:spPr/>
        <p:txBody>
          <a:bodyPr/>
          <a:lstStyle/>
          <a:p>
            <a:fld id="{F81A6D5F-B382-408D-8CE1-EB017BF81004}"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12</a:t>
            </a:fld>
            <a:endParaRPr lang="en-GB"/>
          </a:p>
        </p:txBody>
      </p:sp>
      <p:sp>
        <p:nvSpPr>
          <p:cNvPr id="3" name="Content Placeholder 2"/>
          <p:cNvSpPr>
            <a:spLocks noGrp="1"/>
          </p:cNvSpPr>
          <p:nvPr>
            <p:ph sz="quarter" idx="1"/>
          </p:nvPr>
        </p:nvSpPr>
        <p:spPr/>
        <p:txBody>
          <a:bodyPr>
            <a:normAutofit/>
          </a:bodyPr>
          <a:lstStyle/>
          <a:p>
            <a:r>
              <a:rPr lang="en-US" dirty="0" smtClean="0"/>
              <a:t>An array’s dimension is the number of indices required to manipulate the elements of the array</a:t>
            </a:r>
            <a:r>
              <a:rPr lang="en-US" dirty="0" smtClean="0"/>
              <a:t>.</a:t>
            </a:r>
          </a:p>
          <a:p>
            <a:r>
              <a:rPr lang="en-US" dirty="0" smtClean="0"/>
              <a:t>This is a single list row (or column) of values. For this reason, only a single index is required to access its values</a:t>
            </a:r>
            <a:r>
              <a:rPr lang="en-US" dirty="0" smtClean="0"/>
              <a:t>.</a:t>
            </a:r>
            <a:endParaRPr lang="en-GB" dirty="0" smtClean="0"/>
          </a:p>
          <a:p>
            <a:r>
              <a:rPr lang="en-US" dirty="0" smtClean="0"/>
              <a:t>C stores one-dimensional arrays on one contiguous memory location with the first element at the lowest address. For example, after this fragment executes,</a:t>
            </a: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13</a:t>
            </a:fld>
            <a:endParaRPr lang="en-GB"/>
          </a:p>
        </p:txBody>
      </p:sp>
      <p:sp>
        <p:nvSpPr>
          <p:cNvPr id="6" name="Content Placeholder 5"/>
          <p:cNvSpPr>
            <a:spLocks noGrp="1"/>
          </p:cNvSpPr>
          <p:nvPr>
            <p:ph sz="quarter" idx="1"/>
          </p:nvPr>
        </p:nvSpPr>
        <p:spPr/>
        <p:txBody>
          <a:bodyPr/>
          <a:lstStyle/>
          <a:p>
            <a:pPr marL="514350" indent="-514350">
              <a:buFont typeface="+mj-lt"/>
              <a:buAutoNum type="arabicPeriod"/>
            </a:pPr>
            <a:r>
              <a:rPr lang="en-US" dirty="0" err="1" smtClean="0">
                <a:solidFill>
                  <a:srgbClr val="FF0000"/>
                </a:solidFill>
              </a:rPr>
              <a:t>int</a:t>
            </a:r>
            <a:r>
              <a:rPr lang="en-US" dirty="0" smtClean="0">
                <a:solidFill>
                  <a:srgbClr val="FF0000"/>
                </a:solidFill>
              </a:rPr>
              <a:t> </a:t>
            </a:r>
            <a:r>
              <a:rPr lang="en-US" dirty="0" err="1" smtClean="0">
                <a:solidFill>
                  <a:srgbClr val="FF0000"/>
                </a:solidFill>
              </a:rPr>
              <a:t>i</a:t>
            </a:r>
            <a:r>
              <a:rPr lang="en-US" dirty="0" smtClean="0">
                <a:solidFill>
                  <a:srgbClr val="FF0000"/>
                </a:solidFill>
              </a:rPr>
              <a:t>[5];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int</a:t>
            </a:r>
            <a:r>
              <a:rPr lang="en-US" dirty="0" smtClean="0">
                <a:solidFill>
                  <a:srgbClr val="FF0000"/>
                </a:solidFill>
              </a:rPr>
              <a:t> j;		</a:t>
            </a:r>
            <a:endParaRPr lang="en-GB" dirty="0" smtClean="0">
              <a:solidFill>
                <a:srgbClr val="FF0000"/>
              </a:solidFill>
            </a:endParaRPr>
          </a:p>
          <a:p>
            <a:pPr marL="514350" indent="-514350">
              <a:buFont typeface="+mj-lt"/>
              <a:buAutoNum type="arabicPeriod"/>
            </a:pPr>
            <a:r>
              <a:rPr lang="en-US" dirty="0" smtClean="0">
                <a:solidFill>
                  <a:srgbClr val="FF0000"/>
                </a:solidFill>
              </a:rPr>
              <a:t>	for(j=0;j&lt;5;j++)</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i</a:t>
            </a:r>
            <a:r>
              <a:rPr lang="en-US" dirty="0" smtClean="0">
                <a:solidFill>
                  <a:srgbClr val="FF0000"/>
                </a:solidFill>
              </a:rPr>
              <a:t>[j]= j+1;</a:t>
            </a:r>
            <a:r>
              <a:rPr lang="en-GB" dirty="0" smtClean="0">
                <a:solidFill>
                  <a:srgbClr val="FF0000"/>
                </a:solidFill>
              </a:rPr>
              <a:t> </a:t>
            </a:r>
            <a:r>
              <a:rPr lang="en-US" dirty="0" smtClean="0">
                <a:solidFill>
                  <a:srgbClr val="FF0000"/>
                </a:solidFill>
              </a:rPr>
              <a:t> </a:t>
            </a:r>
            <a:endParaRPr lang="en-GB" dirty="0" smtClean="0">
              <a:solidFill>
                <a:srgbClr val="FF0000"/>
              </a:solidFill>
            </a:endParaRPr>
          </a:p>
          <a:p>
            <a:pPr marL="514350" indent="-514350"/>
            <a:r>
              <a:rPr lang="en-US" dirty="0" smtClean="0"/>
              <a:t>array </a:t>
            </a:r>
            <a:r>
              <a:rPr lang="en-US" dirty="0" err="1" smtClean="0"/>
              <a:t>i</a:t>
            </a:r>
            <a:r>
              <a:rPr lang="en-US" dirty="0" smtClean="0"/>
              <a:t> will  look like this</a:t>
            </a:r>
            <a:r>
              <a:rPr lang="en-US" dirty="0" smtClean="0"/>
              <a:t>:</a:t>
            </a:r>
          </a:p>
          <a:p>
            <a:pPr marL="514350" indent="-514350"/>
            <a:endParaRPr lang="en-GB" dirty="0" smtClean="0"/>
          </a:p>
          <a:p>
            <a:endParaRPr lang="en-GB" dirty="0"/>
          </a:p>
        </p:txBody>
      </p:sp>
      <p:graphicFrame>
        <p:nvGraphicFramePr>
          <p:cNvPr id="7" name="Table 6"/>
          <p:cNvGraphicFramePr>
            <a:graphicFrameLocks noGrp="1"/>
          </p:cNvGraphicFramePr>
          <p:nvPr/>
        </p:nvGraphicFramePr>
        <p:xfrm>
          <a:off x="1285852" y="4429132"/>
          <a:ext cx="5080000" cy="74168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tc>
                  <a:txBody>
                    <a:bodyPr/>
                    <a:lstStyle/>
                    <a:p>
                      <a:r>
                        <a:rPr lang="en-GB" dirty="0" smtClean="0"/>
                        <a:t>4</a:t>
                      </a:r>
                      <a:endParaRPr lang="en-GB" dirty="0"/>
                    </a:p>
                  </a:txBody>
                  <a:tcPr/>
                </a:tc>
              </a:tr>
              <a:tr h="370840">
                <a:tc>
                  <a:txBody>
                    <a:bodyPr/>
                    <a:lstStyle/>
                    <a:p>
                      <a:r>
                        <a:rPr lang="en-GB" dirty="0" smtClean="0"/>
                        <a:t>1</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tc>
                  <a:txBody>
                    <a:bodyPr/>
                    <a:lstStyle/>
                    <a:p>
                      <a:r>
                        <a:rPr lang="en-GB" dirty="0" smtClean="0"/>
                        <a:t>4</a:t>
                      </a:r>
                      <a:endParaRPr lang="en-GB" dirty="0"/>
                    </a:p>
                  </a:txBody>
                  <a:tcPr/>
                </a:tc>
                <a:tc>
                  <a:txBody>
                    <a:bodyPr/>
                    <a:lstStyle/>
                    <a:p>
                      <a:r>
                        <a:rPr lang="en-GB" dirty="0" smtClean="0"/>
                        <a:t>5</a:t>
                      </a:r>
                      <a:endParaRPr lang="en-GB"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dimensional array</a:t>
            </a:r>
            <a:endParaRPr lang="en-GB" dirty="0"/>
          </a:p>
        </p:txBody>
      </p:sp>
      <p:sp>
        <p:nvSpPr>
          <p:cNvPr id="4" name="Date Placeholder 3"/>
          <p:cNvSpPr>
            <a:spLocks noGrp="1"/>
          </p:cNvSpPr>
          <p:nvPr>
            <p:ph type="dt" sz="half" idx="10"/>
          </p:nvPr>
        </p:nvSpPr>
        <p:spPr/>
        <p:txBody>
          <a:bodyPr/>
          <a:lstStyle/>
          <a:p>
            <a:fld id="{88D0DCED-3827-490D-957E-898AD3ECF6A3}"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14</a:t>
            </a:fld>
            <a:endParaRPr lang="en-GB"/>
          </a:p>
        </p:txBody>
      </p:sp>
      <p:sp>
        <p:nvSpPr>
          <p:cNvPr id="3" name="Content Placeholder 2"/>
          <p:cNvSpPr>
            <a:spLocks noGrp="1"/>
          </p:cNvSpPr>
          <p:nvPr>
            <p:ph sz="quarter" idx="1"/>
          </p:nvPr>
        </p:nvSpPr>
        <p:spPr/>
        <p:txBody>
          <a:bodyPr>
            <a:normAutofit lnSpcReduction="10000"/>
          </a:bodyPr>
          <a:lstStyle/>
          <a:p>
            <a:pPr marL="660400" indent="-660400">
              <a:spcBef>
                <a:spcPct val="20000"/>
              </a:spcBef>
              <a:buClr>
                <a:schemeClr val="folHlink"/>
              </a:buClr>
              <a:buNone/>
            </a:pPr>
            <a:r>
              <a:rPr lang="en-US" sz="3600" b="1" dirty="0" err="1" smtClean="0">
                <a:solidFill>
                  <a:schemeClr val="hlink"/>
                </a:solidFill>
              </a:rPr>
              <a:t>MultiDimensional</a:t>
            </a:r>
            <a:r>
              <a:rPr lang="en-US" sz="3600" b="1" dirty="0" smtClean="0">
                <a:solidFill>
                  <a:schemeClr val="hlink"/>
                </a:solidFill>
              </a:rPr>
              <a:t> </a:t>
            </a:r>
            <a:r>
              <a:rPr lang="en-US" sz="3600" b="1" dirty="0" err="1" smtClean="0">
                <a:solidFill>
                  <a:schemeClr val="hlink"/>
                </a:solidFill>
              </a:rPr>
              <a:t>e.g</a:t>
            </a:r>
            <a:r>
              <a:rPr lang="en-US" sz="3600" b="1" dirty="0" smtClean="0">
                <a:solidFill>
                  <a:schemeClr val="hlink"/>
                </a:solidFill>
              </a:rPr>
              <a:t> Two Dimension Array</a:t>
            </a:r>
          </a:p>
          <a:p>
            <a:pPr marL="660400" indent="-660400">
              <a:spcBef>
                <a:spcPct val="20000"/>
              </a:spcBef>
              <a:buClr>
                <a:schemeClr val="folHlink"/>
              </a:buClr>
              <a:buFont typeface="Wingdings" pitchFamily="2" charset="2"/>
              <a:buChar char="n"/>
            </a:pPr>
            <a:r>
              <a:rPr lang="en-US" sz="3200" dirty="0" smtClean="0"/>
              <a:t>Is a matrix or a table of values with </a:t>
            </a:r>
            <a:r>
              <a:rPr lang="en-US" sz="3200" b="1" dirty="0" smtClean="0">
                <a:solidFill>
                  <a:schemeClr val="folHlink"/>
                </a:solidFill>
              </a:rPr>
              <a:t>m</a:t>
            </a:r>
            <a:r>
              <a:rPr lang="en-US" sz="3200" dirty="0" smtClean="0">
                <a:solidFill>
                  <a:schemeClr val="folHlink"/>
                </a:solidFill>
              </a:rPr>
              <a:t> </a:t>
            </a:r>
            <a:r>
              <a:rPr lang="en-US" sz="3200" dirty="0" smtClean="0"/>
              <a:t>rows (e.g. 4 rows)  and </a:t>
            </a:r>
            <a:r>
              <a:rPr lang="en-US" sz="3200" b="1" dirty="0" smtClean="0">
                <a:solidFill>
                  <a:schemeClr val="folHlink"/>
                </a:solidFill>
              </a:rPr>
              <a:t>n</a:t>
            </a:r>
            <a:r>
              <a:rPr lang="en-US" sz="3200" dirty="0" smtClean="0">
                <a:solidFill>
                  <a:schemeClr val="folHlink"/>
                </a:solidFill>
              </a:rPr>
              <a:t> </a:t>
            </a:r>
            <a:r>
              <a:rPr lang="en-US" sz="3200" dirty="0" smtClean="0"/>
              <a:t>columns (e.g. 3 columns). </a:t>
            </a:r>
          </a:p>
          <a:p>
            <a:pPr marL="660400" indent="-660400">
              <a:spcBef>
                <a:spcPct val="20000"/>
              </a:spcBef>
              <a:buClr>
                <a:schemeClr val="folHlink"/>
              </a:buClr>
              <a:buFont typeface="Wingdings" pitchFamily="2" charset="2"/>
              <a:buChar char="n"/>
            </a:pPr>
            <a:r>
              <a:rPr lang="en-US" sz="3200" dirty="0" smtClean="0"/>
              <a:t>Two indexes (one for row, the other for column) needed to access values.</a:t>
            </a:r>
          </a:p>
          <a:p>
            <a:pPr marL="660400" indent="-660400">
              <a:spcBef>
                <a:spcPct val="20000"/>
              </a:spcBef>
              <a:buClr>
                <a:schemeClr val="folHlink"/>
              </a:buClr>
            </a:pPr>
            <a:r>
              <a:rPr lang="en-US" sz="3200" dirty="0" smtClean="0"/>
              <a:t> Declaration Syntax: </a:t>
            </a:r>
            <a:br>
              <a:rPr lang="en-US" sz="3200" dirty="0" smtClean="0"/>
            </a:br>
            <a:r>
              <a:rPr lang="en-US" sz="2800" b="1" dirty="0" err="1" smtClean="0">
                <a:solidFill>
                  <a:schemeClr val="hlink"/>
                </a:solidFill>
                <a:latin typeface="Courier" pitchFamily="49" charset="0"/>
              </a:rPr>
              <a:t>data_type</a:t>
            </a:r>
            <a:r>
              <a:rPr lang="en-US" sz="2800" b="1" dirty="0" smtClean="0">
                <a:solidFill>
                  <a:schemeClr val="hlink"/>
                </a:solidFill>
                <a:latin typeface="Courier" pitchFamily="49" charset="0"/>
              </a:rPr>
              <a:t> </a:t>
            </a:r>
            <a:r>
              <a:rPr lang="en-US" sz="2800" b="1" dirty="0" err="1" smtClean="0">
                <a:solidFill>
                  <a:schemeClr val="hlink"/>
                </a:solidFill>
                <a:latin typeface="Courier" pitchFamily="49" charset="0"/>
              </a:rPr>
              <a:t>array_name</a:t>
            </a:r>
            <a:r>
              <a:rPr lang="en-US" sz="2800" b="1" dirty="0" smtClean="0">
                <a:solidFill>
                  <a:schemeClr val="hlink"/>
                </a:solidFill>
                <a:latin typeface="Courier" pitchFamily="49" charset="0"/>
              </a:rPr>
              <a:t>[m][n];</a:t>
            </a:r>
          </a:p>
          <a:p>
            <a:pPr marL="660400" indent="-660400">
              <a:spcBef>
                <a:spcPct val="20000"/>
              </a:spcBef>
              <a:buClr>
                <a:schemeClr val="folHlink"/>
              </a:buClr>
              <a:buNone/>
            </a:pPr>
            <a:r>
              <a:rPr lang="en-US" sz="2800" b="1" dirty="0" smtClean="0">
                <a:solidFill>
                  <a:schemeClr val="hlink"/>
                </a:solidFill>
                <a:latin typeface="Courier" pitchFamily="49" charset="0"/>
              </a:rPr>
              <a:t>  e.g. float sales[4][3];</a:t>
            </a:r>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15</a:t>
            </a:fld>
            <a:endParaRPr lang="en-GB"/>
          </a:p>
        </p:txBody>
      </p:sp>
      <p:sp>
        <p:nvSpPr>
          <p:cNvPr id="6" name="Content Placeholder 5"/>
          <p:cNvSpPr>
            <a:spLocks noGrp="1"/>
          </p:cNvSpPr>
          <p:nvPr>
            <p:ph sz="quarter" idx="1"/>
          </p:nvPr>
        </p:nvSpPr>
        <p:spPr/>
        <p:txBody>
          <a:bodyPr>
            <a:normAutofit/>
          </a:bodyPr>
          <a:lstStyle/>
          <a:p>
            <a:r>
              <a:rPr lang="en-US" dirty="0" smtClean="0"/>
              <a:t>Two-dimensional arrays are used like one-dimensional ones. For example, the following program loads a 4 x 5 array with the products of the indices, then displays the array in row, column format.</a:t>
            </a:r>
            <a:endParaRPr lang="en-GB" dirty="0" smtClean="0"/>
          </a:p>
          <a:p>
            <a:r>
              <a:rPr lang="en-US" dirty="0" smtClean="0"/>
              <a:t> </a:t>
            </a:r>
            <a:endParaRPr lang="en-GB" dirty="0" smtClean="0"/>
          </a:p>
          <a:p>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r>
              <a:rPr lang="en-US" dirty="0" smtClean="0">
                <a:solidFill>
                  <a:srgbClr val="C00000"/>
                </a:solidFill>
              </a:rPr>
              <a:t>void main()</a:t>
            </a:r>
            <a:endParaRPr lang="en-GB" dirty="0" smtClean="0">
              <a:solidFill>
                <a:srgbClr val="C00000"/>
              </a:solidFill>
            </a:endParaRPr>
          </a:p>
          <a:p>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16</a:t>
            </a:fld>
            <a:endParaRPr lang="en-GB"/>
          </a:p>
        </p:txBody>
      </p:sp>
      <p:sp>
        <p:nvSpPr>
          <p:cNvPr id="6" name="Content Placeholder 5"/>
          <p:cNvSpPr>
            <a:spLocks noGrp="1"/>
          </p:cNvSpPr>
          <p:nvPr>
            <p:ph sz="quarter" idx="1"/>
          </p:nvPr>
        </p:nvSpPr>
        <p:spPr/>
        <p:txBody>
          <a:bodyPr>
            <a:normAutofit fontScale="62500" lnSpcReduction="20000"/>
          </a:bodyPr>
          <a:lstStyle/>
          <a:p>
            <a:r>
              <a:rPr lang="en-US" dirty="0" err="1" smtClean="0">
                <a:solidFill>
                  <a:srgbClr val="C00000"/>
                </a:solidFill>
              </a:rPr>
              <a:t>int</a:t>
            </a:r>
            <a:r>
              <a:rPr lang="en-US" dirty="0" smtClean="0">
                <a:solidFill>
                  <a:srgbClr val="C00000"/>
                </a:solidFill>
              </a:rPr>
              <a:t> </a:t>
            </a:r>
            <a:r>
              <a:rPr lang="en-US" dirty="0" err="1" smtClean="0">
                <a:solidFill>
                  <a:srgbClr val="C00000"/>
                </a:solidFill>
              </a:rPr>
              <a:t>twod</a:t>
            </a:r>
            <a:r>
              <a:rPr lang="en-US" dirty="0" smtClean="0">
                <a:solidFill>
                  <a:srgbClr val="C00000"/>
                </a:solidFill>
              </a:rPr>
              <a:t>[4][5];</a:t>
            </a:r>
            <a:endParaRPr lang="en-GB" dirty="0" smtClean="0">
              <a:solidFill>
                <a:srgbClr val="C00000"/>
              </a:solidFill>
            </a:endParaRPr>
          </a:p>
          <a:p>
            <a:r>
              <a:rPr lang="en-US" dirty="0" smtClean="0">
                <a:solidFill>
                  <a:srgbClr val="C00000"/>
                </a:solidFill>
              </a:rPr>
              <a:t>	</a:t>
            </a:r>
            <a:r>
              <a:rPr lang="en-US" dirty="0" err="1" smtClean="0">
                <a:solidFill>
                  <a:srgbClr val="C00000"/>
                </a:solidFill>
              </a:rPr>
              <a:t>int</a:t>
            </a:r>
            <a:r>
              <a:rPr lang="en-US" dirty="0" smtClean="0">
                <a:solidFill>
                  <a:srgbClr val="C00000"/>
                </a:solidFill>
              </a:rPr>
              <a:t> </a:t>
            </a:r>
            <a:r>
              <a:rPr lang="en-US" dirty="0" err="1" smtClean="0">
                <a:solidFill>
                  <a:srgbClr val="C00000"/>
                </a:solidFill>
              </a:rPr>
              <a:t>i,j</a:t>
            </a:r>
            <a:r>
              <a:rPr lang="en-US" dirty="0" smtClean="0">
                <a:solidFill>
                  <a:srgbClr val="C00000"/>
                </a:solidFill>
              </a:rPr>
              <a:t>;</a:t>
            </a:r>
            <a:endParaRPr lang="en-GB" dirty="0" smtClean="0">
              <a:solidFill>
                <a:srgbClr val="C00000"/>
              </a:solidFill>
            </a:endParaRPr>
          </a:p>
          <a:p>
            <a:r>
              <a:rPr lang="en-US" dirty="0" smtClean="0">
                <a:solidFill>
                  <a:srgbClr val="C00000"/>
                </a:solidFill>
              </a:rPr>
              <a:t> </a:t>
            </a:r>
            <a:endParaRPr lang="en-GB" dirty="0" smtClean="0">
              <a:solidFill>
                <a:srgbClr val="C00000"/>
              </a:solidFill>
            </a:endParaRPr>
          </a:p>
          <a:p>
            <a:r>
              <a:rPr lang="en-US" dirty="0" smtClean="0">
                <a:solidFill>
                  <a:srgbClr val="C00000"/>
                </a:solidFill>
              </a:rPr>
              <a:t>	for(</a:t>
            </a:r>
            <a:r>
              <a:rPr lang="en-US" dirty="0" err="1" smtClean="0">
                <a:solidFill>
                  <a:srgbClr val="C00000"/>
                </a:solidFill>
              </a:rPr>
              <a:t>i</a:t>
            </a:r>
            <a:r>
              <a:rPr lang="en-US" dirty="0" smtClean="0">
                <a:solidFill>
                  <a:srgbClr val="C00000"/>
                </a:solidFill>
              </a:rPr>
              <a:t>=0;i&lt;4;i++)</a:t>
            </a:r>
            <a:endParaRPr lang="en-GB" dirty="0" smtClean="0">
              <a:solidFill>
                <a:srgbClr val="C00000"/>
              </a:solidFill>
            </a:endParaRPr>
          </a:p>
          <a:p>
            <a:r>
              <a:rPr lang="en-US" dirty="0" smtClean="0">
                <a:solidFill>
                  <a:srgbClr val="C00000"/>
                </a:solidFill>
              </a:rPr>
              <a:t>  	  for(j=0;j&lt;5;j++)</a:t>
            </a:r>
            <a:endParaRPr lang="en-GB" dirty="0" smtClean="0">
              <a:solidFill>
                <a:srgbClr val="C00000"/>
              </a:solidFill>
            </a:endParaRPr>
          </a:p>
          <a:p>
            <a:r>
              <a:rPr lang="en-US" dirty="0" smtClean="0">
                <a:solidFill>
                  <a:srgbClr val="C00000"/>
                </a:solidFill>
              </a:rPr>
              <a:t>	    </a:t>
            </a:r>
            <a:r>
              <a:rPr lang="en-US" dirty="0" err="1" smtClean="0">
                <a:solidFill>
                  <a:srgbClr val="C00000"/>
                </a:solidFill>
              </a:rPr>
              <a:t>twod</a:t>
            </a:r>
            <a:r>
              <a:rPr lang="en-US" dirty="0" smtClean="0">
                <a:solidFill>
                  <a:srgbClr val="C00000"/>
                </a:solidFill>
              </a:rPr>
              <a:t>[</a:t>
            </a:r>
            <a:r>
              <a:rPr lang="en-US" dirty="0" err="1" smtClean="0">
                <a:solidFill>
                  <a:srgbClr val="C00000"/>
                </a:solidFill>
              </a:rPr>
              <a:t>i</a:t>
            </a:r>
            <a:r>
              <a:rPr lang="en-US" dirty="0" smtClean="0">
                <a:solidFill>
                  <a:srgbClr val="C00000"/>
                </a:solidFill>
              </a:rPr>
              <a:t>][j]=</a:t>
            </a:r>
            <a:r>
              <a:rPr lang="en-US" dirty="0" err="1" smtClean="0">
                <a:solidFill>
                  <a:srgbClr val="C00000"/>
                </a:solidFill>
              </a:rPr>
              <a:t>i</a:t>
            </a:r>
            <a:r>
              <a:rPr lang="en-US" dirty="0" smtClean="0">
                <a:solidFill>
                  <a:srgbClr val="C00000"/>
                </a:solidFill>
              </a:rPr>
              <a:t>*j;	</a:t>
            </a:r>
            <a:endParaRPr lang="en-GB" dirty="0" smtClean="0">
              <a:solidFill>
                <a:srgbClr val="C00000"/>
              </a:solidFill>
            </a:endParaRPr>
          </a:p>
          <a:p>
            <a:r>
              <a:rPr lang="en-US" dirty="0" smtClean="0">
                <a:solidFill>
                  <a:srgbClr val="C00000"/>
                </a:solidFill>
              </a:rPr>
              <a:t> </a:t>
            </a:r>
            <a:endParaRPr lang="en-GB" dirty="0" smtClean="0">
              <a:solidFill>
                <a:srgbClr val="C00000"/>
              </a:solidFill>
            </a:endParaRPr>
          </a:p>
          <a:p>
            <a:r>
              <a:rPr lang="en-US" dirty="0" smtClean="0">
                <a:solidFill>
                  <a:srgbClr val="C00000"/>
                </a:solidFill>
              </a:rPr>
              <a:t>      for(</a:t>
            </a:r>
            <a:r>
              <a:rPr lang="en-US" dirty="0" err="1" smtClean="0">
                <a:solidFill>
                  <a:srgbClr val="C00000"/>
                </a:solidFill>
              </a:rPr>
              <a:t>i</a:t>
            </a:r>
            <a:r>
              <a:rPr lang="en-US" dirty="0" smtClean="0">
                <a:solidFill>
                  <a:srgbClr val="C00000"/>
                </a:solidFill>
              </a:rPr>
              <a:t>=0;i&lt;4;i++)</a:t>
            </a:r>
            <a:endParaRPr lang="en-GB" dirty="0" smtClean="0">
              <a:solidFill>
                <a:srgbClr val="C00000"/>
              </a:solidFill>
            </a:endParaRPr>
          </a:p>
          <a:p>
            <a:r>
              <a:rPr lang="en-US" dirty="0" smtClean="0">
                <a:solidFill>
                  <a:srgbClr val="C00000"/>
                </a:solidFill>
              </a:rPr>
              <a:t>      {</a:t>
            </a:r>
            <a:endParaRPr lang="en-GB" dirty="0" smtClean="0">
              <a:solidFill>
                <a:srgbClr val="C00000"/>
              </a:solidFill>
            </a:endParaRPr>
          </a:p>
          <a:p>
            <a:r>
              <a:rPr lang="en-US" dirty="0" smtClean="0">
                <a:solidFill>
                  <a:srgbClr val="C00000"/>
                </a:solidFill>
              </a:rPr>
              <a:t>       for(j=0;j&lt;5;j++)</a:t>
            </a:r>
            <a:endParaRPr lang="en-GB" dirty="0" smtClean="0">
              <a:solidFill>
                <a:srgbClr val="C00000"/>
              </a:solidFill>
            </a:endParaRPr>
          </a:p>
          <a:p>
            <a:r>
              <a:rPr lang="en-US" dirty="0" smtClean="0">
                <a:solidFill>
                  <a:srgbClr val="C00000"/>
                </a:solidFill>
              </a:rPr>
              <a:t>	     </a:t>
            </a:r>
            <a:r>
              <a:rPr lang="en-US" dirty="0" err="1" smtClean="0">
                <a:solidFill>
                  <a:srgbClr val="C00000"/>
                </a:solidFill>
              </a:rPr>
              <a:t>printf</a:t>
            </a:r>
            <a:r>
              <a:rPr lang="en-US" dirty="0" smtClean="0">
                <a:solidFill>
                  <a:srgbClr val="C00000"/>
                </a:solidFill>
              </a:rPr>
              <a:t>(“%d  ”,</a:t>
            </a:r>
            <a:r>
              <a:rPr lang="en-US" dirty="0" err="1" smtClean="0">
                <a:solidFill>
                  <a:srgbClr val="C00000"/>
                </a:solidFill>
              </a:rPr>
              <a:t>twod</a:t>
            </a:r>
            <a:r>
              <a:rPr lang="en-US" dirty="0" smtClean="0">
                <a:solidFill>
                  <a:srgbClr val="C00000"/>
                </a:solidFill>
              </a:rPr>
              <a:t>[</a:t>
            </a:r>
            <a:r>
              <a:rPr lang="en-US" dirty="0" err="1" smtClean="0">
                <a:solidFill>
                  <a:srgbClr val="C00000"/>
                </a:solidFill>
              </a:rPr>
              <a:t>i</a:t>
            </a:r>
            <a:r>
              <a:rPr lang="en-US" dirty="0" smtClean="0">
                <a:solidFill>
                  <a:srgbClr val="C00000"/>
                </a:solidFill>
              </a:rPr>
              <a:t>][j]);		</a:t>
            </a:r>
            <a:endParaRPr lang="en-GB" dirty="0" smtClean="0">
              <a:solidFill>
                <a:srgbClr val="C00000"/>
              </a:solidFill>
            </a:endParaRPr>
          </a:p>
          <a:p>
            <a:r>
              <a:rPr lang="en-US" dirty="0" smtClean="0">
                <a:solidFill>
                  <a:srgbClr val="C00000"/>
                </a:solidFill>
              </a:rPr>
              <a:t>            </a:t>
            </a:r>
            <a:r>
              <a:rPr lang="en-US" dirty="0" err="1" smtClean="0">
                <a:solidFill>
                  <a:srgbClr val="C00000"/>
                </a:solidFill>
              </a:rPr>
              <a:t>printf</a:t>
            </a:r>
            <a:r>
              <a:rPr lang="en-US" dirty="0" smtClean="0">
                <a:solidFill>
                  <a:srgbClr val="C00000"/>
                </a:solidFill>
              </a:rPr>
              <a:t>(“\n”);</a:t>
            </a:r>
            <a:endParaRPr lang="en-GB" dirty="0" smtClean="0">
              <a:solidFill>
                <a:srgbClr val="C00000"/>
              </a:solidFill>
            </a:endParaRPr>
          </a:p>
          <a:p>
            <a:r>
              <a:rPr lang="en-US" dirty="0" smtClean="0">
                <a:solidFill>
                  <a:srgbClr val="C00000"/>
                </a:solidFill>
              </a:rPr>
              <a:t>     }</a:t>
            </a:r>
            <a:endParaRPr lang="en-GB" dirty="0" smtClean="0">
              <a:solidFill>
                <a:srgbClr val="C00000"/>
              </a:solidFill>
            </a:endParaRPr>
          </a:p>
          <a:p>
            <a:r>
              <a:rPr lang="en-US" dirty="0" smtClean="0">
                <a:solidFill>
                  <a:srgbClr val="C00000"/>
                </a:solidFill>
              </a:rPr>
              <a:t>}</a:t>
            </a:r>
            <a:endParaRPr lang="en-GB" dirty="0" smtClean="0">
              <a:solidFill>
                <a:srgbClr val="C00000"/>
              </a:solidFill>
            </a:endParaRP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17</a:t>
            </a:fld>
            <a:endParaRPr lang="en-GB"/>
          </a:p>
        </p:txBody>
      </p:sp>
      <p:pic>
        <p:nvPicPr>
          <p:cNvPr id="1026" name="Picture 2"/>
          <p:cNvPicPr>
            <a:picLocks noGrp="1" noChangeAspect="1" noChangeArrowheads="1"/>
          </p:cNvPicPr>
          <p:nvPr>
            <p:ph sz="quarter" idx="1"/>
          </p:nvPr>
        </p:nvPicPr>
        <p:blipFill>
          <a:blip r:embed="rId3"/>
          <a:srcRect/>
          <a:stretch>
            <a:fillRect/>
          </a:stretch>
        </p:blipFill>
        <p:spPr bwMode="auto">
          <a:xfrm>
            <a:off x="1428728" y="2428868"/>
            <a:ext cx="4359302" cy="160020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smtClean="0"/>
              <a:t>note</a:t>
            </a:r>
            <a:endParaRPr lang="en-GB" b="1" i="1" dirty="0"/>
          </a:p>
        </p:txBody>
      </p:sp>
      <p:sp>
        <p:nvSpPr>
          <p:cNvPr id="4" name="Date Placeholder 3"/>
          <p:cNvSpPr>
            <a:spLocks noGrp="1"/>
          </p:cNvSpPr>
          <p:nvPr>
            <p:ph type="dt" sz="half" idx="10"/>
          </p:nvPr>
        </p:nvSpPr>
        <p:spPr/>
        <p:txBody>
          <a:bodyPr/>
          <a:lstStyle/>
          <a:p>
            <a:fld id="{AF58D323-3DE4-415B-91BB-7DB6EA4F0CBD}"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18</a:t>
            </a:fld>
            <a:endParaRPr lang="en-GB"/>
          </a:p>
        </p:txBody>
      </p:sp>
      <p:sp>
        <p:nvSpPr>
          <p:cNvPr id="3" name="Content Placeholder 2"/>
          <p:cNvSpPr>
            <a:spLocks noGrp="1"/>
          </p:cNvSpPr>
          <p:nvPr>
            <p:ph sz="quarter" idx="1"/>
          </p:nvPr>
        </p:nvSpPr>
        <p:spPr/>
        <p:txBody>
          <a:bodyPr>
            <a:normAutofit lnSpcReduction="10000"/>
          </a:bodyPr>
          <a:lstStyle/>
          <a:p>
            <a:pPr lvl="0"/>
            <a:r>
              <a:rPr lang="en-GB" dirty="0" smtClean="0"/>
              <a:t> </a:t>
            </a:r>
            <a:r>
              <a:rPr lang="en-US" dirty="0" smtClean="0"/>
              <a:t>Single operations which involve entire arrays are not permitted in C.  Operations such as assignment, comparison operators, sorting etc must be carried out on an element-by-element basis.  </a:t>
            </a:r>
            <a:endParaRPr lang="en-US" dirty="0" smtClean="0"/>
          </a:p>
          <a:p>
            <a:pPr lvl="0"/>
            <a:r>
              <a:rPr lang="en-US" dirty="0" smtClean="0"/>
              <a:t>This </a:t>
            </a:r>
            <a:r>
              <a:rPr lang="en-US" dirty="0" smtClean="0"/>
              <a:t>is usually accomplished within a loop where each pass through the loop is used to process one array element.  The number  of passes through the loops will therefore be equal to the number of array elements to be processed. The above program example demonstrates this.</a:t>
            </a:r>
            <a:endParaRPr lang="en-GB" dirty="0" smtClean="0"/>
          </a:p>
          <a:p>
            <a:endParaRPr lang="en-GB" dirty="0">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a:t>
            </a:r>
            <a:endParaRPr lang="en-GB" dirty="0"/>
          </a:p>
        </p:txBody>
      </p:sp>
      <p:sp>
        <p:nvSpPr>
          <p:cNvPr id="4" name="Date Placeholder 3"/>
          <p:cNvSpPr>
            <a:spLocks noGrp="1"/>
          </p:cNvSpPr>
          <p:nvPr>
            <p:ph type="dt" sz="half" idx="10"/>
          </p:nvPr>
        </p:nvSpPr>
        <p:spPr/>
        <p:txBody>
          <a:bodyPr/>
          <a:lstStyle/>
          <a:p>
            <a:fld id="{B4CE8E31-5CCE-4942-B869-5B8E866CEB5C}"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19</a:t>
            </a:fld>
            <a:endParaRPr lang="en-GB"/>
          </a:p>
        </p:txBody>
      </p:sp>
      <p:sp>
        <p:nvSpPr>
          <p:cNvPr id="3" name="Content Placeholder 2"/>
          <p:cNvSpPr>
            <a:spLocks noGrp="1"/>
          </p:cNvSpPr>
          <p:nvPr>
            <p:ph sz="quarter" idx="1"/>
          </p:nvPr>
        </p:nvSpPr>
        <p:spPr/>
        <p:txBody>
          <a:bodyPr>
            <a:normAutofit fontScale="92500" lnSpcReduction="10000"/>
          </a:bodyPr>
          <a:lstStyle/>
          <a:p>
            <a:pPr lvl="0"/>
            <a:r>
              <a:rPr lang="en-US" dirty="0" smtClean="0"/>
              <a:t>C does not perform any bounds checking on array indexes. This means that it is possible to overrun the end of an array</a:t>
            </a:r>
            <a:r>
              <a:rPr lang="en-US" dirty="0" smtClean="0"/>
              <a:t>.</a:t>
            </a:r>
          </a:p>
          <a:p>
            <a:pPr lvl="0"/>
            <a:r>
              <a:rPr lang="en-US" dirty="0" smtClean="0"/>
              <a:t> </a:t>
            </a:r>
            <a:r>
              <a:rPr lang="en-US" dirty="0" smtClean="0"/>
              <a:t>For example, if an array called </a:t>
            </a:r>
            <a:r>
              <a:rPr lang="en-US" i="1" dirty="0" smtClean="0"/>
              <a:t>a</a:t>
            </a:r>
            <a:r>
              <a:rPr lang="en-US" dirty="0" smtClean="0"/>
              <a:t> is declared as having 5 elements, the compiler will still let you access the (nonexistent) tenth element with a statement like a[9]. Of course attempting to access nonexistent elements will generally have disastrous results, often causing the program-even the computer to crash. It is up to you, the programmer to ensure that that ends of arrays are never overrun.</a:t>
            </a:r>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 </a:t>
            </a:r>
            <a:endParaRPr lang="en-GB" b="1" dirty="0"/>
          </a:p>
        </p:txBody>
      </p:sp>
      <p:sp>
        <p:nvSpPr>
          <p:cNvPr id="4" name="Date Placeholder 3"/>
          <p:cNvSpPr>
            <a:spLocks noGrp="1"/>
          </p:cNvSpPr>
          <p:nvPr>
            <p:ph type="dt" sz="half" idx="10"/>
          </p:nvPr>
        </p:nvSpPr>
        <p:spPr/>
        <p:txBody>
          <a:bodyPr/>
          <a:lstStyle/>
          <a:p>
            <a:fld id="{693D7D87-47BB-4484-859F-C9F5AE1CBD77}" type="datetime1">
              <a:rPr lang="en-US" smtClean="0"/>
              <a:pPr/>
              <a:t>10/16/2009</a:t>
            </a:fld>
            <a:endParaRPr lang="en-GB"/>
          </a:p>
        </p:txBody>
      </p:sp>
      <p:sp>
        <p:nvSpPr>
          <p:cNvPr id="6" name="Footer Placeholder 5"/>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a:t>
            </a:fld>
            <a:endParaRPr lang="en-GB"/>
          </a:p>
        </p:txBody>
      </p:sp>
      <p:sp>
        <p:nvSpPr>
          <p:cNvPr id="3" name="Content Placeholder 2"/>
          <p:cNvSpPr>
            <a:spLocks noGrp="1"/>
          </p:cNvSpPr>
          <p:nvPr>
            <p:ph sz="quarter" idx="1"/>
          </p:nvPr>
        </p:nvSpPr>
        <p:spPr/>
        <p:txBody>
          <a:bodyPr>
            <a:normAutofit/>
          </a:bodyPr>
          <a:lstStyle/>
          <a:p>
            <a:r>
              <a:rPr lang="en-US" dirty="0" smtClean="0"/>
              <a:t>It is often necessary to store data items that have common characteristics in a form that supports convenient access and processing </a:t>
            </a:r>
          </a:p>
          <a:p>
            <a:r>
              <a:rPr lang="en-US" dirty="0" smtClean="0"/>
              <a:t>e.g. a set of marks for a known number of students, a list of prices, stock quantities, etc.  Arrays provide this facility.</a:t>
            </a:r>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note</a:t>
            </a:r>
            <a:endParaRPr lang="en-GB" dirty="0"/>
          </a:p>
        </p:txBody>
      </p:sp>
      <p:sp>
        <p:nvSpPr>
          <p:cNvPr id="4" name="Date Placeholder 3"/>
          <p:cNvSpPr>
            <a:spLocks noGrp="1"/>
          </p:cNvSpPr>
          <p:nvPr>
            <p:ph type="dt" sz="half" idx="10"/>
          </p:nvPr>
        </p:nvSpPr>
        <p:spPr/>
        <p:txBody>
          <a:bodyPr/>
          <a:lstStyle/>
          <a:p>
            <a:fld id="{F05390AA-542E-4EF5-B8A8-4EA681EA80EA}"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20</a:t>
            </a:fld>
            <a:endParaRPr lang="en-GB"/>
          </a:p>
        </p:txBody>
      </p:sp>
      <p:sp>
        <p:nvSpPr>
          <p:cNvPr id="3" name="Content Placeholder 2"/>
          <p:cNvSpPr>
            <a:spLocks noGrp="1"/>
          </p:cNvSpPr>
          <p:nvPr>
            <p:ph sz="quarter" idx="1"/>
          </p:nvPr>
        </p:nvSpPr>
        <p:spPr/>
        <p:txBody>
          <a:bodyPr>
            <a:normAutofit fontScale="92500" lnSpcReduction="20000"/>
          </a:bodyPr>
          <a:lstStyle/>
          <a:p>
            <a:pPr lvl="0"/>
            <a:r>
              <a:rPr lang="en-US" dirty="0" smtClean="0"/>
              <a:t>In C, you must not assign one entire array to another. For example, this fragment is incorrect.</a:t>
            </a:r>
            <a:endParaRPr lang="en-GB" dirty="0" smtClean="0"/>
          </a:p>
          <a:p>
            <a:r>
              <a:rPr lang="en-US" dirty="0" smtClean="0"/>
              <a:t> </a:t>
            </a:r>
            <a:endParaRPr lang="en-GB" dirty="0" smtClean="0"/>
          </a:p>
          <a:p>
            <a:r>
              <a:rPr lang="en-US" dirty="0" smtClean="0"/>
              <a:t>			char a1[10],a2[10];</a:t>
            </a:r>
            <a:endParaRPr lang="en-GB" dirty="0" smtClean="0"/>
          </a:p>
          <a:p>
            <a:r>
              <a:rPr lang="en-US" dirty="0" smtClean="0"/>
              <a:t>			.</a:t>
            </a:r>
            <a:endParaRPr lang="en-GB" dirty="0" smtClean="0"/>
          </a:p>
          <a:p>
            <a:r>
              <a:rPr lang="en-US" dirty="0" smtClean="0"/>
              <a:t>			.</a:t>
            </a:r>
            <a:endParaRPr lang="en-GB" dirty="0" smtClean="0"/>
          </a:p>
          <a:p>
            <a:r>
              <a:rPr lang="en-US" dirty="0" smtClean="0"/>
              <a:t>			.	</a:t>
            </a:r>
            <a:endParaRPr lang="en-GB" dirty="0" smtClean="0"/>
          </a:p>
          <a:p>
            <a:r>
              <a:rPr lang="en-US" dirty="0" smtClean="0"/>
              <a:t>		</a:t>
            </a:r>
            <a:endParaRPr lang="en-GB" dirty="0" smtClean="0"/>
          </a:p>
          <a:p>
            <a:r>
              <a:rPr lang="en-US" dirty="0" smtClean="0"/>
              <a:t>			a2 = a1; /* this is wrong */ 	</a:t>
            </a:r>
            <a:endParaRPr lang="en-GB" dirty="0" smtClean="0"/>
          </a:p>
          <a:p>
            <a:r>
              <a:rPr lang="en-US" dirty="0" smtClean="0"/>
              <a:t> </a:t>
            </a:r>
            <a:endParaRPr lang="en-GB" dirty="0" smtClean="0"/>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note</a:t>
            </a:r>
            <a:endParaRPr lang="en-GB" b="1" dirty="0"/>
          </a:p>
        </p:txBody>
      </p:sp>
      <p:sp>
        <p:nvSpPr>
          <p:cNvPr id="4" name="Date Placeholder 3"/>
          <p:cNvSpPr>
            <a:spLocks noGrp="1"/>
          </p:cNvSpPr>
          <p:nvPr>
            <p:ph type="dt" sz="half" idx="10"/>
          </p:nvPr>
        </p:nvSpPr>
        <p:spPr/>
        <p:txBody>
          <a:bodyPr/>
          <a:lstStyle/>
          <a:p>
            <a:fld id="{C64FF386-B245-4327-8CC2-EB3202D96798}"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21</a:t>
            </a:fld>
            <a:endParaRPr lang="en-GB"/>
          </a:p>
        </p:txBody>
      </p:sp>
      <p:sp>
        <p:nvSpPr>
          <p:cNvPr id="3" name="Content Placeholder 2"/>
          <p:cNvSpPr>
            <a:spLocks noGrp="1"/>
          </p:cNvSpPr>
          <p:nvPr>
            <p:ph sz="quarter" idx="1"/>
          </p:nvPr>
        </p:nvSpPr>
        <p:spPr/>
        <p:txBody>
          <a:bodyPr>
            <a:normAutofit fontScale="70000" lnSpcReduction="20000"/>
          </a:bodyPr>
          <a:lstStyle/>
          <a:p>
            <a:r>
              <a:rPr lang="en-US" dirty="0" smtClean="0"/>
              <a:t>If you wish to copy the values of all the elements of one array to another, 		you must do so by copying each element separately. That is:</a:t>
            </a:r>
            <a:endParaRPr lang="en-GB" dirty="0" smtClean="0"/>
          </a:p>
          <a:p>
            <a:r>
              <a:rPr lang="en-US" dirty="0" smtClean="0"/>
              <a:t> </a:t>
            </a:r>
            <a:endParaRPr lang="en-GB" dirty="0" smtClean="0"/>
          </a:p>
          <a:p>
            <a:r>
              <a:rPr lang="en-US" dirty="0" smtClean="0"/>
              <a:t>			a2[0]=a1[0];</a:t>
            </a:r>
            <a:endParaRPr lang="en-GB" dirty="0" smtClean="0"/>
          </a:p>
          <a:p>
            <a:r>
              <a:rPr lang="en-US" dirty="0" smtClean="0"/>
              <a:t>			a2[0]=a1[0];</a:t>
            </a:r>
            <a:endParaRPr lang="en-GB" dirty="0" smtClean="0"/>
          </a:p>
          <a:p>
            <a:r>
              <a:rPr lang="en-US" dirty="0" smtClean="0"/>
              <a:t>			a2[0]=a1[0];</a:t>
            </a:r>
            <a:endParaRPr lang="en-GB" dirty="0" smtClean="0"/>
          </a:p>
          <a:p>
            <a:r>
              <a:rPr lang="en-US" dirty="0" smtClean="0"/>
              <a:t>			.</a:t>
            </a:r>
            <a:endParaRPr lang="en-GB" dirty="0" smtClean="0"/>
          </a:p>
          <a:p>
            <a:r>
              <a:rPr lang="en-US" dirty="0" smtClean="0"/>
              <a:t>			.</a:t>
            </a:r>
            <a:endParaRPr lang="en-GB" dirty="0" smtClean="0"/>
          </a:p>
          <a:p>
            <a:r>
              <a:rPr lang="en-US" dirty="0" smtClean="0"/>
              <a:t>			.</a:t>
            </a:r>
            <a:endParaRPr lang="en-GB" dirty="0" smtClean="0"/>
          </a:p>
          <a:p>
            <a:r>
              <a:rPr lang="en-US" dirty="0" smtClean="0"/>
              <a:t>      		a2[9]=a1[9];</a:t>
            </a:r>
            <a:endParaRPr lang="en-GB" dirty="0" smtClean="0"/>
          </a:p>
          <a:p>
            <a:r>
              <a:rPr lang="en-US" dirty="0" smtClean="0"/>
              <a:t> </a:t>
            </a:r>
            <a:endParaRPr lang="en-GB" dirty="0" smtClean="0"/>
          </a:p>
          <a:p>
            <a:r>
              <a:rPr lang="en-US" dirty="0" smtClean="0"/>
              <a:t>Arrays are very useful in programming when lists of information need to be managed. </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Initializing </a:t>
            </a:r>
            <a:r>
              <a:rPr lang="en-US" b="1" dirty="0" smtClean="0"/>
              <a:t>arrays</a:t>
            </a:r>
            <a:endParaRPr lang="en-GB" b="1" dirty="0"/>
          </a:p>
        </p:txBody>
      </p:sp>
      <p:sp>
        <p:nvSpPr>
          <p:cNvPr id="4" name="Date Placeholder 3"/>
          <p:cNvSpPr>
            <a:spLocks noGrp="1"/>
          </p:cNvSpPr>
          <p:nvPr>
            <p:ph type="dt" sz="half" idx="10"/>
          </p:nvPr>
        </p:nvSpPr>
        <p:spPr/>
        <p:txBody>
          <a:bodyPr/>
          <a:lstStyle/>
          <a:p>
            <a:fld id="{45968465-B483-430E-98E7-961B0E028634}"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22</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It </a:t>
            </a:r>
            <a:r>
              <a:rPr lang="en-US" dirty="0" smtClean="0"/>
              <a:t>is accomplished by specifying a list  of values the array elements will have. The general form of array </a:t>
            </a:r>
            <a:r>
              <a:rPr lang="en-US" dirty="0" smtClean="0"/>
              <a:t>initialization </a:t>
            </a:r>
            <a:r>
              <a:rPr lang="en-US" dirty="0" smtClean="0"/>
              <a:t>for a one-dimensional array is shown below</a:t>
            </a:r>
            <a:r>
              <a:rPr lang="en-US" dirty="0" smtClean="0"/>
              <a:t>.</a:t>
            </a:r>
          </a:p>
          <a:p>
            <a:endParaRPr lang="en-GB" dirty="0" smtClean="0"/>
          </a:p>
          <a:p>
            <a:r>
              <a:rPr lang="en-US" dirty="0" smtClean="0"/>
              <a:t>   type </a:t>
            </a:r>
            <a:r>
              <a:rPr lang="en-US" dirty="0" err="1" smtClean="0"/>
              <a:t>arrayname</a:t>
            </a:r>
            <a:r>
              <a:rPr lang="en-US" dirty="0" smtClean="0"/>
              <a:t>[size</a:t>
            </a:r>
            <a:r>
              <a:rPr lang="en-US" dirty="0" smtClean="0"/>
              <a:t>] = { value list </a:t>
            </a:r>
            <a:r>
              <a:rPr lang="en-US" dirty="0" smtClean="0"/>
              <a:t>};</a:t>
            </a:r>
            <a:r>
              <a:rPr lang="en-US" dirty="0" smtClean="0"/>
              <a:t> </a:t>
            </a:r>
            <a:endParaRPr lang="en-US" dirty="0" smtClean="0"/>
          </a:p>
          <a:p>
            <a:endParaRPr lang="en-US" dirty="0" smtClean="0"/>
          </a:p>
          <a:p>
            <a:r>
              <a:rPr lang="en-US" dirty="0" smtClean="0"/>
              <a:t>The </a:t>
            </a:r>
            <a:r>
              <a:rPr lang="en-US" dirty="0" smtClean="0"/>
              <a:t>value list is a comma separated list of constants that are type compatible with the base type of the array. </a:t>
            </a:r>
            <a:endParaRPr lang="en-US" dirty="0" smtClean="0"/>
          </a:p>
          <a:p>
            <a:r>
              <a:rPr lang="en-US" dirty="0" smtClean="0"/>
              <a:t>The </a:t>
            </a:r>
            <a:r>
              <a:rPr lang="en-US" dirty="0" smtClean="0"/>
              <a:t>first constant will be placed in the first position of the array, the second constant in the second position and so on. Note that a semi colon follows the }. </a:t>
            </a:r>
            <a:endParaRPr lang="en-GB" dirty="0" smtClean="0"/>
          </a:p>
          <a:p>
            <a:endParaRPr lang="en-US"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Initializing arrays  </a:t>
            </a:r>
            <a:endParaRPr lang="en-GB" dirty="0"/>
          </a:p>
        </p:txBody>
      </p:sp>
      <p:sp>
        <p:nvSpPr>
          <p:cNvPr id="4" name="Date Placeholder 3"/>
          <p:cNvSpPr>
            <a:spLocks noGrp="1"/>
          </p:cNvSpPr>
          <p:nvPr>
            <p:ph type="dt" sz="half" idx="10"/>
          </p:nvPr>
        </p:nvSpPr>
        <p:spPr/>
        <p:txBody>
          <a:bodyPr/>
          <a:lstStyle/>
          <a:p>
            <a:fld id="{BC40754F-3702-4BF4-A167-183837FD553F}"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23</a:t>
            </a:fld>
            <a:endParaRPr lang="en-GB"/>
          </a:p>
        </p:txBody>
      </p:sp>
      <p:sp>
        <p:nvSpPr>
          <p:cNvPr id="3" name="Content Placeholder 2"/>
          <p:cNvSpPr>
            <a:spLocks noGrp="1"/>
          </p:cNvSpPr>
          <p:nvPr>
            <p:ph sz="quarter" idx="1"/>
          </p:nvPr>
        </p:nvSpPr>
        <p:spPr/>
        <p:txBody>
          <a:bodyPr>
            <a:normAutofit fontScale="92500" lnSpcReduction="10000"/>
          </a:bodyPr>
          <a:lstStyle/>
          <a:p>
            <a:pPr marL="660400" indent="-660400">
              <a:spcBef>
                <a:spcPct val="20000"/>
              </a:spcBef>
              <a:buClr>
                <a:schemeClr val="folHlink"/>
              </a:buClr>
              <a:buNone/>
            </a:pPr>
            <a:r>
              <a:rPr lang="en-US" sz="4000" b="1" dirty="0" smtClean="0">
                <a:solidFill>
                  <a:schemeClr val="accent3">
                    <a:lumMod val="50000"/>
                  </a:schemeClr>
                </a:solidFill>
              </a:rPr>
              <a:t>One Dim Array:</a:t>
            </a:r>
          </a:p>
          <a:p>
            <a:pPr marL="660400" indent="-660400">
              <a:spcBef>
                <a:spcPct val="20000"/>
              </a:spcBef>
              <a:buClr>
                <a:schemeClr val="folHlink"/>
              </a:buClr>
              <a:buNone/>
            </a:pPr>
            <a:r>
              <a:rPr lang="en-US" sz="4000" b="1" dirty="0" smtClean="0"/>
              <a:t>   General form:</a:t>
            </a:r>
          </a:p>
          <a:p>
            <a:pPr marL="660400" indent="-660400">
              <a:spcBef>
                <a:spcPct val="20000"/>
              </a:spcBef>
              <a:buClr>
                <a:schemeClr val="folHlink"/>
              </a:buClr>
              <a:buNone/>
            </a:pPr>
            <a:r>
              <a:rPr lang="en-US" sz="2800" b="1" dirty="0" smtClean="0">
                <a:latin typeface="Courier" pitchFamily="49" charset="0"/>
              </a:rPr>
              <a:t>  </a:t>
            </a:r>
            <a:r>
              <a:rPr lang="en-US" sz="3200" b="1" dirty="0" smtClean="0">
                <a:solidFill>
                  <a:schemeClr val="hlink"/>
                </a:solidFill>
                <a:latin typeface="Courier" pitchFamily="49" charset="0"/>
              </a:rPr>
              <a:t>type </a:t>
            </a:r>
            <a:r>
              <a:rPr lang="en-US" sz="3200" b="1" dirty="0" err="1" smtClean="0">
                <a:solidFill>
                  <a:schemeClr val="hlink"/>
                </a:solidFill>
                <a:latin typeface="Courier" pitchFamily="49" charset="0"/>
              </a:rPr>
              <a:t>array_name</a:t>
            </a:r>
            <a:r>
              <a:rPr lang="en-US" sz="3200" b="1" dirty="0" smtClean="0">
                <a:solidFill>
                  <a:schemeClr val="hlink"/>
                </a:solidFill>
                <a:latin typeface="Courier" pitchFamily="49" charset="0"/>
              </a:rPr>
              <a:t>[size] = { value list };</a:t>
            </a:r>
          </a:p>
          <a:p>
            <a:pPr marL="660400" indent="-660400">
              <a:spcBef>
                <a:spcPct val="20000"/>
              </a:spcBef>
              <a:buClr>
                <a:schemeClr val="folHlink"/>
              </a:buClr>
              <a:buNone/>
            </a:pPr>
            <a:r>
              <a:rPr lang="en-US" sz="3200" b="1" dirty="0" smtClean="0">
                <a:solidFill>
                  <a:schemeClr val="hlink"/>
                </a:solidFill>
                <a:latin typeface="Courier" pitchFamily="49" charset="0"/>
              </a:rPr>
              <a:t>e.g. </a:t>
            </a:r>
          </a:p>
          <a:p>
            <a:pPr marL="660400" indent="-660400">
              <a:spcBef>
                <a:spcPct val="20000"/>
              </a:spcBef>
              <a:buClr>
                <a:schemeClr val="folHlink"/>
              </a:buClr>
              <a:buNone/>
            </a:pPr>
            <a:r>
              <a:rPr lang="en-US" sz="4000" b="1" dirty="0" smtClean="0">
                <a:solidFill>
                  <a:schemeClr val="accent3">
                    <a:lumMod val="50000"/>
                  </a:schemeClr>
                </a:solidFill>
              </a:rPr>
              <a:t>      </a:t>
            </a:r>
            <a:r>
              <a:rPr lang="en-US" sz="3600" b="1" dirty="0" err="1" smtClean="0">
                <a:solidFill>
                  <a:schemeClr val="accent3">
                    <a:lumMod val="50000"/>
                  </a:schemeClr>
                </a:solidFill>
                <a:latin typeface="Courier" pitchFamily="49" charset="0"/>
              </a:rPr>
              <a:t>int</a:t>
            </a:r>
            <a:r>
              <a:rPr lang="en-US" sz="3600" b="1" dirty="0" smtClean="0">
                <a:solidFill>
                  <a:schemeClr val="accent3">
                    <a:lumMod val="50000"/>
                  </a:schemeClr>
                </a:solidFill>
                <a:latin typeface="Courier" pitchFamily="49" charset="0"/>
              </a:rPr>
              <a:t> </a:t>
            </a:r>
            <a:r>
              <a:rPr lang="en-US" sz="3600" b="1" dirty="0" err="1" smtClean="0">
                <a:solidFill>
                  <a:schemeClr val="accent3">
                    <a:lumMod val="50000"/>
                  </a:schemeClr>
                </a:solidFill>
                <a:latin typeface="Courier" pitchFamily="49" charset="0"/>
              </a:rPr>
              <a:t>i</a:t>
            </a:r>
            <a:r>
              <a:rPr lang="en-US" sz="3600" b="1" dirty="0" smtClean="0">
                <a:solidFill>
                  <a:schemeClr val="accent3">
                    <a:lumMod val="50000"/>
                  </a:schemeClr>
                </a:solidFill>
                <a:latin typeface="Courier" pitchFamily="49" charset="0"/>
              </a:rPr>
              <a:t>[5] = {1, 4, 9, 16, 25};</a:t>
            </a:r>
            <a:r>
              <a:rPr lang="en-US" sz="4000" dirty="0" smtClean="0">
                <a:solidFill>
                  <a:schemeClr val="accent3">
                    <a:lumMod val="50000"/>
                  </a:schemeClr>
                </a:solidFill>
              </a:rPr>
              <a:t> </a:t>
            </a:r>
            <a:endParaRPr lang="en-US" sz="3200" b="1" dirty="0" smtClean="0">
              <a:solidFill>
                <a:schemeClr val="accent3">
                  <a:lumMod val="50000"/>
                </a:schemeClr>
              </a:solidFill>
              <a:latin typeface="Courier" pitchFamily="49" charset="0"/>
            </a:endParaRPr>
          </a:p>
          <a:p>
            <a:pPr marL="660400" indent="-660400">
              <a:spcBef>
                <a:spcPct val="20000"/>
              </a:spcBef>
              <a:buClr>
                <a:schemeClr val="folHlink"/>
              </a:buClr>
              <a:buNone/>
            </a:pPr>
            <a:r>
              <a:rPr lang="en-US" sz="3200" b="1" dirty="0" smtClean="0"/>
              <a:t>Above: A five – element integer array  called </a:t>
            </a:r>
            <a:r>
              <a:rPr lang="en-US" sz="3200" b="1" dirty="0" err="1" smtClean="0"/>
              <a:t>i</a:t>
            </a:r>
            <a:r>
              <a:rPr lang="en-US" sz="3200" b="1" dirty="0" smtClean="0"/>
              <a:t> is </a:t>
            </a:r>
            <a:r>
              <a:rPr lang="en-US" sz="3200" b="1" dirty="0" err="1" smtClean="0"/>
              <a:t>initialised</a:t>
            </a:r>
            <a:r>
              <a:rPr lang="en-US" sz="3200" b="1" dirty="0" smtClean="0"/>
              <a:t> with the squares of the number 1 though 5.</a:t>
            </a:r>
            <a:endParaRPr lang="en-US" sz="3200" b="1" dirty="0" smtClean="0">
              <a:solidFill>
                <a:schemeClr val="hlink"/>
              </a:solidFill>
              <a:latin typeface="Courier" pitchFamily="49" charset="0"/>
            </a:endParaRPr>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GB" dirty="0" smtClean="0"/>
              <a:t>Initializing strings</a:t>
            </a:r>
            <a:endParaRPr lang="en-GB" dirty="0"/>
          </a:p>
        </p:txBody>
      </p:sp>
      <p:sp>
        <p:nvSpPr>
          <p:cNvPr id="4" name="Date Placeholder 3"/>
          <p:cNvSpPr>
            <a:spLocks noGrp="1"/>
          </p:cNvSpPr>
          <p:nvPr>
            <p:ph type="dt" sz="half" idx="10"/>
          </p:nvPr>
        </p:nvSpPr>
        <p:spPr/>
        <p:txBody>
          <a:bodyPr/>
          <a:lstStyle/>
          <a:p>
            <a:fld id="{0260BD7A-5B6C-4DFC-8CA0-A9FA3C66C6A4}"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24</a:t>
            </a:fld>
            <a:endParaRPr lang="en-GB"/>
          </a:p>
        </p:txBody>
      </p:sp>
      <p:sp>
        <p:nvSpPr>
          <p:cNvPr id="3" name="Content Placeholder 2"/>
          <p:cNvSpPr>
            <a:spLocks noGrp="1"/>
          </p:cNvSpPr>
          <p:nvPr>
            <p:ph sz="quarter" idx="1"/>
          </p:nvPr>
        </p:nvSpPr>
        <p:spPr/>
        <p:txBody>
          <a:bodyPr>
            <a:normAutofit fontScale="92500" lnSpcReduction="20000"/>
          </a:bodyPr>
          <a:lstStyle/>
          <a:p>
            <a:pPr marL="660400" indent="-660400">
              <a:spcBef>
                <a:spcPct val="20000"/>
              </a:spcBef>
              <a:buClr>
                <a:schemeClr val="folHlink"/>
              </a:buClr>
              <a:buNone/>
            </a:pPr>
            <a:r>
              <a:rPr lang="en-US" sz="2800" b="1" dirty="0" smtClean="0">
                <a:solidFill>
                  <a:schemeClr val="accent3">
                    <a:lumMod val="50000"/>
                  </a:schemeClr>
                </a:solidFill>
              </a:rPr>
              <a:t>One Dim Array: Strings</a:t>
            </a:r>
          </a:p>
          <a:p>
            <a:pPr marL="660400" indent="-660400">
              <a:spcBef>
                <a:spcPct val="20000"/>
              </a:spcBef>
              <a:buClr>
                <a:schemeClr val="folHlink"/>
              </a:buClr>
              <a:buNone/>
            </a:pPr>
            <a:r>
              <a:rPr lang="en-US" sz="2800" b="1" dirty="0" smtClean="0"/>
              <a:t>2 </a:t>
            </a:r>
            <a:r>
              <a:rPr lang="en-US" sz="2800" b="1" dirty="0" err="1" smtClean="0"/>
              <a:t>initialisation</a:t>
            </a:r>
            <a:r>
              <a:rPr lang="en-US" sz="2800" b="1" dirty="0" smtClean="0"/>
              <a:t> techniques</a:t>
            </a:r>
          </a:p>
          <a:p>
            <a:pPr marL="660400" indent="-660400">
              <a:spcBef>
                <a:spcPct val="20000"/>
              </a:spcBef>
              <a:buClr>
                <a:schemeClr val="folHlink"/>
              </a:buClr>
              <a:buFont typeface="Wingdings" pitchFamily="2" charset="2"/>
              <a:buAutoNum type="alphaLcParenR"/>
            </a:pPr>
            <a:r>
              <a:rPr lang="en-US" sz="2000" b="1" dirty="0" smtClean="0"/>
              <a:t>Specify each character using  a comma separated list</a:t>
            </a:r>
            <a:r>
              <a:rPr lang="en-US" sz="2800" b="1" dirty="0" smtClean="0"/>
              <a:t>.</a:t>
            </a:r>
            <a:r>
              <a:rPr lang="en-US" sz="2800" dirty="0" smtClean="0"/>
              <a:t> </a:t>
            </a:r>
          </a:p>
          <a:p>
            <a:pPr marL="660400" indent="-660400">
              <a:spcBef>
                <a:spcPct val="20000"/>
              </a:spcBef>
              <a:buClr>
                <a:schemeClr val="folHlink"/>
              </a:buClr>
              <a:buNone/>
            </a:pPr>
            <a:r>
              <a:rPr lang="en-US" sz="2800" dirty="0" smtClean="0"/>
              <a:t>    e.g. the code below </a:t>
            </a:r>
            <a:r>
              <a:rPr lang="en-US" sz="2800" dirty="0" err="1" smtClean="0"/>
              <a:t>initialises</a:t>
            </a:r>
            <a:r>
              <a:rPr lang="en-US" sz="2800" b="1" dirty="0" smtClean="0"/>
              <a:t> </a:t>
            </a:r>
            <a:r>
              <a:rPr lang="en-US" sz="2800" dirty="0" smtClean="0"/>
              <a:t>array</a:t>
            </a:r>
            <a:r>
              <a:rPr lang="en-US" sz="2800" b="1" dirty="0" smtClean="0"/>
              <a:t> </a:t>
            </a:r>
            <a:r>
              <a:rPr lang="en-US" sz="2800" b="1" dirty="0" smtClean="0">
                <a:solidFill>
                  <a:schemeClr val="hlink"/>
                </a:solidFill>
              </a:rPr>
              <a:t>a</a:t>
            </a:r>
            <a:r>
              <a:rPr lang="en-US" sz="2800" b="1" dirty="0" smtClean="0"/>
              <a:t> </a:t>
            </a:r>
            <a:r>
              <a:rPr lang="en-US" sz="2800" dirty="0" smtClean="0"/>
              <a:t>with the letters ‘A’, ‘B’, and ‘C’.</a:t>
            </a:r>
            <a:endParaRPr lang="en-US" sz="2800" b="1" dirty="0" smtClean="0"/>
          </a:p>
          <a:p>
            <a:r>
              <a:rPr lang="en-US" sz="2800" b="1" dirty="0" smtClean="0"/>
              <a:t>	</a:t>
            </a:r>
            <a:r>
              <a:rPr lang="en-US" sz="2400" b="1" dirty="0" smtClean="0">
                <a:solidFill>
                  <a:schemeClr val="hlink"/>
                </a:solidFill>
                <a:latin typeface="Courier" pitchFamily="49" charset="0"/>
              </a:rPr>
              <a:t>char a[3] = { ‘A’,  ‘B’, ‘C’};</a:t>
            </a:r>
            <a:r>
              <a:rPr lang="en-US" sz="2800" dirty="0" smtClean="0"/>
              <a:t> </a:t>
            </a:r>
            <a:endParaRPr lang="en-US" sz="2800" dirty="0" smtClean="0"/>
          </a:p>
          <a:p>
            <a:endParaRPr lang="en-US" sz="2800" dirty="0" smtClean="0"/>
          </a:p>
          <a:p>
            <a:r>
              <a:rPr lang="en-US" sz="2800" dirty="0" smtClean="0"/>
              <a:t>If </a:t>
            </a:r>
            <a:r>
              <a:rPr lang="en-US" sz="2800" dirty="0" smtClean="0"/>
              <a:t>the character array  is going to hold a string, you can </a:t>
            </a:r>
            <a:r>
              <a:rPr lang="en-US" sz="2800" dirty="0" smtClean="0"/>
              <a:t>initialize </a:t>
            </a:r>
            <a:r>
              <a:rPr lang="en-US" sz="2800" dirty="0" smtClean="0"/>
              <a:t>the array using a quoted string, as shown here.</a:t>
            </a:r>
            <a:endParaRPr lang="en-GB" sz="2800" dirty="0" smtClean="0"/>
          </a:p>
          <a:p>
            <a:r>
              <a:rPr lang="en-US" sz="2800" dirty="0" smtClean="0"/>
              <a:t> </a:t>
            </a:r>
            <a:endParaRPr lang="en-GB" sz="2800" dirty="0" smtClean="0"/>
          </a:p>
          <a:p>
            <a:r>
              <a:rPr lang="en-US" sz="2800" b="1" dirty="0" smtClean="0"/>
              <a:t>	</a:t>
            </a:r>
            <a:r>
              <a:rPr lang="en-US" sz="2800" dirty="0" smtClean="0"/>
              <a:t>char name[6] =  “Peter”;</a:t>
            </a:r>
            <a:endParaRPr lang="en-GB" sz="2800" b="1" dirty="0" smtClean="0"/>
          </a:p>
          <a:p>
            <a:pPr marL="660400" indent="-660400">
              <a:spcBef>
                <a:spcPct val="20000"/>
              </a:spcBef>
              <a:buClr>
                <a:schemeClr val="folHlink"/>
              </a:buClr>
              <a:buNone/>
            </a:pPr>
            <a:endParaRPr lang="en-US" sz="2800" dirty="0" smtClean="0"/>
          </a:p>
          <a:p>
            <a:pPr marL="660400" indent="-660400">
              <a:spcBef>
                <a:spcPct val="20000"/>
              </a:spcBef>
              <a:buClr>
                <a:schemeClr val="folHlink"/>
              </a:buClr>
              <a:buNone/>
            </a:pPr>
            <a:endParaRPr lang="en-US" sz="2800" dirty="0" smtClean="0"/>
          </a:p>
          <a:p>
            <a:pPr>
              <a:buNone/>
            </a:pPr>
            <a:endParaRPr lang="en-GB"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GB" b="1" dirty="0" smtClean="0"/>
              <a:t>Note </a:t>
            </a:r>
            <a:endParaRPr lang="en-GB" b="1" dirty="0"/>
          </a:p>
        </p:txBody>
      </p:sp>
      <p:sp>
        <p:nvSpPr>
          <p:cNvPr id="4" name="Date Placeholder 3"/>
          <p:cNvSpPr>
            <a:spLocks noGrp="1"/>
          </p:cNvSpPr>
          <p:nvPr>
            <p:ph type="dt" sz="half" idx="10"/>
          </p:nvPr>
        </p:nvSpPr>
        <p:spPr/>
        <p:txBody>
          <a:bodyPr/>
          <a:lstStyle/>
          <a:p>
            <a:fld id="{8B0ACC34-4851-44F0-A69E-B2740EF6D878}"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25</a:t>
            </a:fld>
            <a:endParaRPr lang="en-GB"/>
          </a:p>
        </p:txBody>
      </p:sp>
      <p:sp>
        <p:nvSpPr>
          <p:cNvPr id="3" name="Content Placeholder 2"/>
          <p:cNvSpPr>
            <a:spLocks noGrp="1"/>
          </p:cNvSpPr>
          <p:nvPr>
            <p:ph sz="quarter" idx="1"/>
          </p:nvPr>
        </p:nvSpPr>
        <p:spPr/>
        <p:txBody>
          <a:bodyPr>
            <a:normAutofit/>
          </a:bodyPr>
          <a:lstStyle/>
          <a:p>
            <a:r>
              <a:rPr lang="en-US" dirty="0" smtClean="0"/>
              <a:t>Notice that no curly braces surround the string. They are not used in this form of </a:t>
            </a:r>
            <a:r>
              <a:rPr lang="en-US" dirty="0" smtClean="0"/>
              <a:t>initialization.</a:t>
            </a:r>
          </a:p>
          <a:p>
            <a:r>
              <a:rPr lang="en-US" dirty="0" smtClean="0"/>
              <a:t> </a:t>
            </a:r>
            <a:r>
              <a:rPr lang="en-US" dirty="0" smtClean="0"/>
              <a:t>Because strings in C must end with a null, you must make sure that the array you declare is long enough to include the null. </a:t>
            </a:r>
            <a:endParaRPr lang="en-US" dirty="0" smtClean="0"/>
          </a:p>
          <a:p>
            <a:r>
              <a:rPr lang="en-US" dirty="0" smtClean="0"/>
              <a:t>This </a:t>
            </a:r>
            <a:r>
              <a:rPr lang="en-US" dirty="0" smtClean="0"/>
              <a:t>is why  name is 6 characters long, even though “Peter” is only  5 characters. </a:t>
            </a:r>
            <a:endParaRPr lang="en-US" dirty="0" smtClean="0"/>
          </a:p>
          <a:p>
            <a:r>
              <a:rPr lang="en-US" dirty="0" smtClean="0"/>
              <a:t>When </a:t>
            </a:r>
            <a:r>
              <a:rPr lang="en-US" dirty="0" smtClean="0"/>
              <a:t>a string constant is used, the compiler automatically supplies the null terminator.</a:t>
            </a:r>
            <a:endParaRPr lang="en-GB"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Initializing multidimensional arrays </a:t>
            </a:r>
            <a:endParaRPr lang="en-GB" b="1" dirty="0"/>
          </a:p>
        </p:txBody>
      </p:sp>
      <p:sp>
        <p:nvSpPr>
          <p:cNvPr id="4" name="Date Placeholder 3"/>
          <p:cNvSpPr>
            <a:spLocks noGrp="1"/>
          </p:cNvSpPr>
          <p:nvPr>
            <p:ph type="dt" sz="half" idx="10"/>
          </p:nvPr>
        </p:nvSpPr>
        <p:spPr/>
        <p:txBody>
          <a:bodyPr/>
          <a:lstStyle/>
          <a:p>
            <a:fld id="{C5C3178C-E9B7-457B-867C-07E59C048A51}"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26</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For example, here the array </a:t>
            </a:r>
            <a:r>
              <a:rPr lang="en-US" dirty="0" err="1" smtClean="0"/>
              <a:t>sqr</a:t>
            </a:r>
            <a:r>
              <a:rPr lang="en-US" dirty="0" smtClean="0"/>
              <a:t> is </a:t>
            </a:r>
            <a:r>
              <a:rPr lang="en-US" dirty="0" err="1" smtClean="0"/>
              <a:t>initialised</a:t>
            </a:r>
            <a:r>
              <a:rPr lang="en-US" dirty="0" smtClean="0"/>
              <a:t> with the values 1 though  9, using row order.</a:t>
            </a:r>
            <a:endParaRPr lang="en-GB" dirty="0" smtClean="0"/>
          </a:p>
          <a:p>
            <a:r>
              <a:rPr lang="en-US" b="1" dirty="0" smtClean="0"/>
              <a:t>	</a:t>
            </a:r>
            <a:r>
              <a:rPr lang="en-US" dirty="0" err="1" smtClean="0"/>
              <a:t>int</a:t>
            </a:r>
            <a:r>
              <a:rPr lang="en-US" dirty="0" smtClean="0"/>
              <a:t>  </a:t>
            </a:r>
            <a:r>
              <a:rPr lang="en-US" dirty="0" err="1" smtClean="0"/>
              <a:t>sqr</a:t>
            </a:r>
            <a:r>
              <a:rPr lang="en-US" dirty="0" smtClean="0"/>
              <a:t>[3][3] = {</a:t>
            </a:r>
            <a:endParaRPr lang="en-GB" b="1" dirty="0" smtClean="0"/>
          </a:p>
          <a:p>
            <a:r>
              <a:rPr lang="en-US" dirty="0" smtClean="0"/>
              <a:t>					1,  2,  3,</a:t>
            </a:r>
            <a:endParaRPr lang="en-GB" b="1" dirty="0" smtClean="0"/>
          </a:p>
          <a:p>
            <a:r>
              <a:rPr lang="en-US" dirty="0" smtClean="0"/>
              <a:t>					4,  5,  6,</a:t>
            </a:r>
            <a:endParaRPr lang="en-GB" b="1" dirty="0" smtClean="0"/>
          </a:p>
          <a:p>
            <a:r>
              <a:rPr lang="en-US" dirty="0" smtClean="0"/>
              <a:t>					7,  8,  9</a:t>
            </a:r>
            <a:endParaRPr lang="en-GB" b="1" dirty="0" smtClean="0"/>
          </a:p>
          <a:p>
            <a:r>
              <a:rPr lang="en-US" dirty="0" smtClean="0"/>
              <a:t>				  };</a:t>
            </a:r>
            <a:endParaRPr lang="en-GB" b="1" dirty="0" smtClean="0"/>
          </a:p>
          <a:p>
            <a:r>
              <a:rPr lang="en-US" dirty="0" smtClean="0"/>
              <a:t> </a:t>
            </a:r>
            <a:endParaRPr lang="en-GB" dirty="0" smtClean="0"/>
          </a:p>
          <a:p>
            <a:r>
              <a:rPr lang="en-US" dirty="0" smtClean="0"/>
              <a:t>This </a:t>
            </a:r>
            <a:r>
              <a:rPr lang="en-US" dirty="0" err="1" smtClean="0"/>
              <a:t>initialisation</a:t>
            </a:r>
            <a:r>
              <a:rPr lang="en-US" dirty="0" smtClean="0"/>
              <a:t> causes </a:t>
            </a:r>
            <a:r>
              <a:rPr lang="en-US" dirty="0" err="1" smtClean="0"/>
              <a:t>sqr</a:t>
            </a:r>
            <a:r>
              <a:rPr lang="en-US" dirty="0" smtClean="0"/>
              <a:t>[0][0] to have the value 1,  </a:t>
            </a:r>
            <a:r>
              <a:rPr lang="en-US" dirty="0" err="1" smtClean="0"/>
              <a:t>sqr</a:t>
            </a:r>
            <a:r>
              <a:rPr lang="en-US" dirty="0" smtClean="0"/>
              <a:t>[0][1]</a:t>
            </a:r>
            <a:r>
              <a:rPr lang="en-US" b="1" dirty="0" smtClean="0"/>
              <a:t> </a:t>
            </a:r>
            <a:r>
              <a:rPr lang="en-US" dirty="0" smtClean="0"/>
              <a:t>to contain 2,  </a:t>
            </a:r>
            <a:r>
              <a:rPr lang="en-US" dirty="0" err="1" smtClean="0"/>
              <a:t>sqr</a:t>
            </a:r>
            <a:r>
              <a:rPr lang="en-US" dirty="0" smtClean="0"/>
              <a:t>[0][2]</a:t>
            </a:r>
            <a:r>
              <a:rPr lang="en-US" b="1" dirty="0" smtClean="0"/>
              <a:t> </a:t>
            </a:r>
            <a:r>
              <a:rPr lang="en-US" dirty="0" smtClean="0"/>
              <a:t>to contain 3,  and so forth.</a:t>
            </a:r>
            <a:endParaRPr lang="en-GB" dirty="0" smtClean="0"/>
          </a:p>
          <a:p>
            <a:pPr marL="514350" indent="-514350">
              <a:buFont typeface="+mj-lt"/>
              <a:buAutoNum type="arabicPeriod"/>
            </a:pPr>
            <a:endParaRPr lang="en-GB"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Note </a:t>
            </a:r>
            <a:endParaRPr lang="en-GB" b="1" dirty="0"/>
          </a:p>
        </p:txBody>
      </p:sp>
      <p:sp>
        <p:nvSpPr>
          <p:cNvPr id="4" name="Date Placeholder 3"/>
          <p:cNvSpPr>
            <a:spLocks noGrp="1"/>
          </p:cNvSpPr>
          <p:nvPr>
            <p:ph type="dt" sz="half" idx="10"/>
          </p:nvPr>
        </p:nvSpPr>
        <p:spPr/>
        <p:txBody>
          <a:bodyPr/>
          <a:lstStyle/>
          <a:p>
            <a:fld id="{EF350AD5-D90A-44D5-81FE-6AABAA17A730}"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27</a:t>
            </a:fld>
            <a:endParaRPr lang="en-GB"/>
          </a:p>
        </p:txBody>
      </p:sp>
      <p:sp>
        <p:nvSpPr>
          <p:cNvPr id="3" name="Content Placeholder 2"/>
          <p:cNvSpPr>
            <a:spLocks noGrp="1"/>
          </p:cNvSpPr>
          <p:nvPr>
            <p:ph sz="quarter" idx="1"/>
          </p:nvPr>
        </p:nvSpPr>
        <p:spPr/>
        <p:txBody>
          <a:bodyPr>
            <a:normAutofit/>
          </a:bodyPr>
          <a:lstStyle/>
          <a:p>
            <a:r>
              <a:rPr lang="en-US" sz="3200" dirty="0" smtClean="0"/>
              <a:t>If you are </a:t>
            </a:r>
            <a:r>
              <a:rPr lang="en-US" sz="3200" dirty="0" err="1" smtClean="0"/>
              <a:t>initialising</a:t>
            </a:r>
            <a:r>
              <a:rPr lang="en-US" sz="3200" dirty="0" smtClean="0"/>
              <a:t> a one-dimensional array, you need not specify the size of the array, simply put nothing inside the square brackets. </a:t>
            </a:r>
            <a:endParaRPr lang="en-US" sz="3200" dirty="0" smtClean="0"/>
          </a:p>
          <a:p>
            <a:r>
              <a:rPr lang="en-US" sz="3200" dirty="0" smtClean="0"/>
              <a:t>If </a:t>
            </a:r>
            <a:r>
              <a:rPr lang="en-US" sz="3200" dirty="0" smtClean="0"/>
              <a:t>you don’t  specify the size, the compiler simply counts the  number of </a:t>
            </a:r>
            <a:r>
              <a:rPr lang="en-US" sz="3200" dirty="0" err="1" smtClean="0"/>
              <a:t>initialisation</a:t>
            </a:r>
            <a:r>
              <a:rPr lang="en-US" sz="3200" dirty="0" smtClean="0"/>
              <a:t> constants and uses that that value as the size of the array. </a:t>
            </a:r>
            <a:endParaRPr lang="en-GB" sz="3200" dirty="0" smtClean="0"/>
          </a:p>
          <a:p>
            <a:pPr>
              <a:buNone/>
            </a:pPr>
            <a:endParaRPr lang="en-GB" sz="32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r>
              <a:rPr lang="en-US" dirty="0" err="1" smtClean="0"/>
              <a:t>Unsized</a:t>
            </a:r>
            <a:r>
              <a:rPr lang="en-US" dirty="0" smtClean="0"/>
              <a:t> array</a:t>
            </a:r>
            <a:endParaRPr lang="en-US" dirty="0"/>
          </a:p>
        </p:txBody>
      </p:sp>
      <p:sp>
        <p:nvSpPr>
          <p:cNvPr id="4" name="Date Placeholder 3"/>
          <p:cNvSpPr>
            <a:spLocks noGrp="1"/>
          </p:cNvSpPr>
          <p:nvPr>
            <p:ph type="dt" sz="half" idx="10"/>
          </p:nvPr>
        </p:nvSpPr>
        <p:spPr/>
        <p:txBody>
          <a:bodyPr/>
          <a:lstStyle/>
          <a:p>
            <a:fld id="{7EFF4570-CCE5-4089-81B2-E56304C8B45B}"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28</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Arrays that don’t have their dimensions explicitly specified are called </a:t>
            </a:r>
            <a:r>
              <a:rPr lang="en-US" i="1" dirty="0" err="1" smtClean="0"/>
              <a:t>unsized</a:t>
            </a:r>
            <a:r>
              <a:rPr lang="en-US" i="1" dirty="0" smtClean="0"/>
              <a:t> arrays</a:t>
            </a:r>
            <a:r>
              <a:rPr lang="en-US" dirty="0" smtClean="0"/>
              <a:t>. </a:t>
            </a:r>
            <a:endParaRPr lang="en-US" dirty="0" smtClean="0"/>
          </a:p>
          <a:p>
            <a:r>
              <a:rPr lang="en-US" dirty="0" smtClean="0"/>
              <a:t>An </a:t>
            </a:r>
            <a:r>
              <a:rPr lang="en-US" dirty="0" err="1" smtClean="0"/>
              <a:t>unsized</a:t>
            </a:r>
            <a:r>
              <a:rPr lang="en-US" dirty="0" smtClean="0"/>
              <a:t> array  is useful because it is easier for you to change the size of the </a:t>
            </a:r>
            <a:r>
              <a:rPr lang="en-US" dirty="0" smtClean="0"/>
              <a:t>initialization </a:t>
            </a:r>
            <a:r>
              <a:rPr lang="en-US" dirty="0" smtClean="0"/>
              <a:t>list without having to count it and then change the array </a:t>
            </a:r>
            <a:r>
              <a:rPr lang="en-US" dirty="0" smtClean="0"/>
              <a:t>dimension. </a:t>
            </a:r>
            <a:r>
              <a:rPr lang="en-US" dirty="0" smtClean="0"/>
              <a:t>This helps avoid counting errors on long lists, which is especially  important when </a:t>
            </a:r>
            <a:r>
              <a:rPr lang="en-US" dirty="0" smtClean="0"/>
              <a:t>initializing </a:t>
            </a:r>
            <a:r>
              <a:rPr lang="en-US" dirty="0" smtClean="0"/>
              <a:t>strings.</a:t>
            </a:r>
            <a:endParaRPr lang="en-GB" dirty="0" smtClean="0"/>
          </a:p>
          <a:p>
            <a:r>
              <a:rPr lang="en-US" dirty="0" smtClean="0"/>
              <a:t> </a:t>
            </a:r>
            <a:endParaRPr lang="en-GB" dirty="0" smtClean="0"/>
          </a:p>
          <a:p>
            <a:r>
              <a:rPr lang="en-US" dirty="0" smtClean="0"/>
              <a:t>Here an </a:t>
            </a:r>
            <a:r>
              <a:rPr lang="en-US" dirty="0" err="1" smtClean="0"/>
              <a:t>unsized</a:t>
            </a:r>
            <a:r>
              <a:rPr lang="en-US" dirty="0" smtClean="0"/>
              <a:t> array is used to hold a prompting message.</a:t>
            </a:r>
            <a:endParaRPr lang="en-GB" dirty="0" smtClean="0"/>
          </a:p>
          <a:p>
            <a:r>
              <a:rPr lang="en-US" dirty="0" smtClean="0"/>
              <a:t> </a:t>
            </a:r>
            <a:endParaRPr lang="en-GB" dirty="0" smtClean="0"/>
          </a:p>
          <a:p>
            <a:r>
              <a:rPr lang="en-US" b="1" dirty="0" smtClean="0"/>
              <a:t>	</a:t>
            </a:r>
            <a:r>
              <a:rPr lang="en-US" dirty="0" smtClean="0"/>
              <a:t>char prompt[ ] = “Enter your name:”;</a:t>
            </a:r>
            <a:endParaRPr lang="en-GB" b="1" dirty="0" smtClean="0"/>
          </a:p>
          <a:p>
            <a:endParaRPr lang="en-US"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r>
              <a:rPr lang="en-US" dirty="0" err="1" smtClean="0"/>
              <a:t>Unsized</a:t>
            </a:r>
            <a:r>
              <a:rPr lang="en-US" dirty="0" smtClean="0"/>
              <a:t> arrays..</a:t>
            </a:r>
            <a:endParaRPr lang="en-US" dirty="0"/>
          </a:p>
        </p:txBody>
      </p:sp>
      <p:sp>
        <p:nvSpPr>
          <p:cNvPr id="4" name="Date Placeholder 3"/>
          <p:cNvSpPr>
            <a:spLocks noGrp="1"/>
          </p:cNvSpPr>
          <p:nvPr>
            <p:ph type="dt" sz="half" idx="10"/>
          </p:nvPr>
        </p:nvSpPr>
        <p:spPr/>
        <p:txBody>
          <a:bodyPr/>
          <a:lstStyle/>
          <a:p>
            <a:fld id="{06FB2B36-C7B0-4AE4-B5B7-2FB5E97CD2B4}"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29</a:t>
            </a:fld>
            <a:endParaRPr lang="en-GB"/>
          </a:p>
        </p:txBody>
      </p:sp>
      <p:sp>
        <p:nvSpPr>
          <p:cNvPr id="3" name="Content Placeholder 2"/>
          <p:cNvSpPr>
            <a:spLocks noGrp="1"/>
          </p:cNvSpPr>
          <p:nvPr>
            <p:ph sz="quarter" idx="1"/>
          </p:nvPr>
        </p:nvSpPr>
        <p:spPr/>
        <p:txBody>
          <a:bodyPr>
            <a:normAutofit fontScale="77500" lnSpcReduction="20000"/>
          </a:bodyPr>
          <a:lstStyle/>
          <a:p>
            <a:r>
              <a:rPr lang="en-US" dirty="0" smtClean="0"/>
              <a:t>For multi dimensional arrays, you must specify all but the left dimension to allow C to index the array properly</a:t>
            </a:r>
            <a:r>
              <a:rPr lang="en-US" dirty="0" smtClean="0"/>
              <a:t>.</a:t>
            </a:r>
          </a:p>
          <a:p>
            <a:r>
              <a:rPr lang="en-US" dirty="0" smtClean="0"/>
              <a:t> </a:t>
            </a:r>
            <a:r>
              <a:rPr lang="en-US" dirty="0" smtClean="0"/>
              <a:t>In this way you may build tables of varying lengths with the compiler allocating enough storage for them automatically.</a:t>
            </a:r>
            <a:endParaRPr lang="en-GB" dirty="0" smtClean="0"/>
          </a:p>
          <a:p>
            <a:r>
              <a:rPr lang="en-US" dirty="0" smtClean="0"/>
              <a:t> </a:t>
            </a:r>
            <a:endParaRPr lang="en-GB" dirty="0" smtClean="0"/>
          </a:p>
          <a:p>
            <a:r>
              <a:rPr lang="en-US" dirty="0" smtClean="0"/>
              <a:t>For example, the declaration of </a:t>
            </a:r>
            <a:r>
              <a:rPr lang="en-US" dirty="0" err="1" smtClean="0"/>
              <a:t>sqr</a:t>
            </a:r>
            <a:r>
              <a:rPr lang="en-US" dirty="0" smtClean="0"/>
              <a:t> as an </a:t>
            </a:r>
            <a:r>
              <a:rPr lang="en-US" dirty="0" err="1" smtClean="0"/>
              <a:t>unsized</a:t>
            </a:r>
            <a:r>
              <a:rPr lang="en-US" dirty="0" smtClean="0"/>
              <a:t> array is shown here. </a:t>
            </a:r>
            <a:endParaRPr lang="en-GB" dirty="0" smtClean="0"/>
          </a:p>
          <a:p>
            <a:r>
              <a:rPr lang="en-US" b="1" dirty="0" smtClean="0"/>
              <a:t> </a:t>
            </a:r>
            <a:endParaRPr lang="en-GB" b="1" dirty="0" smtClean="0"/>
          </a:p>
          <a:p>
            <a:r>
              <a:rPr lang="en-US" b="1" dirty="0" smtClean="0"/>
              <a:t>	</a:t>
            </a:r>
            <a:r>
              <a:rPr lang="en-US" dirty="0" err="1" smtClean="0"/>
              <a:t>int</a:t>
            </a:r>
            <a:r>
              <a:rPr lang="en-US" dirty="0" smtClean="0"/>
              <a:t> </a:t>
            </a:r>
            <a:r>
              <a:rPr lang="en-US" dirty="0" err="1" smtClean="0"/>
              <a:t>sqr</a:t>
            </a:r>
            <a:r>
              <a:rPr lang="en-US" dirty="0" smtClean="0"/>
              <a:t>[][3] = {</a:t>
            </a:r>
            <a:endParaRPr lang="en-GB" b="1" dirty="0" smtClean="0"/>
          </a:p>
          <a:p>
            <a:r>
              <a:rPr lang="en-US" dirty="0" smtClean="0"/>
              <a:t>					1,  2,  3,</a:t>
            </a:r>
            <a:endParaRPr lang="en-GB" b="1" dirty="0" smtClean="0"/>
          </a:p>
          <a:p>
            <a:r>
              <a:rPr lang="en-US" dirty="0" smtClean="0"/>
              <a:t>					4,  5,  6,</a:t>
            </a:r>
            <a:endParaRPr lang="en-GB" b="1" dirty="0" smtClean="0"/>
          </a:p>
          <a:p>
            <a:r>
              <a:rPr lang="en-US" dirty="0" smtClean="0"/>
              <a:t>					7,  8,  9</a:t>
            </a:r>
            <a:endParaRPr lang="en-GB" b="1" dirty="0" smtClean="0"/>
          </a:p>
          <a:p>
            <a:r>
              <a:rPr lang="en-US" dirty="0" smtClean="0"/>
              <a:t>					};</a:t>
            </a:r>
            <a:endParaRPr lang="en-GB" b="1" dirty="0" smtClean="0"/>
          </a:p>
          <a:p>
            <a:endParaRPr lang="en-US" dirty="0" smtClean="0"/>
          </a:p>
          <a:p>
            <a:endParaRPr lang="en-GB" dirty="0" smtClean="0"/>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Array defined</a:t>
            </a:r>
            <a:endParaRPr lang="en-GB" dirty="0"/>
          </a:p>
        </p:txBody>
      </p:sp>
      <p:sp>
        <p:nvSpPr>
          <p:cNvPr id="4" name="Date Placeholder 3"/>
          <p:cNvSpPr>
            <a:spLocks noGrp="1"/>
          </p:cNvSpPr>
          <p:nvPr>
            <p:ph type="dt" sz="half" idx="10"/>
          </p:nvPr>
        </p:nvSpPr>
        <p:spPr/>
        <p:txBody>
          <a:bodyPr/>
          <a:lstStyle/>
          <a:p>
            <a:fld id="{1D216662-891A-4433-94DE-0528BDE1A1B4}" type="datetime1">
              <a:rPr lang="en-US" smtClean="0"/>
              <a:pPr/>
              <a:t>10/16/2009</a:t>
            </a:fld>
            <a:endParaRPr lang="en-GB"/>
          </a:p>
        </p:txBody>
      </p:sp>
      <p:sp>
        <p:nvSpPr>
          <p:cNvPr id="6" name="Footer Placeholder 5"/>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a:t>
            </a:fld>
            <a:endParaRPr lang="en-GB"/>
          </a:p>
        </p:txBody>
      </p:sp>
      <p:sp>
        <p:nvSpPr>
          <p:cNvPr id="3" name="Content Placeholder 2"/>
          <p:cNvSpPr>
            <a:spLocks noGrp="1"/>
          </p:cNvSpPr>
          <p:nvPr>
            <p:ph sz="quarter" idx="1"/>
          </p:nvPr>
        </p:nvSpPr>
        <p:spPr/>
        <p:txBody>
          <a:bodyPr>
            <a:normAutofit/>
          </a:bodyPr>
          <a:lstStyle/>
          <a:p>
            <a:r>
              <a:rPr lang="en-US" dirty="0" smtClean="0"/>
              <a:t>An array is a homogeneous ordered set of elements or a series of data objects of the same type stored sequentially.</a:t>
            </a:r>
          </a:p>
          <a:p>
            <a:r>
              <a:rPr lang="en-US" dirty="0" smtClean="0"/>
              <a:t> That is to say that an array has the following characteristics;</a:t>
            </a:r>
            <a:endParaRPr lang="en-GB" dirty="0" smtClean="0"/>
          </a:p>
          <a:p>
            <a:pPr lvl="2"/>
            <a:r>
              <a:rPr lang="en-US" dirty="0" smtClean="0"/>
              <a:t>Items share a name</a:t>
            </a:r>
            <a:endParaRPr lang="en-GB" dirty="0" smtClean="0"/>
          </a:p>
          <a:p>
            <a:pPr lvl="2"/>
            <a:r>
              <a:rPr lang="en-US" dirty="0" smtClean="0"/>
              <a:t>Items can be of any simple data type e.g. char, float, </a:t>
            </a:r>
            <a:r>
              <a:rPr lang="en-US" dirty="0" err="1" smtClean="0"/>
              <a:t>int</a:t>
            </a:r>
            <a:r>
              <a:rPr lang="en-US" dirty="0" smtClean="0"/>
              <a:t>, double.</a:t>
            </a:r>
            <a:endParaRPr lang="en-GB" dirty="0" smtClean="0"/>
          </a:p>
          <a:p>
            <a:pPr lvl="2"/>
            <a:r>
              <a:rPr lang="en-US" dirty="0" smtClean="0"/>
              <a:t>Individual elements are accessed using an integer index whose value ranges from 0 to the value of the array size.</a:t>
            </a:r>
            <a:endParaRPr lang="en-GB" dirty="0" smtClean="0"/>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a:t>
            </a:r>
            <a:endParaRPr lang="en-GB" b="1" dirty="0"/>
          </a:p>
        </p:txBody>
      </p:sp>
      <p:sp>
        <p:nvSpPr>
          <p:cNvPr id="4" name="Date Placeholder 3"/>
          <p:cNvSpPr>
            <a:spLocks noGrp="1"/>
          </p:cNvSpPr>
          <p:nvPr>
            <p:ph type="dt" sz="half" idx="10"/>
          </p:nvPr>
        </p:nvSpPr>
        <p:spPr/>
        <p:txBody>
          <a:bodyPr/>
          <a:lstStyle/>
          <a:p>
            <a:fld id="{80E2D8FD-02C1-452F-98C6-37E9FC635B42}"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30</a:t>
            </a:fld>
            <a:endParaRPr lang="en-GB"/>
          </a:p>
        </p:txBody>
      </p:sp>
      <p:sp>
        <p:nvSpPr>
          <p:cNvPr id="3" name="Content Placeholder 2"/>
          <p:cNvSpPr>
            <a:spLocks noGrp="1"/>
          </p:cNvSpPr>
          <p:nvPr>
            <p:ph sz="quarter" idx="1"/>
          </p:nvPr>
        </p:nvSpPr>
        <p:spPr/>
        <p:txBody>
          <a:bodyPr/>
          <a:lstStyle/>
          <a:p>
            <a:r>
              <a:rPr lang="en-US" dirty="0" smtClean="0"/>
              <a:t>The advantage to this declaration over the sized version is that tables may be lengthened or shortened without changing the array dimensions.</a:t>
            </a:r>
            <a:endParaRPr lang="en-GB" dirty="0" smtClean="0"/>
          </a:p>
          <a:p>
            <a:r>
              <a:rPr lang="en-US" dirty="0" smtClean="0"/>
              <a:t>To take your knowledge about arrays an extra step, go through the following examples and read the explanations below them</a:t>
            </a:r>
            <a:r>
              <a:rPr lang="en-US" dirty="0" smtClean="0"/>
              <a:t>.</a:t>
            </a:r>
          </a:p>
          <a:p>
            <a:r>
              <a:rPr lang="en-US" b="1" i="1" dirty="0" smtClean="0"/>
              <a:t> </a:t>
            </a:r>
            <a:r>
              <a:rPr lang="en-US" b="1" i="1" dirty="0" smtClean="0"/>
              <a:t>Example: Array that prints the number of days per month</a:t>
            </a:r>
            <a:endParaRPr lang="en-GB" b="1" dirty="0" smtClean="0"/>
          </a:p>
          <a:p>
            <a:endParaRPr lang="en-US" dirty="0" smtClean="0"/>
          </a:p>
          <a:p>
            <a:endParaRPr lang="en-GB" dirty="0" smtClean="0"/>
          </a:p>
          <a:p>
            <a:pPr hangingPunct="0"/>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GB" b="1" dirty="0"/>
          </a:p>
        </p:txBody>
      </p:sp>
      <p:sp>
        <p:nvSpPr>
          <p:cNvPr id="4" name="Date Placeholder 3"/>
          <p:cNvSpPr>
            <a:spLocks noGrp="1"/>
          </p:cNvSpPr>
          <p:nvPr>
            <p:ph type="dt" sz="half" idx="10"/>
          </p:nvPr>
        </p:nvSpPr>
        <p:spPr/>
        <p:txBody>
          <a:bodyPr/>
          <a:lstStyle/>
          <a:p>
            <a:fld id="{71DFFF3F-AFB7-4E84-925C-0892B5085281}"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31</a:t>
            </a:fld>
            <a:endParaRPr lang="en-GB"/>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#define MONTHS 12</a:t>
            </a:r>
            <a:endParaRPr lang="en-GB" dirty="0" smtClean="0">
              <a:solidFill>
                <a:srgbClr val="C00000"/>
              </a:solidFill>
            </a:endParaRPr>
          </a:p>
          <a:p>
            <a:pPr marL="514350" indent="-514350">
              <a:buFont typeface="+mj-lt"/>
              <a:buAutoNum type="arabicPeriod"/>
            </a:pPr>
            <a:r>
              <a:rPr lang="en-US" dirty="0" err="1" smtClean="0">
                <a:solidFill>
                  <a:srgbClr val="C00000"/>
                </a:solidFill>
              </a:rPr>
              <a:t>int</a:t>
            </a:r>
            <a:r>
              <a:rPr lang="en-US" dirty="0" smtClean="0">
                <a:solidFill>
                  <a:srgbClr val="C00000"/>
                </a:solidFill>
              </a:rPr>
              <a:t> days [MONTHS] = {31,28,31,30,31,30,31,31,30,31,30,31};</a:t>
            </a:r>
            <a:endParaRPr lang="en-GB" dirty="0" smtClean="0">
              <a:solidFill>
                <a:srgbClr val="C00000"/>
              </a:solidFill>
            </a:endParaRPr>
          </a:p>
          <a:p>
            <a:pPr marL="514350" indent="-514350">
              <a:buFont typeface="+mj-lt"/>
              <a:buAutoNum type="arabicPeriod"/>
            </a:pPr>
            <a:r>
              <a:rPr lang="en-US" dirty="0" smtClean="0">
                <a:solidFill>
                  <a:srgbClr val="C00000"/>
                </a:solidFill>
              </a:rPr>
              <a:t>main()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int</a:t>
            </a:r>
            <a:r>
              <a:rPr lang="en-US" dirty="0" smtClean="0">
                <a:solidFill>
                  <a:srgbClr val="C00000"/>
                </a:solidFill>
              </a:rPr>
              <a:t> index;</a:t>
            </a:r>
            <a:endParaRPr lang="en-GB" dirty="0" smtClean="0">
              <a:solidFill>
                <a:srgbClr val="C00000"/>
              </a:solidFill>
            </a:endParaRPr>
          </a:p>
          <a:p>
            <a:pPr marL="514350" indent="-514350">
              <a:buFont typeface="+mj-lt"/>
              <a:buAutoNum type="arabicPeriod"/>
            </a:pPr>
            <a:r>
              <a:rPr lang="en-US" dirty="0" smtClean="0">
                <a:solidFill>
                  <a:srgbClr val="C00000"/>
                </a:solidFill>
              </a:rPr>
              <a:t>	extern </a:t>
            </a:r>
            <a:r>
              <a:rPr lang="en-US" dirty="0" err="1" smtClean="0">
                <a:solidFill>
                  <a:srgbClr val="C00000"/>
                </a:solidFill>
              </a:rPr>
              <a:t>int</a:t>
            </a:r>
            <a:r>
              <a:rPr lang="en-US" dirty="0" smtClean="0">
                <a:solidFill>
                  <a:srgbClr val="C00000"/>
                </a:solidFill>
              </a:rPr>
              <a:t> days[ ];</a:t>
            </a:r>
            <a:endParaRPr lang="en-GB" dirty="0" smtClean="0">
              <a:solidFill>
                <a:srgbClr val="C00000"/>
              </a:solidFill>
            </a:endParaRPr>
          </a:p>
          <a:p>
            <a:pPr marL="514350" indent="-514350">
              <a:buFont typeface="+mj-lt"/>
              <a:buAutoNum type="arabicPeriod"/>
            </a:pPr>
            <a:r>
              <a:rPr lang="en-US" dirty="0" smtClean="0">
                <a:solidFill>
                  <a:srgbClr val="C00000"/>
                </a:solidFill>
              </a:rPr>
              <a:t>	for (index=0; index &lt;MONTHS;  index + +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“Month %d has %d days\n ”, index+1,  days [index]);</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Strings</a:t>
            </a:r>
            <a:r>
              <a:rPr lang="en-GB" b="1" dirty="0" smtClean="0"/>
              <a:t/>
            </a:r>
            <a:br>
              <a:rPr lang="en-GB" b="1" dirty="0" smtClean="0"/>
            </a:br>
            <a:endParaRPr lang="en-US" dirty="0"/>
          </a:p>
        </p:txBody>
      </p:sp>
      <p:sp>
        <p:nvSpPr>
          <p:cNvPr id="4" name="Date Placeholder 3"/>
          <p:cNvSpPr>
            <a:spLocks noGrp="1"/>
          </p:cNvSpPr>
          <p:nvPr>
            <p:ph type="dt" sz="half" idx="10"/>
          </p:nvPr>
        </p:nvSpPr>
        <p:spPr/>
        <p:txBody>
          <a:bodyPr/>
          <a:lstStyle/>
          <a:p>
            <a:fld id="{05945B78-3F24-4F79-AC47-B7D0FD5078BB}"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32</a:t>
            </a:fld>
            <a:endParaRPr lang="en-GB"/>
          </a:p>
        </p:txBody>
      </p:sp>
      <p:sp>
        <p:nvSpPr>
          <p:cNvPr id="3" name="Content Placeholder 2"/>
          <p:cNvSpPr>
            <a:spLocks noGrp="1"/>
          </p:cNvSpPr>
          <p:nvPr>
            <p:ph sz="quarter" idx="1"/>
          </p:nvPr>
        </p:nvSpPr>
        <p:spPr/>
        <p:txBody>
          <a:bodyPr>
            <a:normAutofit/>
          </a:bodyPr>
          <a:lstStyle/>
          <a:p>
            <a:r>
              <a:rPr lang="en-US" dirty="0" smtClean="0"/>
              <a:t>In C, one or more characters enclosed between double quotes is called a </a:t>
            </a:r>
            <a:r>
              <a:rPr lang="en-US" i="1" dirty="0" smtClean="0"/>
              <a:t>string.</a:t>
            </a:r>
            <a:r>
              <a:rPr lang="en-US" dirty="0" smtClean="0"/>
              <a:t> </a:t>
            </a:r>
            <a:endParaRPr lang="en-US" dirty="0" smtClean="0"/>
          </a:p>
          <a:p>
            <a:r>
              <a:rPr lang="en-US" dirty="0" smtClean="0"/>
              <a:t>C </a:t>
            </a:r>
            <a:r>
              <a:rPr lang="en-US" dirty="0" smtClean="0"/>
              <a:t>has no built-in string data type. Instead, C supports strings using one dimensional character arrays.  </a:t>
            </a:r>
            <a:endParaRPr lang="en-GB" b="1" u="sng" dirty="0" smtClean="0"/>
          </a:p>
          <a:p>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GB" b="1" dirty="0" smtClean="0"/>
              <a:t>Strings defined </a:t>
            </a:r>
            <a:endParaRPr lang="en-GB" b="1" dirty="0"/>
          </a:p>
        </p:txBody>
      </p:sp>
      <p:sp>
        <p:nvSpPr>
          <p:cNvPr id="4" name="Date Placeholder 3"/>
          <p:cNvSpPr>
            <a:spLocks noGrp="1"/>
          </p:cNvSpPr>
          <p:nvPr>
            <p:ph type="dt" sz="half" idx="10"/>
          </p:nvPr>
        </p:nvSpPr>
        <p:spPr/>
        <p:txBody>
          <a:bodyPr/>
          <a:lstStyle/>
          <a:p>
            <a:fld id="{24812E19-E4B5-4AA7-964D-961F4F5D4C01}"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33</a:t>
            </a:fld>
            <a:endParaRPr lang="en-GB"/>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smtClean="0"/>
              <a:t>A string is defined as a </a:t>
            </a:r>
            <a:r>
              <a:rPr lang="en-US" i="1" dirty="0" smtClean="0"/>
              <a:t>null terminated character array.</a:t>
            </a:r>
            <a:r>
              <a:rPr lang="en-US" dirty="0" smtClean="0"/>
              <a:t> In C, a null is 0. </a:t>
            </a:r>
            <a:endParaRPr lang="en-US" dirty="0" smtClean="0"/>
          </a:p>
          <a:p>
            <a:pPr marL="514350" indent="-514350">
              <a:buFont typeface="+mj-lt"/>
              <a:buAutoNum type="arabicPeriod"/>
            </a:pPr>
            <a:r>
              <a:rPr lang="en-US" dirty="0" smtClean="0"/>
              <a:t>This </a:t>
            </a:r>
            <a:r>
              <a:rPr lang="en-US" dirty="0" smtClean="0"/>
              <a:t>fact means that you must define the array is going to hold a string to be one byte larger then the largest string it is going to hold, to make room for the null.</a:t>
            </a:r>
            <a:endParaRPr lang="en-GB" b="1" u="sng" dirty="0" smtClean="0"/>
          </a:p>
          <a:p>
            <a:pPr marL="514350" indent="-514350">
              <a:buFont typeface="+mj-lt"/>
              <a:buAutoNum type="arabicPeriod"/>
            </a:pPr>
            <a:endParaRPr lang="en-GB"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Reading a </a:t>
            </a:r>
            <a:r>
              <a:rPr lang="en-US" b="1" i="1" dirty="0" smtClean="0"/>
              <a:t>string</a:t>
            </a:r>
            <a:endParaRPr lang="en-US" dirty="0"/>
          </a:p>
        </p:txBody>
      </p:sp>
      <p:sp>
        <p:nvSpPr>
          <p:cNvPr id="4" name="Date Placeholder 3"/>
          <p:cNvSpPr>
            <a:spLocks noGrp="1"/>
          </p:cNvSpPr>
          <p:nvPr>
            <p:ph type="dt" sz="half" idx="10"/>
          </p:nvPr>
        </p:nvSpPr>
        <p:spPr/>
        <p:txBody>
          <a:bodyPr/>
          <a:lstStyle/>
          <a:p>
            <a:fld id="{D4729A9A-E72F-4134-838A-3743B76235FC}"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34</a:t>
            </a:fld>
            <a:endParaRPr lang="en-GB"/>
          </a:p>
        </p:txBody>
      </p:sp>
      <p:sp>
        <p:nvSpPr>
          <p:cNvPr id="3" name="Content Placeholder 2"/>
          <p:cNvSpPr>
            <a:spLocks noGrp="1"/>
          </p:cNvSpPr>
          <p:nvPr>
            <p:ph sz="quarter" idx="1"/>
          </p:nvPr>
        </p:nvSpPr>
        <p:spPr/>
        <p:txBody>
          <a:bodyPr>
            <a:normAutofit/>
          </a:bodyPr>
          <a:lstStyle/>
          <a:p>
            <a:pPr hangingPunct="0"/>
            <a:r>
              <a:rPr lang="en-US" dirty="0" smtClean="0"/>
              <a:t>To read a string from the keyboard you must use another of C’s standard library functions,  </a:t>
            </a:r>
            <a:r>
              <a:rPr lang="en-US" b="1" dirty="0" smtClean="0"/>
              <a:t>gets( )</a:t>
            </a:r>
            <a:r>
              <a:rPr lang="en-US" dirty="0" smtClean="0"/>
              <a:t> which requires the </a:t>
            </a:r>
            <a:r>
              <a:rPr lang="en-US" b="1" dirty="0" smtClean="0"/>
              <a:t>STDIO.H</a:t>
            </a:r>
            <a:r>
              <a:rPr lang="en-US" dirty="0" smtClean="0"/>
              <a:t>  header  file. </a:t>
            </a:r>
            <a:endParaRPr lang="en-US" dirty="0" smtClean="0"/>
          </a:p>
          <a:p>
            <a:pPr hangingPunct="0"/>
            <a:r>
              <a:rPr lang="en-US" dirty="0" smtClean="0"/>
              <a:t>To </a:t>
            </a:r>
            <a:r>
              <a:rPr lang="en-US" dirty="0" smtClean="0"/>
              <a:t>use </a:t>
            </a:r>
            <a:r>
              <a:rPr lang="en-US" b="1" dirty="0" smtClean="0"/>
              <a:t>gets( )</a:t>
            </a:r>
            <a:r>
              <a:rPr lang="en-US" dirty="0" smtClean="0"/>
              <a:t>, call it using the name of a character array without any index. The </a:t>
            </a:r>
            <a:r>
              <a:rPr lang="en-US" b="1" dirty="0" smtClean="0"/>
              <a:t>gets( )</a:t>
            </a:r>
            <a:r>
              <a:rPr lang="en-US" dirty="0" smtClean="0"/>
              <a:t> function reads characters until you press </a:t>
            </a:r>
            <a:r>
              <a:rPr lang="en-US" b="1" dirty="0" smtClean="0"/>
              <a:t>&lt;ENTER&gt;</a:t>
            </a:r>
            <a:r>
              <a:rPr lang="en-US" dirty="0" smtClean="0"/>
              <a:t>. </a:t>
            </a:r>
            <a:endParaRPr lang="en-US" dirty="0" smtClean="0"/>
          </a:p>
          <a:p>
            <a:pPr hangingPunct="0"/>
            <a:r>
              <a:rPr lang="en-US" dirty="0" smtClean="0"/>
              <a:t>The </a:t>
            </a:r>
            <a:r>
              <a:rPr lang="en-US" dirty="0" smtClean="0"/>
              <a:t>carriage return is not stored, but it is replaced by a null, which terminates the string.</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Example </a:t>
            </a:r>
            <a:endParaRPr lang="en-GB" b="1" dirty="0"/>
          </a:p>
        </p:txBody>
      </p:sp>
      <p:sp>
        <p:nvSpPr>
          <p:cNvPr id="4" name="Date Placeholder 3"/>
          <p:cNvSpPr>
            <a:spLocks noGrp="1"/>
          </p:cNvSpPr>
          <p:nvPr>
            <p:ph type="dt" sz="half" idx="10"/>
          </p:nvPr>
        </p:nvSpPr>
        <p:spPr/>
        <p:txBody>
          <a:bodyPr/>
          <a:lstStyle/>
          <a:p>
            <a:fld id="{C0862F71-8852-4C80-8B0C-8F53ACB1F4E5}"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35</a:t>
            </a:fld>
            <a:endParaRPr lang="en-GB"/>
          </a:p>
        </p:txBody>
      </p:sp>
      <p:sp>
        <p:nvSpPr>
          <p:cNvPr id="3" name="Content Placeholder 2"/>
          <p:cNvSpPr>
            <a:spLocks noGrp="1"/>
          </p:cNvSpPr>
          <p:nvPr>
            <p:ph sz="quarter" idx="1"/>
          </p:nvPr>
        </p:nvSpPr>
        <p:spPr/>
        <p:txBody>
          <a:bodyPr>
            <a:normAutofit fontScale="47500" lnSpcReduction="20000"/>
          </a:bodyPr>
          <a:lstStyle/>
          <a:p>
            <a:r>
              <a:rPr lang="en-US" dirty="0" smtClean="0"/>
              <a:t>This </a:t>
            </a:r>
            <a:r>
              <a:rPr lang="en-US" dirty="0" smtClean="0"/>
              <a:t>program reads and writes a string entered at the keyboard</a:t>
            </a:r>
            <a:r>
              <a:rPr lang="en-US" dirty="0" smtClean="0"/>
              <a:t>.</a:t>
            </a:r>
            <a:r>
              <a:rPr lang="en-US" dirty="0" smtClean="0"/>
              <a:t> </a:t>
            </a:r>
            <a:endParaRPr lang="en-US" dirty="0" smtClean="0"/>
          </a:p>
          <a:p>
            <a:pPr marL="514350" indent="-514350">
              <a:buFont typeface="+mj-lt"/>
              <a:buAutoNum type="arabicPeriod"/>
            </a:pPr>
            <a:r>
              <a:rPr lang="en-US" dirty="0" smtClean="0">
                <a:solidFill>
                  <a:srgbClr val="C00000"/>
                </a:solidFill>
              </a:rPr>
              <a:t>#</a:t>
            </a: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main()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char </a:t>
            </a:r>
            <a:r>
              <a:rPr lang="en-US" dirty="0" err="1" smtClean="0">
                <a:solidFill>
                  <a:srgbClr val="C00000"/>
                </a:solidFill>
              </a:rPr>
              <a:t>str</a:t>
            </a:r>
            <a:r>
              <a:rPr lang="en-US" dirty="0" smtClean="0">
                <a:solidFill>
                  <a:srgbClr val="C00000"/>
                </a:solidFill>
              </a:rPr>
              <a:t>[80];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int</a:t>
            </a:r>
            <a:r>
              <a:rPr lang="en-US" dirty="0" smtClean="0">
                <a:solidFill>
                  <a:srgbClr val="C00000"/>
                </a:solidFill>
              </a:rPr>
              <a:t> </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(“Enter a string (less than 80 characters): \n”);</a:t>
            </a:r>
            <a:endParaRPr lang="en-GB" dirty="0" smtClean="0">
              <a:solidFill>
                <a:srgbClr val="C00000"/>
              </a:solidFill>
            </a:endParaRPr>
          </a:p>
          <a:p>
            <a:pPr marL="514350" indent="-514350">
              <a:buFont typeface="+mj-lt"/>
              <a:buAutoNum type="arabicPeriod"/>
            </a:pPr>
            <a:r>
              <a:rPr lang="en-US" dirty="0" smtClean="0">
                <a:solidFill>
                  <a:srgbClr val="C00000"/>
                </a:solidFill>
              </a:rPr>
              <a:t>		gets(</a:t>
            </a:r>
            <a:r>
              <a:rPr lang="en-US" dirty="0" err="1" smtClean="0">
                <a:solidFill>
                  <a:srgbClr val="C00000"/>
                </a:solidFill>
              </a:rPr>
              <a:t>str</a:t>
            </a:r>
            <a:r>
              <a:rPr lang="en-US" dirty="0" smtClean="0">
                <a:solidFill>
                  <a:srgbClr val="C00000"/>
                </a:solidFill>
              </a:rPr>
              <a:t>); /* Read the string */</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(”\n\n”); /* print 2 blank lines /  </a:t>
            </a:r>
            <a:endParaRPr lang="en-GB" dirty="0" smtClean="0">
              <a:solidFill>
                <a:srgbClr val="C00000"/>
              </a:solidFill>
            </a:endParaRPr>
          </a:p>
          <a:p>
            <a:pPr marL="514350" indent="-514350">
              <a:buFont typeface="+mj-lt"/>
              <a:buAutoNum type="arabicPeriod"/>
            </a:pPr>
            <a:r>
              <a:rPr lang="en-US" dirty="0" smtClean="0">
                <a:solidFill>
                  <a:srgbClr val="C00000"/>
                </a:solidFill>
              </a:rPr>
              <a:t> </a:t>
            </a:r>
            <a:endParaRPr lang="en-GB" dirty="0" smtClean="0">
              <a:solidFill>
                <a:srgbClr val="C00000"/>
              </a:solidFill>
            </a:endParaRPr>
          </a:p>
          <a:p>
            <a:pPr marL="514350" indent="-514350">
              <a:buFont typeface="+mj-lt"/>
              <a:buAutoNum type="arabicPeriod"/>
            </a:pPr>
            <a:r>
              <a:rPr lang="en-US" dirty="0" smtClean="0">
                <a:solidFill>
                  <a:srgbClr val="C00000"/>
                </a:solidFill>
              </a:rPr>
              <a:t>           /* print string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("Here is the string entered\n");</a:t>
            </a:r>
            <a:endParaRPr lang="en-GB" dirty="0" smtClean="0">
              <a:solidFill>
                <a:srgbClr val="C00000"/>
              </a:solidFill>
            </a:endParaRPr>
          </a:p>
          <a:p>
            <a:pPr marL="514350" indent="-514350">
              <a:buFont typeface="+mj-lt"/>
              <a:buAutoNum type="arabicPeriod"/>
            </a:pPr>
            <a:r>
              <a:rPr lang="en-US" dirty="0" smtClean="0">
                <a:solidFill>
                  <a:srgbClr val="C00000"/>
                </a:solidFill>
              </a:rPr>
              <a:t>           for(</a:t>
            </a:r>
            <a:r>
              <a:rPr lang="en-US" dirty="0" err="1" smtClean="0">
                <a:solidFill>
                  <a:srgbClr val="C00000"/>
                </a:solidFill>
              </a:rPr>
              <a:t>i</a:t>
            </a:r>
            <a:r>
              <a:rPr lang="en-US" dirty="0" smtClean="0">
                <a:solidFill>
                  <a:srgbClr val="C00000"/>
                </a:solidFill>
              </a:rPr>
              <a:t> = 0;str[</a:t>
            </a:r>
            <a:r>
              <a:rPr lang="en-US" dirty="0" err="1" smtClean="0">
                <a:solidFill>
                  <a:srgbClr val="C00000"/>
                </a:solidFill>
              </a:rPr>
              <a:t>i</a:t>
            </a:r>
            <a:r>
              <a:rPr lang="en-US" dirty="0" smtClean="0">
                <a:solidFill>
                  <a:srgbClr val="C00000"/>
                </a:solidFill>
              </a:rPr>
              <a:t>]; </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(“%c”, </a:t>
            </a:r>
            <a:r>
              <a:rPr lang="en-US" dirty="0" err="1" smtClean="0">
                <a:solidFill>
                  <a:srgbClr val="C00000"/>
                </a:solidFill>
              </a:rPr>
              <a:t>str</a:t>
            </a:r>
            <a:r>
              <a:rPr lang="en-US" dirty="0" smtClean="0">
                <a:solidFill>
                  <a:srgbClr val="C00000"/>
                </a:solidFill>
              </a:rPr>
              <a:t>[</a:t>
            </a:r>
            <a:r>
              <a:rPr lang="en-US" dirty="0" err="1" smtClean="0">
                <a:solidFill>
                  <a:srgbClr val="C00000"/>
                </a:solidFill>
              </a:rPr>
              <a:t>i</a:t>
            </a: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endParaRPr lang="en-US" dirty="0" smtClean="0"/>
          </a:p>
          <a:p>
            <a:endParaRPr lang="en-GB"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36</a:t>
            </a:fld>
            <a:endParaRPr lang="en-GB"/>
          </a:p>
        </p:txBody>
      </p:sp>
      <p:sp>
        <p:nvSpPr>
          <p:cNvPr id="6" name="Content Placeholder 5"/>
          <p:cNvSpPr>
            <a:spLocks noGrp="1"/>
          </p:cNvSpPr>
          <p:nvPr>
            <p:ph sz="quarter" idx="1"/>
          </p:nvPr>
        </p:nvSpPr>
        <p:spPr/>
        <p:txBody>
          <a:bodyPr>
            <a:normAutofit/>
          </a:bodyPr>
          <a:lstStyle/>
          <a:p>
            <a:r>
              <a:rPr lang="en-US" dirty="0" smtClean="0"/>
              <a:t>The gets( ) function performs no bounds checking, so it is possible for the user to enter more characters that gets( ) is called with can hold. </a:t>
            </a:r>
            <a:endParaRPr lang="en-US" dirty="0" smtClean="0"/>
          </a:p>
          <a:p>
            <a:r>
              <a:rPr lang="en-US" dirty="0" smtClean="0"/>
              <a:t>Therefore </a:t>
            </a:r>
            <a:r>
              <a:rPr lang="en-US" dirty="0" smtClean="0"/>
              <a:t>be sure to call it with an array large enough to hold the expected input.</a:t>
            </a:r>
            <a:endParaRPr lang="en-GB" dirty="0" smtClean="0"/>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Outputting a string</a:t>
            </a:r>
            <a:r>
              <a:rPr lang="en-GB" b="1" i="1" dirty="0" smtClean="0"/>
              <a:t/>
            </a:r>
            <a:br>
              <a:rPr lang="en-GB" b="1" i="1" dirty="0" smtClean="0"/>
            </a:b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37</a:t>
            </a:fld>
            <a:endParaRPr lang="en-GB"/>
          </a:p>
        </p:txBody>
      </p:sp>
      <p:sp>
        <p:nvSpPr>
          <p:cNvPr id="6" name="Content Placeholder 5"/>
          <p:cNvSpPr>
            <a:spLocks noGrp="1"/>
          </p:cNvSpPr>
          <p:nvPr>
            <p:ph sz="quarter" idx="1"/>
          </p:nvPr>
        </p:nvSpPr>
        <p:spPr/>
        <p:txBody>
          <a:bodyPr>
            <a:normAutofit/>
          </a:bodyPr>
          <a:lstStyle/>
          <a:p>
            <a:r>
              <a:rPr lang="en-US" dirty="0" smtClean="0"/>
              <a:t>In the previous program, the string that was entered by the user was output to the screen a character at a time</a:t>
            </a:r>
            <a:r>
              <a:rPr lang="en-US" dirty="0" smtClean="0"/>
              <a:t>.</a:t>
            </a:r>
          </a:p>
          <a:p>
            <a:r>
              <a:rPr lang="en-US" dirty="0" smtClean="0"/>
              <a:t> </a:t>
            </a:r>
            <a:r>
              <a:rPr lang="en-US" dirty="0" smtClean="0"/>
              <a:t>There is however a much easier way to display a string, using </a:t>
            </a:r>
            <a:r>
              <a:rPr lang="en-US" dirty="0" err="1" smtClean="0"/>
              <a:t>printf</a:t>
            </a:r>
            <a:r>
              <a:rPr lang="en-US" dirty="0" smtClean="0"/>
              <a:t>( ). Here is the previous program rewritten..</a:t>
            </a:r>
            <a:endParaRPr lang="en-GB" dirty="0" smtClean="0"/>
          </a:p>
          <a:p>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US" b="1" i="1" dirty="0" smtClean="0"/>
              <a:t>Example </a:t>
            </a:r>
            <a:r>
              <a:rPr lang="en-US" b="1" i="1" dirty="0" smtClean="0"/>
              <a:t>:</a:t>
            </a: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38</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smtClean="0"/>
              <a:t>#include&lt;</a:t>
            </a:r>
            <a:r>
              <a:rPr lang="en-US" dirty="0" err="1" smtClean="0"/>
              <a:t>stdio.h</a:t>
            </a:r>
            <a:r>
              <a:rPr lang="en-US" dirty="0" smtClean="0"/>
              <a:t>&gt;</a:t>
            </a:r>
            <a:endParaRPr lang="en-GB" dirty="0" smtClean="0"/>
          </a:p>
          <a:p>
            <a:r>
              <a:rPr lang="en-US" dirty="0" smtClean="0"/>
              <a:t>main()</a:t>
            </a:r>
            <a:endParaRPr lang="en-GB" dirty="0" smtClean="0"/>
          </a:p>
          <a:p>
            <a:r>
              <a:rPr lang="en-US" dirty="0" smtClean="0"/>
              <a:t>{</a:t>
            </a:r>
            <a:endParaRPr lang="en-GB" dirty="0" smtClean="0"/>
          </a:p>
          <a:p>
            <a:r>
              <a:rPr lang="en-US" dirty="0" smtClean="0"/>
              <a:t>	char </a:t>
            </a:r>
            <a:r>
              <a:rPr lang="en-US" dirty="0" err="1" smtClean="0"/>
              <a:t>str</a:t>
            </a:r>
            <a:r>
              <a:rPr lang="en-US" dirty="0" smtClean="0"/>
              <a:t>[80];	</a:t>
            </a:r>
            <a:endParaRPr lang="en-GB" dirty="0" smtClean="0"/>
          </a:p>
          <a:p>
            <a:r>
              <a:rPr lang="en-US" dirty="0" smtClean="0"/>
              <a:t>	</a:t>
            </a:r>
            <a:r>
              <a:rPr lang="en-US" dirty="0" err="1" smtClean="0"/>
              <a:t>printf</a:t>
            </a:r>
            <a:r>
              <a:rPr lang="en-US" dirty="0" smtClean="0"/>
              <a:t>( “ Enter a string (less than 80 characters): \n”);</a:t>
            </a:r>
            <a:endParaRPr lang="en-GB" dirty="0" smtClean="0"/>
          </a:p>
          <a:p>
            <a:r>
              <a:rPr lang="en-US" dirty="0" smtClean="0"/>
              <a:t>	gets(</a:t>
            </a:r>
            <a:r>
              <a:rPr lang="en-US" dirty="0" err="1" smtClean="0"/>
              <a:t>str</a:t>
            </a:r>
            <a:r>
              <a:rPr lang="en-US" dirty="0" smtClean="0"/>
              <a:t>);</a:t>
            </a:r>
            <a:endParaRPr lang="en-GB" dirty="0" smtClean="0"/>
          </a:p>
          <a:p>
            <a:r>
              <a:rPr lang="en-US" dirty="0" smtClean="0"/>
              <a:t>	</a:t>
            </a:r>
            <a:r>
              <a:rPr lang="en-US" dirty="0" err="1" smtClean="0"/>
              <a:t>printf</a:t>
            </a:r>
            <a:r>
              <a:rPr lang="en-US" dirty="0" smtClean="0"/>
              <a:t>(</a:t>
            </a:r>
            <a:r>
              <a:rPr lang="en-US" dirty="0" err="1" smtClean="0"/>
              <a:t>str</a:t>
            </a:r>
            <a:r>
              <a:rPr lang="en-US" dirty="0" smtClean="0"/>
              <a:t>);</a:t>
            </a:r>
            <a:endParaRPr lang="en-GB" dirty="0" smtClean="0"/>
          </a:p>
          <a:p>
            <a:r>
              <a:rPr lang="en-US" dirty="0" smtClean="0"/>
              <a:t>	return 0;</a:t>
            </a:r>
            <a:endParaRPr lang="en-GB" dirty="0" smtClean="0"/>
          </a:p>
          <a:p>
            <a:r>
              <a:rPr lang="en-US" dirty="0" smtClean="0"/>
              <a:t>}</a:t>
            </a:r>
            <a:endParaRPr lang="en-GB" dirty="0" smtClean="0"/>
          </a:p>
          <a:p>
            <a:pPr marL="514350" indent="-514350">
              <a:buFont typeface="+mj-lt"/>
              <a:buAutoNum type="arabicPeriod"/>
            </a:pPr>
            <a:endParaRPr lang="en-GB"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strings</a:t>
            </a: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39</a:t>
            </a:fld>
            <a:endParaRPr lang="en-GB"/>
          </a:p>
        </p:txBody>
      </p:sp>
      <p:sp>
        <p:nvSpPr>
          <p:cNvPr id="6" name="Content Placeholder 5"/>
          <p:cNvSpPr>
            <a:spLocks noGrp="1"/>
          </p:cNvSpPr>
          <p:nvPr>
            <p:ph sz="quarter" idx="1"/>
          </p:nvPr>
        </p:nvSpPr>
        <p:spPr/>
        <p:txBody>
          <a:bodyPr>
            <a:normAutofit/>
          </a:bodyPr>
          <a:lstStyle/>
          <a:p>
            <a:r>
              <a:rPr lang="en-US" dirty="0" smtClean="0"/>
              <a:t>If you wanted to output a new line, you could output </a:t>
            </a:r>
            <a:r>
              <a:rPr lang="en-US" dirty="0" err="1" smtClean="0"/>
              <a:t>str</a:t>
            </a:r>
            <a:r>
              <a:rPr lang="en-US" dirty="0" smtClean="0"/>
              <a:t> like this:</a:t>
            </a:r>
            <a:endParaRPr lang="en-GB" dirty="0" smtClean="0"/>
          </a:p>
          <a:p>
            <a:r>
              <a:rPr lang="en-US" dirty="0" smtClean="0"/>
              <a:t> </a:t>
            </a:r>
            <a:endParaRPr lang="en-GB" dirty="0" smtClean="0"/>
          </a:p>
          <a:p>
            <a:r>
              <a:rPr lang="en-US" dirty="0" err="1" smtClean="0"/>
              <a:t>printf</a:t>
            </a:r>
            <a:r>
              <a:rPr lang="en-US" dirty="0" smtClean="0"/>
              <a:t>(“%s \n”, </a:t>
            </a:r>
            <a:r>
              <a:rPr lang="en-US" dirty="0" err="1" smtClean="0"/>
              <a:t>str</a:t>
            </a:r>
            <a:r>
              <a:rPr lang="en-US" dirty="0" smtClean="0"/>
              <a:t>);</a:t>
            </a:r>
            <a:endParaRPr lang="en-GB" b="1" dirty="0" smtClean="0"/>
          </a:p>
          <a:p>
            <a:r>
              <a:rPr lang="en-US" b="1" dirty="0" smtClean="0"/>
              <a:t> </a:t>
            </a:r>
            <a:endParaRPr lang="en-GB" b="1" dirty="0" smtClean="0"/>
          </a:p>
          <a:p>
            <a:r>
              <a:rPr lang="en-US" dirty="0" smtClean="0"/>
              <a:t>This method uses the %s format </a:t>
            </a:r>
            <a:r>
              <a:rPr lang="en-US" dirty="0" err="1" smtClean="0"/>
              <a:t>specifier</a:t>
            </a:r>
            <a:r>
              <a:rPr lang="en-US" dirty="0" smtClean="0"/>
              <a:t>  followed by the new line character and uses the array as a second argument to be matched by the %s </a:t>
            </a:r>
            <a:r>
              <a:rPr lang="en-US" dirty="0" err="1" smtClean="0"/>
              <a:t>specifier</a:t>
            </a:r>
            <a:r>
              <a:rPr lang="en-US" dirty="0" smtClean="0"/>
              <a:t>.</a:t>
            </a:r>
            <a:endParaRPr lang="en-GB" dirty="0" smtClean="0"/>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Examples </a:t>
            </a:r>
            <a:endParaRPr lang="en-GB" dirty="0"/>
          </a:p>
        </p:txBody>
      </p:sp>
      <p:sp>
        <p:nvSpPr>
          <p:cNvPr id="4" name="Date Placeholder 3"/>
          <p:cNvSpPr>
            <a:spLocks noGrp="1"/>
          </p:cNvSpPr>
          <p:nvPr>
            <p:ph type="dt" sz="half" idx="10"/>
          </p:nvPr>
        </p:nvSpPr>
        <p:spPr/>
        <p:txBody>
          <a:bodyPr/>
          <a:lstStyle/>
          <a:p>
            <a:fld id="{DBA74CCD-9E8B-4CCA-9919-CCAEF34E0C34}"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4</a:t>
            </a:fld>
            <a:endParaRPr lang="en-GB"/>
          </a:p>
        </p:txBody>
      </p:sp>
      <p:sp>
        <p:nvSpPr>
          <p:cNvPr id="3" name="Content Placeholder 2"/>
          <p:cNvSpPr>
            <a:spLocks noGrp="1"/>
          </p:cNvSpPr>
          <p:nvPr>
            <p:ph sz="quarter" idx="1"/>
          </p:nvPr>
        </p:nvSpPr>
        <p:spPr>
          <a:xfrm>
            <a:off x="457200" y="1571612"/>
            <a:ext cx="8229600" cy="4554551"/>
          </a:xfrm>
        </p:spPr>
        <p:txBody>
          <a:bodyPr>
            <a:normAutofit/>
          </a:bodyPr>
          <a:lstStyle/>
          <a:p>
            <a:r>
              <a:rPr lang="en-US" dirty="0" smtClean="0"/>
              <a:t>An array of ten student ages stored as integers</a:t>
            </a:r>
          </a:p>
          <a:p>
            <a:endParaRPr lang="en-US" dirty="0" smtClean="0"/>
          </a:p>
        </p:txBody>
      </p:sp>
      <p:graphicFrame>
        <p:nvGraphicFramePr>
          <p:cNvPr id="7" name="Table 6"/>
          <p:cNvGraphicFramePr>
            <a:graphicFrameLocks noGrp="1"/>
          </p:cNvGraphicFramePr>
          <p:nvPr/>
        </p:nvGraphicFramePr>
        <p:xfrm>
          <a:off x="1000100" y="2428868"/>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GB" dirty="0" smtClean="0"/>
                        <a:t>23</a:t>
                      </a:r>
                      <a:endParaRPr lang="en-GB" dirty="0"/>
                    </a:p>
                  </a:txBody>
                  <a:tcPr/>
                </a:tc>
                <a:tc>
                  <a:txBody>
                    <a:bodyPr/>
                    <a:lstStyle/>
                    <a:p>
                      <a:r>
                        <a:rPr lang="en-GB" dirty="0" smtClean="0"/>
                        <a:t>32</a:t>
                      </a:r>
                      <a:endParaRPr lang="en-GB" dirty="0"/>
                    </a:p>
                  </a:txBody>
                  <a:tcPr/>
                </a:tc>
                <a:tc>
                  <a:txBody>
                    <a:bodyPr/>
                    <a:lstStyle/>
                    <a:p>
                      <a:r>
                        <a:rPr lang="en-GB" dirty="0" smtClean="0"/>
                        <a:t>19</a:t>
                      </a:r>
                      <a:endParaRPr lang="en-GB" dirty="0"/>
                    </a:p>
                  </a:txBody>
                  <a:tcPr/>
                </a:tc>
                <a:tc>
                  <a:txBody>
                    <a:bodyPr/>
                    <a:lstStyle/>
                    <a:p>
                      <a:r>
                        <a:rPr lang="en-GB" dirty="0" smtClean="0"/>
                        <a:t>24</a:t>
                      </a:r>
                      <a:endParaRPr lang="en-GB" dirty="0"/>
                    </a:p>
                  </a:txBody>
                  <a:tcPr/>
                </a:tc>
                <a:tc>
                  <a:txBody>
                    <a:bodyPr/>
                    <a:lstStyle/>
                    <a:p>
                      <a:r>
                        <a:rPr lang="en-GB" dirty="0" smtClean="0"/>
                        <a:t>30</a:t>
                      </a:r>
                      <a:endParaRPr lang="en-GB" dirty="0"/>
                    </a:p>
                  </a:txBody>
                  <a:tcPr/>
                </a:tc>
                <a:tc>
                  <a:txBody>
                    <a:bodyPr/>
                    <a:lstStyle/>
                    <a:p>
                      <a:r>
                        <a:rPr lang="en-GB" dirty="0" smtClean="0"/>
                        <a:t>21</a:t>
                      </a:r>
                      <a:endParaRPr lang="en-GB" dirty="0"/>
                    </a:p>
                  </a:txBody>
                  <a:tcPr/>
                </a:tc>
                <a:tc>
                  <a:txBody>
                    <a:bodyPr/>
                    <a:lstStyle/>
                    <a:p>
                      <a:r>
                        <a:rPr lang="en-GB" dirty="0" smtClean="0"/>
                        <a:t>20</a:t>
                      </a:r>
                      <a:endParaRPr lang="en-GB" dirty="0"/>
                    </a:p>
                  </a:txBody>
                  <a:tcPr/>
                </a:tc>
                <a:tc>
                  <a:txBody>
                    <a:bodyPr/>
                    <a:lstStyle/>
                    <a:p>
                      <a:r>
                        <a:rPr lang="en-GB" dirty="0" smtClean="0"/>
                        <a:t>20</a:t>
                      </a:r>
                      <a:endParaRPr lang="en-GB" dirty="0"/>
                    </a:p>
                  </a:txBody>
                  <a:tcPr/>
                </a:tc>
                <a:tc>
                  <a:txBody>
                    <a:bodyPr/>
                    <a:lstStyle/>
                    <a:p>
                      <a:r>
                        <a:rPr lang="en-GB" dirty="0" smtClean="0"/>
                        <a:t>26</a:t>
                      </a:r>
                      <a:endParaRPr lang="en-GB" dirty="0"/>
                    </a:p>
                  </a:txBody>
                  <a:tcPr/>
                </a:tc>
                <a:tc>
                  <a:txBody>
                    <a:bodyPr/>
                    <a:lstStyle/>
                    <a:p>
                      <a:r>
                        <a:rPr lang="en-GB" dirty="0" smtClean="0"/>
                        <a:t>22</a:t>
                      </a:r>
                      <a:endParaRPr lang="en-GB"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String related functions</a:t>
            </a:r>
            <a:endParaRPr lang="en-GB" b="1" i="1"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40</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smtClean="0"/>
              <a:t>The C standard library supplies many string-related functions. The four most important are </a:t>
            </a:r>
            <a:r>
              <a:rPr lang="en-US" dirty="0" err="1" smtClean="0"/>
              <a:t>strcpy</a:t>
            </a:r>
            <a:r>
              <a:rPr lang="en-US" dirty="0" smtClean="0"/>
              <a:t>( ), </a:t>
            </a:r>
            <a:r>
              <a:rPr lang="en-US" dirty="0" err="1" smtClean="0"/>
              <a:t>strcat</a:t>
            </a:r>
            <a:r>
              <a:rPr lang="en-US" dirty="0" smtClean="0"/>
              <a:t>( ), </a:t>
            </a:r>
            <a:r>
              <a:rPr lang="en-US" dirty="0" err="1" smtClean="0"/>
              <a:t>strcmp</a:t>
            </a:r>
            <a:r>
              <a:rPr lang="en-US" dirty="0" smtClean="0"/>
              <a:t>( )</a:t>
            </a:r>
            <a:r>
              <a:rPr lang="en-US" b="1" dirty="0" smtClean="0"/>
              <a:t> </a:t>
            </a:r>
            <a:r>
              <a:rPr lang="en-US" dirty="0" smtClean="0"/>
              <a:t>and </a:t>
            </a:r>
            <a:r>
              <a:rPr lang="en-US" dirty="0" err="1" smtClean="0"/>
              <a:t>strlen</a:t>
            </a:r>
            <a:r>
              <a:rPr lang="en-US" dirty="0" smtClean="0"/>
              <a:t>( ). </a:t>
            </a:r>
            <a:endParaRPr lang="en-US" dirty="0" smtClean="0"/>
          </a:p>
          <a:p>
            <a:r>
              <a:rPr lang="en-US" dirty="0" smtClean="0"/>
              <a:t>These </a:t>
            </a:r>
            <a:r>
              <a:rPr lang="en-US" dirty="0" smtClean="0"/>
              <a:t>functions require the header file STRING.H.</a:t>
            </a:r>
            <a:endParaRPr lang="en-GB" dirty="0" smtClean="0"/>
          </a:p>
          <a:p>
            <a:r>
              <a:rPr lang="en-US" dirty="0" smtClean="0"/>
              <a:t> </a:t>
            </a:r>
            <a:endParaRPr lang="en-GB" dirty="0" smtClean="0"/>
          </a:p>
          <a:p>
            <a:r>
              <a:rPr lang="en-US" i="1" u="sng" dirty="0" err="1" smtClean="0"/>
              <a:t>strcpy</a:t>
            </a:r>
            <a:r>
              <a:rPr lang="en-US" i="1" u="sng" dirty="0" smtClean="0"/>
              <a:t> function</a:t>
            </a:r>
            <a:endParaRPr lang="en-GB" i="1" u="sng" dirty="0" smtClean="0"/>
          </a:p>
          <a:p>
            <a:r>
              <a:rPr lang="en-US" dirty="0" smtClean="0"/>
              <a:t> </a:t>
            </a:r>
            <a:endParaRPr lang="en-GB" dirty="0" smtClean="0"/>
          </a:p>
          <a:p>
            <a:r>
              <a:rPr lang="en-US" dirty="0" smtClean="0"/>
              <a:t>The </a:t>
            </a:r>
            <a:r>
              <a:rPr lang="en-US" b="1" dirty="0" err="1" smtClean="0"/>
              <a:t>strcpy</a:t>
            </a:r>
            <a:r>
              <a:rPr lang="en-US" b="1" dirty="0" smtClean="0"/>
              <a:t>( )</a:t>
            </a:r>
            <a:r>
              <a:rPr lang="en-US" dirty="0" smtClean="0"/>
              <a:t> function has this general form.</a:t>
            </a:r>
            <a:endParaRPr lang="en-GB" dirty="0" smtClean="0"/>
          </a:p>
          <a:p>
            <a:r>
              <a:rPr lang="en-US" dirty="0" smtClean="0"/>
              <a:t>	</a:t>
            </a:r>
            <a:endParaRPr lang="en-GB" dirty="0" smtClean="0"/>
          </a:p>
          <a:p>
            <a:r>
              <a:rPr lang="en-US" dirty="0" err="1" smtClean="0"/>
              <a:t>strcpy</a:t>
            </a:r>
            <a:r>
              <a:rPr lang="en-US" dirty="0" smtClean="0"/>
              <a:t>(</a:t>
            </a:r>
            <a:r>
              <a:rPr lang="en-US" dirty="0" err="1" smtClean="0"/>
              <a:t>to,from</a:t>
            </a:r>
            <a:r>
              <a:rPr lang="en-US" dirty="0" smtClean="0"/>
              <a:t>);</a:t>
            </a:r>
            <a:endParaRPr lang="en-GB" dirty="0" smtClean="0"/>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err="1" smtClean="0"/>
              <a:t>strcpy</a:t>
            </a:r>
            <a:r>
              <a:rPr lang="en-US" dirty="0" smtClean="0"/>
              <a:t>(</a:t>
            </a:r>
            <a:r>
              <a:rPr lang="en-US" dirty="0" err="1" smtClean="0"/>
              <a:t>to,from</a:t>
            </a:r>
            <a:r>
              <a:rPr lang="en-US" dirty="0" smtClean="0"/>
              <a:t>);</a:t>
            </a:r>
            <a:r>
              <a:rPr lang="en-GB" dirty="0" smtClean="0"/>
              <a:t/>
            </a:r>
            <a:br>
              <a:rPr lang="en-GB" dirty="0" smtClean="0"/>
            </a:br>
            <a:r>
              <a:rPr lang="en-US" b="1" dirty="0" smtClean="0"/>
              <a:t> </a:t>
            </a:r>
            <a:r>
              <a:rPr lang="en-GB" b="1" dirty="0" smtClean="0"/>
              <a:t/>
            </a:r>
            <a:br>
              <a:rPr lang="en-GB" b="1" dirty="0" smtClean="0"/>
            </a:b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41</a:t>
            </a:fld>
            <a:endParaRPr lang="en-GB"/>
          </a:p>
        </p:txBody>
      </p:sp>
      <p:sp>
        <p:nvSpPr>
          <p:cNvPr id="6" name="Content Placeholder 5"/>
          <p:cNvSpPr>
            <a:spLocks noGrp="1"/>
          </p:cNvSpPr>
          <p:nvPr>
            <p:ph sz="quarter" idx="1"/>
          </p:nvPr>
        </p:nvSpPr>
        <p:spPr/>
        <p:txBody>
          <a:bodyPr>
            <a:normAutofit fontScale="85000" lnSpcReduction="20000"/>
          </a:bodyPr>
          <a:lstStyle/>
          <a:p>
            <a:r>
              <a:rPr lang="en-US" dirty="0" smtClean="0"/>
              <a:t>It copies the contents of from</a:t>
            </a:r>
            <a:r>
              <a:rPr lang="en-US" i="1" dirty="0" smtClean="0"/>
              <a:t> </a:t>
            </a:r>
            <a:r>
              <a:rPr lang="en-US" dirty="0" smtClean="0"/>
              <a:t>to </a:t>
            </a:r>
            <a:r>
              <a:rPr lang="en-US" dirty="0" err="1" smtClean="0"/>
              <a:t>to</a:t>
            </a:r>
            <a:r>
              <a:rPr lang="en-US" dirty="0" smtClean="0"/>
              <a:t>. The contents of from</a:t>
            </a:r>
            <a:r>
              <a:rPr lang="en-US" i="1" dirty="0" smtClean="0"/>
              <a:t> </a:t>
            </a:r>
            <a:r>
              <a:rPr lang="en-US" dirty="0" smtClean="0"/>
              <a:t>are unchanged. For example, this fragment copies the string </a:t>
            </a:r>
            <a:r>
              <a:rPr lang="en-US" b="1" dirty="0" smtClean="0"/>
              <a:t>“hello’</a:t>
            </a:r>
            <a:r>
              <a:rPr lang="en-US" dirty="0" smtClean="0"/>
              <a:t> into </a:t>
            </a:r>
            <a:r>
              <a:rPr lang="en-US" dirty="0" err="1" smtClean="0"/>
              <a:t>str</a:t>
            </a:r>
            <a:r>
              <a:rPr lang="en-US" dirty="0" smtClean="0"/>
              <a:t> and displays it on the screen.</a:t>
            </a:r>
            <a:endParaRPr lang="en-GB" dirty="0" smtClean="0"/>
          </a:p>
          <a:p>
            <a:r>
              <a:rPr lang="en-US" dirty="0" smtClean="0"/>
              <a:t> </a:t>
            </a:r>
            <a:endParaRPr lang="en-GB" dirty="0" smtClean="0"/>
          </a:p>
          <a:p>
            <a:r>
              <a:rPr lang="en-US" b="1" dirty="0" smtClean="0"/>
              <a:t>	</a:t>
            </a:r>
            <a:r>
              <a:rPr lang="en-US" dirty="0" smtClean="0"/>
              <a:t>char </a:t>
            </a:r>
            <a:r>
              <a:rPr lang="en-US" dirty="0" err="1" smtClean="0"/>
              <a:t>str</a:t>
            </a:r>
            <a:r>
              <a:rPr lang="en-US" dirty="0" smtClean="0"/>
              <a:t>[80];</a:t>
            </a:r>
            <a:endParaRPr lang="en-GB" b="1" dirty="0" smtClean="0"/>
          </a:p>
          <a:p>
            <a:r>
              <a:rPr lang="en-US" dirty="0" smtClean="0"/>
              <a:t>	</a:t>
            </a:r>
            <a:r>
              <a:rPr lang="en-US" dirty="0" err="1" smtClean="0"/>
              <a:t>strcpy</a:t>
            </a:r>
            <a:r>
              <a:rPr lang="en-US" dirty="0" smtClean="0"/>
              <a:t>(</a:t>
            </a:r>
            <a:r>
              <a:rPr lang="en-US" dirty="0" err="1" smtClean="0"/>
              <a:t>str</a:t>
            </a:r>
            <a:r>
              <a:rPr lang="en-US" dirty="0" smtClean="0"/>
              <a:t>, “hello”);</a:t>
            </a:r>
            <a:endParaRPr lang="en-GB" b="1" dirty="0" smtClean="0"/>
          </a:p>
          <a:p>
            <a:r>
              <a:rPr lang="en-US" dirty="0" smtClean="0"/>
              <a:t>	</a:t>
            </a:r>
            <a:r>
              <a:rPr lang="en-US" dirty="0" err="1" smtClean="0"/>
              <a:t>printf</a:t>
            </a:r>
            <a:r>
              <a:rPr lang="en-US" dirty="0" smtClean="0"/>
              <a:t>(“%s”, </a:t>
            </a:r>
            <a:r>
              <a:rPr lang="en-US" dirty="0" err="1" smtClean="0"/>
              <a:t>str</a:t>
            </a:r>
            <a:r>
              <a:rPr lang="en-US" dirty="0" smtClean="0"/>
              <a:t>);</a:t>
            </a:r>
            <a:endParaRPr lang="en-GB" b="1" dirty="0" smtClean="0"/>
          </a:p>
          <a:p>
            <a:r>
              <a:rPr lang="en-US" dirty="0" smtClean="0"/>
              <a:t> </a:t>
            </a:r>
            <a:endParaRPr lang="en-GB" dirty="0" smtClean="0"/>
          </a:p>
          <a:p>
            <a:r>
              <a:rPr lang="en-US" dirty="0" smtClean="0"/>
              <a:t>The </a:t>
            </a:r>
            <a:r>
              <a:rPr lang="en-US" dirty="0" err="1" smtClean="0"/>
              <a:t>strcpy</a:t>
            </a:r>
            <a:r>
              <a:rPr lang="en-US" dirty="0" smtClean="0"/>
              <a:t>( ) function performs no bounds checking, so you just make sure that the array on the receiving end is large enough to hold what is being copied, including the null terminator.</a:t>
            </a:r>
            <a:endParaRPr lang="en-GB" dirty="0" smtClean="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strcat</a:t>
            </a:r>
            <a:r>
              <a:rPr lang="en-US" dirty="0" smtClean="0"/>
              <a:t>() function</a:t>
            </a:r>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42</a:t>
            </a:fld>
            <a:endParaRPr lang="en-GB"/>
          </a:p>
        </p:txBody>
      </p:sp>
      <p:sp>
        <p:nvSpPr>
          <p:cNvPr id="6" name="Content Placeholder 5"/>
          <p:cNvSpPr>
            <a:spLocks noGrp="1"/>
          </p:cNvSpPr>
          <p:nvPr>
            <p:ph sz="quarter" idx="1"/>
          </p:nvPr>
        </p:nvSpPr>
        <p:spPr/>
        <p:txBody>
          <a:bodyPr>
            <a:normAutofit fontScale="70000" lnSpcReduction="20000"/>
          </a:bodyPr>
          <a:lstStyle/>
          <a:p>
            <a:r>
              <a:rPr lang="en-US" dirty="0" smtClean="0"/>
              <a:t>The </a:t>
            </a:r>
            <a:r>
              <a:rPr lang="en-US" b="1" dirty="0" err="1" smtClean="0"/>
              <a:t>strcat</a:t>
            </a:r>
            <a:r>
              <a:rPr lang="en-US" b="1" dirty="0" smtClean="0"/>
              <a:t> ( )</a:t>
            </a:r>
            <a:r>
              <a:rPr lang="en-US" dirty="0" smtClean="0"/>
              <a:t> function adds the contents of one string to another. This is called </a:t>
            </a:r>
            <a:r>
              <a:rPr lang="en-US" b="1" dirty="0" smtClean="0"/>
              <a:t>concatenation</a:t>
            </a:r>
            <a:r>
              <a:rPr lang="en-US" dirty="0" smtClean="0"/>
              <a:t>. Its general form is</a:t>
            </a:r>
            <a:endParaRPr lang="en-GB" dirty="0" smtClean="0"/>
          </a:p>
          <a:p>
            <a:r>
              <a:rPr lang="en-US" dirty="0" smtClean="0"/>
              <a:t> </a:t>
            </a:r>
            <a:endParaRPr lang="en-GB" dirty="0" smtClean="0"/>
          </a:p>
          <a:p>
            <a:r>
              <a:rPr lang="en-US" dirty="0" smtClean="0"/>
              <a:t>	</a:t>
            </a:r>
            <a:r>
              <a:rPr lang="en-US" dirty="0" err="1" smtClean="0"/>
              <a:t>strcat</a:t>
            </a:r>
            <a:r>
              <a:rPr lang="en-US" dirty="0" smtClean="0"/>
              <a:t> (to, from);</a:t>
            </a:r>
            <a:endParaRPr lang="en-GB" dirty="0" smtClean="0"/>
          </a:p>
          <a:p>
            <a:r>
              <a:rPr lang="en-US" dirty="0" smtClean="0"/>
              <a:t> </a:t>
            </a:r>
            <a:endParaRPr lang="en-GB" dirty="0" smtClean="0"/>
          </a:p>
          <a:p>
            <a:r>
              <a:rPr lang="en-US" dirty="0" smtClean="0"/>
              <a:t>It adds the contents of from</a:t>
            </a:r>
            <a:r>
              <a:rPr lang="en-US" i="1" dirty="0" smtClean="0"/>
              <a:t> </a:t>
            </a:r>
            <a:r>
              <a:rPr lang="en-US" dirty="0" smtClean="0"/>
              <a:t> to </a:t>
            </a:r>
            <a:r>
              <a:rPr lang="en-US" dirty="0" err="1" smtClean="0"/>
              <a:t>to</a:t>
            </a:r>
            <a:r>
              <a:rPr lang="en-US" dirty="0" smtClean="0"/>
              <a:t>. It performs no bounds checking, so  you must make sure to  is large enough to hold its current contents plus what it will be receiving. This fragment displays </a:t>
            </a:r>
            <a:r>
              <a:rPr lang="en-US" b="1" dirty="0" smtClean="0"/>
              <a:t>hello there.</a:t>
            </a:r>
            <a:endParaRPr lang="en-GB" dirty="0" smtClean="0"/>
          </a:p>
          <a:p>
            <a:r>
              <a:rPr lang="en-US" dirty="0" smtClean="0"/>
              <a:t> </a:t>
            </a:r>
            <a:endParaRPr lang="en-GB" dirty="0" smtClean="0"/>
          </a:p>
          <a:p>
            <a:r>
              <a:rPr lang="en-US" b="1" dirty="0" smtClean="0"/>
              <a:t>	</a:t>
            </a:r>
            <a:r>
              <a:rPr lang="en-US" dirty="0" smtClean="0"/>
              <a:t>char </a:t>
            </a:r>
            <a:r>
              <a:rPr lang="en-US" dirty="0" err="1" smtClean="0"/>
              <a:t>str</a:t>
            </a:r>
            <a:r>
              <a:rPr lang="en-US" dirty="0" smtClean="0"/>
              <a:t>[80];</a:t>
            </a:r>
            <a:endParaRPr lang="en-GB" b="1" dirty="0" smtClean="0"/>
          </a:p>
          <a:p>
            <a:r>
              <a:rPr lang="en-US" dirty="0" smtClean="0"/>
              <a:t>	</a:t>
            </a:r>
            <a:r>
              <a:rPr lang="en-US" dirty="0" err="1" smtClean="0"/>
              <a:t>strcpy</a:t>
            </a:r>
            <a:r>
              <a:rPr lang="en-US" dirty="0" smtClean="0"/>
              <a:t> (</a:t>
            </a:r>
            <a:r>
              <a:rPr lang="en-US" dirty="0" err="1" smtClean="0"/>
              <a:t>str</a:t>
            </a:r>
            <a:r>
              <a:rPr lang="en-US" dirty="0" smtClean="0"/>
              <a:t>, “hello”);</a:t>
            </a:r>
            <a:endParaRPr lang="en-GB" b="1" dirty="0" smtClean="0"/>
          </a:p>
          <a:p>
            <a:r>
              <a:rPr lang="en-US" dirty="0" smtClean="0"/>
              <a:t>	</a:t>
            </a:r>
            <a:r>
              <a:rPr lang="en-US" dirty="0" err="1" smtClean="0"/>
              <a:t>strcat</a:t>
            </a:r>
            <a:r>
              <a:rPr lang="en-US" dirty="0" smtClean="0"/>
              <a:t> (</a:t>
            </a:r>
            <a:r>
              <a:rPr lang="en-US" dirty="0" err="1" smtClean="0"/>
              <a:t>str</a:t>
            </a:r>
            <a:r>
              <a:rPr lang="en-US" dirty="0" smtClean="0"/>
              <a:t>, “there”);</a:t>
            </a:r>
            <a:endParaRPr lang="en-GB" b="1" dirty="0" smtClean="0"/>
          </a:p>
          <a:p>
            <a:r>
              <a:rPr lang="en-US" dirty="0" smtClean="0"/>
              <a:t>	</a:t>
            </a:r>
            <a:r>
              <a:rPr lang="en-US" dirty="0" err="1" smtClean="0"/>
              <a:t>printf</a:t>
            </a:r>
            <a:r>
              <a:rPr lang="en-US" dirty="0" smtClean="0"/>
              <a:t>(</a:t>
            </a:r>
            <a:r>
              <a:rPr lang="en-US" dirty="0" err="1" smtClean="0"/>
              <a:t>str</a:t>
            </a:r>
            <a:r>
              <a:rPr lang="en-US" dirty="0" smtClean="0"/>
              <a:t>);</a:t>
            </a:r>
            <a:endParaRPr lang="en-GB" b="1" dirty="0" smtClean="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strcmp</a:t>
            </a:r>
            <a:r>
              <a:rPr lang="en-US" b="1" dirty="0" smtClean="0"/>
              <a:t>() function</a:t>
            </a: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43</a:t>
            </a:fld>
            <a:endParaRPr lang="en-GB"/>
          </a:p>
        </p:txBody>
      </p:sp>
      <p:sp>
        <p:nvSpPr>
          <p:cNvPr id="6" name="Content Placeholder 5"/>
          <p:cNvSpPr>
            <a:spLocks noGrp="1"/>
          </p:cNvSpPr>
          <p:nvPr>
            <p:ph sz="quarter" idx="1"/>
          </p:nvPr>
        </p:nvSpPr>
        <p:spPr/>
        <p:txBody>
          <a:bodyPr>
            <a:normAutofit fontScale="70000" lnSpcReduction="20000"/>
          </a:bodyPr>
          <a:lstStyle/>
          <a:p>
            <a:r>
              <a:rPr lang="en-US" dirty="0" smtClean="0"/>
              <a:t>The </a:t>
            </a:r>
            <a:r>
              <a:rPr lang="en-US" b="1" dirty="0" err="1" smtClean="0"/>
              <a:t>strcmp</a:t>
            </a:r>
            <a:r>
              <a:rPr lang="en-US" b="1" dirty="0" smtClean="0"/>
              <a:t> ( )</a:t>
            </a:r>
            <a:r>
              <a:rPr lang="en-US" dirty="0" smtClean="0"/>
              <a:t> function  compares two  strings. It takes this general form.</a:t>
            </a:r>
            <a:endParaRPr lang="en-GB" dirty="0" smtClean="0"/>
          </a:p>
          <a:p>
            <a:r>
              <a:rPr lang="en-US" dirty="0" smtClean="0"/>
              <a:t> </a:t>
            </a:r>
            <a:endParaRPr lang="en-GB" dirty="0" smtClean="0"/>
          </a:p>
          <a:p>
            <a:r>
              <a:rPr lang="en-US" dirty="0" smtClean="0"/>
              <a:t>	</a:t>
            </a:r>
            <a:r>
              <a:rPr lang="en-US" dirty="0" err="1" smtClean="0"/>
              <a:t>strcmp</a:t>
            </a:r>
            <a:r>
              <a:rPr lang="en-US" dirty="0" smtClean="0"/>
              <a:t> (s1,s2); </a:t>
            </a:r>
            <a:endParaRPr lang="en-GB" dirty="0" smtClean="0"/>
          </a:p>
          <a:p>
            <a:r>
              <a:rPr lang="en-US" dirty="0" smtClean="0"/>
              <a:t> </a:t>
            </a:r>
            <a:endParaRPr lang="en-GB" dirty="0" smtClean="0"/>
          </a:p>
          <a:p>
            <a:r>
              <a:rPr lang="en-US" dirty="0" smtClean="0"/>
              <a:t>It returns 0 if the strings are the same. It returns less than 0 if s1 is less than s2 and greater then 0 if s1 is greater than s2</a:t>
            </a:r>
            <a:r>
              <a:rPr lang="en-US" i="1" dirty="0" smtClean="0"/>
              <a:t>.</a:t>
            </a:r>
            <a:r>
              <a:rPr lang="en-US" dirty="0" smtClean="0"/>
              <a:t> The strings are compared lexicographically; that is in dictionary order. </a:t>
            </a:r>
            <a:endParaRPr lang="en-US" dirty="0" smtClean="0"/>
          </a:p>
          <a:p>
            <a:r>
              <a:rPr lang="en-US" dirty="0" smtClean="0"/>
              <a:t>Therefore</a:t>
            </a:r>
            <a:r>
              <a:rPr lang="en-US" dirty="0" smtClean="0"/>
              <a:t>, a string is less than another when it would appear before the other in a dictionary. A string is greater than another when it would appear after the other. The comparison is not based upon the length of the string. </a:t>
            </a:r>
            <a:endParaRPr lang="en-US" dirty="0" smtClean="0"/>
          </a:p>
          <a:p>
            <a:r>
              <a:rPr lang="en-US" dirty="0" smtClean="0"/>
              <a:t>Also</a:t>
            </a:r>
            <a:r>
              <a:rPr lang="en-US" dirty="0" smtClean="0"/>
              <a:t>, the comparison is case-sensitive, lowercase characters being greater than uppercase. This fragment prints 0, because the strings are the same.</a:t>
            </a:r>
            <a:endParaRPr lang="en-GB" dirty="0" smtClean="0"/>
          </a:p>
          <a:p>
            <a:r>
              <a:rPr lang="en-US" dirty="0" smtClean="0"/>
              <a:t> </a:t>
            </a:r>
            <a:endParaRPr lang="en-GB" dirty="0" smtClean="0"/>
          </a:p>
          <a:p>
            <a:r>
              <a:rPr lang="en-US" b="1" dirty="0" smtClean="0"/>
              <a:t>	</a:t>
            </a:r>
            <a:r>
              <a:rPr lang="en-US" dirty="0" err="1" smtClean="0"/>
              <a:t>printf</a:t>
            </a:r>
            <a:r>
              <a:rPr lang="en-US" dirty="0" smtClean="0"/>
              <a:t>( “ %d “, </a:t>
            </a:r>
            <a:r>
              <a:rPr lang="en-US" dirty="0" err="1" smtClean="0"/>
              <a:t>strcmp</a:t>
            </a:r>
            <a:r>
              <a:rPr lang="en-US" dirty="0" smtClean="0"/>
              <a:t> (“ one”, “one”));</a:t>
            </a:r>
            <a:endParaRPr lang="en-GB" b="1" dirty="0" smtClean="0"/>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strlen</a:t>
            </a:r>
            <a:r>
              <a:rPr lang="en-US" b="1" dirty="0" smtClean="0"/>
              <a:t>() function</a:t>
            </a:r>
            <a:r>
              <a:rPr lang="en-GB" b="1" dirty="0" smtClean="0"/>
              <a:t/>
            </a:r>
            <a:br>
              <a:rPr lang="en-GB" b="1" dirty="0" smtClean="0"/>
            </a:br>
            <a:endParaRPr lang="en-GB" b="1"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44</a:t>
            </a:fld>
            <a:endParaRPr lang="en-GB"/>
          </a:p>
        </p:txBody>
      </p:sp>
      <p:sp>
        <p:nvSpPr>
          <p:cNvPr id="6" name="Content Placeholder 5"/>
          <p:cNvSpPr>
            <a:spLocks noGrp="1"/>
          </p:cNvSpPr>
          <p:nvPr>
            <p:ph sz="quarter" idx="1"/>
          </p:nvPr>
        </p:nvSpPr>
        <p:spPr/>
        <p:txBody>
          <a:bodyPr>
            <a:normAutofit/>
          </a:bodyPr>
          <a:lstStyle/>
          <a:p>
            <a:r>
              <a:rPr lang="en-US" dirty="0" smtClean="0"/>
              <a:t>The </a:t>
            </a:r>
            <a:r>
              <a:rPr lang="en-US" b="1" dirty="0" err="1" smtClean="0"/>
              <a:t>strlen</a:t>
            </a:r>
            <a:r>
              <a:rPr lang="en-US" b="1" dirty="0" smtClean="0"/>
              <a:t>() </a:t>
            </a:r>
            <a:r>
              <a:rPr lang="en-US" dirty="0" smtClean="0"/>
              <a:t>function returns the length , in characters, of a string. Its general form is</a:t>
            </a:r>
            <a:endParaRPr lang="en-GB" dirty="0" smtClean="0"/>
          </a:p>
          <a:p>
            <a:r>
              <a:rPr lang="en-US" dirty="0" smtClean="0"/>
              <a:t>	</a:t>
            </a:r>
            <a:r>
              <a:rPr lang="en-US" dirty="0" err="1" smtClean="0"/>
              <a:t>strlen</a:t>
            </a:r>
            <a:r>
              <a:rPr lang="en-US" dirty="0" smtClean="0"/>
              <a:t>(</a:t>
            </a:r>
            <a:r>
              <a:rPr lang="en-US" dirty="0" err="1" smtClean="0"/>
              <a:t>str</a:t>
            </a:r>
            <a:r>
              <a:rPr lang="en-US" dirty="0" smtClean="0"/>
              <a:t>);</a:t>
            </a:r>
            <a:endParaRPr lang="en-GB" dirty="0" smtClean="0"/>
          </a:p>
          <a:p>
            <a:r>
              <a:rPr lang="en-US" dirty="0" smtClean="0"/>
              <a:t> </a:t>
            </a:r>
            <a:endParaRPr lang="en-GB" dirty="0" smtClean="0"/>
          </a:p>
          <a:p>
            <a:r>
              <a:rPr lang="en-US" dirty="0" smtClean="0"/>
              <a:t>The </a:t>
            </a:r>
            <a:r>
              <a:rPr lang="en-US" dirty="0" err="1" smtClean="0"/>
              <a:t>strlen</a:t>
            </a:r>
            <a:r>
              <a:rPr lang="en-US" dirty="0" smtClean="0"/>
              <a:t>() function does not count the null terminator.</a:t>
            </a:r>
            <a:endParaRPr lang="en-GB" dirty="0" smtClean="0"/>
          </a:p>
          <a:p>
            <a:pPr marL="514350" indent="-514350">
              <a:buFont typeface="+mj-lt"/>
              <a:buAutoNum type="arabicPeriod"/>
            </a:pPr>
            <a:endParaRPr lang="en-GB"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45</a:t>
            </a:fld>
            <a:endParaRPr lang="en-GB"/>
          </a:p>
        </p:txBody>
      </p:sp>
      <p:sp>
        <p:nvSpPr>
          <p:cNvPr id="6" name="Content Placeholder 5"/>
          <p:cNvSpPr>
            <a:spLocks noGrp="1"/>
          </p:cNvSpPr>
          <p:nvPr>
            <p:ph sz="quarter" idx="1"/>
          </p:nvPr>
        </p:nvSpPr>
        <p:spPr/>
        <p:txBody>
          <a:bodyPr>
            <a:normAutofit fontScale="85000" lnSpcReduction="20000"/>
          </a:bodyPr>
          <a:lstStyle/>
          <a:p>
            <a:r>
              <a:rPr lang="en-US" dirty="0" smtClean="0"/>
              <a:t>You can use </a:t>
            </a:r>
            <a:r>
              <a:rPr lang="en-US" dirty="0" err="1" smtClean="0"/>
              <a:t>scanf</a:t>
            </a:r>
            <a:r>
              <a:rPr lang="en-US" dirty="0" smtClean="0"/>
              <a:t>( ) to read a string using the %s </a:t>
            </a:r>
            <a:r>
              <a:rPr lang="en-US" dirty="0" err="1" smtClean="0"/>
              <a:t>specifier</a:t>
            </a:r>
            <a:r>
              <a:rPr lang="en-US" dirty="0" smtClean="0"/>
              <a:t>, but you probably won’t need to. Why? This is because when </a:t>
            </a:r>
            <a:r>
              <a:rPr lang="en-US" dirty="0" err="1" smtClean="0"/>
              <a:t>scanf</a:t>
            </a:r>
            <a:r>
              <a:rPr lang="en-US" dirty="0" smtClean="0"/>
              <a:t>( ) inputs a string, it stops reading that string when the first white space character is encountered. A white space character is a space, a tab, or a new line. This means that you cannot use </a:t>
            </a:r>
            <a:r>
              <a:rPr lang="en-US" dirty="0" err="1" smtClean="0"/>
              <a:t>scanf</a:t>
            </a:r>
            <a:r>
              <a:rPr lang="en-US" dirty="0" smtClean="0"/>
              <a:t>() to read input like the following string.</a:t>
            </a:r>
            <a:endParaRPr lang="en-GB" dirty="0" smtClean="0"/>
          </a:p>
          <a:p>
            <a:r>
              <a:rPr lang="en-US" dirty="0" smtClean="0"/>
              <a:t> </a:t>
            </a:r>
            <a:endParaRPr lang="en-GB" dirty="0" smtClean="0"/>
          </a:p>
          <a:p>
            <a:r>
              <a:rPr lang="en-US" b="1" dirty="0" smtClean="0"/>
              <a:t>This is one string</a:t>
            </a:r>
            <a:endParaRPr lang="en-GB" dirty="0" smtClean="0"/>
          </a:p>
          <a:p>
            <a:r>
              <a:rPr lang="en-US" dirty="0" smtClean="0"/>
              <a:t> </a:t>
            </a:r>
            <a:endParaRPr lang="en-GB" dirty="0" smtClean="0"/>
          </a:p>
          <a:p>
            <a:r>
              <a:rPr lang="en-US" dirty="0" smtClean="0"/>
              <a:t>Because there is a space after the word </a:t>
            </a:r>
            <a:r>
              <a:rPr lang="en-US" i="1" dirty="0" smtClean="0"/>
              <a:t>This,</a:t>
            </a:r>
            <a:r>
              <a:rPr lang="en-US" dirty="0" smtClean="0"/>
              <a:t> </a:t>
            </a:r>
            <a:r>
              <a:rPr lang="en-US" dirty="0" err="1" smtClean="0"/>
              <a:t>scanf</a:t>
            </a:r>
            <a:r>
              <a:rPr lang="en-US" dirty="0" smtClean="0"/>
              <a:t>() will stop inputting the string at that point. That is why gets()is generally used to input strings.</a:t>
            </a:r>
            <a:endParaRPr lang="en-GB" dirty="0" smtClean="0"/>
          </a:p>
          <a:p>
            <a:pPr marL="514350" indent="-514350">
              <a:buFont typeface="+mj-lt"/>
              <a:buAutoNum type="arabicPeriod"/>
            </a:pPr>
            <a:endParaRPr lang="en-GB"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10/16/2009</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5</a:t>
            </a:fld>
            <a:endParaRPr lang="en-GB"/>
          </a:p>
        </p:txBody>
      </p:sp>
      <p:pic>
        <p:nvPicPr>
          <p:cNvPr id="7" name="Picture 4"/>
          <p:cNvPicPr>
            <a:picLocks noGrp="1" noChangeAspect="1" noChangeArrowheads="1"/>
          </p:cNvPicPr>
          <p:nvPr>
            <p:ph sz="quarter" idx="1"/>
          </p:nvPr>
        </p:nvPicPr>
        <p:blipFill>
          <a:blip r:embed="rId3"/>
          <a:srcRect l="46875" t="23958" r="33594" b="22917"/>
          <a:stretch>
            <a:fillRect/>
          </a:stretch>
        </p:blipFill>
        <p:spPr bwMode="ltGray">
          <a:xfrm>
            <a:off x="3737106" y="1905243"/>
            <a:ext cx="1904738" cy="388571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Examples of arrays</a:t>
            </a:r>
            <a:endParaRPr lang="en-GB" dirty="0"/>
          </a:p>
        </p:txBody>
      </p:sp>
      <p:sp>
        <p:nvSpPr>
          <p:cNvPr id="4" name="Date Placeholder 3"/>
          <p:cNvSpPr>
            <a:spLocks noGrp="1"/>
          </p:cNvSpPr>
          <p:nvPr>
            <p:ph type="dt" sz="half" idx="10"/>
          </p:nvPr>
        </p:nvSpPr>
        <p:spPr/>
        <p:txBody>
          <a:bodyPr/>
          <a:lstStyle/>
          <a:p>
            <a:fld id="{D8427E34-DA57-4A86-9139-07499FB01604}"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6</a:t>
            </a:fld>
            <a:endParaRPr lang="en-GB"/>
          </a:p>
        </p:txBody>
      </p:sp>
      <p:sp>
        <p:nvSpPr>
          <p:cNvPr id="3" name="Content Placeholder 2"/>
          <p:cNvSpPr>
            <a:spLocks noGrp="1"/>
          </p:cNvSpPr>
          <p:nvPr>
            <p:ph sz="quarter" idx="1"/>
          </p:nvPr>
        </p:nvSpPr>
        <p:spPr/>
        <p:txBody>
          <a:bodyPr>
            <a:normAutofit/>
          </a:bodyPr>
          <a:lstStyle/>
          <a:p>
            <a:r>
              <a:rPr lang="en-US" dirty="0" smtClean="0"/>
              <a:t>float debts [20];       </a:t>
            </a:r>
            <a:endParaRPr lang="en-GB" b="1" dirty="0" smtClean="0"/>
          </a:p>
          <a:p>
            <a:r>
              <a:rPr lang="en-US" dirty="0" smtClean="0"/>
              <a:t> </a:t>
            </a:r>
            <a:endParaRPr lang="en-GB" b="1" dirty="0" smtClean="0"/>
          </a:p>
          <a:p>
            <a:r>
              <a:rPr lang="en-US" dirty="0" smtClean="0"/>
              <a:t>This statement declares debts as an array of 20 elements. The first element is called debts[0], the  second debts [1], - - - - , debts[19] . </a:t>
            </a:r>
            <a:endParaRPr lang="en-GB" dirty="0" smtClean="0"/>
          </a:p>
          <a:p>
            <a:r>
              <a:rPr lang="en-US" dirty="0" smtClean="0"/>
              <a:t>Because the array is declared as type float, each element can be assigned a float value such as debts[5] = 32.54;</a:t>
            </a:r>
            <a:endParaRPr lang="en-GB" dirty="0" smtClean="0"/>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Declaring arrays</a:t>
            </a:r>
            <a:r>
              <a:rPr lang="en-GB" b="1" dirty="0" smtClean="0"/>
              <a:t/>
            </a:r>
            <a:br>
              <a:rPr lang="en-GB" b="1" dirty="0" smtClean="0"/>
            </a:br>
            <a:endParaRPr lang="en-GB" dirty="0"/>
          </a:p>
        </p:txBody>
      </p:sp>
      <p:sp>
        <p:nvSpPr>
          <p:cNvPr id="4" name="Date Placeholder 3"/>
          <p:cNvSpPr>
            <a:spLocks noGrp="1"/>
          </p:cNvSpPr>
          <p:nvPr>
            <p:ph type="dt" sz="half" idx="10"/>
          </p:nvPr>
        </p:nvSpPr>
        <p:spPr/>
        <p:txBody>
          <a:bodyPr/>
          <a:lstStyle/>
          <a:p>
            <a:fld id="{B52ED5C0-0900-4589-8868-0FA88C57C93E}"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dirty="0" smtClean="0"/>
              <a:t>Jane </a:t>
            </a:r>
            <a:r>
              <a:rPr lang="en-GB" dirty="0" err="1" smtClean="0"/>
              <a:t>Kuria</a:t>
            </a:r>
            <a:r>
              <a:rPr lang="en-GB" dirty="0" smtClean="0"/>
              <a:t>                                                                     </a:t>
            </a:r>
            <a:r>
              <a:rPr lang="en-GB" dirty="0" err="1" smtClean="0"/>
              <a:t>Inoorero</a:t>
            </a:r>
            <a:r>
              <a:rPr lang="en-GB" dirty="0" smtClean="0"/>
              <a:t>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7</a:t>
            </a:fld>
            <a:endParaRPr lang="en-GB"/>
          </a:p>
        </p:txBody>
      </p:sp>
      <p:sp>
        <p:nvSpPr>
          <p:cNvPr id="3" name="Content Placeholder 2"/>
          <p:cNvSpPr>
            <a:spLocks noGrp="1"/>
          </p:cNvSpPr>
          <p:nvPr>
            <p:ph sz="quarter" idx="1"/>
          </p:nvPr>
        </p:nvSpPr>
        <p:spPr/>
        <p:txBody>
          <a:bodyPr>
            <a:normAutofit fontScale="70000" lnSpcReduction="20000"/>
          </a:bodyPr>
          <a:lstStyle/>
          <a:p>
            <a:r>
              <a:rPr lang="en-US" dirty="0" smtClean="0"/>
              <a:t>An array definition comprises;</a:t>
            </a:r>
            <a:endParaRPr lang="en-GB" dirty="0" smtClean="0"/>
          </a:p>
          <a:p>
            <a:pPr lvl="2"/>
            <a:r>
              <a:rPr lang="en-US" dirty="0" smtClean="0"/>
              <a:t>Data type</a:t>
            </a:r>
            <a:endParaRPr lang="en-GB" dirty="0" smtClean="0"/>
          </a:p>
          <a:p>
            <a:pPr lvl="2"/>
            <a:r>
              <a:rPr lang="en-US" dirty="0" smtClean="0"/>
              <a:t>Array name</a:t>
            </a:r>
            <a:endParaRPr lang="en-GB" dirty="0" smtClean="0"/>
          </a:p>
          <a:p>
            <a:pPr lvl="2"/>
            <a:r>
              <a:rPr lang="en-US" dirty="0" smtClean="0"/>
              <a:t>Array size expression (usually a positive integer or symbolic constant). This is enclosed in square brackets. For a one-dimensional array (discussed shortly), we use the general form:</a:t>
            </a:r>
            <a:endParaRPr lang="en-GB" sz="3200" dirty="0" smtClean="0"/>
          </a:p>
          <a:p>
            <a:r>
              <a:rPr lang="en-US" sz="3200" dirty="0" smtClean="0"/>
              <a:t>type </a:t>
            </a:r>
            <a:r>
              <a:rPr lang="en-US" sz="3200" dirty="0" err="1" smtClean="0"/>
              <a:t>array_name</a:t>
            </a:r>
            <a:r>
              <a:rPr lang="en-US" sz="3200" dirty="0" smtClean="0"/>
              <a:t>[size];</a:t>
            </a:r>
            <a:endParaRPr lang="en-GB" sz="3200" dirty="0" smtClean="0"/>
          </a:p>
          <a:p>
            <a:r>
              <a:rPr lang="en-US" sz="3200" dirty="0" smtClean="0"/>
              <a:t> </a:t>
            </a:r>
            <a:endParaRPr lang="en-GB" sz="3200" dirty="0" smtClean="0"/>
          </a:p>
          <a:p>
            <a:r>
              <a:rPr lang="en-US" sz="3200" dirty="0" smtClean="0"/>
              <a:t>Where type is a valid C data type, array name is the name of the array, and size</a:t>
            </a:r>
            <a:r>
              <a:rPr lang="en-US" sz="3200" i="1" dirty="0" smtClean="0"/>
              <a:t> </a:t>
            </a:r>
            <a:r>
              <a:rPr lang="en-US" sz="3200" dirty="0" smtClean="0"/>
              <a:t>specifies the number of elements in the array.</a:t>
            </a:r>
          </a:p>
          <a:p>
            <a:r>
              <a:rPr lang="en-US" sz="3200" dirty="0" smtClean="0"/>
              <a:t> For example, to declare an integer array with 10 elements called </a:t>
            </a:r>
            <a:r>
              <a:rPr lang="en-US" sz="3200" dirty="0" err="1" smtClean="0"/>
              <a:t>mylist</a:t>
            </a:r>
            <a:r>
              <a:rPr lang="en-US" sz="3200" dirty="0" smtClean="0"/>
              <a:t>, use the statement:</a:t>
            </a:r>
            <a:endParaRPr lang="en-GB" sz="3200" dirty="0" smtClean="0"/>
          </a:p>
          <a:p>
            <a:r>
              <a:rPr lang="en-US" sz="3200" dirty="0" smtClean="0"/>
              <a:t> </a:t>
            </a:r>
            <a:endParaRPr lang="en-GB" sz="3200" dirty="0" smtClean="0"/>
          </a:p>
          <a:p>
            <a:r>
              <a:rPr lang="en-US" sz="3200" dirty="0" smtClean="0"/>
              <a:t>	</a:t>
            </a:r>
            <a:r>
              <a:rPr lang="en-US" sz="3200" dirty="0" err="1" smtClean="0"/>
              <a:t>int</a:t>
            </a:r>
            <a:r>
              <a:rPr lang="en-US" sz="3200" dirty="0" smtClean="0"/>
              <a:t> </a:t>
            </a:r>
            <a:r>
              <a:rPr lang="en-US" sz="3200" dirty="0" err="1" smtClean="0"/>
              <a:t>mylist</a:t>
            </a:r>
            <a:r>
              <a:rPr lang="en-US" sz="3200" dirty="0" smtClean="0"/>
              <a:t>[10];</a:t>
            </a:r>
            <a:endParaRPr lang="en-GB" sz="3200" dirty="0" smtClean="0"/>
          </a:p>
          <a:p>
            <a:pPr lvl="2"/>
            <a:endParaRPr lang="en-US" dirty="0" smtClean="0"/>
          </a:p>
          <a:p>
            <a:pPr lvl="2">
              <a:buNone/>
            </a:pPr>
            <a:endParaRPr lang="en-GB" dirty="0" smtClean="0"/>
          </a:p>
          <a:p>
            <a:endParaRPr lang="en-GB"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a:t>
            </a:r>
            <a:endParaRPr lang="en-GB" b="1" dirty="0"/>
          </a:p>
        </p:txBody>
      </p:sp>
      <p:sp>
        <p:nvSpPr>
          <p:cNvPr id="4" name="Date Placeholder 3"/>
          <p:cNvSpPr>
            <a:spLocks noGrp="1"/>
          </p:cNvSpPr>
          <p:nvPr>
            <p:ph type="dt" sz="half" idx="10"/>
          </p:nvPr>
        </p:nvSpPr>
        <p:spPr/>
        <p:txBody>
          <a:bodyPr/>
          <a:lstStyle/>
          <a:p>
            <a:fld id="{F39551DC-FA88-4F7B-B27A-AD2DB8FD9C12}"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8</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An array element is accessed by indexing the array using the number of the element.</a:t>
            </a:r>
          </a:p>
          <a:p>
            <a:r>
              <a:rPr lang="en-US" dirty="0" smtClean="0"/>
              <a:t> In C all arrays begin with 0. This means that if you want to access the first element in the array, use 0 for the index. </a:t>
            </a:r>
          </a:p>
          <a:p>
            <a:r>
              <a:rPr lang="en-US" dirty="0" smtClean="0"/>
              <a:t>To index an array, specify the index of the element you want inside square brackets. </a:t>
            </a:r>
          </a:p>
          <a:p>
            <a:r>
              <a:rPr lang="en-US" dirty="0" smtClean="0"/>
              <a:t>For example, the following accesses the third element in the array </a:t>
            </a:r>
            <a:r>
              <a:rPr lang="en-US" dirty="0" err="1" smtClean="0"/>
              <a:t>mylist</a:t>
            </a:r>
            <a:r>
              <a:rPr lang="en-US" dirty="0" smtClean="0"/>
              <a:t>.</a:t>
            </a:r>
            <a:endParaRPr lang="en-GB" dirty="0" smtClean="0"/>
          </a:p>
          <a:p>
            <a:r>
              <a:rPr lang="en-US" dirty="0" smtClean="0"/>
              <a:t> </a:t>
            </a:r>
            <a:endParaRPr lang="en-GB" dirty="0" smtClean="0"/>
          </a:p>
          <a:p>
            <a:r>
              <a:rPr lang="en-US" dirty="0" err="1" smtClean="0"/>
              <a:t>mylist</a:t>
            </a:r>
            <a:r>
              <a:rPr lang="en-US" dirty="0" smtClean="0"/>
              <a:t>[2]</a:t>
            </a:r>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Arrays… </a:t>
            </a:r>
            <a:endParaRPr lang="en-GB" dirty="0"/>
          </a:p>
        </p:txBody>
      </p:sp>
      <p:sp>
        <p:nvSpPr>
          <p:cNvPr id="4" name="Date Placeholder 3"/>
          <p:cNvSpPr>
            <a:spLocks noGrp="1"/>
          </p:cNvSpPr>
          <p:nvPr>
            <p:ph type="dt" sz="half" idx="10"/>
          </p:nvPr>
        </p:nvSpPr>
        <p:spPr/>
        <p:txBody>
          <a:bodyPr/>
          <a:lstStyle/>
          <a:p>
            <a:fld id="{BF938D27-CED3-4B4E-BB47-C7EF948EB467}" type="datetime1">
              <a:rPr lang="en-US" smtClean="0"/>
              <a:pPr/>
              <a:t>10/16/2009</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9</a:t>
            </a:fld>
            <a:endParaRPr lang="en-GB"/>
          </a:p>
        </p:txBody>
      </p:sp>
      <p:sp>
        <p:nvSpPr>
          <p:cNvPr id="3" name="Content Placeholder 2"/>
          <p:cNvSpPr>
            <a:spLocks noGrp="1"/>
          </p:cNvSpPr>
          <p:nvPr>
            <p:ph sz="quarter" idx="1"/>
          </p:nvPr>
        </p:nvSpPr>
        <p:spPr/>
        <p:txBody>
          <a:bodyPr>
            <a:normAutofit fontScale="92500" lnSpcReduction="20000"/>
          </a:bodyPr>
          <a:lstStyle/>
          <a:p>
            <a:endParaRPr lang="en-GB" dirty="0" smtClean="0"/>
          </a:p>
          <a:p>
            <a:r>
              <a:rPr lang="en-US" dirty="0" smtClean="0"/>
              <a:t>The last is element in array is array[size-1].The last element in </a:t>
            </a:r>
            <a:r>
              <a:rPr lang="en-US" dirty="0" err="1" smtClean="0"/>
              <a:t>mylist</a:t>
            </a:r>
            <a:r>
              <a:rPr lang="en-US" dirty="0" smtClean="0"/>
              <a:t> array is therefore </a:t>
            </a:r>
            <a:r>
              <a:rPr lang="en-US" dirty="0" err="1" smtClean="0"/>
              <a:t>mylist</a:t>
            </a:r>
            <a:r>
              <a:rPr lang="en-US" dirty="0" smtClean="0"/>
              <a:t>[9].</a:t>
            </a:r>
            <a:endParaRPr lang="en-GB" dirty="0" smtClean="0"/>
          </a:p>
          <a:p>
            <a:r>
              <a:rPr lang="en-US" dirty="0" smtClean="0"/>
              <a:t> </a:t>
            </a:r>
            <a:endParaRPr lang="en-GB" dirty="0" smtClean="0"/>
          </a:p>
          <a:p>
            <a:r>
              <a:rPr lang="en-US" dirty="0" smtClean="0"/>
              <a:t>To assign an array element a value, put the array reference on the left side of an assignment statement. </a:t>
            </a:r>
          </a:p>
          <a:p>
            <a:r>
              <a:rPr lang="en-US" dirty="0" smtClean="0"/>
              <a:t>For example, this gives the first element in </a:t>
            </a:r>
            <a:r>
              <a:rPr lang="en-US" dirty="0" err="1" smtClean="0"/>
              <a:t>mylist</a:t>
            </a:r>
            <a:r>
              <a:rPr lang="en-US" dirty="0" smtClean="0"/>
              <a:t> the value 200.</a:t>
            </a:r>
            <a:endParaRPr lang="en-GB" dirty="0" smtClean="0"/>
          </a:p>
          <a:p>
            <a:r>
              <a:rPr lang="en-US" dirty="0" smtClean="0"/>
              <a:t> </a:t>
            </a:r>
            <a:endParaRPr lang="en-GB" dirty="0" smtClean="0"/>
          </a:p>
          <a:p>
            <a:r>
              <a:rPr lang="en-US" dirty="0" smtClean="0"/>
              <a:t>	</a:t>
            </a:r>
            <a:r>
              <a:rPr lang="en-US" dirty="0" err="1" smtClean="0"/>
              <a:t>mylist</a:t>
            </a:r>
            <a:r>
              <a:rPr lang="en-US" dirty="0" smtClean="0"/>
              <a:t>[0] = 200;	</a:t>
            </a:r>
            <a:endParaRPr lang="en-GB" dirty="0" smtClean="0"/>
          </a:p>
          <a:p>
            <a:r>
              <a:rPr lang="en-US" dirty="0" smtClean="0"/>
              <a:t> </a:t>
            </a:r>
            <a:endParaRPr lang="en-GB" dirty="0" smtClean="0"/>
          </a:p>
          <a:p>
            <a:endParaRPr lang="en-US" dirty="0" smtClean="0"/>
          </a:p>
          <a:p>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783</TotalTime>
  <Words>2266</Words>
  <Application>Microsoft Office PowerPoint</Application>
  <PresentationFormat>On-screen Show (4:3)</PresentationFormat>
  <Paragraphs>526</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Median</vt:lpstr>
      <vt:lpstr>Arrays</vt:lpstr>
      <vt:lpstr>Introduction </vt:lpstr>
      <vt:lpstr>Array defined</vt:lpstr>
      <vt:lpstr>Examples </vt:lpstr>
      <vt:lpstr>Examples </vt:lpstr>
      <vt:lpstr>Examples of arrays</vt:lpstr>
      <vt:lpstr> Declaring arrays </vt:lpstr>
      <vt:lpstr>Arrays… </vt:lpstr>
      <vt:lpstr>Arrays… </vt:lpstr>
      <vt:lpstr>Array indexes </vt:lpstr>
      <vt:lpstr>Array indexes </vt:lpstr>
      <vt:lpstr>One dimensional arrays </vt:lpstr>
      <vt:lpstr>Example </vt:lpstr>
      <vt:lpstr>Two dimensional array</vt:lpstr>
      <vt:lpstr>example</vt:lpstr>
      <vt:lpstr>example</vt:lpstr>
      <vt:lpstr>Output </vt:lpstr>
      <vt:lpstr>note</vt:lpstr>
      <vt:lpstr>note</vt:lpstr>
      <vt:lpstr>note</vt:lpstr>
      <vt:lpstr>note</vt:lpstr>
      <vt:lpstr>Initializing arrays</vt:lpstr>
      <vt:lpstr>Initializing arrays  </vt:lpstr>
      <vt:lpstr>Initializing strings</vt:lpstr>
      <vt:lpstr>Note </vt:lpstr>
      <vt:lpstr>Initializing multidimensional arrays </vt:lpstr>
      <vt:lpstr>Note </vt:lpstr>
      <vt:lpstr>Unsized array</vt:lpstr>
      <vt:lpstr>Unsized arrays..</vt:lpstr>
      <vt:lpstr>Arrays </vt:lpstr>
      <vt:lpstr>Example..</vt:lpstr>
      <vt:lpstr>Strings </vt:lpstr>
      <vt:lpstr>Strings defined </vt:lpstr>
      <vt:lpstr>Reading a string</vt:lpstr>
      <vt:lpstr>Example </vt:lpstr>
      <vt:lpstr>String </vt:lpstr>
      <vt:lpstr>Outputting a string </vt:lpstr>
      <vt:lpstr>Example :</vt:lpstr>
      <vt:lpstr>strings</vt:lpstr>
      <vt:lpstr>String related functions</vt:lpstr>
      <vt:lpstr>  strcpy(to,from);   </vt:lpstr>
      <vt:lpstr> strcat() function </vt:lpstr>
      <vt:lpstr>strcmp() function</vt:lpstr>
      <vt:lpstr>strlen() function </vt:lpstr>
      <vt:lpstr>Note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nyambura</cp:lastModifiedBy>
  <cp:revision>72</cp:revision>
  <dcterms:created xsi:type="dcterms:W3CDTF">2009-09-09T17:37:27Z</dcterms:created>
  <dcterms:modified xsi:type="dcterms:W3CDTF">2009-10-16T08:21:31Z</dcterms:modified>
</cp:coreProperties>
</file>