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58" r:id="rId3"/>
    <p:sldId id="259" r:id="rId4"/>
    <p:sldId id="260" r:id="rId5"/>
    <p:sldId id="262" r:id="rId6"/>
    <p:sldId id="261" r:id="rId7"/>
    <p:sldId id="263" r:id="rId8"/>
    <p:sldId id="264" r:id="rId9"/>
    <p:sldId id="265" r:id="rId10"/>
    <p:sldId id="267" r:id="rId11"/>
    <p:sldId id="266" r:id="rId12"/>
    <p:sldId id="268" r:id="rId13"/>
    <p:sldId id="272" r:id="rId14"/>
    <p:sldId id="271" r:id="rId15"/>
    <p:sldId id="270" r:id="rId16"/>
    <p:sldId id="269" r:id="rId17"/>
    <p:sldId id="273" r:id="rId18"/>
    <p:sldId id="274" r:id="rId19"/>
    <p:sldId id="275" r:id="rId20"/>
    <p:sldId id="276" r:id="rId21"/>
    <p:sldId id="277" r:id="rId22"/>
    <p:sldId id="278" r:id="rId23"/>
    <p:sldId id="279" r:id="rId24"/>
    <p:sldId id="280" r:id="rId25"/>
    <p:sldId id="283" r:id="rId26"/>
    <p:sldId id="282" r:id="rId27"/>
    <p:sldId id="281" r:id="rId28"/>
    <p:sldId id="284" r:id="rId29"/>
    <p:sldId id="285" r:id="rId30"/>
    <p:sldId id="286" r:id="rId31"/>
    <p:sldId id="289" r:id="rId32"/>
    <p:sldId id="287"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 id="305" r:id="rId50"/>
    <p:sldId id="307"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10/23/2009</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15</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18</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19</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20</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21</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22</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23</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24</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25</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26</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27</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28</a:t>
            </a:fld>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29</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3</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30</a:t>
            </a:fld>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31</a:t>
            </a:fld>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32</a:t>
            </a:fld>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33</a:t>
            </a:fld>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34</a:t>
            </a:fld>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35</a:t>
            </a:fld>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36</a:t>
            </a:fld>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37</a:t>
            </a:fld>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38</a:t>
            </a:fld>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39</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4</a:t>
            </a:fld>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40</a:t>
            </a:fld>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41</a:t>
            </a:fld>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42</a:t>
            </a:fld>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43</a:t>
            </a:fld>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44</a:t>
            </a:fld>
            <a:endParaRPr lang="en-GB"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45</a:t>
            </a:fld>
            <a:endParaRPr lang="en-GB"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46</a:t>
            </a:fld>
            <a:endParaRPr lang="en-GB"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47</a:t>
            </a:fld>
            <a:endParaRPr lang="en-GB"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48</a:t>
            </a:fld>
            <a:endParaRPr lang="en-GB"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49</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5</a:t>
            </a:fld>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50</a:t>
            </a:fld>
            <a:endParaRPr lang="en-GB"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51</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364AC15-73BF-47D5-9F6C-FC6985FFC3F4}" type="datetime1">
              <a:rPr lang="en-US" smtClean="0"/>
              <a:pPr/>
              <a:t>10/23/2009</a:t>
            </a:fld>
            <a:endParaRPr lang="en-GB"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dirty="0" smtClean="0"/>
              <a:t>Jane Kuria                                                                     Inoorero University</a:t>
            </a:r>
            <a:endParaRPr lang="en-GB"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51580B-532C-46DD-8981-D1006AF55002}"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BE2685-00C6-42FD-B8E5-53876BF6F4F5}" type="datetime1">
              <a:rPr lang="en-US" smtClean="0"/>
              <a:pPr/>
              <a:t>10/23/2009</a:t>
            </a:fld>
            <a:endParaRPr lang="en-GB" dirty="0"/>
          </a:p>
        </p:txBody>
      </p:sp>
      <p:sp>
        <p:nvSpPr>
          <p:cNvPr id="5" name="Footer Placeholder 4"/>
          <p:cNvSpPr>
            <a:spLocks noGrp="1"/>
          </p:cNvSpPr>
          <p:nvPr>
            <p:ph type="ftr" sz="quarter" idx="11"/>
          </p:nvPr>
        </p:nvSpPr>
        <p:spPr/>
        <p:txBody>
          <a:bodyPr/>
          <a:lstStyle/>
          <a:p>
            <a:r>
              <a:rPr lang="en-GB" dirty="0" smtClean="0"/>
              <a:t>Jane Kuria                                                                     Inoorero University</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7A1A33D-EC68-4C51-8D0F-704E3AF2A71A}" type="datetime1">
              <a:rPr lang="en-US" smtClean="0"/>
              <a:pPr/>
              <a:t>10/23/2009</a:t>
            </a:fld>
            <a:endParaRPr lang="en-GB" dirty="0"/>
          </a:p>
        </p:txBody>
      </p:sp>
      <p:sp>
        <p:nvSpPr>
          <p:cNvPr id="5" name="Footer Placeholder 4"/>
          <p:cNvSpPr>
            <a:spLocks noGrp="1"/>
          </p:cNvSpPr>
          <p:nvPr>
            <p:ph type="ftr" sz="quarter" idx="11"/>
          </p:nvPr>
        </p:nvSpPr>
        <p:spPr>
          <a:xfrm>
            <a:off x="457201" y="6248207"/>
            <a:ext cx="5573483" cy="365125"/>
          </a:xfrm>
        </p:spPr>
        <p:txBody>
          <a:bodyPr/>
          <a:lstStyle/>
          <a:p>
            <a:r>
              <a:rPr lang="en-GB" dirty="0" smtClean="0"/>
              <a:t>Jane Kuria                                                                     Inoorero University</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2851580B-532C-46DD-8981-D1006AF55002}"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1C646D-F7D8-4659-B568-67EA15F6293F}" type="datetime1">
              <a:rPr lang="en-US" smtClean="0"/>
              <a:pPr/>
              <a:t>10/23/2009</a:t>
            </a:fld>
            <a:endParaRPr lang="en-GB" dirty="0"/>
          </a:p>
        </p:txBody>
      </p:sp>
      <p:sp>
        <p:nvSpPr>
          <p:cNvPr id="5" name="Footer Placeholder 4"/>
          <p:cNvSpPr>
            <a:spLocks noGrp="1"/>
          </p:cNvSpPr>
          <p:nvPr>
            <p:ph type="ftr" sz="quarter" idx="11"/>
          </p:nvPr>
        </p:nvSpPr>
        <p:spPr/>
        <p:txBody>
          <a:bodyPr/>
          <a:lstStyle/>
          <a:p>
            <a:r>
              <a:rPr lang="en-GB" dirty="0" smtClean="0"/>
              <a:t>Jane Kuria                                                                     Inoorero University</a:t>
            </a:r>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679BC78-D302-4218-849F-21779B3B621C}" type="datetime1">
              <a:rPr lang="en-US" smtClean="0"/>
              <a:pPr/>
              <a:t>10/23/2009</a:t>
            </a:fld>
            <a:endParaRPr lang="en-GB"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851580B-532C-46DD-8981-D1006AF55002}" type="slidenum">
              <a:rPr lang="en-GB" smtClean="0"/>
              <a:pPr/>
              <a:t>‹#›</a:t>
            </a:fld>
            <a:endParaRPr lang="en-GB" dirty="0"/>
          </a:p>
        </p:txBody>
      </p:sp>
      <p:sp>
        <p:nvSpPr>
          <p:cNvPr id="14" name="Footer Placeholder 13"/>
          <p:cNvSpPr>
            <a:spLocks noGrp="1"/>
          </p:cNvSpPr>
          <p:nvPr>
            <p:ph type="ftr" sz="quarter" idx="12"/>
          </p:nvPr>
        </p:nvSpPr>
        <p:spPr/>
        <p:txBody>
          <a:bodyPr/>
          <a:lstStyle/>
          <a:p>
            <a:r>
              <a:rPr lang="en-GB" dirty="0" smtClean="0"/>
              <a:t>Jane Kuria                                                                     Inoorero University</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050C71F-07AB-4D81-B04A-3A3D330BE992}" type="datetime1">
              <a:rPr lang="en-US" smtClean="0"/>
              <a:pPr/>
              <a:t>10/23/2009</a:t>
            </a:fld>
            <a:endParaRPr lang="en-GB" dirty="0"/>
          </a:p>
        </p:txBody>
      </p:sp>
      <p:sp>
        <p:nvSpPr>
          <p:cNvPr id="10" name="Slide Number Placeholder 9"/>
          <p:cNvSpPr>
            <a:spLocks noGrp="1"/>
          </p:cNvSpPr>
          <p:nvPr>
            <p:ph type="sldNum" sz="quarter" idx="16"/>
          </p:nvPr>
        </p:nvSpPr>
        <p:spPr/>
        <p:txBody>
          <a:bodyPr rtlCol="0"/>
          <a:lstStyle/>
          <a:p>
            <a:fld id="{2851580B-532C-46DD-8981-D1006AF55002}" type="slidenum">
              <a:rPr lang="en-GB" smtClean="0"/>
              <a:pPr/>
              <a:t>‹#›</a:t>
            </a:fld>
            <a:endParaRPr lang="en-GB" dirty="0"/>
          </a:p>
        </p:txBody>
      </p:sp>
      <p:sp>
        <p:nvSpPr>
          <p:cNvPr id="12" name="Footer Placeholder 11"/>
          <p:cNvSpPr>
            <a:spLocks noGrp="1"/>
          </p:cNvSpPr>
          <p:nvPr>
            <p:ph type="ftr" sz="quarter" idx="17"/>
          </p:nvPr>
        </p:nvSpPr>
        <p:spPr/>
        <p:txBody>
          <a:bodyPr rtlCol="0"/>
          <a:lstStyle/>
          <a:p>
            <a:r>
              <a:rPr lang="en-GB" dirty="0" smtClean="0"/>
              <a:t>Jane Kuria                                                                     Inoorero University</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37605BE-75A3-4D39-93B5-10AB9780B97F}" type="datetime1">
              <a:rPr lang="en-US" smtClean="0"/>
              <a:pPr/>
              <a:t>10/23/2009</a:t>
            </a:fld>
            <a:endParaRPr lang="en-GB" dirty="0"/>
          </a:p>
        </p:txBody>
      </p:sp>
      <p:sp>
        <p:nvSpPr>
          <p:cNvPr id="12" name="Slide Number Placeholder 11"/>
          <p:cNvSpPr>
            <a:spLocks noGrp="1"/>
          </p:cNvSpPr>
          <p:nvPr>
            <p:ph type="sldNum" sz="quarter" idx="16"/>
          </p:nvPr>
        </p:nvSpPr>
        <p:spPr/>
        <p:txBody>
          <a:bodyPr rtlCol="0"/>
          <a:lstStyle/>
          <a:p>
            <a:fld id="{2851580B-532C-46DD-8981-D1006AF55002}" type="slidenum">
              <a:rPr lang="en-GB" smtClean="0"/>
              <a:pPr/>
              <a:t>‹#›</a:t>
            </a:fld>
            <a:endParaRPr lang="en-GB" dirty="0"/>
          </a:p>
        </p:txBody>
      </p:sp>
      <p:sp>
        <p:nvSpPr>
          <p:cNvPr id="14" name="Footer Placeholder 13"/>
          <p:cNvSpPr>
            <a:spLocks noGrp="1"/>
          </p:cNvSpPr>
          <p:nvPr>
            <p:ph type="ftr" sz="quarter" idx="17"/>
          </p:nvPr>
        </p:nvSpPr>
        <p:spPr/>
        <p:txBody>
          <a:bodyPr rtlCol="0"/>
          <a:lstStyle/>
          <a:p>
            <a:r>
              <a:rPr lang="en-GB" dirty="0" smtClean="0"/>
              <a:t>Jane Kuria                                                                     Inoorero University</a:t>
            </a:r>
            <a:endParaRPr lang="en-GB"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D3EE2A-4ED1-43B5-81C6-D2F17E5295D8}"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79E8B-21CA-4DE6-B493-85F74623DD22}" type="datetime1">
              <a:rPr lang="en-US" smtClean="0"/>
              <a:pPr/>
              <a:t>10/23/2009</a:t>
            </a:fld>
            <a:endParaRPr lang="en-GB" dirty="0"/>
          </a:p>
        </p:txBody>
      </p:sp>
      <p:sp>
        <p:nvSpPr>
          <p:cNvPr id="3" name="Footer Placeholder 2"/>
          <p:cNvSpPr>
            <a:spLocks noGrp="1"/>
          </p:cNvSpPr>
          <p:nvPr>
            <p:ph type="ftr" sz="quarter" idx="11"/>
          </p:nvPr>
        </p:nvSpPr>
        <p:spPr/>
        <p:txBody>
          <a:bodyPr/>
          <a:lstStyle/>
          <a:p>
            <a:r>
              <a:rPr lang="en-GB" dirty="0" smtClean="0"/>
              <a:t>Jane Kuria                                                                     Inoorero University</a:t>
            </a:r>
            <a:endParaRPr lang="en-GB"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51580B-532C-46DD-8981-D1006AF55002}"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463DE1-CCEE-43C1-BE79-330FE0A57481}" type="datetime1">
              <a:rPr lang="en-US" smtClean="0"/>
              <a:pPr/>
              <a:t>10/23/2009</a:t>
            </a:fld>
            <a:endParaRPr lang="en-GB" dirty="0"/>
          </a:p>
        </p:txBody>
      </p:sp>
      <p:sp>
        <p:nvSpPr>
          <p:cNvPr id="6" name="Footer Placeholder 5"/>
          <p:cNvSpPr>
            <a:spLocks noGrp="1"/>
          </p:cNvSpPr>
          <p:nvPr>
            <p:ph type="ftr" sz="quarter" idx="11"/>
          </p:nvPr>
        </p:nvSpPr>
        <p:spPr/>
        <p:txBody>
          <a:bodyPr/>
          <a:lstStyle/>
          <a:p>
            <a:r>
              <a:rPr lang="en-GB" dirty="0" smtClean="0"/>
              <a:t>Jane Kuria                                                                     Inoorero University</a:t>
            </a:r>
            <a:endParaRPr lang="en-GB"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FEE7B90C-E659-4E14-9B9A-D675CA7FC528}" type="datetime1">
              <a:rPr lang="en-US" smtClean="0"/>
              <a:pPr/>
              <a:t>10/23/2009</a:t>
            </a:fld>
            <a:endParaRPr lang="en-GB"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51580B-532C-46DD-8981-D1006AF55002}" type="slidenum">
              <a:rPr lang="en-GB" smtClean="0"/>
              <a:pPr/>
              <a:t>‹#›</a:t>
            </a:fld>
            <a:endParaRPr lang="en-GB" dirty="0"/>
          </a:p>
        </p:txBody>
      </p:sp>
      <p:sp>
        <p:nvSpPr>
          <p:cNvPr id="14" name="Footer Placeholder 13"/>
          <p:cNvSpPr>
            <a:spLocks noGrp="1"/>
          </p:cNvSpPr>
          <p:nvPr>
            <p:ph type="ftr" sz="quarter" idx="12"/>
          </p:nvPr>
        </p:nvSpPr>
        <p:spPr>
          <a:xfrm>
            <a:off x="1600200" y="6248206"/>
            <a:ext cx="4572000" cy="365125"/>
          </a:xfrm>
        </p:spPr>
        <p:txBody>
          <a:bodyPr rtlCol="0"/>
          <a:lstStyle/>
          <a:p>
            <a:r>
              <a:rPr lang="en-GB" dirty="0" smtClean="0"/>
              <a:t>Jane Kuria                                                                     Inoorero University</a:t>
            </a:r>
            <a:endParaRPr lang="en-GB"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2111DD0-3FB0-4156-A508-5FC9F948B985}" type="datetime1">
              <a:rPr lang="en-US" smtClean="0"/>
              <a:pPr/>
              <a:t>10/23/2009</a:t>
            </a:fld>
            <a:endParaRPr lang="en-GB"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dirty="0" smtClean="0"/>
              <a:t>Jane Kuria                                                                     Inoorero University</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851580B-532C-46DD-8981-D1006AF55002}"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Functions </a:t>
            </a:r>
            <a:endParaRPr lang="en-GB" b="1" dirty="0"/>
          </a:p>
        </p:txBody>
      </p:sp>
      <p:sp>
        <p:nvSpPr>
          <p:cNvPr id="4" name="Date Placeholder 3"/>
          <p:cNvSpPr>
            <a:spLocks noGrp="1"/>
          </p:cNvSpPr>
          <p:nvPr>
            <p:ph type="dt" sz="half" idx="10"/>
          </p:nvPr>
        </p:nvSpPr>
        <p:spPr/>
        <p:txBody>
          <a:bodyPr/>
          <a:lstStyle/>
          <a:p>
            <a:fld id="{960B10E9-7D0B-4414-9AE5-D9F6737DA983}" type="datetime1">
              <a:rPr lang="en-US" smtClean="0"/>
              <a:pPr/>
              <a:t>10/23/2009</a:t>
            </a:fld>
            <a:endParaRPr lang="en-GB" dirty="0"/>
          </a:p>
        </p:txBody>
      </p:sp>
      <p:sp>
        <p:nvSpPr>
          <p:cNvPr id="6" name="Footer Placeholder 5"/>
          <p:cNvSpPr>
            <a:spLocks noGrp="1"/>
          </p:cNvSpPr>
          <p:nvPr>
            <p:ph type="ftr" sz="quarter" idx="11"/>
          </p:nvPr>
        </p:nvSpPr>
        <p:spPr>
          <a:xfrm>
            <a:off x="3124200" y="6356350"/>
            <a:ext cx="4948262" cy="365125"/>
          </a:xfrm>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a:t>
            </a:fld>
            <a:endParaRPr lang="en-GB" dirty="0"/>
          </a:p>
        </p:txBody>
      </p:sp>
      <p:sp>
        <p:nvSpPr>
          <p:cNvPr id="3" name="Content Placeholder 2"/>
          <p:cNvSpPr>
            <a:spLocks noGrp="1"/>
          </p:cNvSpPr>
          <p:nvPr>
            <p:ph sz="quarter" idx="1"/>
          </p:nvPr>
        </p:nvSpPr>
        <p:spPr/>
        <p:txBody>
          <a:bodyPr>
            <a:normAutofit fontScale="85000" lnSpcReduction="10000"/>
          </a:bodyPr>
          <a:lstStyle/>
          <a:p>
            <a:pPr hangingPunct="0">
              <a:buNone/>
            </a:pPr>
            <a:r>
              <a:rPr lang="en-US" b="1" dirty="0" smtClean="0"/>
              <a:t>Objectives </a:t>
            </a:r>
          </a:p>
          <a:p>
            <a:pPr hangingPunct="0">
              <a:buNone/>
            </a:pPr>
            <a:r>
              <a:rPr lang="en-US" sz="3200" dirty="0" smtClean="0"/>
              <a:t>At the end of this chapter, the reader should be able to:</a:t>
            </a:r>
            <a:endParaRPr lang="en-GB" sz="2800" b="1" u="sng" dirty="0" smtClean="0"/>
          </a:p>
          <a:p>
            <a:pPr hangingPunct="0">
              <a:buNone/>
            </a:pPr>
            <a:endParaRPr lang="en-GB" sz="2800" b="1" u="sng" dirty="0" smtClean="0"/>
          </a:p>
          <a:p>
            <a:pPr lvl="1"/>
            <a:r>
              <a:rPr lang="en-US" sz="2800" dirty="0" smtClean="0"/>
              <a:t>Explain why functions are important</a:t>
            </a:r>
            <a:endParaRPr lang="en-GB" sz="2800" dirty="0" smtClean="0"/>
          </a:p>
          <a:p>
            <a:pPr lvl="1"/>
            <a:r>
              <a:rPr lang="en-US" sz="2800" dirty="0" smtClean="0"/>
              <a:t>Distinguish between standard library functions and user-defined functions</a:t>
            </a:r>
            <a:endParaRPr lang="en-GB" sz="2800" dirty="0" smtClean="0"/>
          </a:p>
          <a:p>
            <a:pPr lvl="1"/>
            <a:r>
              <a:rPr lang="en-US" sz="2800" dirty="0" smtClean="0"/>
              <a:t>Create a function definition</a:t>
            </a:r>
            <a:endParaRPr lang="en-GB" sz="2800" dirty="0" smtClean="0"/>
          </a:p>
          <a:p>
            <a:pPr lvl="1"/>
            <a:r>
              <a:rPr lang="en-US" sz="2800" dirty="0" smtClean="0"/>
              <a:t>Make function calls in a program</a:t>
            </a:r>
            <a:endParaRPr lang="en-GB" sz="2800" dirty="0" smtClean="0"/>
          </a:p>
          <a:p>
            <a:pPr lvl="1"/>
            <a:r>
              <a:rPr lang="en-US" sz="2800" dirty="0" smtClean="0"/>
              <a:t>Pass values in function calls</a:t>
            </a:r>
            <a:endParaRPr lang="en-GB" sz="2800" dirty="0" smtClean="0"/>
          </a:p>
          <a:p>
            <a:pPr lvl="1"/>
            <a:r>
              <a:rPr lang="en-US" sz="2800" dirty="0" smtClean="0"/>
              <a:t>Use prototyping in function-based programs.</a:t>
            </a:r>
            <a:endParaRPr lang="en-GB" sz="2800" dirty="0" smtClean="0"/>
          </a:p>
          <a:p>
            <a:pPr lvl="1"/>
            <a:r>
              <a:rPr lang="en-US" sz="2800" dirty="0" smtClean="0"/>
              <a:t>Write programs that use recursive functions</a:t>
            </a:r>
            <a:endParaRPr lang="en-GB" sz="2800" dirty="0" smtClean="0"/>
          </a:p>
          <a:p>
            <a:pPr hangingPunct="0"/>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User – defined functions</a:t>
            </a:r>
            <a:r>
              <a:rPr lang="en-GB" b="1" i="1" dirty="0" smtClean="0"/>
              <a:t/>
            </a:r>
            <a:br>
              <a:rPr lang="en-GB" b="1" i="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10</a:t>
            </a:fld>
            <a:endParaRPr lang="en-GB" dirty="0"/>
          </a:p>
        </p:txBody>
      </p:sp>
      <p:sp>
        <p:nvSpPr>
          <p:cNvPr id="6" name="Content Placeholder 5"/>
          <p:cNvSpPr>
            <a:spLocks noGrp="1"/>
          </p:cNvSpPr>
          <p:nvPr>
            <p:ph sz="quarter" idx="1"/>
          </p:nvPr>
        </p:nvSpPr>
        <p:spPr/>
        <p:txBody>
          <a:bodyPr/>
          <a:lstStyle/>
          <a:p>
            <a:r>
              <a:rPr lang="en-US" dirty="0" smtClean="0"/>
              <a:t>This is a function created and customized by a programmer for use within a given program.</a:t>
            </a:r>
            <a:endParaRPr lang="en-GB" dirty="0" smtClean="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Defining a function</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11</a:t>
            </a:fld>
            <a:endParaRPr lang="en-GB" dirty="0"/>
          </a:p>
        </p:txBody>
      </p:sp>
      <p:sp>
        <p:nvSpPr>
          <p:cNvPr id="6" name="Content Placeholder 5"/>
          <p:cNvSpPr>
            <a:spLocks noGrp="1"/>
          </p:cNvSpPr>
          <p:nvPr>
            <p:ph sz="quarter" idx="1"/>
          </p:nvPr>
        </p:nvSpPr>
        <p:spPr/>
        <p:txBody>
          <a:bodyPr>
            <a:normAutofit fontScale="70000" lnSpcReduction="20000"/>
          </a:bodyPr>
          <a:lstStyle/>
          <a:p>
            <a:r>
              <a:rPr lang="en-US" dirty="0" smtClean="0"/>
              <a:t>The general form of a C function is:</a:t>
            </a:r>
            <a:endParaRPr lang="en-GB" dirty="0" smtClean="0"/>
          </a:p>
          <a:p>
            <a:r>
              <a:rPr lang="en-US" dirty="0" smtClean="0"/>
              <a:t> </a:t>
            </a:r>
            <a:endParaRPr lang="en-GB" i="1" dirty="0" smtClean="0"/>
          </a:p>
          <a:p>
            <a:r>
              <a:rPr lang="en-US" i="1" dirty="0" smtClean="0"/>
              <a:t>	</a:t>
            </a:r>
            <a:r>
              <a:rPr lang="en-US" dirty="0" smtClean="0"/>
              <a:t>type </a:t>
            </a:r>
            <a:r>
              <a:rPr lang="en-US" dirty="0" err="1" smtClean="0"/>
              <a:t>function_name</a:t>
            </a:r>
            <a:r>
              <a:rPr lang="en-US" dirty="0" smtClean="0"/>
              <a:t>(parameter- list)</a:t>
            </a:r>
            <a:endParaRPr lang="en-GB" i="1" dirty="0" smtClean="0"/>
          </a:p>
          <a:p>
            <a:r>
              <a:rPr lang="en-US" dirty="0" smtClean="0"/>
              <a:t>	{</a:t>
            </a:r>
            <a:endParaRPr lang="en-GB" dirty="0" smtClean="0"/>
          </a:p>
          <a:p>
            <a:r>
              <a:rPr lang="en-US" dirty="0" smtClean="0"/>
              <a:t>		statements</a:t>
            </a:r>
            <a:endParaRPr lang="en-GB" dirty="0" smtClean="0"/>
          </a:p>
          <a:p>
            <a:r>
              <a:rPr lang="en-US" dirty="0" smtClean="0"/>
              <a:t>	}</a:t>
            </a:r>
            <a:endParaRPr lang="en-GB" dirty="0" smtClean="0"/>
          </a:p>
          <a:p>
            <a:r>
              <a:rPr lang="en-US" i="1" dirty="0" smtClean="0"/>
              <a:t>type</a:t>
            </a:r>
            <a:r>
              <a:rPr lang="en-US" dirty="0" smtClean="0"/>
              <a:t> specifies the return type of a function. A function can return any type of data. </a:t>
            </a:r>
          </a:p>
          <a:p>
            <a:r>
              <a:rPr lang="en-US" dirty="0" smtClean="0"/>
              <a:t>If no data type </a:t>
            </a:r>
            <a:r>
              <a:rPr lang="en-US" dirty="0" err="1" smtClean="0"/>
              <a:t>specifier</a:t>
            </a:r>
            <a:r>
              <a:rPr lang="en-US" dirty="0" smtClean="0"/>
              <a:t> is present, the C compiler assumes that the function is returning an integer. </a:t>
            </a:r>
          </a:p>
          <a:p>
            <a:r>
              <a:rPr lang="en-US" dirty="0" smtClean="0"/>
              <a:t>In other words </a:t>
            </a:r>
            <a:r>
              <a:rPr lang="en-US" i="1" dirty="0" err="1" smtClean="0"/>
              <a:t>int</a:t>
            </a:r>
            <a:r>
              <a:rPr lang="en-US" dirty="0" smtClean="0"/>
              <a:t> is the default type when no type </a:t>
            </a:r>
            <a:r>
              <a:rPr lang="en-US" dirty="0" err="1" smtClean="0"/>
              <a:t>specifier</a:t>
            </a:r>
            <a:r>
              <a:rPr lang="en-US" dirty="0" smtClean="0"/>
              <a:t> is present.</a:t>
            </a:r>
          </a:p>
          <a:p>
            <a:r>
              <a:rPr lang="en-US" dirty="0" smtClean="0"/>
              <a:t> However, when a function returns a type other than </a:t>
            </a:r>
            <a:r>
              <a:rPr lang="en-US" i="1" dirty="0" err="1" smtClean="0"/>
              <a:t>int</a:t>
            </a:r>
            <a:r>
              <a:rPr lang="en-US" dirty="0" smtClean="0"/>
              <a:t>, it must be explicitly declared. </a:t>
            </a:r>
            <a:endParaRPr lang="en-GB" dirty="0" smtClean="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function returns a </a:t>
            </a:r>
            <a:r>
              <a:rPr lang="en-US" i="1" dirty="0" smtClean="0"/>
              <a:t>double</a:t>
            </a:r>
            <a:r>
              <a:rPr lang="en-US" dirty="0" smtClean="0"/>
              <a:t>.</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12</a:t>
            </a:fld>
            <a:endParaRPr lang="en-GB"/>
          </a:p>
        </p:txBody>
      </p:sp>
      <p:sp>
        <p:nvSpPr>
          <p:cNvPr id="6" name="Content Placeholder 5"/>
          <p:cNvSpPr>
            <a:spLocks noGrp="1"/>
          </p:cNvSpPr>
          <p:nvPr>
            <p:ph sz="quarter" idx="1"/>
          </p:nvPr>
        </p:nvSpPr>
        <p:spPr/>
        <p:txBody>
          <a:bodyPr>
            <a:normAutofit lnSpcReduction="10000"/>
          </a:bodyPr>
          <a:lstStyle/>
          <a:p>
            <a:r>
              <a:rPr lang="en-US" dirty="0" smtClean="0">
                <a:solidFill>
                  <a:srgbClr val="C00000"/>
                </a:solidFill>
              </a:rPr>
              <a:t>/* Compute the area of a rectangle */</a:t>
            </a:r>
            <a:r>
              <a:rPr lang="en-GB" dirty="0" smtClean="0">
                <a:solidFill>
                  <a:srgbClr val="C00000"/>
                </a:solidFill>
              </a:rPr>
              <a:t> </a:t>
            </a:r>
            <a:r>
              <a:rPr lang="en-US" dirty="0" smtClean="0">
                <a:solidFill>
                  <a:srgbClr val="C00000"/>
                </a:solidFill>
              </a:rPr>
              <a:t>	</a:t>
            </a:r>
          </a:p>
          <a:p>
            <a:r>
              <a:rPr lang="en-US" dirty="0" smtClean="0">
                <a:solidFill>
                  <a:srgbClr val="C00000"/>
                </a:solidFill>
              </a:rPr>
              <a:t>double </a:t>
            </a:r>
            <a:r>
              <a:rPr lang="en-US" i="1" dirty="0" smtClean="0">
                <a:solidFill>
                  <a:srgbClr val="C00000"/>
                </a:solidFill>
              </a:rPr>
              <a:t>rect_area(double</a:t>
            </a:r>
            <a:r>
              <a:rPr lang="en-US" dirty="0" smtClean="0">
                <a:solidFill>
                  <a:srgbClr val="C00000"/>
                </a:solidFill>
              </a:rPr>
              <a:t> side1, double side 2)</a:t>
            </a:r>
            <a:endParaRPr lang="en-GB" dirty="0" smtClean="0">
              <a:solidFill>
                <a:srgbClr val="C00000"/>
              </a:solidFill>
            </a:endParaRPr>
          </a:p>
          <a:p>
            <a:r>
              <a:rPr lang="en-US" dirty="0" smtClean="0">
                <a:solidFill>
                  <a:srgbClr val="C00000"/>
                </a:solidFill>
              </a:rPr>
              <a:t>	{</a:t>
            </a:r>
            <a:endParaRPr lang="en-GB" dirty="0" smtClean="0">
              <a:solidFill>
                <a:srgbClr val="C00000"/>
              </a:solidFill>
            </a:endParaRPr>
          </a:p>
          <a:p>
            <a:r>
              <a:rPr lang="en-US" dirty="0" smtClean="0">
                <a:solidFill>
                  <a:srgbClr val="C00000"/>
                </a:solidFill>
              </a:rPr>
              <a:t>		return(side1*side2);</a:t>
            </a:r>
            <a:endParaRPr lang="en-GB" dirty="0" smtClean="0">
              <a:solidFill>
                <a:srgbClr val="C00000"/>
              </a:solidFill>
            </a:endParaRPr>
          </a:p>
          <a:p>
            <a:r>
              <a:rPr lang="en-US" dirty="0" smtClean="0">
                <a:solidFill>
                  <a:srgbClr val="C00000"/>
                </a:solidFill>
              </a:rPr>
              <a:t> </a:t>
            </a:r>
            <a:endParaRPr lang="en-GB" dirty="0" smtClean="0">
              <a:solidFill>
                <a:srgbClr val="C00000"/>
              </a:solidFill>
            </a:endParaRPr>
          </a:p>
          <a:p>
            <a:r>
              <a:rPr lang="en-US" dirty="0" smtClean="0">
                <a:solidFill>
                  <a:srgbClr val="C00000"/>
                </a:solidFill>
              </a:rPr>
              <a:t>	}</a:t>
            </a:r>
            <a:endParaRPr lang="en-GB" dirty="0" smtClean="0">
              <a:solidFill>
                <a:srgbClr val="C00000"/>
              </a:solidFill>
            </a:endParaRPr>
          </a:p>
          <a:p>
            <a:r>
              <a:rPr lang="en-US" dirty="0" smtClean="0"/>
              <a:t> </a:t>
            </a:r>
            <a:r>
              <a:rPr lang="en-US" i="1" dirty="0" smtClean="0"/>
              <a:t>function_name</a:t>
            </a:r>
            <a:r>
              <a:rPr lang="en-US" dirty="0" smtClean="0"/>
              <a:t> represents any meaningful descriptive tag you will assign to the function for example rect_area</a:t>
            </a:r>
            <a:r>
              <a:rPr lang="en-US" i="1" dirty="0" smtClean="0"/>
              <a:t> </a:t>
            </a:r>
            <a:r>
              <a:rPr lang="en-US" dirty="0" smtClean="0"/>
              <a:t>above.</a:t>
            </a:r>
            <a:endParaRPr lang="en-GB" dirty="0" smtClean="0"/>
          </a:p>
          <a:p>
            <a:endParaRPr lang="en-GB" dirty="0" smtClean="0"/>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 lists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13</a:t>
            </a:fld>
            <a:endParaRPr lang="en-GB" dirty="0"/>
          </a:p>
        </p:txBody>
      </p:sp>
      <p:sp>
        <p:nvSpPr>
          <p:cNvPr id="6" name="Content Placeholder 5"/>
          <p:cNvSpPr>
            <a:spLocks noGrp="1"/>
          </p:cNvSpPr>
          <p:nvPr>
            <p:ph sz="quarter" idx="1"/>
          </p:nvPr>
        </p:nvSpPr>
        <p:spPr/>
        <p:txBody>
          <a:bodyPr/>
          <a:lstStyle/>
          <a:p>
            <a:r>
              <a:rPr lang="en-US" dirty="0" smtClean="0"/>
              <a:t>parameter-list represents the variables used in the function body (if any). </a:t>
            </a:r>
          </a:p>
          <a:p>
            <a:r>
              <a:rPr lang="en-US" dirty="0" smtClean="0"/>
              <a:t>If more than one, they are listed inside the parenthesis with each parameter (also known as an </a:t>
            </a:r>
            <a:r>
              <a:rPr lang="en-US" b="1" i="1" dirty="0" smtClean="0"/>
              <a:t>argument)</a:t>
            </a:r>
            <a:r>
              <a:rPr lang="en-US" dirty="0" smtClean="0"/>
              <a:t>  preceded by its data type as it is done in a declaration statement.</a:t>
            </a:r>
          </a:p>
          <a:p>
            <a:r>
              <a:rPr lang="en-US" dirty="0" smtClean="0"/>
              <a:t> Hence in the previous example, </a:t>
            </a:r>
            <a:r>
              <a:rPr lang="en-US" i="1" dirty="0" smtClean="0"/>
              <a:t>side1 </a:t>
            </a:r>
            <a:r>
              <a:rPr lang="en-US" dirty="0" smtClean="0"/>
              <a:t>and </a:t>
            </a:r>
            <a:r>
              <a:rPr lang="en-US" i="1" dirty="0" smtClean="0"/>
              <a:t>side2</a:t>
            </a:r>
            <a:r>
              <a:rPr lang="en-US" dirty="0" smtClean="0"/>
              <a:t> are the parameters of the </a:t>
            </a:r>
            <a:r>
              <a:rPr lang="en-US" i="1" dirty="0" smtClean="0"/>
              <a:t>rect_area</a:t>
            </a:r>
            <a:r>
              <a:rPr lang="en-US" dirty="0" smtClean="0"/>
              <a:t> function.</a:t>
            </a:r>
            <a:endParaRPr lang="en-GB"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Statements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14</a:t>
            </a:fld>
            <a:endParaRPr lang="en-GB" dirty="0"/>
          </a:p>
        </p:txBody>
      </p:sp>
      <p:sp>
        <p:nvSpPr>
          <p:cNvPr id="6" name="Content Placeholder 5"/>
          <p:cNvSpPr>
            <a:spLocks noGrp="1"/>
          </p:cNvSpPr>
          <p:nvPr>
            <p:ph sz="quarter" idx="1"/>
          </p:nvPr>
        </p:nvSpPr>
        <p:spPr/>
        <p:txBody>
          <a:bodyPr/>
          <a:lstStyle/>
          <a:p>
            <a:r>
              <a:rPr lang="en-US" dirty="0" smtClean="0"/>
              <a:t>statements</a:t>
            </a:r>
            <a:r>
              <a:rPr lang="en-US" i="1" dirty="0" smtClean="0"/>
              <a:t> </a:t>
            </a:r>
            <a:r>
              <a:rPr lang="en-US" dirty="0" smtClean="0"/>
              <a:t>is the sequence of statements that make up the function body.</a:t>
            </a:r>
          </a:p>
          <a:p>
            <a:r>
              <a:rPr lang="en-US" dirty="0" smtClean="0"/>
              <a:t> If the function is expected to return some value, the sequence will have a </a:t>
            </a:r>
            <a:r>
              <a:rPr lang="en-US" i="1" dirty="0" smtClean="0"/>
              <a:t>return </a:t>
            </a:r>
            <a:r>
              <a:rPr lang="en-US" dirty="0" smtClean="0"/>
              <a:t>statement (discussed shortly), otherwise (</a:t>
            </a:r>
            <a:r>
              <a:rPr lang="en-US" i="1" dirty="0" smtClean="0"/>
              <a:t>void </a:t>
            </a:r>
            <a:r>
              <a:rPr lang="en-US" dirty="0" smtClean="0"/>
              <a:t>type functions), there wont be any need for a return statement.</a:t>
            </a:r>
            <a:endParaRPr lang="en-GB" dirty="0" smtClean="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Arguments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15</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The arguments are called </a:t>
            </a:r>
            <a:r>
              <a:rPr lang="en-US" b="1" dirty="0" smtClean="0"/>
              <a:t>formal arguments</a:t>
            </a:r>
            <a:r>
              <a:rPr lang="en-US" dirty="0" smtClean="0"/>
              <a:t> because they represent the names of data items that are transferred into the function from the calling portion of the program. </a:t>
            </a:r>
          </a:p>
          <a:p>
            <a:r>
              <a:rPr lang="en-US" dirty="0" smtClean="0"/>
              <a:t>They are also known as parameters or formal parameters. </a:t>
            </a:r>
            <a:endParaRPr lang="en-GB" dirty="0" smtClean="0"/>
          </a:p>
          <a:p>
            <a:r>
              <a:rPr lang="en-US" dirty="0" smtClean="0"/>
              <a:t>The corresponding arguments in the function reference are called </a:t>
            </a:r>
            <a:r>
              <a:rPr lang="en-US" b="1" dirty="0" smtClean="0"/>
              <a:t>actual arguments</a:t>
            </a:r>
            <a:r>
              <a:rPr lang="en-US" dirty="0" smtClean="0"/>
              <a:t> since they define the data items that are actually transferred). </a:t>
            </a:r>
          </a:p>
          <a:p>
            <a:r>
              <a:rPr lang="en-US" dirty="0" smtClean="0"/>
              <a:t>Each formal argument must be of the same data type as the data item it receives from the calling portion of the program.</a:t>
            </a:r>
            <a:endParaRPr lang="en-GB" dirty="0" smtClean="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Return statements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16</a:t>
            </a:fld>
            <a:endParaRPr lang="en-GB" dirty="0"/>
          </a:p>
        </p:txBody>
      </p:sp>
      <p:sp>
        <p:nvSpPr>
          <p:cNvPr id="6" name="Content Placeholder 5"/>
          <p:cNvSpPr>
            <a:spLocks noGrp="1"/>
          </p:cNvSpPr>
          <p:nvPr>
            <p:ph sz="quarter" idx="1"/>
          </p:nvPr>
        </p:nvSpPr>
        <p:spPr/>
        <p:txBody>
          <a:bodyPr>
            <a:normAutofit fontScale="85000" lnSpcReduction="20000"/>
          </a:bodyPr>
          <a:lstStyle/>
          <a:p>
            <a:r>
              <a:rPr lang="en-US" dirty="0" smtClean="0"/>
              <a:t>Information is returned from the function to the calling portion of the program via a </a:t>
            </a:r>
            <a:r>
              <a:rPr lang="en-US" b="1" dirty="0" smtClean="0"/>
              <a:t>return</a:t>
            </a:r>
            <a:r>
              <a:rPr lang="en-US" dirty="0" smtClean="0"/>
              <a:t> statement. </a:t>
            </a:r>
          </a:p>
          <a:p>
            <a:r>
              <a:rPr lang="en-US" dirty="0" smtClean="0"/>
              <a:t>The return statement also causes the program logic to return to the point from which the function was accessed.</a:t>
            </a:r>
            <a:endParaRPr lang="en-GB" dirty="0" smtClean="0"/>
          </a:p>
          <a:p>
            <a:r>
              <a:rPr lang="en-US" dirty="0" smtClean="0"/>
              <a:t> </a:t>
            </a:r>
            <a:endParaRPr lang="en-GB" dirty="0" smtClean="0"/>
          </a:p>
          <a:p>
            <a:r>
              <a:rPr lang="en-US" dirty="0" smtClean="0"/>
              <a:t>In general terms the return statement is written as:</a:t>
            </a:r>
            <a:endParaRPr lang="en-GB" dirty="0" smtClean="0"/>
          </a:p>
          <a:p>
            <a:r>
              <a:rPr lang="en-US" dirty="0" smtClean="0"/>
              <a:t> </a:t>
            </a:r>
            <a:endParaRPr lang="en-GB" dirty="0" smtClean="0"/>
          </a:p>
          <a:p>
            <a:r>
              <a:rPr lang="en-US" dirty="0" smtClean="0"/>
              <a:t>        return (expression);</a:t>
            </a:r>
            <a:endParaRPr lang="en-GB" dirty="0" smtClean="0"/>
          </a:p>
          <a:p>
            <a:r>
              <a:rPr lang="en-US" dirty="0" smtClean="0"/>
              <a:t> </a:t>
            </a:r>
            <a:endParaRPr lang="en-GB" dirty="0" smtClean="0"/>
          </a:p>
          <a:p>
            <a:r>
              <a:rPr lang="en-US" dirty="0" smtClean="0"/>
              <a:t>Only one expression can be included in the return statement. Thus, a</a:t>
            </a:r>
            <a:r>
              <a:rPr lang="en-US" b="1" i="1" dirty="0" smtClean="0"/>
              <a:t> </a:t>
            </a:r>
            <a:r>
              <a:rPr lang="en-US" dirty="0" smtClean="0"/>
              <a:t>function can return only one value to the calling portion via return.</a:t>
            </a:r>
            <a:endParaRPr lang="en-GB" dirty="0" smtClean="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Example : Factorial of an integer n</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17</a:t>
            </a:fld>
            <a:endParaRPr lang="en-GB" dirty="0"/>
          </a:p>
        </p:txBody>
      </p:sp>
      <p:sp>
        <p:nvSpPr>
          <p:cNvPr id="6" name="Content Placeholder 5"/>
          <p:cNvSpPr>
            <a:spLocks noGrp="1"/>
          </p:cNvSpPr>
          <p:nvPr>
            <p:ph sz="quarter" idx="1"/>
          </p:nvPr>
        </p:nvSpPr>
        <p:spPr/>
        <p:txBody>
          <a:bodyPr/>
          <a:lstStyle/>
          <a:p>
            <a:r>
              <a:rPr lang="en-US" dirty="0" smtClean="0"/>
              <a:t>The factorial of a positive integer quantity </a:t>
            </a:r>
            <a:r>
              <a:rPr lang="en-US" i="1" dirty="0" smtClean="0"/>
              <a:t>n</a:t>
            </a:r>
            <a:r>
              <a:rPr lang="en-US" dirty="0" smtClean="0"/>
              <a:t> is defined as n! = 1 * 2 * 3 *…….* (n - 1) * n.</a:t>
            </a:r>
            <a:endParaRPr lang="en-GB" dirty="0" smtClean="0"/>
          </a:p>
          <a:p>
            <a:r>
              <a:rPr lang="en-US" dirty="0" smtClean="0"/>
              <a:t>Thus, 2! = 1 * 2 = 2; 3! = 1 * 2 * 3 = 6; 4! = 1 * 2 * 3 * 4 = 24; and so on.</a:t>
            </a:r>
            <a:endParaRPr lang="en-GB" dirty="0" smtClean="0"/>
          </a:p>
          <a:p>
            <a:r>
              <a:rPr lang="en-US" dirty="0" smtClean="0"/>
              <a:t> </a:t>
            </a:r>
            <a:endParaRPr lang="en-GB" dirty="0" smtClean="0"/>
          </a:p>
          <a:p>
            <a:r>
              <a:rPr lang="en-US" dirty="0" smtClean="0"/>
              <a:t>The function shown below calculates the functional of a given positive integer n. The factorial is returned as a long integer quantity, since factorials grow in magnitude very rapidly as n increases. </a:t>
            </a:r>
            <a:endParaRPr lang="en-GB" dirty="0" smtClean="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18</a:t>
            </a:fld>
            <a:endParaRPr lang="en-GB" dirty="0"/>
          </a:p>
        </p:txBody>
      </p:sp>
      <p:sp>
        <p:nvSpPr>
          <p:cNvPr id="6" name="Content Placeholder 5"/>
          <p:cNvSpPr>
            <a:spLocks noGrp="1"/>
          </p:cNvSpPr>
          <p:nvPr>
            <p:ph sz="quarter" idx="1"/>
          </p:nvPr>
        </p:nvSpPr>
        <p:spPr/>
        <p:txBody>
          <a:bodyPr>
            <a:normAutofit fontScale="92500" lnSpcReduction="20000"/>
          </a:bodyPr>
          <a:lstStyle/>
          <a:p>
            <a:pPr marL="514350" indent="-514350">
              <a:buFont typeface="+mj-lt"/>
              <a:buAutoNum type="arabicPeriod"/>
            </a:pPr>
            <a:r>
              <a:rPr lang="en-US" dirty="0" smtClean="0">
                <a:solidFill>
                  <a:srgbClr val="C00000"/>
                </a:solidFill>
              </a:rPr>
              <a:t>long </a:t>
            </a:r>
            <a:r>
              <a:rPr lang="en-US" dirty="0" err="1" smtClean="0">
                <a:solidFill>
                  <a:srgbClr val="C00000"/>
                </a:solidFill>
              </a:rPr>
              <a:t>int</a:t>
            </a:r>
            <a:r>
              <a:rPr lang="en-US" dirty="0" smtClean="0">
                <a:solidFill>
                  <a:srgbClr val="C00000"/>
                </a:solidFill>
              </a:rPr>
              <a:t> factorial (</a:t>
            </a:r>
            <a:r>
              <a:rPr lang="en-US" dirty="0" err="1" smtClean="0">
                <a:solidFill>
                  <a:srgbClr val="C00000"/>
                </a:solidFill>
              </a:rPr>
              <a:t>int</a:t>
            </a:r>
            <a:r>
              <a:rPr lang="en-US" dirty="0" smtClean="0">
                <a:solidFill>
                  <a:srgbClr val="C00000"/>
                </a:solidFill>
              </a:rPr>
              <a:t> n) </a:t>
            </a:r>
            <a:r>
              <a:rPr lang="en-US" dirty="0" smtClean="0"/>
              <a:t>/*Calculate the factorial of n */</a:t>
            </a:r>
            <a:endParaRPr lang="en-GB" b="1" dirty="0" smtClean="0"/>
          </a:p>
          <a:p>
            <a:pPr marL="514350" indent="-514350">
              <a:buFont typeface="+mj-lt"/>
              <a:buAutoNum type="arabicPeriod"/>
            </a:pPr>
            <a:r>
              <a:rPr lang="en-US" dirty="0" smtClean="0">
                <a:solidFill>
                  <a:srgbClr val="C00000"/>
                </a:solidFill>
              </a:rPr>
              <a:t>{</a:t>
            </a:r>
            <a:endParaRPr lang="en-GB" b="1"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int</a:t>
            </a:r>
            <a:r>
              <a:rPr lang="en-US" dirty="0" smtClean="0">
                <a:solidFill>
                  <a:srgbClr val="C00000"/>
                </a:solidFill>
              </a:rPr>
              <a:t> </a:t>
            </a:r>
            <a:r>
              <a:rPr lang="en-US" dirty="0" err="1" smtClean="0">
                <a:solidFill>
                  <a:srgbClr val="C00000"/>
                </a:solidFill>
              </a:rPr>
              <a:t>i</a:t>
            </a:r>
            <a:r>
              <a:rPr lang="en-US" dirty="0" smtClean="0">
                <a:solidFill>
                  <a:srgbClr val="C00000"/>
                </a:solidFill>
              </a:rPr>
              <a:t>;</a:t>
            </a:r>
            <a:endParaRPr lang="en-GB" b="1" dirty="0" smtClean="0">
              <a:solidFill>
                <a:srgbClr val="C00000"/>
              </a:solidFill>
            </a:endParaRPr>
          </a:p>
          <a:p>
            <a:pPr marL="514350" indent="-514350">
              <a:buFont typeface="+mj-lt"/>
              <a:buAutoNum type="arabicPeriod"/>
            </a:pPr>
            <a:r>
              <a:rPr lang="en-US" dirty="0" smtClean="0">
                <a:solidFill>
                  <a:srgbClr val="C00000"/>
                </a:solidFill>
              </a:rPr>
              <a:t>    long </a:t>
            </a:r>
            <a:r>
              <a:rPr lang="en-US" dirty="0" err="1" smtClean="0">
                <a:solidFill>
                  <a:srgbClr val="C00000"/>
                </a:solidFill>
              </a:rPr>
              <a:t>int</a:t>
            </a:r>
            <a:r>
              <a:rPr lang="en-US" dirty="0" smtClean="0">
                <a:solidFill>
                  <a:srgbClr val="C00000"/>
                </a:solidFill>
              </a:rPr>
              <a:t> prod = 1;</a:t>
            </a:r>
            <a:endParaRPr lang="en-GB" b="1" dirty="0" smtClean="0">
              <a:solidFill>
                <a:srgbClr val="C00000"/>
              </a:solidFill>
            </a:endParaRPr>
          </a:p>
          <a:p>
            <a:pPr marL="514350" indent="-514350">
              <a:buFont typeface="+mj-lt"/>
              <a:buAutoNum type="arabicPeriod"/>
            </a:pPr>
            <a:r>
              <a:rPr lang="en-US" dirty="0" smtClean="0">
                <a:solidFill>
                  <a:srgbClr val="C00000"/>
                </a:solidFill>
              </a:rPr>
              <a:t>    if (n &gt;1 )</a:t>
            </a:r>
            <a:endParaRPr lang="en-GB" b="1" dirty="0" smtClean="0">
              <a:solidFill>
                <a:srgbClr val="C00000"/>
              </a:solidFill>
            </a:endParaRPr>
          </a:p>
          <a:p>
            <a:pPr marL="514350" indent="-514350">
              <a:buFont typeface="+mj-lt"/>
              <a:buAutoNum type="arabicPeriod"/>
            </a:pPr>
            <a:r>
              <a:rPr lang="en-US" dirty="0" smtClean="0">
                <a:solidFill>
                  <a:srgbClr val="C00000"/>
                </a:solidFill>
              </a:rPr>
              <a:t>        for(</a:t>
            </a:r>
            <a:r>
              <a:rPr lang="en-US" dirty="0" err="1" smtClean="0">
                <a:solidFill>
                  <a:srgbClr val="C00000"/>
                </a:solidFill>
              </a:rPr>
              <a:t>i</a:t>
            </a:r>
            <a:r>
              <a:rPr lang="en-US" dirty="0" smtClean="0">
                <a:solidFill>
                  <a:srgbClr val="C00000"/>
                </a:solidFill>
              </a:rPr>
              <a:t> =2; </a:t>
            </a:r>
            <a:r>
              <a:rPr lang="en-US" dirty="0" err="1" smtClean="0">
                <a:solidFill>
                  <a:srgbClr val="C00000"/>
                </a:solidFill>
              </a:rPr>
              <a:t>i</a:t>
            </a:r>
            <a:r>
              <a:rPr lang="en-US" dirty="0" smtClean="0">
                <a:solidFill>
                  <a:srgbClr val="C00000"/>
                </a:solidFill>
              </a:rPr>
              <a:t> &lt;=n; </a:t>
            </a:r>
            <a:r>
              <a:rPr lang="en-US" dirty="0" err="1" smtClean="0">
                <a:solidFill>
                  <a:srgbClr val="C00000"/>
                </a:solidFill>
              </a:rPr>
              <a:t>i</a:t>
            </a:r>
            <a:r>
              <a:rPr lang="en-US" dirty="0" smtClean="0">
                <a:solidFill>
                  <a:srgbClr val="C00000"/>
                </a:solidFill>
              </a:rPr>
              <a:t>++)</a:t>
            </a:r>
            <a:endParaRPr lang="en-GB" b="1" dirty="0" smtClean="0">
              <a:solidFill>
                <a:srgbClr val="C00000"/>
              </a:solidFill>
            </a:endParaRPr>
          </a:p>
          <a:p>
            <a:pPr marL="514350" indent="-514350">
              <a:buFont typeface="+mj-lt"/>
              <a:buAutoNum type="arabicPeriod"/>
            </a:pPr>
            <a:r>
              <a:rPr lang="en-US" dirty="0" smtClean="0">
                <a:solidFill>
                  <a:srgbClr val="C00000"/>
                </a:solidFill>
              </a:rPr>
              <a:t>         prod * = </a:t>
            </a:r>
            <a:r>
              <a:rPr lang="en-US" dirty="0" err="1" smtClean="0">
                <a:solidFill>
                  <a:srgbClr val="C00000"/>
                </a:solidFill>
              </a:rPr>
              <a:t>i</a:t>
            </a:r>
            <a:r>
              <a:rPr lang="en-US" dirty="0" smtClean="0">
                <a:solidFill>
                  <a:srgbClr val="C00000"/>
                </a:solidFill>
              </a:rPr>
              <a:t>;</a:t>
            </a:r>
            <a:r>
              <a:rPr lang="en-US" b="1" dirty="0" smtClean="0">
                <a:solidFill>
                  <a:srgbClr val="C00000"/>
                </a:solidFill>
              </a:rPr>
              <a:t> </a:t>
            </a:r>
            <a:r>
              <a:rPr lang="en-US" b="1" dirty="0" smtClean="0">
                <a:solidFill>
                  <a:srgbClr val="C00000"/>
                </a:solidFill>
              </a:rPr>
              <a:t>              </a:t>
            </a:r>
            <a:r>
              <a:rPr lang="en-US" b="1" dirty="0" smtClean="0"/>
              <a:t>/* prod=prod*I; */</a:t>
            </a:r>
            <a:endParaRPr lang="en-GB" b="1" dirty="0" smtClean="0"/>
          </a:p>
          <a:p>
            <a:pPr marL="514350" indent="-514350">
              <a:buFont typeface="+mj-lt"/>
              <a:buAutoNum type="arabicPeriod"/>
            </a:pPr>
            <a:r>
              <a:rPr lang="en-US" dirty="0" smtClean="0">
                <a:solidFill>
                  <a:srgbClr val="C00000"/>
                </a:solidFill>
              </a:rPr>
              <a:t>         return(prod);</a:t>
            </a:r>
            <a:endParaRPr lang="en-GB" b="1" dirty="0" smtClean="0">
              <a:solidFill>
                <a:srgbClr val="C00000"/>
              </a:solidFill>
            </a:endParaRPr>
          </a:p>
          <a:p>
            <a:pPr marL="514350" indent="-514350">
              <a:buFont typeface="+mj-lt"/>
              <a:buAutoNum type="arabicPeriod"/>
            </a:pPr>
            <a:r>
              <a:rPr lang="en-US" dirty="0" smtClean="0">
                <a:solidFill>
                  <a:srgbClr val="C00000"/>
                </a:solidFill>
              </a:rPr>
              <a:t> </a:t>
            </a:r>
            <a:r>
              <a:rPr lang="en-US" dirty="0" smtClean="0">
                <a:solidFill>
                  <a:srgbClr val="C00000"/>
                </a:solidFill>
              </a:rPr>
              <a:t>}</a:t>
            </a:r>
          </a:p>
          <a:p>
            <a:pPr marL="514350" indent="-514350">
              <a:buFont typeface="+mj-lt"/>
              <a:buAutoNum type="arabicPeriod"/>
            </a:pPr>
            <a:endParaRPr lang="en-GB" b="1" dirty="0" smtClean="0">
              <a:solidFill>
                <a:srgbClr val="C00000"/>
              </a:solidFill>
            </a:endParaRP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19</a:t>
            </a:fld>
            <a:endParaRPr lang="en-GB" dirty="0"/>
          </a:p>
        </p:txBody>
      </p:sp>
      <p:sp>
        <p:nvSpPr>
          <p:cNvPr id="6" name="Content Placeholder 5"/>
          <p:cNvSpPr>
            <a:spLocks noGrp="1"/>
          </p:cNvSpPr>
          <p:nvPr>
            <p:ph sz="quarter" idx="1"/>
          </p:nvPr>
        </p:nvSpPr>
        <p:spPr/>
        <p:txBody>
          <a:bodyPr>
            <a:normAutofit fontScale="77500" lnSpcReduction="20000"/>
          </a:bodyPr>
          <a:lstStyle/>
          <a:p>
            <a:r>
              <a:rPr lang="en-US" dirty="0" smtClean="0"/>
              <a:t>Notice the </a:t>
            </a:r>
            <a:r>
              <a:rPr lang="en-US" b="1" i="1" dirty="0" smtClean="0"/>
              <a:t>long </a:t>
            </a:r>
            <a:r>
              <a:rPr lang="en-US" b="1" i="1" dirty="0" err="1" smtClean="0"/>
              <a:t>int</a:t>
            </a:r>
            <a:r>
              <a:rPr lang="en-US" dirty="0" smtClean="0"/>
              <a:t> specification that is included in the first line of the function definition. The local variable </a:t>
            </a:r>
            <a:r>
              <a:rPr lang="en-US" b="1" i="1" dirty="0" smtClean="0"/>
              <a:t>prod</a:t>
            </a:r>
            <a:r>
              <a:rPr lang="en-US" i="1" dirty="0" smtClean="0"/>
              <a:t> </a:t>
            </a:r>
            <a:r>
              <a:rPr lang="en-US" dirty="0" smtClean="0"/>
              <a:t>is declared to be a long integer within the function. </a:t>
            </a:r>
          </a:p>
          <a:p>
            <a:r>
              <a:rPr lang="en-US" dirty="0" smtClean="0"/>
              <a:t>It is assigned an initial value of 1 though its value is recalculated within a for loop. The final value of </a:t>
            </a:r>
            <a:r>
              <a:rPr lang="en-US" b="1" i="1" dirty="0" smtClean="0"/>
              <a:t>prod</a:t>
            </a:r>
            <a:r>
              <a:rPr lang="en-US" dirty="0" smtClean="0"/>
              <a:t> which is returned by the function represents the desired value of n factorial (n!). </a:t>
            </a:r>
            <a:endParaRPr lang="en-GB" dirty="0" smtClean="0"/>
          </a:p>
          <a:p>
            <a:r>
              <a:rPr lang="en-US" dirty="0" smtClean="0"/>
              <a:t>If the data type specified in the first line is inconsistent with the expression appearing in the return statement, the compiler will attempt to convert the quantity represented by the expression to the data type specified in the first line. </a:t>
            </a:r>
          </a:p>
          <a:p>
            <a:r>
              <a:rPr lang="en-US" dirty="0" smtClean="0"/>
              <a:t>This could result in a compilation error or it may involve a partial loss in data (due to truncation).  Inconsistency of this type should be avoided at all costs.</a:t>
            </a:r>
            <a:endParaRPr lang="en-GB" dirty="0" smtClean="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 </a:t>
            </a:r>
            <a:endParaRPr lang="en-GB" b="1" dirty="0"/>
          </a:p>
        </p:txBody>
      </p:sp>
      <p:sp>
        <p:nvSpPr>
          <p:cNvPr id="4" name="Date Placeholder 3"/>
          <p:cNvSpPr>
            <a:spLocks noGrp="1"/>
          </p:cNvSpPr>
          <p:nvPr>
            <p:ph type="dt" sz="half" idx="10"/>
          </p:nvPr>
        </p:nvSpPr>
        <p:spPr/>
        <p:txBody>
          <a:bodyPr/>
          <a:lstStyle/>
          <a:p>
            <a:fld id="{693D7D87-47BB-4484-859F-C9F5AE1CBD77}" type="datetime1">
              <a:rPr lang="en-US" smtClean="0"/>
              <a:pPr/>
              <a:t>10/23/2009</a:t>
            </a:fld>
            <a:endParaRPr lang="en-GB" dirty="0"/>
          </a:p>
        </p:txBody>
      </p:sp>
      <p:sp>
        <p:nvSpPr>
          <p:cNvPr id="6" name="Footer Placeholder 5"/>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a:t>
            </a:fld>
            <a:endParaRPr lang="en-GB" dirty="0"/>
          </a:p>
        </p:txBody>
      </p:sp>
      <p:sp>
        <p:nvSpPr>
          <p:cNvPr id="3" name="Content Placeholder 2"/>
          <p:cNvSpPr>
            <a:spLocks noGrp="1"/>
          </p:cNvSpPr>
          <p:nvPr>
            <p:ph sz="quarter" idx="1"/>
          </p:nvPr>
        </p:nvSpPr>
        <p:spPr/>
        <p:txBody>
          <a:bodyPr>
            <a:normAutofit fontScale="92500" lnSpcReduction="20000"/>
          </a:bodyPr>
          <a:lstStyle/>
          <a:p>
            <a:r>
              <a:rPr lang="en-US" dirty="0" smtClean="0"/>
              <a:t>A function is a self-contained program segment that carries out some specific well - defined task. </a:t>
            </a:r>
          </a:p>
          <a:p>
            <a:r>
              <a:rPr lang="en-US" dirty="0" smtClean="0"/>
              <a:t> Every C program consists of one or more functions. One of these functions must be called main. Execution of the program will always begin by carrying out the instructions in main. </a:t>
            </a:r>
          </a:p>
          <a:p>
            <a:r>
              <a:rPr lang="en-US" dirty="0" smtClean="0"/>
              <a:t>Additional functions will be subordinate to main, and perhaps to one another.</a:t>
            </a:r>
            <a:endParaRPr lang="en-GB" dirty="0" smtClean="0"/>
          </a:p>
          <a:p>
            <a:r>
              <a:rPr lang="en-US" dirty="0" smtClean="0"/>
              <a:t>If a program contains multiple functions, their definitions may appear in any order, though they must be independent of one another. That is, one function definition cannot be embedded within another.  </a:t>
            </a:r>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t>
            </a:r>
            <a:r>
              <a:rPr lang="en-GB" i="1" dirty="0" smtClean="0"/>
              <a:t>void</a:t>
            </a:r>
            <a:endParaRPr lang="en-GB" i="1"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20</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The keyword </a:t>
            </a:r>
            <a:r>
              <a:rPr lang="en-US" b="1" dirty="0" smtClean="0"/>
              <a:t>void </a:t>
            </a:r>
            <a:r>
              <a:rPr lang="en-US" dirty="0" smtClean="0"/>
              <a:t>can be used as a type </a:t>
            </a:r>
            <a:r>
              <a:rPr lang="en-US" dirty="0" err="1" smtClean="0"/>
              <a:t>specifier</a:t>
            </a:r>
            <a:r>
              <a:rPr lang="en-US" dirty="0" smtClean="0"/>
              <a:t> when defining a function that does not return anything or when the function definition does not include any arguments. </a:t>
            </a:r>
          </a:p>
          <a:p>
            <a:r>
              <a:rPr lang="en-US" dirty="0" smtClean="0"/>
              <a:t>The presence of this keyword is not mandatory but it is good programming practice to make use of this feature.</a:t>
            </a:r>
            <a:endParaRPr lang="en-GB" dirty="0" smtClean="0"/>
          </a:p>
          <a:p>
            <a:r>
              <a:rPr lang="en-US" dirty="0" smtClean="0"/>
              <a:t> </a:t>
            </a:r>
            <a:endParaRPr lang="en-GB" dirty="0" smtClean="0"/>
          </a:p>
          <a:p>
            <a:r>
              <a:rPr lang="en-US" dirty="0" smtClean="0"/>
              <a:t>Consider a function that accepts two integer quantities, determines the larger of the two and displays it (the larger one). </a:t>
            </a:r>
          </a:p>
          <a:p>
            <a:r>
              <a:rPr lang="en-US" dirty="0" smtClean="0"/>
              <a:t>This function does not return anything to the calling portion. Therefore the function can be written as;</a:t>
            </a:r>
            <a:endParaRPr lang="en-GB" dirty="0" smtClean="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21</a:t>
            </a:fld>
            <a:endParaRPr lang="en-GB" dirty="0"/>
          </a:p>
        </p:txBody>
      </p:sp>
      <p:sp>
        <p:nvSpPr>
          <p:cNvPr id="6" name="Content Placeholder 5"/>
          <p:cNvSpPr>
            <a:spLocks noGrp="1"/>
          </p:cNvSpPr>
          <p:nvPr>
            <p:ph sz="quarter" idx="1"/>
          </p:nvPr>
        </p:nvSpPr>
        <p:spPr/>
        <p:txBody>
          <a:bodyPr/>
          <a:lstStyle/>
          <a:p>
            <a:pPr marL="514350" indent="-514350">
              <a:buFont typeface="+mj-lt"/>
              <a:buAutoNum type="arabicPeriod"/>
            </a:pPr>
            <a:r>
              <a:rPr lang="fr-FR" dirty="0" err="1" smtClean="0">
                <a:solidFill>
                  <a:srgbClr val="C00000"/>
                </a:solidFill>
              </a:rPr>
              <a:t>void</a:t>
            </a:r>
            <a:r>
              <a:rPr lang="fr-FR" dirty="0" smtClean="0">
                <a:solidFill>
                  <a:srgbClr val="C00000"/>
                </a:solidFill>
              </a:rPr>
              <a:t> maximum (</a:t>
            </a:r>
            <a:r>
              <a:rPr lang="fr-FR" dirty="0" err="1" smtClean="0">
                <a:solidFill>
                  <a:srgbClr val="C00000"/>
                </a:solidFill>
              </a:rPr>
              <a:t>int</a:t>
            </a:r>
            <a:r>
              <a:rPr lang="fr-FR" dirty="0" smtClean="0">
                <a:solidFill>
                  <a:srgbClr val="C00000"/>
                </a:solidFill>
              </a:rPr>
              <a:t> x, </a:t>
            </a:r>
            <a:r>
              <a:rPr lang="fr-FR" dirty="0" err="1" smtClean="0">
                <a:solidFill>
                  <a:srgbClr val="C00000"/>
                </a:solidFill>
              </a:rPr>
              <a:t>int</a:t>
            </a:r>
            <a:r>
              <a:rPr lang="fr-FR" dirty="0" smtClean="0">
                <a:solidFill>
                  <a:srgbClr val="C00000"/>
                </a:solidFill>
              </a:rPr>
              <a:t> y) </a:t>
            </a:r>
            <a:endParaRPr lang="en-GB" b="1" dirty="0" smtClean="0">
              <a:solidFill>
                <a:srgbClr val="C00000"/>
              </a:solidFill>
            </a:endParaRPr>
          </a:p>
          <a:p>
            <a:pPr marL="514350" indent="-514350">
              <a:buFont typeface="+mj-lt"/>
              <a:buAutoNum type="arabicPeriod"/>
            </a:pPr>
            <a:r>
              <a:rPr lang="fr-FR" dirty="0" smtClean="0">
                <a:solidFill>
                  <a:srgbClr val="C00000"/>
                </a:solidFill>
              </a:rPr>
              <a:t>{</a:t>
            </a:r>
            <a:endParaRPr lang="en-GB" b="1" dirty="0" smtClean="0">
              <a:solidFill>
                <a:srgbClr val="C00000"/>
              </a:solidFill>
            </a:endParaRPr>
          </a:p>
          <a:p>
            <a:pPr marL="514350" indent="-514350">
              <a:buFont typeface="+mj-lt"/>
              <a:buAutoNum type="arabicPeriod"/>
            </a:pPr>
            <a:r>
              <a:rPr lang="fr-FR" dirty="0" smtClean="0">
                <a:solidFill>
                  <a:srgbClr val="C00000"/>
                </a:solidFill>
              </a:rPr>
              <a:t>     </a:t>
            </a:r>
            <a:r>
              <a:rPr lang="fr-FR" dirty="0" err="1" smtClean="0">
                <a:solidFill>
                  <a:srgbClr val="C00000"/>
                </a:solidFill>
              </a:rPr>
              <a:t>int</a:t>
            </a:r>
            <a:r>
              <a:rPr lang="fr-FR" dirty="0" smtClean="0">
                <a:solidFill>
                  <a:srgbClr val="C00000"/>
                </a:solidFill>
              </a:rPr>
              <a:t> z;</a:t>
            </a:r>
            <a:endParaRPr lang="en-GB" b="1" dirty="0" smtClean="0">
              <a:solidFill>
                <a:srgbClr val="C00000"/>
              </a:solidFill>
            </a:endParaRPr>
          </a:p>
          <a:p>
            <a:pPr marL="514350" indent="-514350">
              <a:buFont typeface="+mj-lt"/>
              <a:buAutoNum type="arabicPeriod"/>
            </a:pPr>
            <a:r>
              <a:rPr lang="fr-FR" dirty="0" smtClean="0">
                <a:solidFill>
                  <a:srgbClr val="C00000"/>
                </a:solidFill>
              </a:rPr>
              <a:t>     z = (x &gt;= y)? x : y;</a:t>
            </a:r>
            <a:endParaRPr lang="en-GB" b="1" dirty="0" smtClean="0">
              <a:solidFill>
                <a:srgbClr val="C00000"/>
              </a:solidFill>
            </a:endParaRPr>
          </a:p>
          <a:p>
            <a:pPr marL="514350" indent="-514350">
              <a:buFont typeface="+mj-lt"/>
              <a:buAutoNum type="arabicPeriod"/>
            </a:pPr>
            <a:r>
              <a:rPr lang="fr-FR" dirty="0" smtClean="0">
                <a:solidFill>
                  <a:srgbClr val="C00000"/>
                </a:solidFill>
              </a:rPr>
              <a:t>     </a:t>
            </a:r>
            <a:r>
              <a:rPr lang="en-US" dirty="0" err="1" smtClean="0">
                <a:solidFill>
                  <a:srgbClr val="C00000"/>
                </a:solidFill>
              </a:rPr>
              <a:t>printf</a:t>
            </a:r>
            <a:r>
              <a:rPr lang="en-US" dirty="0" smtClean="0">
                <a:solidFill>
                  <a:srgbClr val="C00000"/>
                </a:solidFill>
              </a:rPr>
              <a:t>(“\n \n maximum value  = %d ” , z),</a:t>
            </a:r>
            <a:endParaRPr lang="en-GB" b="1" dirty="0" smtClean="0">
              <a:solidFill>
                <a:srgbClr val="C00000"/>
              </a:solidFill>
            </a:endParaRPr>
          </a:p>
          <a:p>
            <a:pPr marL="514350" indent="-514350">
              <a:buFont typeface="+mj-lt"/>
              <a:buAutoNum type="arabicPeriod"/>
            </a:pPr>
            <a:r>
              <a:rPr lang="en-US" dirty="0" smtClean="0">
                <a:solidFill>
                  <a:srgbClr val="C00000"/>
                </a:solidFill>
              </a:rPr>
              <a:t>}</a:t>
            </a:r>
            <a:endParaRPr lang="en-GB" b="1" dirty="0" smtClean="0">
              <a:solidFill>
                <a:srgbClr val="C00000"/>
              </a:solidFill>
            </a:endParaRPr>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Accessing a function</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22</a:t>
            </a:fld>
            <a:endParaRPr lang="en-GB" dirty="0"/>
          </a:p>
        </p:txBody>
      </p:sp>
      <p:sp>
        <p:nvSpPr>
          <p:cNvPr id="6" name="Content Placeholder 5"/>
          <p:cNvSpPr>
            <a:spLocks noGrp="1"/>
          </p:cNvSpPr>
          <p:nvPr>
            <p:ph sz="quarter" idx="1"/>
          </p:nvPr>
        </p:nvSpPr>
        <p:spPr/>
        <p:txBody>
          <a:bodyPr/>
          <a:lstStyle/>
          <a:p>
            <a:r>
              <a:rPr lang="en-US" dirty="0" smtClean="0"/>
              <a:t>A function can be accessed by specifying its name followed by a list of arguments enclosed in parenthesis and separated by commas.</a:t>
            </a:r>
          </a:p>
          <a:p>
            <a:r>
              <a:rPr lang="en-US" dirty="0" smtClean="0"/>
              <a:t> If the function call does not require any arguments an empty pair of parenthesis must follow the name of the function.</a:t>
            </a:r>
          </a:p>
          <a:p>
            <a:r>
              <a:rPr lang="en-US" dirty="0" smtClean="0"/>
              <a:t> The function call may be part of a simple expression (such as an assignment statement), or it may be one of the operands within an expression.</a:t>
            </a:r>
            <a:endParaRPr lang="en-GB" dirty="0" smtClean="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Actual arguments</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23</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The arguments appearing in the function call are referred to as </a:t>
            </a:r>
            <a:r>
              <a:rPr lang="en-US" b="1" i="1" dirty="0" smtClean="0"/>
              <a:t>actual arguments </a:t>
            </a:r>
            <a:r>
              <a:rPr lang="en-US" dirty="0" smtClean="0"/>
              <a:t>in contrast to the formal arguments that appear in the first line of the function definition. (They are also known as actual parameters or arguments).</a:t>
            </a:r>
          </a:p>
          <a:p>
            <a:r>
              <a:rPr lang="en-US" dirty="0" smtClean="0"/>
              <a:t> In a normal function call, there will be one actual argument for each formal argument. Each actual argument must be of the same data type as its corresponding formal argument. </a:t>
            </a:r>
          </a:p>
          <a:p>
            <a:r>
              <a:rPr lang="en-US" dirty="0" smtClean="0"/>
              <a:t>Remember that it is the value of each actual argument that is transferred into the function and assigned into the corresponding formal argument.</a:t>
            </a:r>
            <a:endParaRPr lang="en-GB" dirty="0" smtClean="0"/>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calls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24</a:t>
            </a:fld>
            <a:endParaRPr lang="en-GB" dirty="0"/>
          </a:p>
        </p:txBody>
      </p:sp>
      <p:sp>
        <p:nvSpPr>
          <p:cNvPr id="6" name="Content Placeholder 5"/>
          <p:cNvSpPr>
            <a:spLocks noGrp="1"/>
          </p:cNvSpPr>
          <p:nvPr>
            <p:ph sz="quarter" idx="1"/>
          </p:nvPr>
        </p:nvSpPr>
        <p:spPr/>
        <p:txBody>
          <a:bodyPr>
            <a:normAutofit fontScale="92500"/>
          </a:bodyPr>
          <a:lstStyle/>
          <a:p>
            <a:r>
              <a:rPr lang="en-US" dirty="0" smtClean="0"/>
              <a:t>There may be several different calls to the same function from various places within a program. </a:t>
            </a:r>
          </a:p>
          <a:p>
            <a:r>
              <a:rPr lang="en-US" dirty="0" smtClean="0"/>
              <a:t>The actual arguments may differ from one function call to another. </a:t>
            </a:r>
          </a:p>
          <a:p>
            <a:r>
              <a:rPr lang="en-US" dirty="0" smtClean="0"/>
              <a:t>Within each function call however the actual arguments must correspond to the formal arguments in the functions definition; i.e. the number of actual arguments must be the same as the number of formal arguments and each actual argument must be of the same data type as its corresponding formal argument.</a:t>
            </a:r>
            <a:endParaRPr lang="en-GB" dirty="0" smtClean="0"/>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Example: </a:t>
            </a:r>
            <a:r>
              <a:rPr lang="en-US" b="1" i="1" dirty="0" smtClean="0"/>
              <a:t>Determining the maximum of two integers (Complete program)</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25</a:t>
            </a:fld>
            <a:endParaRPr lang="en-GB" dirty="0"/>
          </a:p>
        </p:txBody>
      </p:sp>
      <p:sp>
        <p:nvSpPr>
          <p:cNvPr id="6" name="Content Placeholder 5"/>
          <p:cNvSpPr>
            <a:spLocks noGrp="1"/>
          </p:cNvSpPr>
          <p:nvPr>
            <p:ph sz="quarter" idx="1"/>
          </p:nvPr>
        </p:nvSpPr>
        <p:spPr/>
        <p:txBody>
          <a:bodyPr/>
          <a:lstStyle/>
          <a:p>
            <a:r>
              <a:rPr lang="en-US" dirty="0" smtClean="0"/>
              <a:t>The following program determines the largest of three integers quantities. The program makes use of a function that determines the larger of two integer quantities. </a:t>
            </a:r>
          </a:p>
          <a:p>
            <a:r>
              <a:rPr lang="en-US" dirty="0" smtClean="0"/>
              <a:t>The overall strategy is to determine the larger of the first two quantities and then compare the value with the third quantity. The largest quantity is then displayed by the main part of the program.</a:t>
            </a:r>
            <a:endParaRPr lang="en-GB" dirty="0" smtClean="0"/>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26</a:t>
            </a:fld>
            <a:endParaRPr lang="en-GB" dirty="0"/>
          </a:p>
        </p:txBody>
      </p:sp>
      <p:sp>
        <p:nvSpPr>
          <p:cNvPr id="6" name="Content Placeholder 5"/>
          <p:cNvSpPr>
            <a:spLocks noGrp="1"/>
          </p:cNvSpPr>
          <p:nvPr>
            <p:ph sz="quarter" idx="1"/>
          </p:nvPr>
        </p:nvSpPr>
        <p:spPr/>
        <p:txBody>
          <a:bodyPr>
            <a:normAutofit fontScale="92500" lnSpcReduction="10000"/>
          </a:bodyPr>
          <a:lstStyle/>
          <a:p>
            <a:r>
              <a:rPr lang="en-US" dirty="0" smtClean="0"/>
              <a:t>/*Determine the largest of the three integer quantities*/</a:t>
            </a:r>
            <a:endParaRPr lang="en-GB" dirty="0" smtClean="0"/>
          </a:p>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err="1" smtClean="0">
                <a:solidFill>
                  <a:srgbClr val="C00000"/>
                </a:solidFill>
              </a:rPr>
              <a:t>int</a:t>
            </a:r>
            <a:r>
              <a:rPr lang="en-US" dirty="0" smtClean="0">
                <a:solidFill>
                  <a:srgbClr val="C00000"/>
                </a:solidFill>
              </a:rPr>
              <a:t> maximum (</a:t>
            </a:r>
            <a:r>
              <a:rPr lang="en-US" dirty="0" err="1" smtClean="0">
                <a:solidFill>
                  <a:srgbClr val="C00000"/>
                </a:solidFill>
              </a:rPr>
              <a:t>int</a:t>
            </a:r>
            <a:r>
              <a:rPr lang="en-US" dirty="0" smtClean="0">
                <a:solidFill>
                  <a:srgbClr val="C00000"/>
                </a:solidFill>
              </a:rPr>
              <a:t> x, </a:t>
            </a:r>
            <a:r>
              <a:rPr lang="en-US" dirty="0" err="1" smtClean="0">
                <a:solidFill>
                  <a:srgbClr val="C00000"/>
                </a:solidFill>
              </a:rPr>
              <a:t>int</a:t>
            </a:r>
            <a:r>
              <a:rPr lang="en-US" dirty="0" smtClean="0">
                <a:solidFill>
                  <a:srgbClr val="C00000"/>
                </a:solidFill>
              </a:rPr>
              <a:t> y) </a:t>
            </a:r>
            <a:r>
              <a:rPr lang="en-US" dirty="0" smtClean="0"/>
              <a:t>/*Determine the larger of two quantities*/</a:t>
            </a:r>
            <a:endParaRPr lang="en-GB" dirty="0" smtClean="0"/>
          </a:p>
          <a:p>
            <a:pPr marL="514350" indent="-514350">
              <a:buFont typeface="+mj-lt"/>
              <a:buAutoNum type="arabicPeriod"/>
            </a:pPr>
            <a:r>
              <a:rPr lang="fr-FR" dirty="0" smtClean="0">
                <a:solidFill>
                  <a:srgbClr val="C00000"/>
                </a:solidFill>
              </a:rPr>
              <a:t>{</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fr-FR" dirty="0" err="1" smtClean="0">
                <a:solidFill>
                  <a:srgbClr val="C00000"/>
                </a:solidFill>
              </a:rPr>
              <a:t>int</a:t>
            </a:r>
            <a:r>
              <a:rPr lang="fr-FR" dirty="0" smtClean="0">
                <a:solidFill>
                  <a:srgbClr val="C00000"/>
                </a:solidFill>
              </a:rPr>
              <a:t> z;</a:t>
            </a:r>
            <a:endParaRPr lang="en-GB" dirty="0" smtClean="0">
              <a:solidFill>
                <a:srgbClr val="C00000"/>
              </a:solidFill>
            </a:endParaRPr>
          </a:p>
          <a:p>
            <a:pPr marL="514350" indent="-514350">
              <a:buFont typeface="+mj-lt"/>
              <a:buAutoNum type="arabicPeriod"/>
            </a:pPr>
            <a:r>
              <a:rPr lang="fr-FR" dirty="0" smtClean="0">
                <a:solidFill>
                  <a:srgbClr val="C00000"/>
                </a:solidFill>
              </a:rPr>
              <a:t>    z = (x &gt; = y )? x : y;</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en-US" dirty="0" smtClean="0">
                <a:solidFill>
                  <a:srgbClr val="C00000"/>
                </a:solidFill>
              </a:rPr>
              <a:t>return(z);</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continued</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27</a:t>
            </a:fld>
            <a:endParaRPr lang="en-GB" dirty="0"/>
          </a:p>
        </p:txBody>
      </p:sp>
      <p:sp>
        <p:nvSpPr>
          <p:cNvPr id="6" name="Content Placeholder 5"/>
          <p:cNvSpPr>
            <a:spLocks noGrp="1"/>
          </p:cNvSpPr>
          <p:nvPr>
            <p:ph sz="quarter" idx="1"/>
          </p:nvPr>
        </p:nvSpPr>
        <p:spPr/>
        <p:txBody>
          <a:bodyPr>
            <a:normAutofit fontScale="55000" lnSpcReduction="20000"/>
          </a:bodyPr>
          <a:lstStyle/>
          <a:p>
            <a:pPr marL="514350" indent="-514350">
              <a:buFont typeface="+mj-lt"/>
              <a:buAutoNum type="arabicPeriod"/>
            </a:pPr>
            <a:r>
              <a:rPr lang="en-US" dirty="0" smtClean="0">
                <a:solidFill>
                  <a:srgbClr val="C00000"/>
                </a:solidFill>
              </a:rPr>
              <a:t>main()</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int</a:t>
            </a:r>
            <a:r>
              <a:rPr lang="en-US" dirty="0" smtClean="0">
                <a:solidFill>
                  <a:srgbClr val="C00000"/>
                </a:solidFill>
              </a:rPr>
              <a:t>  a , b , c ,d;</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smtClean="0"/>
              <a:t>/*read the integer quantities*/</a:t>
            </a:r>
            <a:endParaRPr lang="en-GB" dirty="0" smtClean="0"/>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(“\n a =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it-IT" dirty="0" smtClean="0">
                <a:solidFill>
                  <a:srgbClr val="C00000"/>
                </a:solidFill>
              </a:rPr>
              <a:t>scanf(“%d”, &amp;a);</a:t>
            </a:r>
            <a:endParaRPr lang="en-GB" dirty="0" smtClean="0">
              <a:solidFill>
                <a:srgbClr val="C00000"/>
              </a:solidFill>
            </a:endParaRPr>
          </a:p>
          <a:p>
            <a:pPr marL="514350" indent="-514350">
              <a:buFont typeface="+mj-lt"/>
              <a:buAutoNum type="arabicPeriod"/>
            </a:pPr>
            <a:r>
              <a:rPr lang="it-IT" dirty="0" smtClean="0">
                <a:solidFill>
                  <a:srgbClr val="C00000"/>
                </a:solidFill>
              </a:rPr>
              <a:t>     printf(“\n b = ” );</a:t>
            </a:r>
            <a:endParaRPr lang="en-GB" dirty="0" smtClean="0">
              <a:solidFill>
                <a:srgbClr val="C00000"/>
              </a:solidFill>
            </a:endParaRPr>
          </a:p>
          <a:p>
            <a:pPr marL="514350" indent="-514350">
              <a:buFont typeface="+mj-lt"/>
              <a:buAutoNum type="arabicPeriod"/>
            </a:pPr>
            <a:r>
              <a:rPr lang="it-IT" dirty="0" smtClean="0">
                <a:solidFill>
                  <a:srgbClr val="C00000"/>
                </a:solidFill>
              </a:rPr>
              <a:t>     scanf(“%d”, &amp;b);</a:t>
            </a:r>
            <a:endParaRPr lang="en-GB" dirty="0" smtClean="0">
              <a:solidFill>
                <a:srgbClr val="C00000"/>
              </a:solidFill>
            </a:endParaRPr>
          </a:p>
          <a:p>
            <a:pPr marL="514350" indent="-514350">
              <a:buFont typeface="+mj-lt"/>
              <a:buAutoNum type="arabicPeriod"/>
            </a:pPr>
            <a:r>
              <a:rPr lang="it-IT" dirty="0" smtClean="0">
                <a:solidFill>
                  <a:srgbClr val="C00000"/>
                </a:solidFill>
              </a:rPr>
              <a:t>     printf(“\n c =  ”);</a:t>
            </a:r>
            <a:endParaRPr lang="en-GB" dirty="0" smtClean="0">
              <a:solidFill>
                <a:srgbClr val="C00000"/>
              </a:solidFill>
            </a:endParaRPr>
          </a:p>
          <a:p>
            <a:pPr marL="514350" indent="-514350">
              <a:buFont typeface="+mj-lt"/>
              <a:buAutoNum type="arabicPeriod"/>
            </a:pPr>
            <a:r>
              <a:rPr lang="it-IT" dirty="0" smtClean="0">
                <a:solidFill>
                  <a:srgbClr val="C00000"/>
                </a:solidFill>
              </a:rPr>
              <a:t>     </a:t>
            </a:r>
            <a:r>
              <a:rPr lang="en-US" dirty="0" err="1" smtClean="0">
                <a:solidFill>
                  <a:srgbClr val="C00000"/>
                </a:solidFill>
              </a:rPr>
              <a:t>scanf</a:t>
            </a:r>
            <a:r>
              <a:rPr lang="en-US" dirty="0" smtClean="0">
                <a:solidFill>
                  <a:srgbClr val="C00000"/>
                </a:solidFill>
              </a:rPr>
              <a:t>(“%d”, &amp;c);</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smtClean="0"/>
              <a:t>/* Calculate and display the maximum value */</a:t>
            </a:r>
            <a:endParaRPr lang="en-GB" dirty="0" smtClean="0"/>
          </a:p>
          <a:p>
            <a:pPr marL="514350" indent="-514350">
              <a:buFont typeface="+mj-lt"/>
              <a:buAutoNum type="arabicPeriod"/>
            </a:pPr>
            <a:r>
              <a:rPr lang="en-US" dirty="0" smtClean="0">
                <a:solidFill>
                  <a:srgbClr val="C00000"/>
                </a:solidFill>
              </a:rPr>
              <a:t>	d = maximum (a, b);</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 (“\n \n  maximum = % d ”, maximum (c ,d));</a:t>
            </a:r>
            <a:endParaRPr lang="en-GB" dirty="0" smtClean="0">
              <a:solidFill>
                <a:srgbClr val="C00000"/>
              </a:solidFill>
            </a:endParaRPr>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28</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The function </a:t>
            </a:r>
            <a:r>
              <a:rPr lang="en-US" b="1" dirty="0" smtClean="0"/>
              <a:t>maximum </a:t>
            </a:r>
            <a:r>
              <a:rPr lang="en-US" dirty="0" smtClean="0"/>
              <a:t>is accessed from two different places in </a:t>
            </a:r>
            <a:r>
              <a:rPr lang="en-US" b="1" dirty="0" smtClean="0"/>
              <a:t>main</a:t>
            </a:r>
            <a:r>
              <a:rPr lang="en-US" dirty="0" smtClean="0"/>
              <a:t>. In the first call to maximum, the actual arguments are the variables </a:t>
            </a:r>
            <a:r>
              <a:rPr lang="en-US" b="1" dirty="0" smtClean="0"/>
              <a:t>a </a:t>
            </a:r>
            <a:r>
              <a:rPr lang="en-US" dirty="0" smtClean="0"/>
              <a:t>and </a:t>
            </a:r>
            <a:r>
              <a:rPr lang="en-US" b="1" dirty="0" smtClean="0"/>
              <a:t>b</a:t>
            </a:r>
            <a:r>
              <a:rPr lang="en-US" dirty="0" smtClean="0"/>
              <a:t> whereas in the second call, the arguments are </a:t>
            </a:r>
            <a:r>
              <a:rPr lang="en-US" b="1" dirty="0" smtClean="0"/>
              <a:t>c </a:t>
            </a:r>
            <a:r>
              <a:rPr lang="en-US" dirty="0" smtClean="0"/>
              <a:t>and</a:t>
            </a:r>
            <a:r>
              <a:rPr lang="en-US" b="1" dirty="0" smtClean="0"/>
              <a:t> d</a:t>
            </a:r>
            <a:r>
              <a:rPr lang="en-US" dirty="0" smtClean="0"/>
              <a:t>. (d is a temporary variable representing the maximum value of a and b).</a:t>
            </a:r>
            <a:endParaRPr lang="en-GB" dirty="0" smtClean="0"/>
          </a:p>
          <a:p>
            <a:r>
              <a:rPr lang="fr-FR" b="1" dirty="0" smtClean="0"/>
              <a:t> </a:t>
            </a:r>
            <a:endParaRPr lang="en-GB" b="1" dirty="0" smtClean="0"/>
          </a:p>
          <a:p>
            <a:r>
              <a:rPr lang="en-US" dirty="0" smtClean="0"/>
              <a:t>Note the two statements in main that access maximum, i.e.</a:t>
            </a:r>
            <a:endParaRPr lang="en-GB" dirty="0" smtClean="0"/>
          </a:p>
          <a:p>
            <a:r>
              <a:rPr lang="en-US" dirty="0" smtClean="0"/>
              <a:t> </a:t>
            </a:r>
            <a:endParaRPr lang="en-GB" dirty="0" smtClean="0"/>
          </a:p>
          <a:p>
            <a:r>
              <a:rPr lang="en-US" dirty="0" smtClean="0"/>
              <a:t>        d = maximum (a, b);</a:t>
            </a:r>
            <a:endParaRPr lang="en-GB" b="1" dirty="0" smtClean="0"/>
          </a:p>
          <a:p>
            <a:r>
              <a:rPr lang="en-US" dirty="0" smtClean="0"/>
              <a:t>	</a:t>
            </a:r>
            <a:r>
              <a:rPr lang="en-US" dirty="0" err="1" smtClean="0"/>
              <a:t>printf</a:t>
            </a:r>
            <a:r>
              <a:rPr lang="en-US" dirty="0" smtClean="0"/>
              <a:t>(“ \n \n maximum = %d ”, maximum (c, d));</a:t>
            </a:r>
            <a:endParaRPr lang="en-GB" b="1" dirty="0" smtClean="0"/>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29</a:t>
            </a:fld>
            <a:endParaRPr lang="en-GB" dirty="0"/>
          </a:p>
        </p:txBody>
      </p:sp>
      <p:sp>
        <p:nvSpPr>
          <p:cNvPr id="6" name="Content Placeholder 5"/>
          <p:cNvSpPr>
            <a:spLocks noGrp="1"/>
          </p:cNvSpPr>
          <p:nvPr>
            <p:ph sz="quarter" idx="1"/>
          </p:nvPr>
        </p:nvSpPr>
        <p:spPr/>
        <p:txBody>
          <a:bodyPr>
            <a:normAutofit fontScale="77500" lnSpcReduction="20000"/>
          </a:bodyPr>
          <a:lstStyle/>
          <a:p>
            <a:r>
              <a:rPr lang="en-US" dirty="0" smtClean="0"/>
              <a:t>A single statement can replace these two statements, for example:</a:t>
            </a:r>
            <a:endParaRPr lang="en-GB" dirty="0" smtClean="0"/>
          </a:p>
          <a:p>
            <a:r>
              <a:rPr lang="en-US" dirty="0" smtClean="0"/>
              <a:t> </a:t>
            </a:r>
            <a:endParaRPr lang="en-GB" dirty="0" smtClean="0"/>
          </a:p>
          <a:p>
            <a:r>
              <a:rPr lang="en-US" dirty="0" err="1" smtClean="0"/>
              <a:t>printf</a:t>
            </a:r>
            <a:r>
              <a:rPr lang="en-US" dirty="0" smtClean="0"/>
              <a:t> (“ \n\n maximum = %d ” maximum(c, maximum (a, b)));</a:t>
            </a:r>
            <a:endParaRPr lang="en-GB" b="1" dirty="0" smtClean="0"/>
          </a:p>
          <a:p>
            <a:r>
              <a:rPr lang="en-US" dirty="0" smtClean="0"/>
              <a:t> </a:t>
            </a:r>
            <a:endParaRPr lang="en-GB" dirty="0" smtClean="0"/>
          </a:p>
          <a:p>
            <a:r>
              <a:rPr lang="en-US" dirty="0" smtClean="0"/>
              <a:t>In this statement, we see that one of the calls to maximum is an argument for the other call. </a:t>
            </a:r>
          </a:p>
          <a:p>
            <a:r>
              <a:rPr lang="en-US" dirty="0" smtClean="0"/>
              <a:t>Thus the calls are embedded one within the other and the intermediary variable d is not required. </a:t>
            </a:r>
          </a:p>
          <a:p>
            <a:r>
              <a:rPr lang="en-US" dirty="0" smtClean="0"/>
              <a:t>Such embedded functions calls are permissible though their logic may be unclear. </a:t>
            </a:r>
          </a:p>
          <a:p>
            <a:r>
              <a:rPr lang="en-US" dirty="0" smtClean="0"/>
              <a:t> Hence they should generally be avoided by beginning programmers.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Why use functions?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a:t>
            </a:fld>
            <a:endParaRPr lang="en-GB" dirty="0"/>
          </a:p>
        </p:txBody>
      </p:sp>
      <p:sp>
        <p:nvSpPr>
          <p:cNvPr id="6" name="Content Placeholder 5"/>
          <p:cNvSpPr>
            <a:spLocks noGrp="1"/>
          </p:cNvSpPr>
          <p:nvPr>
            <p:ph sz="quarter" idx="1"/>
          </p:nvPr>
        </p:nvSpPr>
        <p:spPr/>
        <p:txBody>
          <a:bodyPr/>
          <a:lstStyle/>
          <a:p>
            <a:r>
              <a:rPr lang="en-US" dirty="0" smtClean="0"/>
              <a:t>The use of programmer-defined functions allows a large program to be broken down to a number of smaller, self-contained components.</a:t>
            </a:r>
          </a:p>
          <a:p>
            <a:r>
              <a:rPr lang="en-US" dirty="0" smtClean="0"/>
              <a:t> Each of these has some unique identifiable purpose. </a:t>
            </a:r>
          </a:p>
          <a:p>
            <a:r>
              <a:rPr lang="en-US" dirty="0" smtClean="0"/>
              <a:t>Thus a C program can be </a:t>
            </a:r>
            <a:r>
              <a:rPr lang="en-US" i="1" dirty="0" smtClean="0">
                <a:solidFill>
                  <a:srgbClr val="FF0000"/>
                </a:solidFill>
              </a:rPr>
              <a:t>modularized</a:t>
            </a:r>
            <a:r>
              <a:rPr lang="en-US" dirty="0" smtClean="0"/>
              <a:t> through the intelligent use of functions. </a:t>
            </a:r>
            <a:endParaRPr lang="en-GB" dirty="0" smtClean="0"/>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Function prototypes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30</a:t>
            </a:fld>
            <a:endParaRPr lang="en-GB" dirty="0"/>
          </a:p>
        </p:txBody>
      </p:sp>
      <p:sp>
        <p:nvSpPr>
          <p:cNvPr id="6" name="Content Placeholder 5"/>
          <p:cNvSpPr>
            <a:spLocks noGrp="1"/>
          </p:cNvSpPr>
          <p:nvPr>
            <p:ph sz="quarter" idx="1"/>
          </p:nvPr>
        </p:nvSpPr>
        <p:spPr/>
        <p:txBody>
          <a:bodyPr>
            <a:normAutofit fontScale="92500" lnSpcReduction="10000"/>
          </a:bodyPr>
          <a:lstStyle/>
          <a:p>
            <a:r>
              <a:rPr lang="en-US" dirty="0" smtClean="0"/>
              <a:t>A prototype is a model (or representation) of the real thing.</a:t>
            </a:r>
            <a:endParaRPr lang="en-GB" dirty="0" smtClean="0"/>
          </a:p>
          <a:p>
            <a:r>
              <a:rPr lang="en-US" dirty="0" smtClean="0"/>
              <a:t> </a:t>
            </a:r>
            <a:endParaRPr lang="en-GB" dirty="0" smtClean="0"/>
          </a:p>
          <a:p>
            <a:r>
              <a:rPr lang="en-US" dirty="0" smtClean="0"/>
              <a:t>All functions in a </a:t>
            </a:r>
            <a:r>
              <a:rPr lang="en-US" i="1" dirty="0" smtClean="0"/>
              <a:t>main</a:t>
            </a:r>
            <a:r>
              <a:rPr lang="en-US" dirty="0" smtClean="0"/>
              <a:t> program must be prototyped if their code definition appears after the </a:t>
            </a:r>
            <a:r>
              <a:rPr lang="en-US" i="1" dirty="0" smtClean="0"/>
              <a:t>main </a:t>
            </a:r>
            <a:r>
              <a:rPr lang="en-US" dirty="0" smtClean="0"/>
              <a:t>function. </a:t>
            </a:r>
          </a:p>
          <a:p>
            <a:r>
              <a:rPr lang="en-US" dirty="0" smtClean="0"/>
              <a:t>While a programmer is free to place function code definitions for functions used in the </a:t>
            </a:r>
            <a:r>
              <a:rPr lang="en-US" i="1" dirty="0" smtClean="0"/>
              <a:t>main</a:t>
            </a:r>
            <a:r>
              <a:rPr lang="en-US" dirty="0" smtClean="0"/>
              <a:t> program before the </a:t>
            </a:r>
            <a:r>
              <a:rPr lang="en-US" i="1" dirty="0" smtClean="0"/>
              <a:t>main </a:t>
            </a:r>
            <a:r>
              <a:rPr lang="en-US" dirty="0" smtClean="0"/>
              <a:t>program (see the previous example), programmers prefer a top down approach in which </a:t>
            </a:r>
            <a:r>
              <a:rPr lang="en-US" i="1" dirty="0" smtClean="0"/>
              <a:t>main</a:t>
            </a:r>
            <a:r>
              <a:rPr lang="en-US" dirty="0" smtClean="0"/>
              <a:t> appears ahead of the programmer-defined function definition. </a:t>
            </a:r>
            <a:endParaRPr lang="en-GB" dirty="0" smtClean="0"/>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Function prototypes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31</a:t>
            </a:fld>
            <a:endParaRPr lang="en-GB" dirty="0"/>
          </a:p>
        </p:txBody>
      </p:sp>
      <p:sp>
        <p:nvSpPr>
          <p:cNvPr id="6" name="Content Placeholder 5"/>
          <p:cNvSpPr>
            <a:spLocks noGrp="1"/>
          </p:cNvSpPr>
          <p:nvPr>
            <p:ph sz="quarter" idx="1"/>
          </p:nvPr>
        </p:nvSpPr>
        <p:spPr/>
        <p:txBody>
          <a:bodyPr>
            <a:normAutofit fontScale="85000" lnSpcReduction="10000"/>
          </a:bodyPr>
          <a:lstStyle/>
          <a:p>
            <a:r>
              <a:rPr lang="en-US" dirty="0" smtClean="0"/>
              <a:t>In such a situation, the function call (within </a:t>
            </a:r>
            <a:r>
              <a:rPr lang="en-US" i="1" dirty="0" smtClean="0"/>
              <a:t>main</a:t>
            </a:r>
            <a:r>
              <a:rPr lang="en-US" dirty="0" smtClean="0"/>
              <a:t>) will precede the function definition. This can be confusing to the compiler unless the compiler is first alerted to the fact that the function being accessed will be defined later in the program.  A function prototype is used for this purpose.</a:t>
            </a:r>
            <a:endParaRPr lang="en-GB" dirty="0" smtClean="0"/>
          </a:p>
          <a:p>
            <a:endParaRPr lang="en-GB" dirty="0" smtClean="0"/>
          </a:p>
          <a:p>
            <a:r>
              <a:rPr lang="en-US" dirty="0" smtClean="0"/>
              <a:t>Function prototypes are usually written at the beginning of a program ahead of any programmer-defined function (including main) The general form of a function prototype is;</a:t>
            </a:r>
            <a:endParaRPr lang="en-GB" dirty="0" smtClean="0"/>
          </a:p>
          <a:p>
            <a:endParaRPr lang="en-GB" dirty="0" smtClean="0"/>
          </a:p>
          <a:p>
            <a:r>
              <a:rPr lang="en-US" i="1" dirty="0" smtClean="0"/>
              <a:t>    type  function-name (parameter-list);</a:t>
            </a:r>
            <a:endParaRPr lang="en-GB" i="1" dirty="0" smtClean="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Function prototypes....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32</a:t>
            </a:fld>
            <a:endParaRPr lang="en-GB" dirty="0"/>
          </a:p>
        </p:txBody>
      </p:sp>
      <p:sp>
        <p:nvSpPr>
          <p:cNvPr id="6" name="Content Placeholder 5"/>
          <p:cNvSpPr>
            <a:spLocks noGrp="1"/>
          </p:cNvSpPr>
          <p:nvPr>
            <p:ph sz="quarter" idx="1"/>
          </p:nvPr>
        </p:nvSpPr>
        <p:spPr/>
        <p:txBody>
          <a:bodyPr>
            <a:normAutofit lnSpcReduction="10000"/>
          </a:bodyPr>
          <a:lstStyle/>
          <a:p>
            <a:r>
              <a:rPr lang="en-US" dirty="0" smtClean="0"/>
              <a:t>Where type represents the type of the item that is returned by the function, function-name represents the name of the function, parameter-list</a:t>
            </a:r>
            <a:r>
              <a:rPr lang="en-US" i="1" dirty="0" smtClean="0"/>
              <a:t> </a:t>
            </a:r>
            <a:r>
              <a:rPr lang="en-US" dirty="0" smtClean="0"/>
              <a:t>represents the types and names of the arguments used in executing the function.</a:t>
            </a:r>
            <a:endParaRPr lang="en-GB" dirty="0" smtClean="0"/>
          </a:p>
          <a:p>
            <a:pPr hangingPunct="0"/>
            <a:r>
              <a:rPr lang="en-GB" dirty="0" smtClean="0"/>
              <a:t>For example, the statement void square(</a:t>
            </a:r>
            <a:r>
              <a:rPr lang="en-GB" dirty="0" err="1" smtClean="0"/>
              <a:t>int</a:t>
            </a:r>
            <a:r>
              <a:rPr lang="en-GB" dirty="0" smtClean="0"/>
              <a:t> number); is a prototype for the function square</a:t>
            </a:r>
            <a:endParaRPr lang="en-GB" i="1" dirty="0" smtClean="0"/>
          </a:p>
          <a:p>
            <a:pPr hangingPunct="0"/>
            <a:r>
              <a:rPr lang="en-GB" dirty="0" smtClean="0"/>
              <a:t>Note that a function prototype resembles the first line of a function definition (although a definition prototype ends with a semicolon).</a:t>
            </a:r>
            <a:endParaRPr lang="en-GB" i="1" dirty="0" smtClean="0"/>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Function prototypes....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33</a:t>
            </a:fld>
            <a:endParaRPr lang="en-GB" dirty="0"/>
          </a:p>
        </p:txBody>
      </p:sp>
      <p:sp>
        <p:nvSpPr>
          <p:cNvPr id="6" name="Content Placeholder 5"/>
          <p:cNvSpPr>
            <a:spLocks noGrp="1"/>
          </p:cNvSpPr>
          <p:nvPr>
            <p:ph sz="quarter" idx="1"/>
          </p:nvPr>
        </p:nvSpPr>
        <p:spPr/>
        <p:txBody>
          <a:bodyPr>
            <a:normAutofit fontScale="70000" lnSpcReduction="20000"/>
          </a:bodyPr>
          <a:lstStyle/>
          <a:p>
            <a:r>
              <a:rPr lang="en-US" dirty="0" smtClean="0"/>
              <a:t>The names of the argument(s) can be omitted (though it is not a good idea to do so). However the arguments data types are essential. </a:t>
            </a:r>
            <a:endParaRPr lang="en-US" dirty="0" smtClean="0"/>
          </a:p>
          <a:p>
            <a:endParaRPr lang="en-US" dirty="0" smtClean="0"/>
          </a:p>
          <a:p>
            <a:r>
              <a:rPr lang="en-US" dirty="0" smtClean="0"/>
              <a:t>Hence, the prototype for the function square may also be written as void square(</a:t>
            </a:r>
            <a:r>
              <a:rPr lang="en-US" dirty="0" err="1" smtClean="0"/>
              <a:t>int</a:t>
            </a:r>
            <a:r>
              <a:rPr lang="en-US" dirty="0" smtClean="0"/>
              <a:t>);</a:t>
            </a:r>
            <a:endParaRPr lang="en-GB" dirty="0" smtClean="0"/>
          </a:p>
          <a:p>
            <a:endParaRPr lang="en-GB" dirty="0" smtClean="0"/>
          </a:p>
          <a:p>
            <a:r>
              <a:rPr lang="en-US" dirty="0" smtClean="0"/>
              <a:t>Although function prototypes are not mandatory in C, they are however desirable because they facilitate error checking between the calls to a function and the corresponding function definition. </a:t>
            </a:r>
            <a:endParaRPr lang="en-US" dirty="0" smtClean="0"/>
          </a:p>
          <a:p>
            <a:endParaRPr lang="en-US" dirty="0" smtClean="0"/>
          </a:p>
          <a:p>
            <a:r>
              <a:rPr lang="en-US" dirty="0" smtClean="0"/>
              <a:t>Since a prototype is a model of a function, the compiler uses it to check each of your calls to the function and determine if you have used the correct number of arguments in the function call and if they are of the correct type.</a:t>
            </a:r>
            <a:endParaRPr lang="en-GB" dirty="0" smtClean="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Example:  Factorial of an integer n </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34</a:t>
            </a:fld>
            <a:endParaRPr lang="en-GB" dirty="0"/>
          </a:p>
        </p:txBody>
      </p:sp>
      <p:sp>
        <p:nvSpPr>
          <p:cNvPr id="6" name="Content Placeholder 5"/>
          <p:cNvSpPr>
            <a:spLocks noGrp="1"/>
          </p:cNvSpPr>
          <p:nvPr>
            <p:ph sz="quarter" idx="1"/>
          </p:nvPr>
        </p:nvSpPr>
        <p:spPr/>
        <p:txBody>
          <a:bodyPr>
            <a:normAutofit fontScale="70000" lnSpcReduction="20000"/>
          </a:bodyPr>
          <a:lstStyle/>
          <a:p>
            <a:r>
              <a:rPr lang="en-US" dirty="0" smtClean="0"/>
              <a:t>/*Calculate the factorial of an integer quantity*/</a:t>
            </a:r>
            <a:endParaRPr lang="en-GB" dirty="0" smtClean="0"/>
          </a:p>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long </a:t>
            </a:r>
            <a:r>
              <a:rPr lang="en-US" dirty="0" err="1" smtClean="0">
                <a:solidFill>
                  <a:srgbClr val="C00000"/>
                </a:solidFill>
              </a:rPr>
              <a:t>int</a:t>
            </a:r>
            <a:r>
              <a:rPr lang="en-US" dirty="0" smtClean="0">
                <a:solidFill>
                  <a:srgbClr val="C00000"/>
                </a:solidFill>
              </a:rPr>
              <a:t> factorial (</a:t>
            </a:r>
            <a:r>
              <a:rPr lang="en-US" dirty="0" err="1" smtClean="0">
                <a:solidFill>
                  <a:srgbClr val="C00000"/>
                </a:solidFill>
              </a:rPr>
              <a:t>int</a:t>
            </a:r>
            <a:r>
              <a:rPr lang="en-US" dirty="0" smtClean="0">
                <a:solidFill>
                  <a:srgbClr val="C00000"/>
                </a:solidFill>
              </a:rPr>
              <a:t> n);</a:t>
            </a:r>
            <a:endParaRPr lang="en-GB" dirty="0" smtClean="0">
              <a:solidFill>
                <a:srgbClr val="C00000"/>
              </a:solidFill>
            </a:endParaRPr>
          </a:p>
          <a:p>
            <a:pPr marL="514350" indent="-514350">
              <a:buFont typeface="+mj-lt"/>
              <a:buAutoNum type="arabicPeriod"/>
            </a:pPr>
            <a:r>
              <a:rPr lang="fr-FR" dirty="0" smtClean="0">
                <a:solidFill>
                  <a:srgbClr val="C00000"/>
                </a:solidFill>
              </a:rPr>
              <a:t>main()</a:t>
            </a:r>
            <a:endParaRPr lang="en-GB" dirty="0" smtClean="0">
              <a:solidFill>
                <a:srgbClr val="C00000"/>
              </a:solidFill>
            </a:endParaRPr>
          </a:p>
          <a:p>
            <a:pPr marL="514350" indent="-514350">
              <a:buFont typeface="+mj-lt"/>
              <a:buAutoNum type="arabicPeriod"/>
            </a:pPr>
            <a:r>
              <a:rPr lang="fr-FR" dirty="0" smtClean="0">
                <a:solidFill>
                  <a:srgbClr val="C00000"/>
                </a:solidFill>
              </a:rPr>
              <a:t>{</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fr-FR" dirty="0" err="1" smtClean="0">
                <a:solidFill>
                  <a:srgbClr val="C00000"/>
                </a:solidFill>
              </a:rPr>
              <a:t>int</a:t>
            </a:r>
            <a:r>
              <a:rPr lang="fr-FR" dirty="0" smtClean="0">
                <a:solidFill>
                  <a:srgbClr val="C00000"/>
                </a:solidFill>
              </a:rPr>
              <a:t> n;</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en-US" dirty="0" smtClean="0">
                <a:solidFill>
                  <a:srgbClr val="C00000"/>
                </a:solidFill>
              </a:rPr>
              <a:t>/* read in the integer quantity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fr-FR" dirty="0" err="1" smtClean="0">
                <a:solidFill>
                  <a:srgbClr val="C00000"/>
                </a:solidFill>
              </a:rPr>
              <a:t>printf</a:t>
            </a:r>
            <a:r>
              <a:rPr lang="fr-FR" dirty="0" smtClean="0">
                <a:solidFill>
                  <a:srgbClr val="C00000"/>
                </a:solidFill>
              </a:rPr>
              <a:t> (“\n  n = “);</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fr-FR" dirty="0" err="1" smtClean="0">
                <a:solidFill>
                  <a:srgbClr val="C00000"/>
                </a:solidFill>
              </a:rPr>
              <a:t>scanf</a:t>
            </a:r>
            <a:r>
              <a:rPr lang="fr-FR" dirty="0" smtClean="0">
                <a:solidFill>
                  <a:srgbClr val="C00000"/>
                </a:solidFill>
              </a:rPr>
              <a:t>  (“%d “, &amp;n);</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en-US" dirty="0" smtClean="0">
                <a:solidFill>
                  <a:srgbClr val="C00000"/>
                </a:solidFill>
              </a:rPr>
              <a:t>/* Calculate and display the factorial*/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 (“\n </a:t>
            </a:r>
            <a:r>
              <a:rPr lang="en-US" dirty="0" err="1" smtClean="0">
                <a:solidFill>
                  <a:srgbClr val="C00000"/>
                </a:solidFill>
              </a:rPr>
              <a:t>n</a:t>
            </a:r>
            <a:r>
              <a:rPr lang="en-US" dirty="0" smtClean="0">
                <a:solidFill>
                  <a:srgbClr val="C00000"/>
                </a:solidFill>
              </a:rPr>
              <a:t> =%\d”, factorial (n));</a:t>
            </a:r>
            <a:endParaRPr lang="en-GB" dirty="0" smtClean="0">
              <a:solidFill>
                <a:srgbClr val="C00000"/>
              </a:solidFill>
            </a:endParaRPr>
          </a:p>
          <a:p>
            <a:pPr marL="514350" indent="-514350">
              <a:buFont typeface="+mj-lt"/>
              <a:buAutoNum type="arabicPeriod"/>
            </a:pPr>
            <a:r>
              <a:rPr lang="en-US" dirty="0" smtClean="0">
                <a:solidFill>
                  <a:srgbClr val="C00000"/>
                </a:solidFill>
              </a:rPr>
              <a:t>  return 0;	</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35</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/*Calculate the factorial of n*/</a:t>
            </a:r>
            <a:endParaRPr lang="en-GB" dirty="0" smtClean="0"/>
          </a:p>
          <a:p>
            <a:pPr marL="514350" indent="-514350">
              <a:buFont typeface="+mj-lt"/>
              <a:buAutoNum type="arabicPeriod"/>
            </a:pPr>
            <a:r>
              <a:rPr lang="en-US" dirty="0" smtClean="0">
                <a:solidFill>
                  <a:srgbClr val="C00000"/>
                </a:solidFill>
              </a:rPr>
              <a:t>long </a:t>
            </a:r>
            <a:r>
              <a:rPr lang="en-US" dirty="0" err="1" smtClean="0">
                <a:solidFill>
                  <a:srgbClr val="C00000"/>
                </a:solidFill>
              </a:rPr>
              <a:t>int</a:t>
            </a:r>
            <a:r>
              <a:rPr lang="en-US" dirty="0" smtClean="0">
                <a:solidFill>
                  <a:srgbClr val="C00000"/>
                </a:solidFill>
              </a:rPr>
              <a:t> factorial (</a:t>
            </a:r>
            <a:r>
              <a:rPr lang="en-US" dirty="0" err="1" smtClean="0">
                <a:solidFill>
                  <a:srgbClr val="C00000"/>
                </a:solidFill>
              </a:rPr>
              <a:t>int</a:t>
            </a:r>
            <a:r>
              <a:rPr lang="en-US" dirty="0" smtClean="0">
                <a:solidFill>
                  <a:srgbClr val="C00000"/>
                </a:solidFill>
              </a:rPr>
              <a:t> n)</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int</a:t>
            </a:r>
            <a:r>
              <a:rPr lang="en-US" dirty="0" smtClean="0">
                <a:solidFill>
                  <a:srgbClr val="C00000"/>
                </a:solidFill>
              </a:rPr>
              <a:t>  </a:t>
            </a:r>
            <a:r>
              <a:rPr lang="en-US" dirty="0" err="1" smtClean="0">
                <a:solidFill>
                  <a:srgbClr val="C00000"/>
                </a:solidFill>
              </a:rPr>
              <a:t>i</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long </a:t>
            </a:r>
            <a:r>
              <a:rPr lang="en-US" dirty="0" err="1" smtClean="0">
                <a:solidFill>
                  <a:srgbClr val="C00000"/>
                </a:solidFill>
              </a:rPr>
              <a:t>int</a:t>
            </a:r>
            <a:r>
              <a:rPr lang="en-US" dirty="0" smtClean="0">
                <a:solidFill>
                  <a:srgbClr val="C00000"/>
                </a:solidFill>
              </a:rPr>
              <a:t> prod=1;</a:t>
            </a:r>
            <a:endParaRPr lang="en-GB" dirty="0" smtClean="0">
              <a:solidFill>
                <a:srgbClr val="C00000"/>
              </a:solidFill>
            </a:endParaRPr>
          </a:p>
          <a:p>
            <a:pPr marL="514350" indent="-514350">
              <a:buFont typeface="+mj-lt"/>
              <a:buAutoNum type="arabicPeriod"/>
            </a:pPr>
            <a:r>
              <a:rPr lang="en-US" dirty="0" smtClean="0">
                <a:solidFill>
                  <a:srgbClr val="C00000"/>
                </a:solidFill>
              </a:rPr>
              <a:t>  if (n &gt;1)</a:t>
            </a:r>
            <a:endParaRPr lang="en-GB" dirty="0" smtClean="0">
              <a:solidFill>
                <a:srgbClr val="C00000"/>
              </a:solidFill>
            </a:endParaRPr>
          </a:p>
          <a:p>
            <a:pPr marL="514350" indent="-514350">
              <a:buFont typeface="+mj-lt"/>
              <a:buAutoNum type="arabicPeriod"/>
            </a:pPr>
            <a:r>
              <a:rPr lang="en-US" dirty="0" smtClean="0">
                <a:solidFill>
                  <a:srgbClr val="C00000"/>
                </a:solidFill>
              </a:rPr>
              <a:t>  for( </a:t>
            </a:r>
            <a:r>
              <a:rPr lang="en-US" dirty="0" err="1" smtClean="0">
                <a:solidFill>
                  <a:srgbClr val="C00000"/>
                </a:solidFill>
              </a:rPr>
              <a:t>i</a:t>
            </a:r>
            <a:r>
              <a:rPr lang="en-US" dirty="0" smtClean="0">
                <a:solidFill>
                  <a:srgbClr val="C00000"/>
                </a:solidFill>
              </a:rPr>
              <a:t>=2; </a:t>
            </a:r>
            <a:r>
              <a:rPr lang="en-US" dirty="0" err="1" smtClean="0">
                <a:solidFill>
                  <a:srgbClr val="C00000"/>
                </a:solidFill>
              </a:rPr>
              <a:t>i</a:t>
            </a:r>
            <a:r>
              <a:rPr lang="en-US" dirty="0" smtClean="0">
                <a:solidFill>
                  <a:srgbClr val="C00000"/>
                </a:solidFill>
              </a:rPr>
              <a:t>&lt;=n; </a:t>
            </a:r>
            <a:r>
              <a:rPr lang="en-US" dirty="0" err="1" smtClean="0">
                <a:solidFill>
                  <a:srgbClr val="C00000"/>
                </a:solidFill>
              </a:rPr>
              <a:t>i</a:t>
            </a: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prod *= </a:t>
            </a:r>
            <a:r>
              <a:rPr lang="en-US" dirty="0" err="1" smtClean="0">
                <a:solidFill>
                  <a:srgbClr val="C00000"/>
                </a:solidFill>
              </a:rPr>
              <a:t>i</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return (prod);</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Recursion</a:t>
            </a: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36</a:t>
            </a:fld>
            <a:endParaRPr lang="en-GB" dirty="0"/>
          </a:p>
        </p:txBody>
      </p:sp>
      <p:sp>
        <p:nvSpPr>
          <p:cNvPr id="6" name="Content Placeholder 5"/>
          <p:cNvSpPr>
            <a:spLocks noGrp="1"/>
          </p:cNvSpPr>
          <p:nvPr>
            <p:ph sz="quarter" idx="1"/>
          </p:nvPr>
        </p:nvSpPr>
        <p:spPr/>
        <p:txBody>
          <a:bodyPr>
            <a:normAutofit fontScale="85000" lnSpcReduction="10000"/>
          </a:bodyPr>
          <a:lstStyle/>
          <a:p>
            <a:r>
              <a:rPr lang="en-US" dirty="0" smtClean="0"/>
              <a:t>Recursion is the process by which a function calls itself repeatedly until a special condition is satisfied.</a:t>
            </a:r>
            <a:endParaRPr lang="en-GB" i="1" dirty="0" smtClean="0"/>
          </a:p>
          <a:p>
            <a:endParaRPr lang="en-GB" i="1" dirty="0" smtClean="0"/>
          </a:p>
          <a:p>
            <a:r>
              <a:rPr lang="en-US" dirty="0" smtClean="0"/>
              <a:t>For a problem to be solved using recursion, two conditions must be satisfied. These are:</a:t>
            </a:r>
            <a:endParaRPr lang="en-GB" dirty="0" smtClean="0"/>
          </a:p>
          <a:p>
            <a:endParaRPr lang="en-GB" dirty="0" smtClean="0"/>
          </a:p>
          <a:p>
            <a:pPr lvl="0"/>
            <a:r>
              <a:rPr lang="en-US" dirty="0" smtClean="0"/>
              <a:t>The solution must be written in a recursive form i.e. it should be possible to express the solution in  form of itself.</a:t>
            </a:r>
          </a:p>
          <a:p>
            <a:pPr lvl="0"/>
            <a:endParaRPr lang="en-GB" dirty="0" smtClean="0"/>
          </a:p>
          <a:p>
            <a:pPr lvl="0"/>
            <a:r>
              <a:rPr lang="en-US" dirty="0" smtClean="0"/>
              <a:t>There must be a stopping case or a simple solution. This is the terminating condition.</a:t>
            </a:r>
            <a:endParaRPr lang="en-GB" dirty="0" smtClean="0"/>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Recursion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37</a:t>
            </a:fld>
            <a:endParaRPr lang="en-GB" dirty="0"/>
          </a:p>
        </p:txBody>
      </p:sp>
      <p:sp>
        <p:nvSpPr>
          <p:cNvPr id="6" name="Content Placeholder 5"/>
          <p:cNvSpPr>
            <a:spLocks noGrp="1"/>
          </p:cNvSpPr>
          <p:nvPr>
            <p:ph sz="quarter" idx="1"/>
          </p:nvPr>
        </p:nvSpPr>
        <p:spPr/>
        <p:txBody>
          <a:bodyPr>
            <a:normAutofit fontScale="55000" lnSpcReduction="20000"/>
          </a:bodyPr>
          <a:lstStyle/>
          <a:p>
            <a:r>
              <a:rPr lang="en-US" dirty="0" smtClean="0"/>
              <a:t>We reuse the factorial function to illustrate this.</a:t>
            </a:r>
            <a:endParaRPr lang="en-GB" dirty="0" smtClean="0"/>
          </a:p>
          <a:p>
            <a:r>
              <a:rPr lang="en-US" dirty="0" smtClean="0"/>
              <a:t> </a:t>
            </a:r>
            <a:endParaRPr lang="en-GB" dirty="0" smtClean="0"/>
          </a:p>
          <a:p>
            <a:r>
              <a:rPr lang="en-US" dirty="0" smtClean="0"/>
              <a:t>The factorial of any possible integer can be expressed as;</a:t>
            </a:r>
            <a:endParaRPr lang="en-GB" dirty="0" smtClean="0"/>
          </a:p>
          <a:p>
            <a:r>
              <a:rPr lang="en-US" i="1" dirty="0" smtClean="0"/>
              <a:t>        n ! =n *  (n-1)  * (n-2) *………* 1.</a:t>
            </a:r>
            <a:endParaRPr lang="en-GB" dirty="0" smtClean="0"/>
          </a:p>
          <a:p>
            <a:r>
              <a:rPr lang="en-US" i="1" dirty="0" smtClean="0"/>
              <a:t>         e.g. 5 ! = 5   * 4   * 3   * 2  * 1.</a:t>
            </a:r>
            <a:endParaRPr lang="en-GB" dirty="0" smtClean="0"/>
          </a:p>
          <a:p>
            <a:r>
              <a:rPr lang="en-US" dirty="0" smtClean="0"/>
              <a:t> </a:t>
            </a:r>
            <a:endParaRPr lang="en-GB" dirty="0" smtClean="0"/>
          </a:p>
          <a:p>
            <a:r>
              <a:rPr lang="en-US" dirty="0" smtClean="0"/>
              <a:t>However we can rewrite the expression as; 5! = 5 * 4!</a:t>
            </a:r>
            <a:endParaRPr lang="en-GB" dirty="0" smtClean="0"/>
          </a:p>
          <a:p>
            <a:r>
              <a:rPr lang="en-US" dirty="0" smtClean="0"/>
              <a:t> </a:t>
            </a:r>
            <a:endParaRPr lang="en-GB" dirty="0" smtClean="0"/>
          </a:p>
          <a:p>
            <a:r>
              <a:rPr lang="en-US" dirty="0" smtClean="0"/>
              <a:t>    Or generally,</a:t>
            </a:r>
            <a:endParaRPr lang="en-GB" dirty="0" smtClean="0"/>
          </a:p>
          <a:p>
            <a:r>
              <a:rPr lang="en-US" dirty="0" smtClean="0"/>
              <a:t> </a:t>
            </a:r>
            <a:endParaRPr lang="en-GB" dirty="0" smtClean="0"/>
          </a:p>
          <a:p>
            <a:r>
              <a:rPr lang="en-US" dirty="0" smtClean="0"/>
              <a:t>n! = n * (n –1)!       (Recursive statement)</a:t>
            </a:r>
            <a:endParaRPr lang="en-GB" dirty="0" smtClean="0"/>
          </a:p>
          <a:p>
            <a:r>
              <a:rPr lang="en-US" dirty="0" smtClean="0"/>
              <a:t> </a:t>
            </a:r>
            <a:endParaRPr lang="en-GB" dirty="0" smtClean="0"/>
          </a:p>
          <a:p>
            <a:r>
              <a:rPr lang="en-US" dirty="0" smtClean="0"/>
              <a:t>This is to say that in the factorial example, the calculation of n is expressed in form of a previous result (condition (</a:t>
            </a:r>
            <a:r>
              <a:rPr lang="en-US" dirty="0" err="1" smtClean="0"/>
              <a:t>i</a:t>
            </a:r>
            <a:r>
              <a:rPr lang="en-US" dirty="0" smtClean="0"/>
              <a:t>) is satisfied).</a:t>
            </a:r>
            <a:endParaRPr lang="en-GB" dirty="0" smtClean="0"/>
          </a:p>
          <a:p>
            <a:r>
              <a:rPr lang="en-US" dirty="0" smtClean="0"/>
              <a:t> </a:t>
            </a:r>
            <a:endParaRPr lang="en-GB" dirty="0" smtClean="0"/>
          </a:p>
          <a:p>
            <a:r>
              <a:rPr lang="en-US" dirty="0" smtClean="0"/>
              <a:t>Secondly 1! = 1 by definition, therefore condition (ii) is satisfied i.e. a stopping case.</a:t>
            </a:r>
            <a:endParaRPr lang="en-GB" dirty="0" smtClean="0"/>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Example: Using the factorial function in recursive form.</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38</a:t>
            </a:fld>
            <a:endParaRPr lang="en-GB" dirty="0"/>
          </a:p>
        </p:txBody>
      </p:sp>
      <p:sp>
        <p:nvSpPr>
          <p:cNvPr id="6" name="Content Placeholder 5"/>
          <p:cNvSpPr>
            <a:spLocks noGrp="1"/>
          </p:cNvSpPr>
          <p:nvPr>
            <p:ph sz="quarter" idx="1"/>
          </p:nvPr>
        </p:nvSpPr>
        <p:spPr/>
        <p:txBody>
          <a:bodyPr>
            <a:normAutofit fontScale="77500" lnSpcReduction="20000"/>
          </a:bodyPr>
          <a:lstStyle/>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long </a:t>
            </a:r>
            <a:r>
              <a:rPr lang="en-US" dirty="0" err="1" smtClean="0">
                <a:solidFill>
                  <a:srgbClr val="C00000"/>
                </a:solidFill>
              </a:rPr>
              <a:t>int</a:t>
            </a:r>
            <a:r>
              <a:rPr lang="en-US" dirty="0" smtClean="0">
                <a:solidFill>
                  <a:srgbClr val="C00000"/>
                </a:solidFill>
              </a:rPr>
              <a:t> factorial (</a:t>
            </a:r>
            <a:r>
              <a:rPr lang="en-US" dirty="0" err="1" smtClean="0">
                <a:solidFill>
                  <a:srgbClr val="C00000"/>
                </a:solidFill>
              </a:rPr>
              <a:t>int</a:t>
            </a:r>
            <a:r>
              <a:rPr lang="en-US" dirty="0" smtClean="0">
                <a:solidFill>
                  <a:srgbClr val="C00000"/>
                </a:solidFill>
              </a:rPr>
              <a:t> n);    </a:t>
            </a:r>
            <a:r>
              <a:rPr lang="en-US" dirty="0" smtClean="0"/>
              <a:t>/*factorial function  prototype*/</a:t>
            </a:r>
            <a:endParaRPr lang="en-GB" dirty="0" smtClean="0"/>
          </a:p>
          <a:p>
            <a:pPr marL="514350" indent="-514350">
              <a:buFont typeface="+mj-lt"/>
              <a:buAutoNum type="arabicPeriod"/>
            </a:pPr>
            <a:r>
              <a:rPr lang="fr-FR" dirty="0" smtClean="0">
                <a:solidFill>
                  <a:srgbClr val="C00000"/>
                </a:solidFill>
              </a:rPr>
              <a:t>main()</a:t>
            </a:r>
            <a:endParaRPr lang="en-GB" dirty="0" smtClean="0">
              <a:solidFill>
                <a:srgbClr val="C00000"/>
              </a:solidFill>
            </a:endParaRPr>
          </a:p>
          <a:p>
            <a:pPr marL="514350" indent="-514350">
              <a:buFont typeface="+mj-lt"/>
              <a:buAutoNum type="arabicPeriod"/>
            </a:pPr>
            <a:r>
              <a:rPr lang="fr-FR" dirty="0" smtClean="0">
                <a:solidFill>
                  <a:srgbClr val="C00000"/>
                </a:solidFill>
              </a:rPr>
              <a:t>{</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fr-FR" dirty="0" err="1" smtClean="0">
                <a:solidFill>
                  <a:srgbClr val="C00000"/>
                </a:solidFill>
              </a:rPr>
              <a:t>int</a:t>
            </a:r>
            <a:r>
              <a:rPr lang="fr-FR" dirty="0" smtClean="0">
                <a:solidFill>
                  <a:srgbClr val="C00000"/>
                </a:solidFill>
              </a:rPr>
              <a:t> n;</a:t>
            </a:r>
            <a:endParaRPr lang="en-GB" dirty="0" smtClean="0">
              <a:solidFill>
                <a:srgbClr val="C00000"/>
              </a:solidFill>
            </a:endParaRPr>
          </a:p>
          <a:p>
            <a:pPr marL="514350" indent="-514350">
              <a:buFont typeface="+mj-lt"/>
              <a:buAutoNum type="arabicPeriod"/>
            </a:pPr>
            <a:r>
              <a:rPr lang="fr-FR" dirty="0" smtClean="0"/>
              <a:t>  </a:t>
            </a:r>
            <a:r>
              <a:rPr lang="en-US" dirty="0" smtClean="0"/>
              <a:t>/*Read in the integer quantity*/</a:t>
            </a:r>
            <a:endParaRPr lang="en-GB" dirty="0" smtClean="0"/>
          </a:p>
          <a:p>
            <a:pPr marL="514350" indent="-514350">
              <a:buFont typeface="+mj-lt"/>
              <a:buAutoNum type="arabicPeriod"/>
            </a:pPr>
            <a:r>
              <a:rPr lang="en-US" dirty="0" smtClean="0">
                <a:solidFill>
                  <a:srgbClr val="C00000"/>
                </a:solidFill>
              </a:rPr>
              <a:t>  </a:t>
            </a:r>
            <a:r>
              <a:rPr lang="fr-FR" dirty="0" err="1" smtClean="0">
                <a:solidFill>
                  <a:srgbClr val="C00000"/>
                </a:solidFill>
              </a:rPr>
              <a:t>printf</a:t>
            </a:r>
            <a:r>
              <a:rPr lang="fr-FR" dirty="0" smtClean="0">
                <a:solidFill>
                  <a:srgbClr val="C00000"/>
                </a:solidFill>
              </a:rPr>
              <a:t> (“n = ” );</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fr-FR" dirty="0" err="1" smtClean="0">
                <a:solidFill>
                  <a:srgbClr val="C00000"/>
                </a:solidFill>
              </a:rPr>
              <a:t>scanf</a:t>
            </a:r>
            <a:r>
              <a:rPr lang="fr-FR" dirty="0" smtClean="0">
                <a:solidFill>
                  <a:srgbClr val="C00000"/>
                </a:solidFill>
              </a:rPr>
              <a:t> (“%d ”, &amp;n);</a:t>
            </a:r>
            <a:endParaRPr lang="en-GB" dirty="0" smtClean="0">
              <a:solidFill>
                <a:srgbClr val="C00000"/>
              </a:solidFill>
            </a:endParaRPr>
          </a:p>
          <a:p>
            <a:pPr marL="514350" indent="-514350">
              <a:buFont typeface="+mj-lt"/>
              <a:buAutoNum type="arabicPeriod"/>
            </a:pPr>
            <a:r>
              <a:rPr lang="fr-FR" dirty="0" smtClean="0"/>
              <a:t> </a:t>
            </a:r>
            <a:r>
              <a:rPr lang="en-US" dirty="0" smtClean="0"/>
              <a:t>/*Calculate and display the factorial*/</a:t>
            </a:r>
            <a:endParaRPr lang="en-GB" dirty="0" smtClean="0"/>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 (“n! =%d \n”,  factorial (n));</a:t>
            </a:r>
            <a:endParaRPr lang="en-GB" dirty="0" smtClean="0">
              <a:solidFill>
                <a:srgbClr val="C00000"/>
              </a:solidFill>
            </a:endParaRPr>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39</a:t>
            </a:fld>
            <a:endParaRPr lang="en-GB" dirty="0"/>
          </a:p>
        </p:txBody>
      </p:sp>
      <p:sp>
        <p:nvSpPr>
          <p:cNvPr id="6" name="Content Placeholder 5"/>
          <p:cNvSpPr>
            <a:spLocks noGrp="1"/>
          </p:cNvSpPr>
          <p:nvPr>
            <p:ph sz="quarter" idx="1"/>
          </p:nvPr>
        </p:nvSpPr>
        <p:spPr/>
        <p:txBody>
          <a:bodyPr>
            <a:normAutofit fontScale="77500" lnSpcReduction="20000"/>
          </a:bodyPr>
          <a:lstStyle/>
          <a:p>
            <a:r>
              <a:rPr lang="en-US" dirty="0" smtClean="0"/>
              <a:t>/* Function definition */</a:t>
            </a:r>
            <a:endParaRPr lang="en-GB" dirty="0" smtClean="0"/>
          </a:p>
          <a:p>
            <a:pPr marL="514350" indent="-514350">
              <a:buFont typeface="+mj-lt"/>
              <a:buAutoNum type="arabicPeriod"/>
            </a:pPr>
            <a:r>
              <a:rPr lang="en-US" dirty="0" smtClean="0">
                <a:solidFill>
                  <a:srgbClr val="C00000"/>
                </a:solidFill>
              </a:rPr>
              <a:t>long </a:t>
            </a:r>
            <a:r>
              <a:rPr lang="en-US" dirty="0" err="1" smtClean="0">
                <a:solidFill>
                  <a:srgbClr val="C00000"/>
                </a:solidFill>
              </a:rPr>
              <a:t>int</a:t>
            </a:r>
            <a:r>
              <a:rPr lang="en-US" dirty="0" smtClean="0">
                <a:solidFill>
                  <a:srgbClr val="C00000"/>
                </a:solidFill>
              </a:rPr>
              <a:t> factorial (</a:t>
            </a:r>
            <a:r>
              <a:rPr lang="en-US" dirty="0" err="1" smtClean="0">
                <a:solidFill>
                  <a:srgbClr val="C00000"/>
                </a:solidFill>
              </a:rPr>
              <a:t>int</a:t>
            </a:r>
            <a:r>
              <a:rPr lang="en-US" dirty="0" smtClean="0">
                <a:solidFill>
                  <a:srgbClr val="C00000"/>
                </a:solidFill>
              </a:rPr>
              <a:t> n)</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if (n &lt;=1)                /*terminating condition*/</a:t>
            </a:r>
            <a:endParaRPr lang="en-GB" dirty="0" smtClean="0">
              <a:solidFill>
                <a:srgbClr val="C00000"/>
              </a:solidFill>
            </a:endParaRPr>
          </a:p>
          <a:p>
            <a:pPr marL="514350" indent="-514350">
              <a:buFont typeface="+mj-lt"/>
              <a:buAutoNum type="arabicPeriod"/>
            </a:pPr>
            <a:r>
              <a:rPr lang="en-US" dirty="0" smtClean="0">
                <a:solidFill>
                  <a:srgbClr val="C00000"/>
                </a:solidFill>
              </a:rPr>
              <a:t>           return (1);</a:t>
            </a:r>
            <a:endParaRPr lang="en-GB" dirty="0" smtClean="0">
              <a:solidFill>
                <a:srgbClr val="C00000"/>
              </a:solidFill>
            </a:endParaRPr>
          </a:p>
          <a:p>
            <a:pPr marL="514350" indent="-514350">
              <a:buFont typeface="+mj-lt"/>
              <a:buAutoNum type="arabicPeriod"/>
            </a:pPr>
            <a:r>
              <a:rPr lang="en-US" dirty="0" smtClean="0">
                <a:solidFill>
                  <a:srgbClr val="C00000"/>
                </a:solidFill>
              </a:rPr>
              <a:t>    else</a:t>
            </a:r>
            <a:endParaRPr lang="en-GB" dirty="0" smtClean="0">
              <a:solidFill>
                <a:srgbClr val="C00000"/>
              </a:solidFill>
            </a:endParaRPr>
          </a:p>
          <a:p>
            <a:pPr marL="514350" indent="-514350">
              <a:buFont typeface="+mj-lt"/>
              <a:buAutoNum type="arabicPeriod"/>
            </a:pPr>
            <a:r>
              <a:rPr lang="en-US" dirty="0" smtClean="0">
                <a:solidFill>
                  <a:srgbClr val="C00000"/>
                </a:solidFill>
              </a:rPr>
              <a:t>        return (n * factorial (n-1));</a:t>
            </a:r>
            <a:endParaRPr lang="en-GB" dirty="0" smtClean="0">
              <a:solidFill>
                <a:srgbClr val="C00000"/>
              </a:solidFill>
            </a:endParaRPr>
          </a:p>
          <a:p>
            <a:pPr marL="514350" indent="-514350">
              <a:buFont typeface="+mj-lt"/>
              <a:buAutoNum type="arabicPeriod"/>
            </a:pPr>
            <a:r>
              <a:rPr lang="en-US" dirty="0" smtClean="0">
                <a:solidFill>
                  <a:srgbClr val="C00000"/>
                </a:solidFill>
              </a:rPr>
              <a:t>}</a:t>
            </a:r>
            <a:r>
              <a:rPr lang="en-US" dirty="0" smtClean="0"/>
              <a:t> </a:t>
            </a:r>
          </a:p>
          <a:p>
            <a:pPr marL="514350" indent="-514350">
              <a:buNone/>
            </a:pPr>
            <a:endParaRPr lang="en-US" dirty="0" smtClean="0"/>
          </a:p>
          <a:p>
            <a:pPr marL="514350" indent="-514350"/>
            <a:r>
              <a:rPr lang="en-US" dirty="0" smtClean="0"/>
              <a:t>The functional factorial calls itself recursively with an actual argument that decreases in magnitude for each successive call. The recursive call terminates when the value of the actual argument becomes equal to 1.</a:t>
            </a:r>
            <a:endParaRPr lang="en-GB" dirty="0" smtClean="0"/>
          </a:p>
          <a:p>
            <a:pPr marL="514350" indent="-514350">
              <a:buFont typeface="+mj-lt"/>
              <a:buAutoNum type="arabicPeriod"/>
            </a:pPr>
            <a:endParaRPr lang="en-US" dirty="0" smtClean="0">
              <a:solidFill>
                <a:srgbClr val="C00000"/>
              </a:solidFill>
            </a:endParaRPr>
          </a:p>
          <a:p>
            <a:pPr marL="514350" indent="-514350">
              <a:buFont typeface="+mj-lt"/>
              <a:buAutoNum type="arabicPeriod"/>
            </a:pPr>
            <a:endParaRPr lang="en-GB" dirty="0" smtClean="0">
              <a:solidFill>
                <a:srgbClr val="C00000"/>
              </a:solidFill>
            </a:endParaRP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modularity</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a:t>
            </a:fld>
            <a:endParaRPr lang="en-GB" dirty="0"/>
          </a:p>
        </p:txBody>
      </p:sp>
      <p:sp>
        <p:nvSpPr>
          <p:cNvPr id="6" name="Content Placeholder 5"/>
          <p:cNvSpPr>
            <a:spLocks noGrp="1"/>
          </p:cNvSpPr>
          <p:nvPr>
            <p:ph sz="quarter" idx="1"/>
          </p:nvPr>
        </p:nvSpPr>
        <p:spPr/>
        <p:txBody>
          <a:bodyPr>
            <a:normAutofit lnSpcReduction="10000"/>
          </a:bodyPr>
          <a:lstStyle/>
          <a:p>
            <a:pPr lvl="0">
              <a:buNone/>
            </a:pPr>
            <a:r>
              <a:rPr lang="en-US" i="1" dirty="0" smtClean="0"/>
              <a:t>1. Elimination of code redundancy</a:t>
            </a:r>
            <a:endParaRPr lang="en-GB" dirty="0" smtClean="0"/>
          </a:p>
          <a:p>
            <a:pPr>
              <a:buNone/>
            </a:pPr>
            <a:r>
              <a:rPr lang="en-US" dirty="0" smtClean="0"/>
              <a:t> </a:t>
            </a:r>
            <a:endParaRPr lang="en-GB" dirty="0" smtClean="0"/>
          </a:p>
          <a:p>
            <a:pPr lvl="1"/>
            <a:r>
              <a:rPr lang="en-US" dirty="0" smtClean="0"/>
              <a:t>The repeated instructions can be placed within a single function which can then be accessed whenever it is needed.</a:t>
            </a:r>
          </a:p>
          <a:p>
            <a:pPr lvl="1"/>
            <a:r>
              <a:rPr lang="en-US" dirty="0" smtClean="0"/>
              <a:t> Moreover a different set of data can be transferred to the function each time it is accessed . </a:t>
            </a:r>
          </a:p>
          <a:p>
            <a:pPr lvl="1"/>
            <a:r>
              <a:rPr lang="en-US" dirty="0" smtClean="0"/>
              <a:t>Thus the use of a function </a:t>
            </a:r>
            <a:r>
              <a:rPr lang="en-US" i="1" dirty="0" smtClean="0"/>
              <a:t>eliminates the need for redundant programming of the same instructions.</a:t>
            </a:r>
            <a:endParaRPr lang="en-GB" dirty="0" smtClean="0"/>
          </a:p>
          <a:p>
            <a:r>
              <a:rPr lang="en-US" dirty="0" smtClean="0"/>
              <a:t> </a:t>
            </a:r>
            <a:endParaRPr lang="en-GB" dirty="0" smtClean="0"/>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40</a:t>
            </a:fld>
            <a:endParaRPr lang="en-GB" dirty="0"/>
          </a:p>
        </p:txBody>
      </p:sp>
      <p:sp>
        <p:nvSpPr>
          <p:cNvPr id="6" name="Content Placeholder 5"/>
          <p:cNvSpPr>
            <a:spLocks noGrp="1"/>
          </p:cNvSpPr>
          <p:nvPr>
            <p:ph sz="quarter" idx="1"/>
          </p:nvPr>
        </p:nvSpPr>
        <p:spPr/>
        <p:txBody>
          <a:bodyPr>
            <a:normAutofit fontScale="77500" lnSpcReduction="20000"/>
          </a:bodyPr>
          <a:lstStyle/>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define the prototype for the function used in this program. */</a:t>
            </a:r>
            <a:endParaRPr lang="en-GB" dirty="0" smtClean="0">
              <a:solidFill>
                <a:srgbClr val="C00000"/>
              </a:solidFill>
            </a:endParaRPr>
          </a:p>
          <a:p>
            <a:pPr marL="514350" indent="-514350">
              <a:buFont typeface="+mj-lt"/>
              <a:buAutoNum type="arabicPeriod"/>
            </a:pPr>
            <a:r>
              <a:rPr lang="en-US" dirty="0" smtClean="0">
                <a:solidFill>
                  <a:srgbClr val="C00000"/>
                </a:solidFill>
              </a:rPr>
              <a:t>	void </a:t>
            </a:r>
            <a:r>
              <a:rPr lang="en-US" dirty="0" err="1" smtClean="0">
                <a:solidFill>
                  <a:srgbClr val="C00000"/>
                </a:solidFill>
              </a:rPr>
              <a:t>count_dn</a:t>
            </a:r>
            <a:r>
              <a:rPr lang="en-US" dirty="0" smtClean="0">
                <a:solidFill>
                  <a:srgbClr val="C00000"/>
                </a:solidFill>
              </a:rPr>
              <a:t>(</a:t>
            </a:r>
            <a:r>
              <a:rPr lang="en-US" dirty="0" err="1" smtClean="0">
                <a:solidFill>
                  <a:srgbClr val="C00000"/>
                </a:solidFill>
              </a:rPr>
              <a:t>int</a:t>
            </a:r>
            <a:r>
              <a:rPr lang="en-US" dirty="0" smtClean="0">
                <a:solidFill>
                  <a:srgbClr val="C00000"/>
                </a:solidFill>
              </a:rPr>
              <a:t> count);</a:t>
            </a:r>
            <a:endParaRPr lang="en-GB" dirty="0" smtClean="0">
              <a:solidFill>
                <a:srgbClr val="C00000"/>
              </a:solidFill>
            </a:endParaRPr>
          </a:p>
          <a:p>
            <a:pPr marL="514350" indent="-514350">
              <a:buFont typeface="+mj-lt"/>
              <a:buAutoNum type="arabicPeriod"/>
            </a:pPr>
            <a:r>
              <a:rPr lang="en-US" dirty="0" smtClean="0">
                <a:solidFill>
                  <a:srgbClr val="C00000"/>
                </a:solidFill>
              </a:rPr>
              <a:t>	void main()</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int</a:t>
            </a:r>
            <a:r>
              <a:rPr lang="en-US" dirty="0" smtClean="0">
                <a:solidFill>
                  <a:srgbClr val="C00000"/>
                </a:solidFill>
              </a:rPr>
              <a:t> index;</a:t>
            </a:r>
            <a:endParaRPr lang="en-GB" dirty="0" smtClean="0">
              <a:solidFill>
                <a:srgbClr val="C00000"/>
              </a:solidFill>
            </a:endParaRPr>
          </a:p>
          <a:p>
            <a:pPr marL="514350" indent="-514350">
              <a:buFont typeface="+mj-lt"/>
              <a:buAutoNum type="arabicPeriod"/>
            </a:pPr>
            <a:r>
              <a:rPr lang="en-US" dirty="0" smtClean="0">
                <a:solidFill>
                  <a:srgbClr val="C00000"/>
                </a:solidFill>
              </a:rPr>
              <a:t>		index = 8;</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count_dn</a:t>
            </a:r>
            <a:r>
              <a:rPr lang="en-US" dirty="0" smtClean="0">
                <a:solidFill>
                  <a:srgbClr val="C00000"/>
                </a:solidFill>
              </a:rPr>
              <a:t>(index);</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r>
              <a:rPr lang="en-US" dirty="0" smtClean="0"/>
              <a:t> </a:t>
            </a:r>
            <a:endParaRPr lang="en-GB" dirty="0" smtClean="0"/>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b)</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41</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 -- Function definition -------------------- */</a:t>
            </a:r>
            <a:endParaRPr lang="en-GB" dirty="0" smtClean="0"/>
          </a:p>
          <a:p>
            <a:pPr marL="514350" indent="-514350">
              <a:buFont typeface="+mj-lt"/>
              <a:buAutoNum type="arabicPeriod"/>
            </a:pPr>
            <a:r>
              <a:rPr lang="en-US" dirty="0" smtClean="0">
                <a:solidFill>
                  <a:srgbClr val="C00000"/>
                </a:solidFill>
              </a:rPr>
              <a:t>	void </a:t>
            </a:r>
            <a:r>
              <a:rPr lang="en-US" dirty="0" err="1" smtClean="0">
                <a:solidFill>
                  <a:srgbClr val="C00000"/>
                </a:solidFill>
              </a:rPr>
              <a:t>count_dn</a:t>
            </a:r>
            <a:r>
              <a:rPr lang="en-US" dirty="0" smtClean="0">
                <a:solidFill>
                  <a:srgbClr val="C00000"/>
                </a:solidFill>
              </a:rPr>
              <a:t>(</a:t>
            </a:r>
            <a:r>
              <a:rPr lang="en-US" dirty="0" err="1" smtClean="0">
                <a:solidFill>
                  <a:srgbClr val="C00000"/>
                </a:solidFill>
              </a:rPr>
              <a:t>int</a:t>
            </a:r>
            <a:r>
              <a:rPr lang="en-US" dirty="0" smtClean="0">
                <a:solidFill>
                  <a:srgbClr val="C00000"/>
                </a:solidFill>
              </a:rPr>
              <a:t> count)</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count--;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("The value of the count is %d\</a:t>
            </a:r>
            <a:r>
              <a:rPr lang="en-US" dirty="0" err="1" smtClean="0">
                <a:solidFill>
                  <a:srgbClr val="C00000"/>
                </a:solidFill>
              </a:rPr>
              <a:t>n",count</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if(count &gt; 0)</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count_dn</a:t>
            </a:r>
            <a:r>
              <a:rPr lang="en-US" dirty="0" smtClean="0">
                <a:solidFill>
                  <a:srgbClr val="C00000"/>
                </a:solidFill>
              </a:rPr>
              <a:t>(count);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("Now the count is %d\</a:t>
            </a:r>
            <a:r>
              <a:rPr lang="en-US" dirty="0" err="1" smtClean="0">
                <a:solidFill>
                  <a:srgbClr val="C00000"/>
                </a:solidFill>
              </a:rPr>
              <a:t>n",count</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42</a:t>
            </a:fld>
            <a:endParaRPr lang="en-GB" dirty="0"/>
          </a:p>
        </p:txBody>
      </p:sp>
      <p:pic>
        <p:nvPicPr>
          <p:cNvPr id="1026" name="Picture 2"/>
          <p:cNvPicPr>
            <a:picLocks noGrp="1" noChangeAspect="1" noChangeArrowheads="1"/>
          </p:cNvPicPr>
          <p:nvPr>
            <p:ph sz="quarter" idx="1"/>
          </p:nvPr>
        </p:nvPicPr>
        <p:blipFill>
          <a:blip r:embed="rId3"/>
          <a:srcRect/>
          <a:stretch>
            <a:fillRect/>
          </a:stretch>
        </p:blipFill>
        <p:spPr bwMode="auto">
          <a:xfrm>
            <a:off x="2143108" y="1768399"/>
            <a:ext cx="5572163" cy="305601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Explanation</a:t>
            </a:r>
            <a:br>
              <a:rPr lang="en-GB" b="1" dirty="0" smtClean="0"/>
            </a:b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43</a:t>
            </a:fld>
            <a:endParaRPr lang="en-GB" dirty="0"/>
          </a:p>
        </p:txBody>
      </p:sp>
      <p:sp>
        <p:nvSpPr>
          <p:cNvPr id="6" name="Content Placeholder 5"/>
          <p:cNvSpPr>
            <a:spLocks noGrp="1"/>
          </p:cNvSpPr>
          <p:nvPr>
            <p:ph sz="quarter" idx="1"/>
          </p:nvPr>
        </p:nvSpPr>
        <p:spPr/>
        <p:txBody>
          <a:bodyPr>
            <a:normAutofit lnSpcReduction="10000"/>
          </a:bodyPr>
          <a:lstStyle/>
          <a:p>
            <a:r>
              <a:rPr lang="en-US" dirty="0" smtClean="0"/>
              <a:t>In this program the variable index is set to 8, and is used as the argument to the function </a:t>
            </a:r>
            <a:r>
              <a:rPr lang="en-US" dirty="0" err="1" smtClean="0"/>
              <a:t>count_dn</a:t>
            </a:r>
            <a:r>
              <a:rPr lang="en-US" dirty="0" smtClean="0"/>
              <a:t>. The function simply decrements the variable, prints it out in a message, and if the variable is not zero, it calls itself, where it decrements it again, prints it, etc. etc. etc.</a:t>
            </a:r>
          </a:p>
          <a:p>
            <a:r>
              <a:rPr lang="en-US" dirty="0" smtClean="0"/>
              <a:t> Finally, the variable will reach zero, and the function will not call itself again. Instead, it will return to the prior time it called itself, and return again, until finally it will return to the main program.</a:t>
            </a:r>
            <a:endParaRPr lang="en-GB" dirty="0" smtClean="0"/>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Explanation</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44</a:t>
            </a:fld>
            <a:endParaRPr lang="en-GB" dirty="0"/>
          </a:p>
        </p:txBody>
      </p:sp>
      <p:sp>
        <p:nvSpPr>
          <p:cNvPr id="6" name="Content Placeholder 5"/>
          <p:cNvSpPr>
            <a:spLocks noGrp="1"/>
          </p:cNvSpPr>
          <p:nvPr>
            <p:ph sz="quarter" idx="1"/>
          </p:nvPr>
        </p:nvSpPr>
        <p:spPr/>
        <p:txBody>
          <a:bodyPr/>
          <a:lstStyle/>
          <a:p>
            <a:r>
              <a:rPr lang="en-US" dirty="0" smtClean="0"/>
              <a:t>For purposes of understanding you can think of it as having 8 copies of the function </a:t>
            </a:r>
            <a:r>
              <a:rPr lang="en-US" dirty="0" err="1" smtClean="0"/>
              <a:t>count_dn</a:t>
            </a:r>
            <a:r>
              <a:rPr lang="en-US" dirty="0" smtClean="0"/>
              <a:t> available and it simply called all of them one at a time, keeping track of which copy it was in at any given time. </a:t>
            </a:r>
            <a:endParaRPr lang="en-GB" dirty="0" smtClean="0"/>
          </a:p>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45</a:t>
            </a:fld>
            <a:endParaRPr lang="en-GB" dirty="0"/>
          </a:p>
        </p:txBody>
      </p:sp>
      <p:sp>
        <p:nvSpPr>
          <p:cNvPr id="6" name="Content Placeholder 5"/>
          <p:cNvSpPr>
            <a:spLocks noGrp="1"/>
          </p:cNvSpPr>
          <p:nvPr>
            <p:ph sz="quarter" idx="1"/>
          </p:nvPr>
        </p:nvSpPr>
        <p:spPr/>
        <p:txBody>
          <a:bodyPr>
            <a:normAutofit fontScale="47500" lnSpcReduction="20000"/>
          </a:bodyPr>
          <a:lstStyle/>
          <a:p>
            <a:pPr marL="514350" indent="-514350">
              <a:buFont typeface="+mj-lt"/>
              <a:buAutoNum type="arabicPeriod"/>
            </a:pPr>
            <a:r>
              <a:rPr lang="en-US" dirty="0" smtClean="0">
                <a:solidFill>
                  <a:srgbClr val="C00000"/>
                </a:solidFill>
              </a:rPr>
              <a:t>#include &lt;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	void </a:t>
            </a:r>
            <a:r>
              <a:rPr lang="en-US" dirty="0" err="1" smtClean="0">
                <a:solidFill>
                  <a:srgbClr val="C00000"/>
                </a:solidFill>
              </a:rPr>
              <a:t>recurse</a:t>
            </a:r>
            <a:r>
              <a:rPr lang="en-US" dirty="0" smtClean="0">
                <a:solidFill>
                  <a:srgbClr val="C00000"/>
                </a:solidFill>
              </a:rPr>
              <a:t>(</a:t>
            </a:r>
            <a:r>
              <a:rPr lang="en-US" dirty="0" err="1" smtClean="0">
                <a:solidFill>
                  <a:srgbClr val="C00000"/>
                </a:solidFill>
              </a:rPr>
              <a:t>int</a:t>
            </a:r>
            <a:r>
              <a:rPr lang="en-US" dirty="0" smtClean="0">
                <a:solidFill>
                  <a:srgbClr val="C00000"/>
                </a:solidFill>
              </a:rPr>
              <a:t> </a:t>
            </a:r>
            <a:r>
              <a:rPr lang="en-US" dirty="0" err="1" smtClean="0">
                <a:solidFill>
                  <a:srgbClr val="C00000"/>
                </a:solidFill>
              </a:rPr>
              <a:t>i</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void main()</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recurse</a:t>
            </a:r>
            <a:r>
              <a:rPr lang="en-US" dirty="0" smtClean="0">
                <a:solidFill>
                  <a:srgbClr val="C00000"/>
                </a:solidFill>
              </a:rPr>
              <a:t>(0);</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 -- Function definition -------------------- */</a:t>
            </a:r>
            <a:endParaRPr lang="en-GB" dirty="0" smtClean="0">
              <a:solidFill>
                <a:srgbClr val="C00000"/>
              </a:solidFill>
            </a:endParaRPr>
          </a:p>
          <a:p>
            <a:pPr marL="514350" indent="-514350">
              <a:buFont typeface="+mj-lt"/>
              <a:buAutoNum type="arabicPeriod"/>
            </a:pPr>
            <a:r>
              <a:rPr lang="en-US" dirty="0" smtClean="0">
                <a:solidFill>
                  <a:srgbClr val="C00000"/>
                </a:solidFill>
              </a:rPr>
              <a:t>	void </a:t>
            </a:r>
            <a:r>
              <a:rPr lang="en-US" dirty="0" err="1" smtClean="0">
                <a:solidFill>
                  <a:srgbClr val="C00000"/>
                </a:solidFill>
              </a:rPr>
              <a:t>recurse</a:t>
            </a:r>
            <a:r>
              <a:rPr lang="en-US" dirty="0" smtClean="0">
                <a:solidFill>
                  <a:srgbClr val="C00000"/>
                </a:solidFill>
              </a:rPr>
              <a:t>(</a:t>
            </a:r>
            <a:r>
              <a:rPr lang="en-US" dirty="0" err="1" smtClean="0">
                <a:solidFill>
                  <a:srgbClr val="C00000"/>
                </a:solidFill>
              </a:rPr>
              <a:t>int</a:t>
            </a:r>
            <a:r>
              <a:rPr lang="en-US" dirty="0" smtClean="0">
                <a:solidFill>
                  <a:srgbClr val="C00000"/>
                </a:solidFill>
              </a:rPr>
              <a:t> </a:t>
            </a:r>
            <a:r>
              <a:rPr lang="en-US" dirty="0" err="1" smtClean="0">
                <a:solidFill>
                  <a:srgbClr val="C00000"/>
                </a:solidFill>
              </a:rPr>
              <a:t>i</a:t>
            </a: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if(</a:t>
            </a:r>
            <a:r>
              <a:rPr lang="en-US" dirty="0" err="1" smtClean="0">
                <a:solidFill>
                  <a:srgbClr val="C00000"/>
                </a:solidFill>
              </a:rPr>
              <a:t>i</a:t>
            </a:r>
            <a:r>
              <a:rPr lang="en-US" dirty="0" smtClean="0">
                <a:solidFill>
                  <a:srgbClr val="C00000"/>
                </a:solidFill>
              </a:rPr>
              <a:t>&lt;10)</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it-IT" dirty="0" smtClean="0">
                <a:solidFill>
                  <a:srgbClr val="C00000"/>
                </a:solidFill>
              </a:rPr>
              <a:t>{</a:t>
            </a:r>
            <a:endParaRPr lang="en-GB" dirty="0" smtClean="0">
              <a:solidFill>
                <a:srgbClr val="C00000"/>
              </a:solidFill>
            </a:endParaRPr>
          </a:p>
          <a:p>
            <a:pPr marL="514350" indent="-514350">
              <a:buFont typeface="+mj-lt"/>
              <a:buAutoNum type="arabicPeriod"/>
            </a:pPr>
            <a:r>
              <a:rPr lang="it-IT" dirty="0" smtClean="0">
                <a:solidFill>
                  <a:srgbClr val="C00000"/>
                </a:solidFill>
              </a:rPr>
              <a:t>			printf(“%d ”, i);  </a:t>
            </a:r>
            <a:endParaRPr lang="en-GB" dirty="0" smtClean="0">
              <a:solidFill>
                <a:srgbClr val="C00000"/>
              </a:solidFill>
            </a:endParaRPr>
          </a:p>
          <a:p>
            <a:pPr marL="514350" indent="-514350">
              <a:buFont typeface="+mj-lt"/>
              <a:buAutoNum type="arabicPeriod"/>
            </a:pPr>
            <a:r>
              <a:rPr lang="it-IT" dirty="0" smtClean="0">
                <a:solidFill>
                  <a:srgbClr val="C00000"/>
                </a:solidFill>
              </a:rPr>
              <a:t>			recurse(i+1);</a:t>
            </a:r>
            <a:endParaRPr lang="en-GB" dirty="0" smtClean="0">
              <a:solidFill>
                <a:srgbClr val="C00000"/>
              </a:solidFill>
            </a:endParaRPr>
          </a:p>
          <a:p>
            <a:pPr marL="514350" indent="-514350">
              <a:buFont typeface="+mj-lt"/>
              <a:buAutoNum type="arabicPeriod"/>
            </a:pPr>
            <a:r>
              <a:rPr lang="it-IT" dirty="0" smtClean="0">
                <a:solidFill>
                  <a:srgbClr val="C00000"/>
                </a:solidFill>
              </a:rPr>
              <a:t>		</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Output</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46</a:t>
            </a:fld>
            <a:endParaRPr lang="en-GB" dirty="0"/>
          </a:p>
        </p:txBody>
      </p:sp>
      <p:pic>
        <p:nvPicPr>
          <p:cNvPr id="3074" name="Picture 2"/>
          <p:cNvPicPr>
            <a:picLocks noGrp="1" noChangeAspect="1" noChangeArrowheads="1"/>
          </p:cNvPicPr>
          <p:nvPr>
            <p:ph sz="quarter" idx="1"/>
          </p:nvPr>
        </p:nvPicPr>
        <p:blipFill>
          <a:blip r:embed="rId3"/>
          <a:srcRect/>
          <a:stretch>
            <a:fillRect/>
          </a:stretch>
        </p:blipFill>
        <p:spPr bwMode="auto">
          <a:xfrm>
            <a:off x="2714612" y="2786058"/>
            <a:ext cx="4025923" cy="1133479"/>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47</a:t>
            </a:fld>
            <a:endParaRPr lang="en-GB" dirty="0"/>
          </a:p>
        </p:txBody>
      </p:sp>
      <p:sp>
        <p:nvSpPr>
          <p:cNvPr id="9" name="Content Placeholder 8"/>
          <p:cNvSpPr>
            <a:spLocks noGrp="1"/>
          </p:cNvSpPr>
          <p:nvPr>
            <p:ph sz="quarter" idx="1"/>
          </p:nvPr>
        </p:nvSpPr>
        <p:spPr/>
        <p:txBody>
          <a:bodyPr/>
          <a:lstStyle/>
          <a:p>
            <a:r>
              <a:rPr lang="en-US" dirty="0" smtClean="0"/>
              <a:t>The </a:t>
            </a:r>
            <a:r>
              <a:rPr lang="en-US" dirty="0" err="1" smtClean="0"/>
              <a:t>recurse</a:t>
            </a:r>
            <a:r>
              <a:rPr lang="en-US" dirty="0" smtClean="0"/>
              <a:t>( ) function is first called with 0. This is </a:t>
            </a:r>
            <a:r>
              <a:rPr lang="en-US" dirty="0" err="1" smtClean="0"/>
              <a:t>recurse’s</a:t>
            </a:r>
            <a:r>
              <a:rPr lang="en-US" dirty="0" smtClean="0"/>
              <a:t>( ) first activation. </a:t>
            </a:r>
          </a:p>
          <a:p>
            <a:r>
              <a:rPr lang="en-US" dirty="0" smtClean="0"/>
              <a:t>Since 0 is less than 10, it is printed. After printing it, the function is called again with (i+1), i.e. 1. </a:t>
            </a:r>
          </a:p>
          <a:p>
            <a:r>
              <a:rPr lang="en-US" dirty="0" smtClean="0"/>
              <a:t>The process repeats until </a:t>
            </a:r>
            <a:r>
              <a:rPr lang="en-US" dirty="0" err="1" smtClean="0"/>
              <a:t>recurse</a:t>
            </a:r>
            <a:r>
              <a:rPr lang="en-US" dirty="0" smtClean="0"/>
              <a:t>( ) is called with the value 10. </a:t>
            </a:r>
          </a:p>
          <a:p>
            <a:r>
              <a:rPr lang="en-US" dirty="0" smtClean="0"/>
              <a:t>Therefore the numbers are printed in ascending order from 0 to 9.</a:t>
            </a:r>
            <a:endParaRPr lang="en-GB" dirty="0" smtClean="0"/>
          </a:p>
          <a:p>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48</a:t>
            </a:fld>
            <a:endParaRPr lang="en-GB" dirty="0"/>
          </a:p>
        </p:txBody>
      </p:sp>
      <p:sp>
        <p:nvSpPr>
          <p:cNvPr id="6" name="Content Placeholder 5"/>
          <p:cNvSpPr>
            <a:spLocks noGrp="1"/>
          </p:cNvSpPr>
          <p:nvPr>
            <p:ph sz="quarter" idx="1"/>
          </p:nvPr>
        </p:nvSpPr>
        <p:spPr/>
        <p:txBody>
          <a:bodyPr>
            <a:normAutofit lnSpcReduction="10000"/>
          </a:bodyPr>
          <a:lstStyle/>
          <a:p>
            <a:pPr marL="514350" indent="-514350">
              <a:buNone/>
            </a:pPr>
            <a:r>
              <a:rPr lang="en-US" dirty="0" smtClean="0"/>
              <a:t>1. Explain the meaning of each of the following function prototypes</a:t>
            </a:r>
            <a:endParaRPr lang="en-GB" dirty="0" smtClean="0"/>
          </a:p>
          <a:p>
            <a:pPr lvl="2"/>
            <a:r>
              <a:rPr lang="en-US" dirty="0" err="1" smtClean="0"/>
              <a:t>int</a:t>
            </a:r>
            <a:r>
              <a:rPr lang="en-US" dirty="0" smtClean="0"/>
              <a:t> f(</a:t>
            </a:r>
            <a:r>
              <a:rPr lang="en-US" dirty="0" err="1" smtClean="0"/>
              <a:t>int</a:t>
            </a:r>
            <a:r>
              <a:rPr lang="en-US" dirty="0" smtClean="0"/>
              <a:t> a);</a:t>
            </a:r>
            <a:endParaRPr lang="en-GB" dirty="0" smtClean="0"/>
          </a:p>
          <a:p>
            <a:pPr lvl="2"/>
            <a:r>
              <a:rPr lang="en-US" dirty="0" smtClean="0"/>
              <a:t>void f(long a, short b, unsigned c);</a:t>
            </a:r>
            <a:endParaRPr lang="en-GB" dirty="0" smtClean="0"/>
          </a:p>
          <a:p>
            <a:pPr lvl="2"/>
            <a:r>
              <a:rPr lang="en-US" dirty="0" smtClean="0"/>
              <a:t>char f(void);</a:t>
            </a:r>
            <a:endParaRPr lang="en-GB" dirty="0" smtClean="0"/>
          </a:p>
          <a:p>
            <a:r>
              <a:rPr lang="en-US" b="1" dirty="0" smtClean="0"/>
              <a:t> </a:t>
            </a:r>
            <a:endParaRPr lang="en-GB" dirty="0" smtClean="0"/>
          </a:p>
          <a:p>
            <a:pPr marL="514350" indent="-514350">
              <a:buNone/>
            </a:pPr>
            <a:r>
              <a:rPr lang="en-US" dirty="0" smtClean="0"/>
              <a:t>2. Each of the following is the first line of a function definition.  Explain the meaning of each.</a:t>
            </a:r>
            <a:endParaRPr lang="en-GB" dirty="0" smtClean="0"/>
          </a:p>
          <a:p>
            <a:pPr lvl="2"/>
            <a:r>
              <a:rPr lang="en-US" dirty="0" smtClean="0"/>
              <a:t>float f(float a, float b)</a:t>
            </a:r>
            <a:endParaRPr lang="en-GB" dirty="0" smtClean="0"/>
          </a:p>
          <a:p>
            <a:pPr lvl="2"/>
            <a:r>
              <a:rPr lang="en-US" dirty="0" smtClean="0"/>
              <a:t>long f(long a)</a:t>
            </a:r>
            <a:endParaRPr lang="en-GB" dirty="0" smtClean="0"/>
          </a:p>
          <a:p>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49</a:t>
            </a:fld>
            <a:endParaRPr lang="en-GB" dirty="0"/>
          </a:p>
        </p:txBody>
      </p:sp>
      <p:sp>
        <p:nvSpPr>
          <p:cNvPr id="6" name="Content Placeholder 5"/>
          <p:cNvSpPr>
            <a:spLocks noGrp="1"/>
          </p:cNvSpPr>
          <p:nvPr>
            <p:ph sz="quarter" idx="1"/>
          </p:nvPr>
        </p:nvSpPr>
        <p:spPr/>
        <p:txBody>
          <a:bodyPr>
            <a:normAutofit fontScale="32500" lnSpcReduction="20000"/>
          </a:bodyPr>
          <a:lstStyle/>
          <a:p>
            <a:pPr>
              <a:buNone/>
            </a:pPr>
            <a:r>
              <a:rPr lang="en-US" dirty="0" smtClean="0"/>
              <a:t>3. Describe the output generated by the followed program.</a:t>
            </a:r>
            <a:endParaRPr lang="en-GB" dirty="0" smtClean="0"/>
          </a:p>
          <a:p>
            <a:r>
              <a:rPr lang="en-US" i="1" dirty="0" smtClean="0"/>
              <a:t> </a:t>
            </a:r>
            <a:endParaRPr lang="en-GB" dirty="0" smtClean="0"/>
          </a:p>
          <a:p>
            <a:r>
              <a:rPr lang="en-US" dirty="0" smtClean="0"/>
              <a:t>	#include&lt;</a:t>
            </a:r>
            <a:r>
              <a:rPr lang="en-US" dirty="0" err="1" smtClean="0"/>
              <a:t>stdio.h</a:t>
            </a:r>
            <a:r>
              <a:rPr lang="en-US" dirty="0" smtClean="0"/>
              <a:t>&gt;</a:t>
            </a:r>
            <a:endParaRPr lang="en-GB" dirty="0" smtClean="0"/>
          </a:p>
          <a:p>
            <a:r>
              <a:rPr lang="en-US" dirty="0" smtClean="0"/>
              <a:t>	</a:t>
            </a:r>
            <a:r>
              <a:rPr lang="en-US" dirty="0" err="1" smtClean="0"/>
              <a:t>int</a:t>
            </a:r>
            <a:r>
              <a:rPr lang="en-US" dirty="0" smtClean="0"/>
              <a:t> </a:t>
            </a:r>
            <a:r>
              <a:rPr lang="en-US" dirty="0" err="1" smtClean="0"/>
              <a:t>func</a:t>
            </a:r>
            <a:r>
              <a:rPr lang="en-US" dirty="0" smtClean="0"/>
              <a:t>(</a:t>
            </a:r>
            <a:r>
              <a:rPr lang="en-US" dirty="0" err="1" smtClean="0"/>
              <a:t>int</a:t>
            </a:r>
            <a:r>
              <a:rPr lang="en-US" dirty="0" smtClean="0"/>
              <a:t> count);</a:t>
            </a:r>
            <a:endParaRPr lang="en-GB" dirty="0" smtClean="0"/>
          </a:p>
          <a:p>
            <a:r>
              <a:rPr lang="en-US" dirty="0" smtClean="0"/>
              <a:t>	main()</a:t>
            </a:r>
            <a:endParaRPr lang="en-GB" dirty="0" smtClean="0"/>
          </a:p>
          <a:p>
            <a:r>
              <a:rPr lang="en-US" dirty="0" smtClean="0"/>
              <a:t>	{</a:t>
            </a:r>
            <a:endParaRPr lang="en-GB" dirty="0" smtClean="0"/>
          </a:p>
          <a:p>
            <a:r>
              <a:rPr lang="en-US" dirty="0" smtClean="0"/>
              <a:t>		</a:t>
            </a:r>
            <a:r>
              <a:rPr lang="en-US" dirty="0" err="1" smtClean="0"/>
              <a:t>int</a:t>
            </a:r>
            <a:r>
              <a:rPr lang="en-US" dirty="0" smtClean="0"/>
              <a:t> </a:t>
            </a:r>
            <a:r>
              <a:rPr lang="en-US" dirty="0" err="1" smtClean="0"/>
              <a:t>a,count</a:t>
            </a:r>
            <a:r>
              <a:rPr lang="en-US" dirty="0" smtClean="0"/>
              <a:t>;</a:t>
            </a:r>
            <a:endParaRPr lang="en-GB" dirty="0" smtClean="0"/>
          </a:p>
          <a:p>
            <a:r>
              <a:rPr lang="en-US" dirty="0" smtClean="0"/>
              <a:t>		for (count=1; count&lt; = 10; count + +)</a:t>
            </a:r>
            <a:endParaRPr lang="en-GB" dirty="0" smtClean="0"/>
          </a:p>
          <a:p>
            <a:r>
              <a:rPr lang="en-US" dirty="0" smtClean="0"/>
              <a:t>		{		</a:t>
            </a:r>
            <a:endParaRPr lang="en-GB" dirty="0" smtClean="0"/>
          </a:p>
          <a:p>
            <a:r>
              <a:rPr lang="en-US" dirty="0" smtClean="0"/>
              <a:t>			a = </a:t>
            </a:r>
            <a:r>
              <a:rPr lang="en-US" dirty="0" err="1" smtClean="0"/>
              <a:t>func</a:t>
            </a:r>
            <a:r>
              <a:rPr lang="en-US" dirty="0" smtClean="0"/>
              <a:t>(count);</a:t>
            </a:r>
            <a:endParaRPr lang="en-GB" dirty="0" smtClean="0"/>
          </a:p>
          <a:p>
            <a:r>
              <a:rPr lang="en-US" dirty="0" smtClean="0"/>
              <a:t>			 </a:t>
            </a:r>
            <a:r>
              <a:rPr lang="en-US" dirty="0" err="1" smtClean="0"/>
              <a:t>printf</a:t>
            </a:r>
            <a:r>
              <a:rPr lang="en-US" dirty="0" smtClean="0"/>
              <a:t>(“%</a:t>
            </a:r>
            <a:r>
              <a:rPr lang="en-US" dirty="0" err="1" smtClean="0"/>
              <a:t>d”,a</a:t>
            </a:r>
            <a:r>
              <a:rPr lang="en-US" dirty="0" smtClean="0"/>
              <a:t>);</a:t>
            </a:r>
            <a:endParaRPr lang="en-GB" dirty="0" smtClean="0"/>
          </a:p>
          <a:p>
            <a:r>
              <a:rPr lang="es-MX" dirty="0" smtClean="0"/>
              <a:t>		}</a:t>
            </a:r>
            <a:endParaRPr lang="en-GB" dirty="0" smtClean="0"/>
          </a:p>
          <a:p>
            <a:r>
              <a:rPr lang="es-MX" dirty="0" smtClean="0"/>
              <a:t>		</a:t>
            </a:r>
            <a:r>
              <a:rPr lang="en-US" dirty="0" smtClean="0"/>
              <a:t>return 0;</a:t>
            </a:r>
            <a:endParaRPr lang="en-GB" dirty="0" smtClean="0"/>
          </a:p>
          <a:p>
            <a:r>
              <a:rPr lang="es-MX" dirty="0" smtClean="0"/>
              <a:t>	}</a:t>
            </a:r>
            <a:endParaRPr lang="en-GB" dirty="0" smtClean="0"/>
          </a:p>
          <a:p>
            <a:r>
              <a:rPr lang="es-MX" dirty="0" smtClean="0"/>
              <a:t>	</a:t>
            </a:r>
            <a:r>
              <a:rPr lang="es-MX" dirty="0" err="1" smtClean="0"/>
              <a:t>int</a:t>
            </a:r>
            <a:r>
              <a:rPr lang="es-MX" dirty="0" smtClean="0"/>
              <a:t> </a:t>
            </a:r>
            <a:r>
              <a:rPr lang="es-MX" dirty="0" err="1" smtClean="0"/>
              <a:t>func</a:t>
            </a:r>
            <a:r>
              <a:rPr lang="es-MX" dirty="0" smtClean="0"/>
              <a:t>(</a:t>
            </a:r>
            <a:r>
              <a:rPr lang="es-MX" dirty="0" err="1" smtClean="0"/>
              <a:t>int</a:t>
            </a:r>
            <a:r>
              <a:rPr lang="es-MX" dirty="0" smtClean="0"/>
              <a:t> x)</a:t>
            </a:r>
            <a:endParaRPr lang="en-GB" dirty="0" smtClean="0"/>
          </a:p>
          <a:p>
            <a:r>
              <a:rPr lang="es-MX" dirty="0" smtClean="0"/>
              <a:t>	{</a:t>
            </a:r>
            <a:endParaRPr lang="en-GB" dirty="0" smtClean="0"/>
          </a:p>
          <a:p>
            <a:r>
              <a:rPr lang="es-MX" dirty="0" smtClean="0"/>
              <a:t>		</a:t>
            </a:r>
            <a:r>
              <a:rPr lang="es-MX" dirty="0" err="1" smtClean="0"/>
              <a:t>int</a:t>
            </a:r>
            <a:r>
              <a:rPr lang="es-MX" dirty="0" smtClean="0"/>
              <a:t> y;</a:t>
            </a:r>
            <a:endParaRPr lang="en-GB" dirty="0" smtClean="0"/>
          </a:p>
          <a:p>
            <a:r>
              <a:rPr lang="es-MX" dirty="0" smtClean="0"/>
              <a:t>		y = x * x;</a:t>
            </a:r>
            <a:endParaRPr lang="en-GB" dirty="0" smtClean="0"/>
          </a:p>
          <a:p>
            <a:r>
              <a:rPr lang="es-MX" dirty="0" smtClean="0"/>
              <a:t>		</a:t>
            </a:r>
            <a:r>
              <a:rPr lang="en-US" dirty="0" smtClean="0"/>
              <a:t>return(y);</a:t>
            </a:r>
            <a:endParaRPr lang="en-GB" dirty="0" smtClean="0"/>
          </a:p>
          <a:p>
            <a:r>
              <a:rPr lang="en-US" dirty="0" smtClean="0"/>
              <a:t>	}</a:t>
            </a:r>
            <a:endParaRPr lang="en-GB" dirty="0" smtClean="0"/>
          </a:p>
          <a:p>
            <a:r>
              <a:rPr lang="en-US" dirty="0" smtClean="0"/>
              <a:t> </a:t>
            </a:r>
            <a:endParaRPr lang="en-GB" dirty="0" smtClean="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i="1" dirty="0" smtClean="0"/>
              <a:t/>
            </a:r>
            <a:br>
              <a:rPr lang="en-US" i="1" dirty="0" smtClean="0"/>
            </a:br>
            <a:r>
              <a:rPr lang="en-US" i="1" dirty="0" smtClean="0"/>
              <a:t>2. Clear program logic</a:t>
            </a:r>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5</a:t>
            </a:fld>
            <a:endParaRPr lang="en-GB" dirty="0"/>
          </a:p>
        </p:txBody>
      </p:sp>
      <p:sp>
        <p:nvSpPr>
          <p:cNvPr id="6" name="Content Placeholder 5"/>
          <p:cNvSpPr>
            <a:spLocks noGrp="1"/>
          </p:cNvSpPr>
          <p:nvPr>
            <p:ph sz="quarter" idx="1"/>
          </p:nvPr>
        </p:nvSpPr>
        <p:spPr/>
        <p:txBody>
          <a:bodyPr>
            <a:normAutofit fontScale="77500" lnSpcReduction="20000"/>
          </a:bodyPr>
          <a:lstStyle/>
          <a:p>
            <a:r>
              <a:rPr lang="en-US" dirty="0" smtClean="0"/>
              <a:t>Equally important is the </a:t>
            </a:r>
            <a:r>
              <a:rPr lang="en-US" i="1" dirty="0" smtClean="0"/>
              <a:t>logical clarity</a:t>
            </a:r>
            <a:r>
              <a:rPr lang="en-US" dirty="0" smtClean="0"/>
              <a:t> resulting from the decomposition of a program into several concise functions where each function represents some well-defined part of the overall problem. </a:t>
            </a:r>
          </a:p>
          <a:p>
            <a:endParaRPr lang="en-US" dirty="0" smtClean="0"/>
          </a:p>
          <a:p>
            <a:r>
              <a:rPr lang="en-US" dirty="0" smtClean="0"/>
              <a:t>Such programs are easier to write and debug and their logical structure is more clear than programs which lack this type of structure. This is especially true of lengthy, complicated programs.</a:t>
            </a:r>
          </a:p>
          <a:p>
            <a:r>
              <a:rPr lang="en-US" dirty="0" smtClean="0"/>
              <a:t> </a:t>
            </a:r>
          </a:p>
          <a:p>
            <a:r>
              <a:rPr lang="en-US" dirty="0" smtClean="0"/>
              <a:t>Most C programs are therefore modularized in this manner, even though they may not involve repeated execution of some task. </a:t>
            </a:r>
          </a:p>
          <a:p>
            <a:endParaRPr lang="en-US" dirty="0" smtClean="0"/>
          </a:p>
          <a:p>
            <a:r>
              <a:rPr lang="en-US" dirty="0" smtClean="0"/>
              <a:t>In fact the decomposition of a program into individual program modules is generally considered to be good programming practice.</a:t>
            </a:r>
            <a:endParaRPr lang="en-GB" dirty="0" smtClean="0"/>
          </a:p>
          <a:p>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50</a:t>
            </a:fld>
            <a:endParaRPr lang="en-GB" dirty="0"/>
          </a:p>
        </p:txBody>
      </p:sp>
      <p:sp>
        <p:nvSpPr>
          <p:cNvPr id="6" name="Content Placeholder 5"/>
          <p:cNvSpPr>
            <a:spLocks noGrp="1"/>
          </p:cNvSpPr>
          <p:nvPr>
            <p:ph sz="quarter" idx="1"/>
          </p:nvPr>
        </p:nvSpPr>
        <p:spPr/>
        <p:txBody>
          <a:bodyPr>
            <a:normAutofit fontScale="85000" lnSpcReduction="10000"/>
          </a:bodyPr>
          <a:lstStyle/>
          <a:p>
            <a:r>
              <a:rPr lang="fr-FR" dirty="0" smtClean="0"/>
              <a:t>4.  </a:t>
            </a:r>
            <a:r>
              <a:rPr lang="en-US" dirty="0" smtClean="0"/>
              <a:t>Write a program that creates a function, called </a:t>
            </a:r>
            <a:r>
              <a:rPr lang="en-US" b="1" dirty="0" err="1" smtClean="0"/>
              <a:t>avg</a:t>
            </a:r>
            <a:r>
              <a:rPr lang="en-US" b="1" dirty="0" smtClean="0"/>
              <a:t>()</a:t>
            </a:r>
            <a:r>
              <a:rPr lang="en-US" dirty="0" smtClean="0"/>
              <a:t>  that reads ten floating-point   numbers entered by the user and returns their average.</a:t>
            </a:r>
            <a:endParaRPr lang="en-GB" dirty="0" smtClean="0"/>
          </a:p>
          <a:p>
            <a:r>
              <a:rPr lang="en-US" dirty="0" smtClean="0"/>
              <a:t> </a:t>
            </a:r>
            <a:endParaRPr lang="en-GB" dirty="0" smtClean="0"/>
          </a:p>
          <a:p>
            <a:pPr lvl="0"/>
            <a:r>
              <a:rPr lang="en-US" dirty="0" smtClean="0"/>
              <a:t>5. Write a program that uses a function called </a:t>
            </a:r>
            <a:r>
              <a:rPr lang="en-US" b="1" dirty="0" err="1" smtClean="0"/>
              <a:t>hypot</a:t>
            </a:r>
            <a:r>
              <a:rPr lang="en-US" b="1" dirty="0" smtClean="0"/>
              <a:t>()</a:t>
            </a:r>
            <a:r>
              <a:rPr lang="en-US" dirty="0" smtClean="0"/>
              <a:t> that returns the length of the hypotenuse  of a right angled triangle when passed the length of the two opposing sides. Have the function return a </a:t>
            </a:r>
            <a:r>
              <a:rPr lang="en-US" b="1" dirty="0" smtClean="0"/>
              <a:t>double </a:t>
            </a:r>
            <a:r>
              <a:rPr lang="en-US" dirty="0" smtClean="0"/>
              <a:t>value. The type of the parameters must be </a:t>
            </a:r>
            <a:r>
              <a:rPr lang="en-US" b="1" dirty="0" smtClean="0"/>
              <a:t>double </a:t>
            </a:r>
            <a:r>
              <a:rPr lang="en-US" dirty="0" smtClean="0"/>
              <a:t>as well Demonstrate the function in  a program. (The Pythagorean theorem states that the sum of the squares of the  two opposing sides equals the two opposing sides equals the square of the hypotenuse).</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Exercises</a:t>
            </a:r>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51</a:t>
            </a:fld>
            <a:endParaRPr lang="en-GB" dirty="0"/>
          </a:p>
        </p:txBody>
      </p:sp>
      <p:sp>
        <p:nvSpPr>
          <p:cNvPr id="6" name="Content Placeholder 5"/>
          <p:cNvSpPr>
            <a:spLocks noGrp="1"/>
          </p:cNvSpPr>
          <p:nvPr>
            <p:ph sz="quarter" idx="1"/>
          </p:nvPr>
        </p:nvSpPr>
        <p:spPr/>
        <p:txBody>
          <a:bodyPr>
            <a:normAutofit fontScale="70000" lnSpcReduction="20000"/>
          </a:bodyPr>
          <a:lstStyle/>
          <a:p>
            <a:r>
              <a:rPr lang="en-US" dirty="0" smtClean="0"/>
              <a:t>6.  The Future Value (</a:t>
            </a:r>
            <a:r>
              <a:rPr lang="en-US" b="1" dirty="0" smtClean="0"/>
              <a:t>fv</a:t>
            </a:r>
            <a:r>
              <a:rPr lang="en-US" dirty="0" smtClean="0"/>
              <a:t>)</a:t>
            </a:r>
            <a:r>
              <a:rPr lang="en-US" b="1" dirty="0" smtClean="0"/>
              <a:t> </a:t>
            </a:r>
            <a:r>
              <a:rPr lang="en-US" dirty="0" smtClean="0"/>
              <a:t>earned from an investment amount (</a:t>
            </a:r>
            <a:r>
              <a:rPr lang="en-US" b="1" dirty="0" smtClean="0"/>
              <a:t>p</a:t>
            </a:r>
            <a:r>
              <a:rPr lang="en-US" dirty="0" smtClean="0"/>
              <a:t>), at a constant interest rate (</a:t>
            </a:r>
            <a:r>
              <a:rPr lang="en-US" b="1" dirty="0" smtClean="0"/>
              <a:t>r</a:t>
            </a:r>
            <a:r>
              <a:rPr lang="en-US" dirty="0" smtClean="0"/>
              <a:t>), over </a:t>
            </a:r>
            <a:r>
              <a:rPr lang="en-US" b="1" dirty="0" smtClean="0"/>
              <a:t>n </a:t>
            </a:r>
            <a:r>
              <a:rPr lang="en-US" dirty="0" smtClean="0"/>
              <a:t>years is calculated using the formula:</a:t>
            </a:r>
            <a:endParaRPr lang="en-GB" dirty="0" smtClean="0"/>
          </a:p>
          <a:p>
            <a:r>
              <a:rPr lang="en-US" dirty="0" smtClean="0"/>
              <a:t> </a:t>
            </a:r>
            <a:endParaRPr lang="en-GB" dirty="0" smtClean="0"/>
          </a:p>
          <a:p>
            <a:r>
              <a:rPr lang="en-US" dirty="0" smtClean="0"/>
              <a:t>		fv  =  p   *       1</a:t>
            </a:r>
            <a:endParaRPr lang="en-GB" dirty="0" smtClean="0"/>
          </a:p>
          <a:p>
            <a:r>
              <a:rPr lang="en-US" dirty="0" smtClean="0"/>
              <a:t>         		                   (1 + r)</a:t>
            </a:r>
            <a:r>
              <a:rPr lang="en-US" baseline="30000" dirty="0" smtClean="0"/>
              <a:t>n</a:t>
            </a:r>
            <a:r>
              <a:rPr lang="en-US" dirty="0" smtClean="0"/>
              <a:t>	</a:t>
            </a:r>
            <a:endParaRPr lang="en-GB" dirty="0" smtClean="0"/>
          </a:p>
          <a:p>
            <a:r>
              <a:rPr lang="fr-FR" b="1" dirty="0" smtClean="0"/>
              <a:t> </a:t>
            </a:r>
            <a:endParaRPr lang="en-GB" b="1" dirty="0" smtClean="0"/>
          </a:p>
          <a:p>
            <a:r>
              <a:rPr lang="en-US" b="1" dirty="0" smtClean="0"/>
              <a:t>Required:</a:t>
            </a:r>
            <a:endParaRPr lang="en-GB" dirty="0" smtClean="0"/>
          </a:p>
          <a:p>
            <a:pPr hangingPunct="0"/>
            <a:r>
              <a:rPr lang="en-GB" dirty="0" smtClean="0"/>
              <a:t>Write a program that reads the investment amount, rate and number of years, calculates and prints the future value.</a:t>
            </a:r>
            <a:endParaRPr lang="en-GB" i="1" dirty="0" smtClean="0"/>
          </a:p>
          <a:p>
            <a:pPr hangingPunct="0"/>
            <a:r>
              <a:rPr lang="en-GB" dirty="0" smtClean="0"/>
              <a:t> </a:t>
            </a:r>
            <a:endParaRPr lang="en-GB" i="1" dirty="0" smtClean="0"/>
          </a:p>
          <a:p>
            <a:r>
              <a:rPr lang="en-US" b="1" dirty="0" smtClean="0"/>
              <a:t>Hint:</a:t>
            </a:r>
            <a:r>
              <a:rPr lang="en-US" dirty="0" smtClean="0"/>
              <a:t> Implement this program using a function </a:t>
            </a:r>
            <a:r>
              <a:rPr lang="en-US" b="1" dirty="0" err="1" smtClean="0"/>
              <a:t>getfv</a:t>
            </a:r>
            <a:r>
              <a:rPr lang="en-US" b="1" dirty="0" smtClean="0"/>
              <a:t>( )</a:t>
            </a:r>
            <a:r>
              <a:rPr lang="en-US" dirty="0" smtClean="0"/>
              <a:t>, which accepts three parameters (</a:t>
            </a:r>
            <a:r>
              <a:rPr lang="en-US" b="1" dirty="0" smtClean="0"/>
              <a:t>p</a:t>
            </a:r>
            <a:r>
              <a:rPr lang="en-US" dirty="0" smtClean="0"/>
              <a:t>, </a:t>
            </a:r>
            <a:r>
              <a:rPr lang="en-US" b="1" dirty="0" smtClean="0"/>
              <a:t>r</a:t>
            </a:r>
            <a:r>
              <a:rPr lang="en-US" dirty="0" smtClean="0"/>
              <a:t> and  </a:t>
            </a:r>
            <a:r>
              <a:rPr lang="en-US" b="1" dirty="0" smtClean="0"/>
              <a:t>n</a:t>
            </a:r>
            <a:r>
              <a:rPr lang="en-US" dirty="0" smtClean="0"/>
              <a:t>), calculates the </a:t>
            </a:r>
            <a:r>
              <a:rPr lang="en-US" b="1" dirty="0" smtClean="0"/>
              <a:t>fv</a:t>
            </a:r>
            <a:r>
              <a:rPr lang="en-US" dirty="0" smtClean="0"/>
              <a:t> and returns the value of </a:t>
            </a:r>
            <a:r>
              <a:rPr lang="en-US" b="1" dirty="0" smtClean="0"/>
              <a:t>fv</a:t>
            </a:r>
            <a:r>
              <a:rPr lang="en-US" dirty="0" smtClean="0"/>
              <a:t>.</a:t>
            </a:r>
            <a:endParaRPr lang="en-GB" dirty="0" smtClean="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i="1" dirty="0" smtClean="0"/>
              <a:t/>
            </a:r>
            <a:br>
              <a:rPr lang="en-US" i="1" dirty="0" smtClean="0"/>
            </a:br>
            <a:r>
              <a:rPr lang="en-US" i="1" dirty="0" smtClean="0"/>
              <a:t>3. Program libraries</a:t>
            </a:r>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6</a:t>
            </a:fld>
            <a:endParaRPr lang="en-GB" dirty="0"/>
          </a:p>
        </p:txBody>
      </p:sp>
      <p:sp>
        <p:nvSpPr>
          <p:cNvPr id="6" name="Content Placeholder 5"/>
          <p:cNvSpPr>
            <a:spLocks noGrp="1"/>
          </p:cNvSpPr>
          <p:nvPr>
            <p:ph sz="quarter" idx="1"/>
          </p:nvPr>
        </p:nvSpPr>
        <p:spPr/>
        <p:txBody>
          <a:bodyPr>
            <a:normAutofit fontScale="92500" lnSpcReduction="10000"/>
          </a:bodyPr>
          <a:lstStyle/>
          <a:p>
            <a:r>
              <a:rPr lang="en-US" dirty="0" smtClean="0"/>
              <a:t>This use of functions also enables a programmer to build a </a:t>
            </a:r>
            <a:r>
              <a:rPr lang="en-US" i="1" dirty="0" smtClean="0"/>
              <a:t>customized library of frequently used routines</a:t>
            </a:r>
            <a:r>
              <a:rPr lang="en-US" dirty="0" smtClean="0"/>
              <a:t> or of routines containing system-dependent features. </a:t>
            </a:r>
          </a:p>
          <a:p>
            <a:r>
              <a:rPr lang="en-US" dirty="0" smtClean="0"/>
              <a:t>Each routine can be programmed as a separate function and stored within a special library file.</a:t>
            </a:r>
          </a:p>
          <a:p>
            <a:r>
              <a:rPr lang="en-US" dirty="0" smtClean="0"/>
              <a:t> If a program requires a particular routine, the corresponding library function can be accessed and attached to the program during the compilation process. </a:t>
            </a:r>
          </a:p>
          <a:p>
            <a:r>
              <a:rPr lang="en-US" dirty="0" smtClean="0"/>
              <a:t>Hence a single function can be utilized by many different programs. </a:t>
            </a:r>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of functions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7</a:t>
            </a:fld>
            <a:endParaRPr lang="en-GB" dirty="0"/>
          </a:p>
        </p:txBody>
      </p:sp>
      <p:sp>
        <p:nvSpPr>
          <p:cNvPr id="6" name="Content Placeholder 5"/>
          <p:cNvSpPr>
            <a:spLocks noGrp="1"/>
          </p:cNvSpPr>
          <p:nvPr>
            <p:ph sz="quarter" idx="1"/>
          </p:nvPr>
        </p:nvSpPr>
        <p:spPr/>
        <p:txBody>
          <a:bodyPr/>
          <a:lstStyle/>
          <a:p>
            <a:r>
              <a:rPr lang="en-US" dirty="0" smtClean="0"/>
              <a:t>Functions can be classified into two: </a:t>
            </a:r>
            <a:endParaRPr lang="en-GB" dirty="0" smtClean="0"/>
          </a:p>
          <a:p>
            <a:pPr>
              <a:buNone/>
            </a:pPr>
            <a:r>
              <a:rPr lang="en-US" dirty="0" smtClean="0"/>
              <a:t> </a:t>
            </a:r>
            <a:endParaRPr lang="en-GB" dirty="0" smtClean="0"/>
          </a:p>
          <a:p>
            <a:pPr lvl="1"/>
            <a:r>
              <a:rPr lang="en-US" dirty="0" smtClean="0"/>
              <a:t>Standard library functions and</a:t>
            </a:r>
            <a:endParaRPr lang="en-GB" dirty="0" smtClean="0"/>
          </a:p>
          <a:p>
            <a:pPr lvl="1"/>
            <a:r>
              <a:rPr lang="en-US" dirty="0" smtClean="0"/>
              <a:t> User defined functions.</a:t>
            </a:r>
            <a:endParaRPr lang="en-GB"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Standard library functions</a:t>
            </a:r>
            <a:r>
              <a:rPr lang="en-GB" b="1" i="1" dirty="0" smtClean="0"/>
              <a:t/>
            </a:r>
            <a:br>
              <a:rPr lang="en-GB" b="1" i="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8</a:t>
            </a:fld>
            <a:endParaRPr lang="en-GB" dirty="0"/>
          </a:p>
        </p:txBody>
      </p:sp>
      <p:sp>
        <p:nvSpPr>
          <p:cNvPr id="6" name="Content Placeholder 5"/>
          <p:cNvSpPr>
            <a:spLocks noGrp="1"/>
          </p:cNvSpPr>
          <p:nvPr>
            <p:ph sz="quarter" idx="1"/>
          </p:nvPr>
        </p:nvSpPr>
        <p:spPr/>
        <p:txBody>
          <a:bodyPr>
            <a:normAutofit fontScale="92500"/>
          </a:bodyPr>
          <a:lstStyle/>
          <a:p>
            <a:r>
              <a:rPr lang="en-US" dirty="0" smtClean="0"/>
              <a:t>Every compiler comes with some standard predefined functions which are available for your use. </a:t>
            </a:r>
          </a:p>
          <a:p>
            <a:r>
              <a:rPr lang="en-US" dirty="0" smtClean="0"/>
              <a:t>These are mostly input/output functions, character and string manipulation functions, and math functions. </a:t>
            </a:r>
          </a:p>
          <a:p>
            <a:r>
              <a:rPr lang="en-US" dirty="0" smtClean="0"/>
              <a:t>Prototypes are defined for you by the compiler writer for all of the functions that are included with your compiler. </a:t>
            </a:r>
          </a:p>
          <a:p>
            <a:r>
              <a:rPr lang="en-US" dirty="0" smtClean="0"/>
              <a:t>A few minutes spent studying your compiler’s Reference Guide will give you an insight into where the prototypes are defined for each of the functions. </a:t>
            </a:r>
            <a:endParaRPr lang="en-GB" dirty="0" smtClean="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Standard library functions</a:t>
            </a:r>
            <a:r>
              <a:rPr lang="en-GB" b="1" i="1" dirty="0" smtClean="0"/>
              <a:t/>
            </a:r>
            <a:br>
              <a:rPr lang="en-GB" b="1" i="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10/23/2009</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9</a:t>
            </a:fld>
            <a:endParaRPr lang="en-GB" dirty="0"/>
          </a:p>
        </p:txBody>
      </p:sp>
      <p:sp>
        <p:nvSpPr>
          <p:cNvPr id="6" name="Content Placeholder 5"/>
          <p:cNvSpPr>
            <a:spLocks noGrp="1"/>
          </p:cNvSpPr>
          <p:nvPr>
            <p:ph sz="quarter" idx="1"/>
          </p:nvPr>
        </p:nvSpPr>
        <p:spPr/>
        <p:txBody>
          <a:bodyPr>
            <a:normAutofit fontScale="85000" lnSpcReduction="10000"/>
          </a:bodyPr>
          <a:lstStyle/>
          <a:p>
            <a:r>
              <a:rPr lang="en-US" dirty="0" smtClean="0"/>
              <a:t>In addition, most compilers have additional functions predefined that are not standard but allow the programmer to get the most out of a particular computer. </a:t>
            </a:r>
          </a:p>
          <a:p>
            <a:r>
              <a:rPr lang="en-US" dirty="0" smtClean="0"/>
              <a:t>One example of a library of this type is the </a:t>
            </a:r>
            <a:r>
              <a:rPr lang="en-US" i="1" dirty="0" smtClean="0"/>
              <a:t>CONIO</a:t>
            </a:r>
            <a:r>
              <a:rPr lang="en-US" dirty="0" smtClean="0"/>
              <a:t> library which is provided as part of the Turbo C package.</a:t>
            </a:r>
          </a:p>
          <a:p>
            <a:r>
              <a:rPr lang="en-US" dirty="0" smtClean="0"/>
              <a:t> The </a:t>
            </a:r>
            <a:r>
              <a:rPr lang="en-US" i="1" dirty="0" smtClean="0"/>
              <a:t>CONIO</a:t>
            </a:r>
            <a:r>
              <a:rPr lang="en-US" dirty="0" smtClean="0"/>
              <a:t> library provides functions that allow you to position output on the monitor, change the color of text written to the monitor and a number of other screen (console) based operations. </a:t>
            </a:r>
          </a:p>
          <a:p>
            <a:r>
              <a:rPr lang="en-US" i="1" dirty="0" smtClean="0"/>
              <a:t>Most of these libraries can be used using the #include statement</a:t>
            </a:r>
            <a:endParaRPr lang="en-GB" i="1" dirty="0" smtClean="0"/>
          </a:p>
          <a:p>
            <a:endParaRPr lang="en-US" dirty="0" smtClean="0"/>
          </a:p>
          <a:p>
            <a:endParaRPr lang="en-GB" dirty="0" smtClean="0"/>
          </a:p>
          <a:p>
            <a:endParaRPr lang="en-GB"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989</TotalTime>
  <Words>3055</Words>
  <Application>Microsoft Office PowerPoint</Application>
  <PresentationFormat>On-screen Show (4:3)</PresentationFormat>
  <Paragraphs>584</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Median</vt:lpstr>
      <vt:lpstr>Functions </vt:lpstr>
      <vt:lpstr>Introduction </vt:lpstr>
      <vt:lpstr> Why use functions? </vt:lpstr>
      <vt:lpstr>Advantages of modularity</vt:lpstr>
      <vt:lpstr> 2. Clear program logic </vt:lpstr>
      <vt:lpstr> 3. Program libraries </vt:lpstr>
      <vt:lpstr> Types of functions </vt:lpstr>
      <vt:lpstr> Standard library functions </vt:lpstr>
      <vt:lpstr> Standard library functions </vt:lpstr>
      <vt:lpstr> User – defined functions </vt:lpstr>
      <vt:lpstr> Defining a function </vt:lpstr>
      <vt:lpstr>Example: function returns a double.</vt:lpstr>
      <vt:lpstr>Parameter lists </vt:lpstr>
      <vt:lpstr>Statements </vt:lpstr>
      <vt:lpstr>Arguments </vt:lpstr>
      <vt:lpstr>Return statements </vt:lpstr>
      <vt:lpstr> Example : Factorial of an integer n </vt:lpstr>
      <vt:lpstr>Example..</vt:lpstr>
      <vt:lpstr>Example..</vt:lpstr>
      <vt:lpstr>Using void</vt:lpstr>
      <vt:lpstr>Example </vt:lpstr>
      <vt:lpstr> Accessing a function </vt:lpstr>
      <vt:lpstr> Actual arguments </vt:lpstr>
      <vt:lpstr>Function calls </vt:lpstr>
      <vt:lpstr> Example: Determining the maximum of two integers (Complete program) </vt:lpstr>
      <vt:lpstr>Example..</vt:lpstr>
      <vt:lpstr>Example continued</vt:lpstr>
      <vt:lpstr>Explanation </vt:lpstr>
      <vt:lpstr>Explanation </vt:lpstr>
      <vt:lpstr> Function prototypes </vt:lpstr>
      <vt:lpstr> Function prototypes </vt:lpstr>
      <vt:lpstr> Function prototypes.... </vt:lpstr>
      <vt:lpstr> Function prototypes.... </vt:lpstr>
      <vt:lpstr> Example:  Factorial of an integer n  </vt:lpstr>
      <vt:lpstr> Example  </vt:lpstr>
      <vt:lpstr>Recursion</vt:lpstr>
      <vt:lpstr>Recursion </vt:lpstr>
      <vt:lpstr> Example: Using the factorial function in recursive form. </vt:lpstr>
      <vt:lpstr>Example </vt:lpstr>
      <vt:lpstr>Example a)</vt:lpstr>
      <vt:lpstr>Example b)</vt:lpstr>
      <vt:lpstr>Output </vt:lpstr>
      <vt:lpstr> Explanation </vt:lpstr>
      <vt:lpstr>Explanation</vt:lpstr>
      <vt:lpstr>Example </vt:lpstr>
      <vt:lpstr>Output </vt:lpstr>
      <vt:lpstr>Output </vt:lpstr>
      <vt:lpstr>Exercises </vt:lpstr>
      <vt:lpstr>Exercises </vt:lpstr>
      <vt:lpstr>Exercises </vt:lpstr>
      <vt:lpstr> Exercises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nyambura</cp:lastModifiedBy>
  <cp:revision>94</cp:revision>
  <dcterms:created xsi:type="dcterms:W3CDTF">2009-09-09T17:37:27Z</dcterms:created>
  <dcterms:modified xsi:type="dcterms:W3CDTF">2009-10-23T07:32:17Z</dcterms:modified>
</cp:coreProperties>
</file>