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6" r:id="rId2"/>
    <p:sldId id="270" r:id="rId3"/>
    <p:sldId id="271" r:id="rId4"/>
    <p:sldId id="272" r:id="rId5"/>
    <p:sldId id="290" r:id="rId6"/>
    <p:sldId id="285" r:id="rId7"/>
    <p:sldId id="282" r:id="rId8"/>
    <p:sldId id="288" r:id="rId9"/>
    <p:sldId id="283" r:id="rId10"/>
    <p:sldId id="287" r:id="rId11"/>
    <p:sldId id="281" r:id="rId12"/>
    <p:sldId id="280" r:id="rId13"/>
    <p:sldId id="286" r:id="rId14"/>
    <p:sldId id="275" r:id="rId15"/>
    <p:sldId id="291" r:id="rId16"/>
    <p:sldId id="292" r:id="rId17"/>
    <p:sldId id="293" r:id="rId18"/>
    <p:sldId id="258" r:id="rId19"/>
    <p:sldId id="294" r:id="rId20"/>
    <p:sldId id="298" r:id="rId21"/>
    <p:sldId id="260" r:id="rId22"/>
    <p:sldId id="296" r:id="rId23"/>
    <p:sldId id="297" r:id="rId24"/>
    <p:sldId id="265" r:id="rId25"/>
    <p:sldId id="295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338" autoAdjust="0"/>
  </p:normalViewPr>
  <p:slideViewPr>
    <p:cSldViewPr snapToGrid="0">
      <p:cViewPr varScale="1">
        <p:scale>
          <a:sx n="65" d="100"/>
          <a:sy n="65" d="100"/>
        </p:scale>
        <p:origin x="4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37461-4AD4-446D-BA2E-32A1F261398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54E1D0B-559C-40F0-B662-A0F92BB77882}">
      <dgm:prSet/>
      <dgm:spPr/>
      <dgm:t>
        <a:bodyPr/>
        <a:lstStyle/>
        <a:p>
          <a:pPr rtl="0"/>
          <a:r>
            <a:rPr lang="en-US" smtClean="0"/>
            <a:t>Knowledge</a:t>
          </a:r>
          <a:endParaRPr lang="en-GB"/>
        </a:p>
      </dgm:t>
    </dgm:pt>
    <dgm:pt modelId="{2DABAF16-7679-4A50-8FAA-63213E226DD7}" type="parTrans" cxnId="{7B70ECBD-9AA7-48AA-A794-55EEDA4F9DF5}">
      <dgm:prSet/>
      <dgm:spPr/>
      <dgm:t>
        <a:bodyPr/>
        <a:lstStyle/>
        <a:p>
          <a:endParaRPr lang="en-GB"/>
        </a:p>
      </dgm:t>
    </dgm:pt>
    <dgm:pt modelId="{08BAC82E-FCBC-408B-A59E-16E5B7C10622}" type="sibTrans" cxnId="{7B70ECBD-9AA7-48AA-A794-55EEDA4F9DF5}">
      <dgm:prSet/>
      <dgm:spPr/>
      <dgm:t>
        <a:bodyPr/>
        <a:lstStyle/>
        <a:p>
          <a:endParaRPr lang="en-GB"/>
        </a:p>
      </dgm:t>
    </dgm:pt>
    <dgm:pt modelId="{7C71A5D7-2CC1-40D2-BF5A-2D49ACB45886}">
      <dgm:prSet/>
      <dgm:spPr/>
      <dgm:t>
        <a:bodyPr/>
        <a:lstStyle/>
        <a:p>
          <a:pPr rtl="0"/>
          <a:r>
            <a:rPr lang="en-US" smtClean="0"/>
            <a:t>Approval</a:t>
          </a:r>
          <a:endParaRPr lang="en-GB"/>
        </a:p>
      </dgm:t>
    </dgm:pt>
    <dgm:pt modelId="{2AE949CF-5201-4BE7-85E4-0549A89600EF}" type="parTrans" cxnId="{5E56FC01-41D8-4325-8520-C3CBAA1AAE28}">
      <dgm:prSet/>
      <dgm:spPr/>
      <dgm:t>
        <a:bodyPr/>
        <a:lstStyle/>
        <a:p>
          <a:endParaRPr lang="en-GB"/>
        </a:p>
      </dgm:t>
    </dgm:pt>
    <dgm:pt modelId="{8FD21DCE-C456-44B3-AE87-7A7F709CBB0B}" type="sibTrans" cxnId="{5E56FC01-41D8-4325-8520-C3CBAA1AAE28}">
      <dgm:prSet/>
      <dgm:spPr/>
      <dgm:t>
        <a:bodyPr/>
        <a:lstStyle/>
        <a:p>
          <a:endParaRPr lang="en-GB"/>
        </a:p>
      </dgm:t>
    </dgm:pt>
    <dgm:pt modelId="{3853C913-3C78-401E-9A74-542BC93D5EA4}">
      <dgm:prSet/>
      <dgm:spPr/>
      <dgm:t>
        <a:bodyPr/>
        <a:lstStyle/>
        <a:p>
          <a:pPr rtl="0"/>
          <a:r>
            <a:rPr lang="en-US" smtClean="0"/>
            <a:t>Intention</a:t>
          </a:r>
          <a:endParaRPr lang="en-GB"/>
        </a:p>
      </dgm:t>
    </dgm:pt>
    <dgm:pt modelId="{5591085C-E555-4432-BF55-EA5EA64CEDF4}" type="parTrans" cxnId="{5FA0605F-D2A5-48D9-B249-9BB318E9B165}">
      <dgm:prSet/>
      <dgm:spPr/>
      <dgm:t>
        <a:bodyPr/>
        <a:lstStyle/>
        <a:p>
          <a:endParaRPr lang="en-GB"/>
        </a:p>
      </dgm:t>
    </dgm:pt>
    <dgm:pt modelId="{4E7C3FE7-6D70-4CA6-8147-E4FA765BD62A}" type="sibTrans" cxnId="{5FA0605F-D2A5-48D9-B249-9BB318E9B165}">
      <dgm:prSet/>
      <dgm:spPr/>
      <dgm:t>
        <a:bodyPr/>
        <a:lstStyle/>
        <a:p>
          <a:endParaRPr lang="en-GB"/>
        </a:p>
      </dgm:t>
    </dgm:pt>
    <dgm:pt modelId="{96F38281-FB1D-4254-B306-EF706905AFA5}">
      <dgm:prSet/>
      <dgm:spPr/>
      <dgm:t>
        <a:bodyPr/>
        <a:lstStyle/>
        <a:p>
          <a:pPr rtl="0"/>
          <a:r>
            <a:rPr lang="en-US" smtClean="0"/>
            <a:t>Practice</a:t>
          </a:r>
          <a:endParaRPr lang="en-GB"/>
        </a:p>
      </dgm:t>
    </dgm:pt>
    <dgm:pt modelId="{BAB7D394-052A-4FCF-A4A9-DA3DC349460E}" type="parTrans" cxnId="{BC4C3375-63E3-426E-87D4-0CFA30E61BC5}">
      <dgm:prSet/>
      <dgm:spPr/>
      <dgm:t>
        <a:bodyPr/>
        <a:lstStyle/>
        <a:p>
          <a:endParaRPr lang="en-GB"/>
        </a:p>
      </dgm:t>
    </dgm:pt>
    <dgm:pt modelId="{A090D36A-4D99-4BB2-A03F-BDF69631BE6A}" type="sibTrans" cxnId="{BC4C3375-63E3-426E-87D4-0CFA30E61BC5}">
      <dgm:prSet/>
      <dgm:spPr/>
      <dgm:t>
        <a:bodyPr/>
        <a:lstStyle/>
        <a:p>
          <a:endParaRPr lang="en-GB"/>
        </a:p>
      </dgm:t>
    </dgm:pt>
    <dgm:pt modelId="{7C1D49C0-75EA-40C1-929F-4972328B3FD7}">
      <dgm:prSet/>
      <dgm:spPr/>
      <dgm:t>
        <a:bodyPr/>
        <a:lstStyle/>
        <a:p>
          <a:pPr rtl="0"/>
          <a:r>
            <a:rPr lang="en-US" smtClean="0"/>
            <a:t>Advocacy</a:t>
          </a:r>
          <a:endParaRPr lang="en-GB"/>
        </a:p>
      </dgm:t>
    </dgm:pt>
    <dgm:pt modelId="{79966285-AF3D-4EDE-BD0F-0661A8F7BE1E}" type="parTrans" cxnId="{5B4EC997-2E11-44BB-B56C-29D832117343}">
      <dgm:prSet/>
      <dgm:spPr/>
      <dgm:t>
        <a:bodyPr/>
        <a:lstStyle/>
        <a:p>
          <a:endParaRPr lang="en-GB"/>
        </a:p>
      </dgm:t>
    </dgm:pt>
    <dgm:pt modelId="{0A1E5BD0-8638-4492-B591-E4E2F241E71D}" type="sibTrans" cxnId="{5B4EC997-2E11-44BB-B56C-29D832117343}">
      <dgm:prSet/>
      <dgm:spPr/>
      <dgm:t>
        <a:bodyPr/>
        <a:lstStyle/>
        <a:p>
          <a:endParaRPr lang="en-GB"/>
        </a:p>
      </dgm:t>
    </dgm:pt>
    <dgm:pt modelId="{3FBAE12A-4F81-4603-AD77-94B1E53F9404}" type="pres">
      <dgm:prSet presAssocID="{A5C37461-4AD4-446D-BA2E-32A1F2613989}" presName="CompostProcess" presStyleCnt="0">
        <dgm:presLayoutVars>
          <dgm:dir/>
          <dgm:resizeHandles val="exact"/>
        </dgm:presLayoutVars>
      </dgm:prSet>
      <dgm:spPr/>
    </dgm:pt>
    <dgm:pt modelId="{91349963-961D-48BB-8D10-2BF4A3079042}" type="pres">
      <dgm:prSet presAssocID="{A5C37461-4AD4-446D-BA2E-32A1F2613989}" presName="arrow" presStyleLbl="bgShp" presStyleIdx="0" presStyleCnt="1"/>
      <dgm:spPr/>
    </dgm:pt>
    <dgm:pt modelId="{C294CDAF-4319-4AB4-8475-9B3EE1C47AE7}" type="pres">
      <dgm:prSet presAssocID="{A5C37461-4AD4-446D-BA2E-32A1F2613989}" presName="linearProcess" presStyleCnt="0"/>
      <dgm:spPr/>
    </dgm:pt>
    <dgm:pt modelId="{7E1DFEBC-B1F8-44E3-BB5F-C3A8D5480DD9}" type="pres">
      <dgm:prSet presAssocID="{E54E1D0B-559C-40F0-B662-A0F92BB77882}" presName="textNode" presStyleLbl="node1" presStyleIdx="0" presStyleCnt="5">
        <dgm:presLayoutVars>
          <dgm:bulletEnabled val="1"/>
        </dgm:presLayoutVars>
      </dgm:prSet>
      <dgm:spPr/>
    </dgm:pt>
    <dgm:pt modelId="{586F4E8E-E8A1-46A7-B354-95326DD2FE1C}" type="pres">
      <dgm:prSet presAssocID="{08BAC82E-FCBC-408B-A59E-16E5B7C10622}" presName="sibTrans" presStyleCnt="0"/>
      <dgm:spPr/>
    </dgm:pt>
    <dgm:pt modelId="{EF9AEDF2-6317-4964-AF05-7525113F572E}" type="pres">
      <dgm:prSet presAssocID="{7C71A5D7-2CC1-40D2-BF5A-2D49ACB45886}" presName="textNode" presStyleLbl="node1" presStyleIdx="1" presStyleCnt="5">
        <dgm:presLayoutVars>
          <dgm:bulletEnabled val="1"/>
        </dgm:presLayoutVars>
      </dgm:prSet>
      <dgm:spPr/>
    </dgm:pt>
    <dgm:pt modelId="{995B6F38-7F32-4F4B-B27B-ED8735A40A85}" type="pres">
      <dgm:prSet presAssocID="{8FD21DCE-C456-44B3-AE87-7A7F709CBB0B}" presName="sibTrans" presStyleCnt="0"/>
      <dgm:spPr/>
    </dgm:pt>
    <dgm:pt modelId="{C3B80730-F87B-41CB-825A-D3835DB121E9}" type="pres">
      <dgm:prSet presAssocID="{3853C913-3C78-401E-9A74-542BC93D5EA4}" presName="textNode" presStyleLbl="node1" presStyleIdx="2" presStyleCnt="5">
        <dgm:presLayoutVars>
          <dgm:bulletEnabled val="1"/>
        </dgm:presLayoutVars>
      </dgm:prSet>
      <dgm:spPr/>
    </dgm:pt>
    <dgm:pt modelId="{40CD0A44-0D01-4E7B-971D-6C524EB84DC3}" type="pres">
      <dgm:prSet presAssocID="{4E7C3FE7-6D70-4CA6-8147-E4FA765BD62A}" presName="sibTrans" presStyleCnt="0"/>
      <dgm:spPr/>
    </dgm:pt>
    <dgm:pt modelId="{7D064AD6-8BEF-4731-A79C-4E95804E4FD8}" type="pres">
      <dgm:prSet presAssocID="{96F38281-FB1D-4254-B306-EF706905AFA5}" presName="textNode" presStyleLbl="node1" presStyleIdx="3" presStyleCnt="5">
        <dgm:presLayoutVars>
          <dgm:bulletEnabled val="1"/>
        </dgm:presLayoutVars>
      </dgm:prSet>
      <dgm:spPr/>
    </dgm:pt>
    <dgm:pt modelId="{F0844A22-DF84-450C-A848-60AB443E0411}" type="pres">
      <dgm:prSet presAssocID="{A090D36A-4D99-4BB2-A03F-BDF69631BE6A}" presName="sibTrans" presStyleCnt="0"/>
      <dgm:spPr/>
    </dgm:pt>
    <dgm:pt modelId="{186BA097-7780-445F-BF9F-64A2D7421B3E}" type="pres">
      <dgm:prSet presAssocID="{7C1D49C0-75EA-40C1-929F-4972328B3FD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A7B35AF1-A9B2-4EEB-B936-FFFA76ABD0A5}" type="presOf" srcId="{96F38281-FB1D-4254-B306-EF706905AFA5}" destId="{7D064AD6-8BEF-4731-A79C-4E95804E4FD8}" srcOrd="0" destOrd="0" presId="urn:microsoft.com/office/officeart/2005/8/layout/hProcess9"/>
    <dgm:cxn modelId="{4F37BDC2-6E3D-410B-A966-516F0333EABA}" type="presOf" srcId="{7C1D49C0-75EA-40C1-929F-4972328B3FD7}" destId="{186BA097-7780-445F-BF9F-64A2D7421B3E}" srcOrd="0" destOrd="0" presId="urn:microsoft.com/office/officeart/2005/8/layout/hProcess9"/>
    <dgm:cxn modelId="{9CAB0B78-A93C-4966-BD50-CF4E96D56DEB}" type="presOf" srcId="{A5C37461-4AD4-446D-BA2E-32A1F2613989}" destId="{3FBAE12A-4F81-4603-AD77-94B1E53F9404}" srcOrd="0" destOrd="0" presId="urn:microsoft.com/office/officeart/2005/8/layout/hProcess9"/>
    <dgm:cxn modelId="{BC4C3375-63E3-426E-87D4-0CFA30E61BC5}" srcId="{A5C37461-4AD4-446D-BA2E-32A1F2613989}" destId="{96F38281-FB1D-4254-B306-EF706905AFA5}" srcOrd="3" destOrd="0" parTransId="{BAB7D394-052A-4FCF-A4A9-DA3DC349460E}" sibTransId="{A090D36A-4D99-4BB2-A03F-BDF69631BE6A}"/>
    <dgm:cxn modelId="{5B4EC997-2E11-44BB-B56C-29D832117343}" srcId="{A5C37461-4AD4-446D-BA2E-32A1F2613989}" destId="{7C1D49C0-75EA-40C1-929F-4972328B3FD7}" srcOrd="4" destOrd="0" parTransId="{79966285-AF3D-4EDE-BD0F-0661A8F7BE1E}" sibTransId="{0A1E5BD0-8638-4492-B591-E4E2F241E71D}"/>
    <dgm:cxn modelId="{8A94E834-B143-41F4-8A7A-B23A10C16C20}" type="presOf" srcId="{7C71A5D7-2CC1-40D2-BF5A-2D49ACB45886}" destId="{EF9AEDF2-6317-4964-AF05-7525113F572E}" srcOrd="0" destOrd="0" presId="urn:microsoft.com/office/officeart/2005/8/layout/hProcess9"/>
    <dgm:cxn modelId="{17429011-C715-421D-A2EE-FDA99A21BE3A}" type="presOf" srcId="{E54E1D0B-559C-40F0-B662-A0F92BB77882}" destId="{7E1DFEBC-B1F8-44E3-BB5F-C3A8D5480DD9}" srcOrd="0" destOrd="0" presId="urn:microsoft.com/office/officeart/2005/8/layout/hProcess9"/>
    <dgm:cxn modelId="{5E56FC01-41D8-4325-8520-C3CBAA1AAE28}" srcId="{A5C37461-4AD4-446D-BA2E-32A1F2613989}" destId="{7C71A5D7-2CC1-40D2-BF5A-2D49ACB45886}" srcOrd="1" destOrd="0" parTransId="{2AE949CF-5201-4BE7-85E4-0549A89600EF}" sibTransId="{8FD21DCE-C456-44B3-AE87-7A7F709CBB0B}"/>
    <dgm:cxn modelId="{5FA0605F-D2A5-48D9-B249-9BB318E9B165}" srcId="{A5C37461-4AD4-446D-BA2E-32A1F2613989}" destId="{3853C913-3C78-401E-9A74-542BC93D5EA4}" srcOrd="2" destOrd="0" parTransId="{5591085C-E555-4432-BF55-EA5EA64CEDF4}" sibTransId="{4E7C3FE7-6D70-4CA6-8147-E4FA765BD62A}"/>
    <dgm:cxn modelId="{0E09FBBD-9D66-4387-A7A5-9195D352524C}" type="presOf" srcId="{3853C913-3C78-401E-9A74-542BC93D5EA4}" destId="{C3B80730-F87B-41CB-825A-D3835DB121E9}" srcOrd="0" destOrd="0" presId="urn:microsoft.com/office/officeart/2005/8/layout/hProcess9"/>
    <dgm:cxn modelId="{7B70ECBD-9AA7-48AA-A794-55EEDA4F9DF5}" srcId="{A5C37461-4AD4-446D-BA2E-32A1F2613989}" destId="{E54E1D0B-559C-40F0-B662-A0F92BB77882}" srcOrd="0" destOrd="0" parTransId="{2DABAF16-7679-4A50-8FAA-63213E226DD7}" sibTransId="{08BAC82E-FCBC-408B-A59E-16E5B7C10622}"/>
    <dgm:cxn modelId="{AA2DE553-AEC6-44C4-BCC9-C66F92CE93F5}" type="presParOf" srcId="{3FBAE12A-4F81-4603-AD77-94B1E53F9404}" destId="{91349963-961D-48BB-8D10-2BF4A3079042}" srcOrd="0" destOrd="0" presId="urn:microsoft.com/office/officeart/2005/8/layout/hProcess9"/>
    <dgm:cxn modelId="{2D3D34C0-04E5-42A4-948C-F762B6ED55D9}" type="presParOf" srcId="{3FBAE12A-4F81-4603-AD77-94B1E53F9404}" destId="{C294CDAF-4319-4AB4-8475-9B3EE1C47AE7}" srcOrd="1" destOrd="0" presId="urn:microsoft.com/office/officeart/2005/8/layout/hProcess9"/>
    <dgm:cxn modelId="{644A1636-10DA-4757-A42E-58C8C166F0B7}" type="presParOf" srcId="{C294CDAF-4319-4AB4-8475-9B3EE1C47AE7}" destId="{7E1DFEBC-B1F8-44E3-BB5F-C3A8D5480DD9}" srcOrd="0" destOrd="0" presId="urn:microsoft.com/office/officeart/2005/8/layout/hProcess9"/>
    <dgm:cxn modelId="{2F7DF468-A069-4A7F-AFCB-D98A0E757865}" type="presParOf" srcId="{C294CDAF-4319-4AB4-8475-9B3EE1C47AE7}" destId="{586F4E8E-E8A1-46A7-B354-95326DD2FE1C}" srcOrd="1" destOrd="0" presId="urn:microsoft.com/office/officeart/2005/8/layout/hProcess9"/>
    <dgm:cxn modelId="{F66B59ED-F524-454E-9D64-7DB01AFD85B9}" type="presParOf" srcId="{C294CDAF-4319-4AB4-8475-9B3EE1C47AE7}" destId="{EF9AEDF2-6317-4964-AF05-7525113F572E}" srcOrd="2" destOrd="0" presId="urn:microsoft.com/office/officeart/2005/8/layout/hProcess9"/>
    <dgm:cxn modelId="{BE2F5916-2528-46D9-B8A5-EFFC3F00BF93}" type="presParOf" srcId="{C294CDAF-4319-4AB4-8475-9B3EE1C47AE7}" destId="{995B6F38-7F32-4F4B-B27B-ED8735A40A85}" srcOrd="3" destOrd="0" presId="urn:microsoft.com/office/officeart/2005/8/layout/hProcess9"/>
    <dgm:cxn modelId="{7B5E28F6-BF78-4BF5-835F-68C065732C60}" type="presParOf" srcId="{C294CDAF-4319-4AB4-8475-9B3EE1C47AE7}" destId="{C3B80730-F87B-41CB-825A-D3835DB121E9}" srcOrd="4" destOrd="0" presId="urn:microsoft.com/office/officeart/2005/8/layout/hProcess9"/>
    <dgm:cxn modelId="{43EED935-8DED-4BE4-9144-8DE8BEF76528}" type="presParOf" srcId="{C294CDAF-4319-4AB4-8475-9B3EE1C47AE7}" destId="{40CD0A44-0D01-4E7B-971D-6C524EB84DC3}" srcOrd="5" destOrd="0" presId="urn:microsoft.com/office/officeart/2005/8/layout/hProcess9"/>
    <dgm:cxn modelId="{E37C5256-DE7F-4F6B-B72C-62141413A6D2}" type="presParOf" srcId="{C294CDAF-4319-4AB4-8475-9B3EE1C47AE7}" destId="{7D064AD6-8BEF-4731-A79C-4E95804E4FD8}" srcOrd="6" destOrd="0" presId="urn:microsoft.com/office/officeart/2005/8/layout/hProcess9"/>
    <dgm:cxn modelId="{8FC8348D-5296-4686-A792-058C32DB884C}" type="presParOf" srcId="{C294CDAF-4319-4AB4-8475-9B3EE1C47AE7}" destId="{F0844A22-DF84-450C-A848-60AB443E0411}" srcOrd="7" destOrd="0" presId="urn:microsoft.com/office/officeart/2005/8/layout/hProcess9"/>
    <dgm:cxn modelId="{CC9FF8C7-787A-4B9B-8F3E-14C0228CE413}" type="presParOf" srcId="{C294CDAF-4319-4AB4-8475-9B3EE1C47AE7}" destId="{186BA097-7780-445F-BF9F-64A2D7421B3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3335F-CAD5-48E0-9801-1465C0E74AF4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CB3B1CE-D874-4933-97CD-8D0777FCDA0E}">
      <dgm:prSet/>
      <dgm:spPr/>
      <dgm:t>
        <a:bodyPr/>
        <a:lstStyle/>
        <a:p>
          <a:pPr rtl="0"/>
          <a:r>
            <a:rPr lang="en-US" smtClean="0"/>
            <a:t>Analysis </a:t>
          </a:r>
          <a:br>
            <a:rPr lang="en-US" smtClean="0"/>
          </a:br>
          <a:endParaRPr lang="en-GB"/>
        </a:p>
      </dgm:t>
    </dgm:pt>
    <dgm:pt modelId="{8B04FF5D-D9FF-470C-A323-FEB4BCFCB67C}" type="parTrans" cxnId="{6ABACB7B-F944-4857-8144-70450B409660}">
      <dgm:prSet/>
      <dgm:spPr/>
      <dgm:t>
        <a:bodyPr/>
        <a:lstStyle/>
        <a:p>
          <a:endParaRPr lang="en-GB"/>
        </a:p>
      </dgm:t>
    </dgm:pt>
    <dgm:pt modelId="{59DCAF78-94CA-497E-8932-05C45BBD42B9}" type="sibTrans" cxnId="{6ABACB7B-F944-4857-8144-70450B409660}">
      <dgm:prSet/>
      <dgm:spPr/>
      <dgm:t>
        <a:bodyPr/>
        <a:lstStyle/>
        <a:p>
          <a:endParaRPr lang="en-GB"/>
        </a:p>
      </dgm:t>
    </dgm:pt>
    <dgm:pt modelId="{067D96B7-1BB4-45F7-B317-DEE5DD701103}">
      <dgm:prSet/>
      <dgm:spPr/>
      <dgm:t>
        <a:bodyPr/>
        <a:lstStyle/>
        <a:p>
          <a:pPr rtl="0"/>
          <a:r>
            <a:rPr lang="en-US" smtClean="0"/>
            <a:t>Strategic Design </a:t>
          </a:r>
          <a:br>
            <a:rPr lang="en-US" smtClean="0"/>
          </a:br>
          <a:endParaRPr lang="en-GB"/>
        </a:p>
      </dgm:t>
    </dgm:pt>
    <dgm:pt modelId="{53C66BAF-A3B3-4596-BB09-EFF9EE89B442}" type="parTrans" cxnId="{96FAFFE8-7760-4111-9AB6-2F4582DD60C1}">
      <dgm:prSet/>
      <dgm:spPr/>
      <dgm:t>
        <a:bodyPr/>
        <a:lstStyle/>
        <a:p>
          <a:endParaRPr lang="en-GB"/>
        </a:p>
      </dgm:t>
    </dgm:pt>
    <dgm:pt modelId="{8586CEA3-900D-408F-AAA3-8792D7611B5D}" type="sibTrans" cxnId="{96FAFFE8-7760-4111-9AB6-2F4582DD60C1}">
      <dgm:prSet/>
      <dgm:spPr/>
      <dgm:t>
        <a:bodyPr/>
        <a:lstStyle/>
        <a:p>
          <a:endParaRPr lang="en-GB"/>
        </a:p>
      </dgm:t>
    </dgm:pt>
    <dgm:pt modelId="{6BC505EB-853E-4848-98DF-DC95512FEE79}">
      <dgm:prSet/>
      <dgm:spPr/>
      <dgm:t>
        <a:bodyPr/>
        <a:lstStyle/>
        <a:p>
          <a:pPr rtl="0"/>
          <a:r>
            <a:rPr lang="en-US" smtClean="0"/>
            <a:t>Development and Testing </a:t>
          </a:r>
          <a:br>
            <a:rPr lang="en-US" smtClean="0"/>
          </a:br>
          <a:endParaRPr lang="en-GB"/>
        </a:p>
      </dgm:t>
    </dgm:pt>
    <dgm:pt modelId="{017E8985-3583-4977-B2DF-9EF3E489756C}" type="parTrans" cxnId="{3956E359-BB59-4C3D-9D11-04C61BB697F3}">
      <dgm:prSet/>
      <dgm:spPr/>
      <dgm:t>
        <a:bodyPr/>
        <a:lstStyle/>
        <a:p>
          <a:endParaRPr lang="en-GB"/>
        </a:p>
      </dgm:t>
    </dgm:pt>
    <dgm:pt modelId="{D0D7025F-C5B9-4B6C-A9AD-0CB8CD9F8D97}" type="sibTrans" cxnId="{3956E359-BB59-4C3D-9D11-04C61BB697F3}">
      <dgm:prSet/>
      <dgm:spPr/>
      <dgm:t>
        <a:bodyPr/>
        <a:lstStyle/>
        <a:p>
          <a:endParaRPr lang="en-GB"/>
        </a:p>
      </dgm:t>
    </dgm:pt>
    <dgm:pt modelId="{0F56230E-4F9F-4070-A622-E36BF028D040}">
      <dgm:prSet/>
      <dgm:spPr/>
      <dgm:t>
        <a:bodyPr/>
        <a:lstStyle/>
        <a:p>
          <a:pPr rtl="0"/>
          <a:r>
            <a:rPr lang="en-US" smtClean="0"/>
            <a:t>Implementation and Monitoring </a:t>
          </a:r>
          <a:br>
            <a:rPr lang="en-US" smtClean="0"/>
          </a:br>
          <a:endParaRPr lang="en-GB"/>
        </a:p>
      </dgm:t>
    </dgm:pt>
    <dgm:pt modelId="{24E0FBB8-3DA5-4BF7-9DA5-B4C687E31920}" type="parTrans" cxnId="{2E01F1A7-A796-4B16-A283-0853B55C8EF1}">
      <dgm:prSet/>
      <dgm:spPr/>
      <dgm:t>
        <a:bodyPr/>
        <a:lstStyle/>
        <a:p>
          <a:endParaRPr lang="en-GB"/>
        </a:p>
      </dgm:t>
    </dgm:pt>
    <dgm:pt modelId="{50A41F97-1CB8-4EC5-B7AE-221C475E3154}" type="sibTrans" cxnId="{2E01F1A7-A796-4B16-A283-0853B55C8EF1}">
      <dgm:prSet/>
      <dgm:spPr/>
      <dgm:t>
        <a:bodyPr/>
        <a:lstStyle/>
        <a:p>
          <a:endParaRPr lang="en-GB"/>
        </a:p>
      </dgm:t>
    </dgm:pt>
    <dgm:pt modelId="{8409CA47-003C-4125-B6E0-7C3401418AE6}">
      <dgm:prSet/>
      <dgm:spPr/>
      <dgm:t>
        <a:bodyPr/>
        <a:lstStyle/>
        <a:p>
          <a:pPr rtl="0"/>
          <a:r>
            <a:rPr lang="en-US" smtClean="0"/>
            <a:t>Evaluation and Re-planning </a:t>
          </a:r>
          <a:endParaRPr lang="en-GB"/>
        </a:p>
      </dgm:t>
    </dgm:pt>
    <dgm:pt modelId="{4CE4F5C3-14BF-4314-B4DD-507B8C4B058E}" type="parTrans" cxnId="{C7610B34-E892-4601-A96C-23CA6C49F5FF}">
      <dgm:prSet/>
      <dgm:spPr/>
      <dgm:t>
        <a:bodyPr/>
        <a:lstStyle/>
        <a:p>
          <a:endParaRPr lang="en-GB"/>
        </a:p>
      </dgm:t>
    </dgm:pt>
    <dgm:pt modelId="{6203B7DB-4E69-41F6-AC58-E1DE467E3AF6}" type="sibTrans" cxnId="{C7610B34-E892-4601-A96C-23CA6C49F5FF}">
      <dgm:prSet/>
      <dgm:spPr/>
      <dgm:t>
        <a:bodyPr/>
        <a:lstStyle/>
        <a:p>
          <a:endParaRPr lang="en-GB"/>
        </a:p>
      </dgm:t>
    </dgm:pt>
    <dgm:pt modelId="{588BE8ED-330A-4481-8582-BA481D9E0EDF}" type="pres">
      <dgm:prSet presAssocID="{F1F3335F-CAD5-48E0-9801-1465C0E74AF4}" presName="Name0" presStyleCnt="0">
        <dgm:presLayoutVars>
          <dgm:dir/>
          <dgm:animOne val="branch"/>
          <dgm:animLvl val="lvl"/>
        </dgm:presLayoutVars>
      </dgm:prSet>
      <dgm:spPr/>
    </dgm:pt>
    <dgm:pt modelId="{13BDD94D-62B5-44C2-AA30-929FBA569C31}" type="pres">
      <dgm:prSet presAssocID="{0CB3B1CE-D874-4933-97CD-8D0777FCDA0E}" presName="chaos" presStyleCnt="0"/>
      <dgm:spPr/>
    </dgm:pt>
    <dgm:pt modelId="{63D5AC1C-163E-47D0-9F6D-4540058A5D70}" type="pres">
      <dgm:prSet presAssocID="{0CB3B1CE-D874-4933-97CD-8D0777FCDA0E}" presName="parTx1" presStyleLbl="revTx" presStyleIdx="0" presStyleCnt="4"/>
      <dgm:spPr/>
    </dgm:pt>
    <dgm:pt modelId="{4BEFB64B-C9CA-4E45-873A-FD0061510CC9}" type="pres">
      <dgm:prSet presAssocID="{0CB3B1CE-D874-4933-97CD-8D0777FCDA0E}" presName="c1" presStyleLbl="node1" presStyleIdx="0" presStyleCnt="19"/>
      <dgm:spPr/>
    </dgm:pt>
    <dgm:pt modelId="{F2EA7494-2D0C-4423-9C5F-2FE3C8694779}" type="pres">
      <dgm:prSet presAssocID="{0CB3B1CE-D874-4933-97CD-8D0777FCDA0E}" presName="c2" presStyleLbl="node1" presStyleIdx="1" presStyleCnt="19"/>
      <dgm:spPr/>
    </dgm:pt>
    <dgm:pt modelId="{61B09143-DD25-41CB-9399-5B47C8AFBFC3}" type="pres">
      <dgm:prSet presAssocID="{0CB3B1CE-D874-4933-97CD-8D0777FCDA0E}" presName="c3" presStyleLbl="node1" presStyleIdx="2" presStyleCnt="19"/>
      <dgm:spPr/>
    </dgm:pt>
    <dgm:pt modelId="{3A2B8369-7427-44BB-AEE6-00D240077E35}" type="pres">
      <dgm:prSet presAssocID="{0CB3B1CE-D874-4933-97CD-8D0777FCDA0E}" presName="c4" presStyleLbl="node1" presStyleIdx="3" presStyleCnt="19"/>
      <dgm:spPr/>
    </dgm:pt>
    <dgm:pt modelId="{2F485EF7-3ABF-4037-A975-0B00632C6432}" type="pres">
      <dgm:prSet presAssocID="{0CB3B1CE-D874-4933-97CD-8D0777FCDA0E}" presName="c5" presStyleLbl="node1" presStyleIdx="4" presStyleCnt="19"/>
      <dgm:spPr/>
    </dgm:pt>
    <dgm:pt modelId="{3E2901D9-C807-4E63-B5C9-80EE7322B1AE}" type="pres">
      <dgm:prSet presAssocID="{0CB3B1CE-D874-4933-97CD-8D0777FCDA0E}" presName="c6" presStyleLbl="node1" presStyleIdx="5" presStyleCnt="19"/>
      <dgm:spPr/>
    </dgm:pt>
    <dgm:pt modelId="{62B76232-DD63-4CD7-9ED2-8AEB45805FC5}" type="pres">
      <dgm:prSet presAssocID="{0CB3B1CE-D874-4933-97CD-8D0777FCDA0E}" presName="c7" presStyleLbl="node1" presStyleIdx="6" presStyleCnt="19"/>
      <dgm:spPr/>
    </dgm:pt>
    <dgm:pt modelId="{8D8A6E4D-725A-4148-A4C3-FEDEC1065FF3}" type="pres">
      <dgm:prSet presAssocID="{0CB3B1CE-D874-4933-97CD-8D0777FCDA0E}" presName="c8" presStyleLbl="node1" presStyleIdx="7" presStyleCnt="19"/>
      <dgm:spPr/>
    </dgm:pt>
    <dgm:pt modelId="{9208C7EB-A29E-4ADF-AE7D-22B6B29CC1D1}" type="pres">
      <dgm:prSet presAssocID="{0CB3B1CE-D874-4933-97CD-8D0777FCDA0E}" presName="c9" presStyleLbl="node1" presStyleIdx="8" presStyleCnt="19"/>
      <dgm:spPr/>
    </dgm:pt>
    <dgm:pt modelId="{EDA58CB9-FC35-48D3-8CDD-2F41167D614A}" type="pres">
      <dgm:prSet presAssocID="{0CB3B1CE-D874-4933-97CD-8D0777FCDA0E}" presName="c10" presStyleLbl="node1" presStyleIdx="9" presStyleCnt="19"/>
      <dgm:spPr/>
    </dgm:pt>
    <dgm:pt modelId="{41C22B70-433E-4709-9F92-AA73D40A48D6}" type="pres">
      <dgm:prSet presAssocID="{0CB3B1CE-D874-4933-97CD-8D0777FCDA0E}" presName="c11" presStyleLbl="node1" presStyleIdx="10" presStyleCnt="19"/>
      <dgm:spPr/>
    </dgm:pt>
    <dgm:pt modelId="{418C883D-2DFE-4A8B-99D7-F25E6C0147A5}" type="pres">
      <dgm:prSet presAssocID="{0CB3B1CE-D874-4933-97CD-8D0777FCDA0E}" presName="c12" presStyleLbl="node1" presStyleIdx="11" presStyleCnt="19"/>
      <dgm:spPr/>
    </dgm:pt>
    <dgm:pt modelId="{349D0438-81D0-4447-8653-8E1987C8BD08}" type="pres">
      <dgm:prSet presAssocID="{0CB3B1CE-D874-4933-97CD-8D0777FCDA0E}" presName="c13" presStyleLbl="node1" presStyleIdx="12" presStyleCnt="19"/>
      <dgm:spPr/>
    </dgm:pt>
    <dgm:pt modelId="{6FAC3114-DC77-4CC5-AAFD-FCD6DE38305C}" type="pres">
      <dgm:prSet presAssocID="{0CB3B1CE-D874-4933-97CD-8D0777FCDA0E}" presName="c14" presStyleLbl="node1" presStyleIdx="13" presStyleCnt="19"/>
      <dgm:spPr/>
    </dgm:pt>
    <dgm:pt modelId="{F9AB4C3C-08FC-44FD-A232-23701C9672BF}" type="pres">
      <dgm:prSet presAssocID="{0CB3B1CE-D874-4933-97CD-8D0777FCDA0E}" presName="c15" presStyleLbl="node1" presStyleIdx="14" presStyleCnt="19"/>
      <dgm:spPr/>
    </dgm:pt>
    <dgm:pt modelId="{C7CCD964-491B-447D-B899-5FDD21FA0A1E}" type="pres">
      <dgm:prSet presAssocID="{0CB3B1CE-D874-4933-97CD-8D0777FCDA0E}" presName="c16" presStyleLbl="node1" presStyleIdx="15" presStyleCnt="19"/>
      <dgm:spPr/>
    </dgm:pt>
    <dgm:pt modelId="{20FEA2BC-DB9F-4F95-9DBA-E68DD850656D}" type="pres">
      <dgm:prSet presAssocID="{0CB3B1CE-D874-4933-97CD-8D0777FCDA0E}" presName="c17" presStyleLbl="node1" presStyleIdx="16" presStyleCnt="19"/>
      <dgm:spPr/>
    </dgm:pt>
    <dgm:pt modelId="{DA2CE63A-D836-41D3-8E2A-BCA58C5A0B0C}" type="pres">
      <dgm:prSet presAssocID="{0CB3B1CE-D874-4933-97CD-8D0777FCDA0E}" presName="c18" presStyleLbl="node1" presStyleIdx="17" presStyleCnt="19"/>
      <dgm:spPr/>
    </dgm:pt>
    <dgm:pt modelId="{4A9D5872-891C-4855-AFEF-8C01BF9B1CBE}" type="pres">
      <dgm:prSet presAssocID="{59DCAF78-94CA-497E-8932-05C45BBD42B9}" presName="chevronComposite1" presStyleCnt="0"/>
      <dgm:spPr/>
    </dgm:pt>
    <dgm:pt modelId="{619B8A64-3CA0-48FA-9963-D64C0858D4B5}" type="pres">
      <dgm:prSet presAssocID="{59DCAF78-94CA-497E-8932-05C45BBD42B9}" presName="chevron1" presStyleLbl="sibTrans2D1" presStyleIdx="0" presStyleCnt="4"/>
      <dgm:spPr/>
    </dgm:pt>
    <dgm:pt modelId="{6763F544-BB33-40F6-B0C3-E7DAADBE6B04}" type="pres">
      <dgm:prSet presAssocID="{59DCAF78-94CA-497E-8932-05C45BBD42B9}" presName="spChevron1" presStyleCnt="0"/>
      <dgm:spPr/>
    </dgm:pt>
    <dgm:pt modelId="{248CD335-B938-4B59-AC02-73038AB9A5BF}" type="pres">
      <dgm:prSet presAssocID="{067D96B7-1BB4-45F7-B317-DEE5DD701103}" presName="middle" presStyleCnt="0"/>
      <dgm:spPr/>
    </dgm:pt>
    <dgm:pt modelId="{9FD8A102-8FA3-4E07-9534-2F28CB4475DB}" type="pres">
      <dgm:prSet presAssocID="{067D96B7-1BB4-45F7-B317-DEE5DD701103}" presName="parTxMid" presStyleLbl="revTx" presStyleIdx="1" presStyleCnt="4"/>
      <dgm:spPr/>
    </dgm:pt>
    <dgm:pt modelId="{009B42B5-9981-4E6A-AADE-F26041A47F6A}" type="pres">
      <dgm:prSet presAssocID="{067D96B7-1BB4-45F7-B317-DEE5DD701103}" presName="spMid" presStyleCnt="0"/>
      <dgm:spPr/>
    </dgm:pt>
    <dgm:pt modelId="{B8D361B5-7E61-4A59-8C26-5AC2A57585BB}" type="pres">
      <dgm:prSet presAssocID="{8586CEA3-900D-408F-AAA3-8792D7611B5D}" presName="chevronComposite1" presStyleCnt="0"/>
      <dgm:spPr/>
    </dgm:pt>
    <dgm:pt modelId="{76D73964-56C4-4450-9BCC-819CA24F5C75}" type="pres">
      <dgm:prSet presAssocID="{8586CEA3-900D-408F-AAA3-8792D7611B5D}" presName="chevron1" presStyleLbl="sibTrans2D1" presStyleIdx="1" presStyleCnt="4"/>
      <dgm:spPr/>
    </dgm:pt>
    <dgm:pt modelId="{CCF53592-158F-4047-90A1-F20A6D84370E}" type="pres">
      <dgm:prSet presAssocID="{8586CEA3-900D-408F-AAA3-8792D7611B5D}" presName="spChevron1" presStyleCnt="0"/>
      <dgm:spPr/>
    </dgm:pt>
    <dgm:pt modelId="{9E9B6EB0-70EE-4DCD-9028-EE8A4250C5B2}" type="pres">
      <dgm:prSet presAssocID="{6BC505EB-853E-4848-98DF-DC95512FEE79}" presName="middle" presStyleCnt="0"/>
      <dgm:spPr/>
    </dgm:pt>
    <dgm:pt modelId="{064B0D71-83BA-4898-A32B-5BE18A2657FD}" type="pres">
      <dgm:prSet presAssocID="{6BC505EB-853E-4848-98DF-DC95512FEE79}" presName="parTxMid" presStyleLbl="revTx" presStyleIdx="2" presStyleCnt="4"/>
      <dgm:spPr/>
    </dgm:pt>
    <dgm:pt modelId="{CFC969B3-DD49-4B53-ACB6-ED2BFDCD7A14}" type="pres">
      <dgm:prSet presAssocID="{6BC505EB-853E-4848-98DF-DC95512FEE79}" presName="spMid" presStyleCnt="0"/>
      <dgm:spPr/>
    </dgm:pt>
    <dgm:pt modelId="{715325AA-4D9C-4402-8A9B-7EBEBB8D4C1C}" type="pres">
      <dgm:prSet presAssocID="{D0D7025F-C5B9-4B6C-A9AD-0CB8CD9F8D97}" presName="chevronComposite1" presStyleCnt="0"/>
      <dgm:spPr/>
    </dgm:pt>
    <dgm:pt modelId="{2DE272CB-76D1-4148-8D41-9EDBF3A31D89}" type="pres">
      <dgm:prSet presAssocID="{D0D7025F-C5B9-4B6C-A9AD-0CB8CD9F8D97}" presName="chevron1" presStyleLbl="sibTrans2D1" presStyleIdx="2" presStyleCnt="4"/>
      <dgm:spPr/>
    </dgm:pt>
    <dgm:pt modelId="{48EEE3A7-A488-46EC-BA8F-34939CD32B6E}" type="pres">
      <dgm:prSet presAssocID="{D0D7025F-C5B9-4B6C-A9AD-0CB8CD9F8D97}" presName="spChevron1" presStyleCnt="0"/>
      <dgm:spPr/>
    </dgm:pt>
    <dgm:pt modelId="{BBCFD1B0-D2FF-4D86-8AA1-FF7484A37397}" type="pres">
      <dgm:prSet presAssocID="{0F56230E-4F9F-4070-A622-E36BF028D040}" presName="middle" presStyleCnt="0"/>
      <dgm:spPr/>
    </dgm:pt>
    <dgm:pt modelId="{75E7DFF5-135B-46BF-8064-3796EAC4BF5B}" type="pres">
      <dgm:prSet presAssocID="{0F56230E-4F9F-4070-A622-E36BF028D040}" presName="parTxMid" presStyleLbl="revTx" presStyleIdx="3" presStyleCnt="4"/>
      <dgm:spPr/>
    </dgm:pt>
    <dgm:pt modelId="{A776C842-C33C-4605-8D4F-06BCFFE92039}" type="pres">
      <dgm:prSet presAssocID="{0F56230E-4F9F-4070-A622-E36BF028D040}" presName="spMid" presStyleCnt="0"/>
      <dgm:spPr/>
    </dgm:pt>
    <dgm:pt modelId="{3BDB8A3B-B146-4727-B4C5-6A604559A9EA}" type="pres">
      <dgm:prSet presAssocID="{50A41F97-1CB8-4EC5-B7AE-221C475E3154}" presName="chevronComposite1" presStyleCnt="0"/>
      <dgm:spPr/>
    </dgm:pt>
    <dgm:pt modelId="{89D1FBB8-109C-4499-9DF6-A856AE0BB143}" type="pres">
      <dgm:prSet presAssocID="{50A41F97-1CB8-4EC5-B7AE-221C475E3154}" presName="chevron1" presStyleLbl="sibTrans2D1" presStyleIdx="3" presStyleCnt="4"/>
      <dgm:spPr/>
    </dgm:pt>
    <dgm:pt modelId="{9849A90E-4591-4B3E-A7AB-7F084E95E7DD}" type="pres">
      <dgm:prSet presAssocID="{50A41F97-1CB8-4EC5-B7AE-221C475E3154}" presName="spChevron1" presStyleCnt="0"/>
      <dgm:spPr/>
    </dgm:pt>
    <dgm:pt modelId="{C830E864-6410-4A75-A8FB-E54327194D2F}" type="pres">
      <dgm:prSet presAssocID="{8409CA47-003C-4125-B6E0-7C3401418AE6}" presName="last" presStyleCnt="0"/>
      <dgm:spPr/>
    </dgm:pt>
    <dgm:pt modelId="{FF95AFBB-28DC-460B-8232-D9742EA0C26A}" type="pres">
      <dgm:prSet presAssocID="{8409CA47-003C-4125-B6E0-7C3401418AE6}" presName="circleTx" presStyleLbl="node1" presStyleIdx="18" presStyleCnt="19"/>
      <dgm:spPr/>
    </dgm:pt>
    <dgm:pt modelId="{42C13AD2-0EA9-4BCB-A5F8-FA98F0B92337}" type="pres">
      <dgm:prSet presAssocID="{8409CA47-003C-4125-B6E0-7C3401418AE6}" presName="spN" presStyleCnt="0"/>
      <dgm:spPr/>
    </dgm:pt>
  </dgm:ptLst>
  <dgm:cxnLst>
    <dgm:cxn modelId="{C675D9B3-430F-4F8C-B8AE-642C594C2C79}" type="presOf" srcId="{F1F3335F-CAD5-48E0-9801-1465C0E74AF4}" destId="{588BE8ED-330A-4481-8582-BA481D9E0EDF}" srcOrd="0" destOrd="0" presId="urn:microsoft.com/office/officeart/2009/3/layout/RandomtoResultProcess"/>
    <dgm:cxn modelId="{96FAFFE8-7760-4111-9AB6-2F4582DD60C1}" srcId="{F1F3335F-CAD5-48E0-9801-1465C0E74AF4}" destId="{067D96B7-1BB4-45F7-B317-DEE5DD701103}" srcOrd="1" destOrd="0" parTransId="{53C66BAF-A3B3-4596-BB09-EFF9EE89B442}" sibTransId="{8586CEA3-900D-408F-AAA3-8792D7611B5D}"/>
    <dgm:cxn modelId="{6DBF651B-B353-48A3-902D-784546EF1F22}" type="presOf" srcId="{8409CA47-003C-4125-B6E0-7C3401418AE6}" destId="{FF95AFBB-28DC-460B-8232-D9742EA0C26A}" srcOrd="0" destOrd="0" presId="urn:microsoft.com/office/officeart/2009/3/layout/RandomtoResultProcess"/>
    <dgm:cxn modelId="{47DA0CDB-26ED-40B9-B0F8-40B23F6414E3}" type="presOf" srcId="{067D96B7-1BB4-45F7-B317-DEE5DD701103}" destId="{9FD8A102-8FA3-4E07-9534-2F28CB4475DB}" srcOrd="0" destOrd="0" presId="urn:microsoft.com/office/officeart/2009/3/layout/RandomtoResultProcess"/>
    <dgm:cxn modelId="{C7610B34-E892-4601-A96C-23CA6C49F5FF}" srcId="{F1F3335F-CAD5-48E0-9801-1465C0E74AF4}" destId="{8409CA47-003C-4125-B6E0-7C3401418AE6}" srcOrd="4" destOrd="0" parTransId="{4CE4F5C3-14BF-4314-B4DD-507B8C4B058E}" sibTransId="{6203B7DB-4E69-41F6-AC58-E1DE467E3AF6}"/>
    <dgm:cxn modelId="{33119B24-5EEE-4D15-B6A7-D3745FC69147}" type="presOf" srcId="{0CB3B1CE-D874-4933-97CD-8D0777FCDA0E}" destId="{63D5AC1C-163E-47D0-9F6D-4540058A5D70}" srcOrd="0" destOrd="0" presId="urn:microsoft.com/office/officeart/2009/3/layout/RandomtoResultProcess"/>
    <dgm:cxn modelId="{2E01F1A7-A796-4B16-A283-0853B55C8EF1}" srcId="{F1F3335F-CAD5-48E0-9801-1465C0E74AF4}" destId="{0F56230E-4F9F-4070-A622-E36BF028D040}" srcOrd="3" destOrd="0" parTransId="{24E0FBB8-3DA5-4BF7-9DA5-B4C687E31920}" sibTransId="{50A41F97-1CB8-4EC5-B7AE-221C475E3154}"/>
    <dgm:cxn modelId="{6ABACB7B-F944-4857-8144-70450B409660}" srcId="{F1F3335F-CAD5-48E0-9801-1465C0E74AF4}" destId="{0CB3B1CE-D874-4933-97CD-8D0777FCDA0E}" srcOrd="0" destOrd="0" parTransId="{8B04FF5D-D9FF-470C-A323-FEB4BCFCB67C}" sibTransId="{59DCAF78-94CA-497E-8932-05C45BBD42B9}"/>
    <dgm:cxn modelId="{B5237758-1023-45D7-B9EA-7566E2B20081}" type="presOf" srcId="{6BC505EB-853E-4848-98DF-DC95512FEE79}" destId="{064B0D71-83BA-4898-A32B-5BE18A2657FD}" srcOrd="0" destOrd="0" presId="urn:microsoft.com/office/officeart/2009/3/layout/RandomtoResultProcess"/>
    <dgm:cxn modelId="{3956E359-BB59-4C3D-9D11-04C61BB697F3}" srcId="{F1F3335F-CAD5-48E0-9801-1465C0E74AF4}" destId="{6BC505EB-853E-4848-98DF-DC95512FEE79}" srcOrd="2" destOrd="0" parTransId="{017E8985-3583-4977-B2DF-9EF3E489756C}" sibTransId="{D0D7025F-C5B9-4B6C-A9AD-0CB8CD9F8D97}"/>
    <dgm:cxn modelId="{9D6E88AE-8AC5-47AE-94C6-04F5F038E057}" type="presOf" srcId="{0F56230E-4F9F-4070-A622-E36BF028D040}" destId="{75E7DFF5-135B-46BF-8064-3796EAC4BF5B}" srcOrd="0" destOrd="0" presId="urn:microsoft.com/office/officeart/2009/3/layout/RandomtoResultProcess"/>
    <dgm:cxn modelId="{2FA267C7-7BDC-4A5C-A596-570F16953225}" type="presParOf" srcId="{588BE8ED-330A-4481-8582-BA481D9E0EDF}" destId="{13BDD94D-62B5-44C2-AA30-929FBA569C31}" srcOrd="0" destOrd="0" presId="urn:microsoft.com/office/officeart/2009/3/layout/RandomtoResultProcess"/>
    <dgm:cxn modelId="{14F54F02-6B93-47CD-9886-A0A6FDFCBED8}" type="presParOf" srcId="{13BDD94D-62B5-44C2-AA30-929FBA569C31}" destId="{63D5AC1C-163E-47D0-9F6D-4540058A5D70}" srcOrd="0" destOrd="0" presId="urn:microsoft.com/office/officeart/2009/3/layout/RandomtoResultProcess"/>
    <dgm:cxn modelId="{59DEDA44-C655-413B-A947-6A00DA7DCB26}" type="presParOf" srcId="{13BDD94D-62B5-44C2-AA30-929FBA569C31}" destId="{4BEFB64B-C9CA-4E45-873A-FD0061510CC9}" srcOrd="1" destOrd="0" presId="urn:microsoft.com/office/officeart/2009/3/layout/RandomtoResultProcess"/>
    <dgm:cxn modelId="{FC4558FA-5E62-4FA0-BA3F-8AD8247781F4}" type="presParOf" srcId="{13BDD94D-62B5-44C2-AA30-929FBA569C31}" destId="{F2EA7494-2D0C-4423-9C5F-2FE3C8694779}" srcOrd="2" destOrd="0" presId="urn:microsoft.com/office/officeart/2009/3/layout/RandomtoResultProcess"/>
    <dgm:cxn modelId="{928F97E8-5F79-4D8E-9BBE-A1220CF8592C}" type="presParOf" srcId="{13BDD94D-62B5-44C2-AA30-929FBA569C31}" destId="{61B09143-DD25-41CB-9399-5B47C8AFBFC3}" srcOrd="3" destOrd="0" presId="urn:microsoft.com/office/officeart/2009/3/layout/RandomtoResultProcess"/>
    <dgm:cxn modelId="{FD7573F8-7B75-45E4-A239-B4D5FC36F472}" type="presParOf" srcId="{13BDD94D-62B5-44C2-AA30-929FBA569C31}" destId="{3A2B8369-7427-44BB-AEE6-00D240077E35}" srcOrd="4" destOrd="0" presId="urn:microsoft.com/office/officeart/2009/3/layout/RandomtoResultProcess"/>
    <dgm:cxn modelId="{14602180-A270-4E11-AB18-092D55AA3ED0}" type="presParOf" srcId="{13BDD94D-62B5-44C2-AA30-929FBA569C31}" destId="{2F485EF7-3ABF-4037-A975-0B00632C6432}" srcOrd="5" destOrd="0" presId="urn:microsoft.com/office/officeart/2009/3/layout/RandomtoResultProcess"/>
    <dgm:cxn modelId="{B5AB6639-ABF6-4FD2-BD3C-E8E700034F08}" type="presParOf" srcId="{13BDD94D-62B5-44C2-AA30-929FBA569C31}" destId="{3E2901D9-C807-4E63-B5C9-80EE7322B1AE}" srcOrd="6" destOrd="0" presId="urn:microsoft.com/office/officeart/2009/3/layout/RandomtoResultProcess"/>
    <dgm:cxn modelId="{A30693CD-89AC-44F1-A61E-25485999EFF0}" type="presParOf" srcId="{13BDD94D-62B5-44C2-AA30-929FBA569C31}" destId="{62B76232-DD63-4CD7-9ED2-8AEB45805FC5}" srcOrd="7" destOrd="0" presId="urn:microsoft.com/office/officeart/2009/3/layout/RandomtoResultProcess"/>
    <dgm:cxn modelId="{DCB27E60-5D88-44A7-8509-68BC0C46BE05}" type="presParOf" srcId="{13BDD94D-62B5-44C2-AA30-929FBA569C31}" destId="{8D8A6E4D-725A-4148-A4C3-FEDEC1065FF3}" srcOrd="8" destOrd="0" presId="urn:microsoft.com/office/officeart/2009/3/layout/RandomtoResultProcess"/>
    <dgm:cxn modelId="{5409DB2A-3999-4DCD-9D70-62D0B2B03926}" type="presParOf" srcId="{13BDD94D-62B5-44C2-AA30-929FBA569C31}" destId="{9208C7EB-A29E-4ADF-AE7D-22B6B29CC1D1}" srcOrd="9" destOrd="0" presId="urn:microsoft.com/office/officeart/2009/3/layout/RandomtoResultProcess"/>
    <dgm:cxn modelId="{3B2DCB76-1437-4DF4-BD67-BAA183C27F87}" type="presParOf" srcId="{13BDD94D-62B5-44C2-AA30-929FBA569C31}" destId="{EDA58CB9-FC35-48D3-8CDD-2F41167D614A}" srcOrd="10" destOrd="0" presId="urn:microsoft.com/office/officeart/2009/3/layout/RandomtoResultProcess"/>
    <dgm:cxn modelId="{F3D32DDE-244E-447B-9BF2-112F9C95B82A}" type="presParOf" srcId="{13BDD94D-62B5-44C2-AA30-929FBA569C31}" destId="{41C22B70-433E-4709-9F92-AA73D40A48D6}" srcOrd="11" destOrd="0" presId="urn:microsoft.com/office/officeart/2009/3/layout/RandomtoResultProcess"/>
    <dgm:cxn modelId="{B1F415DF-0F01-4A89-8D07-BE89558BEDB7}" type="presParOf" srcId="{13BDD94D-62B5-44C2-AA30-929FBA569C31}" destId="{418C883D-2DFE-4A8B-99D7-F25E6C0147A5}" srcOrd="12" destOrd="0" presId="urn:microsoft.com/office/officeart/2009/3/layout/RandomtoResultProcess"/>
    <dgm:cxn modelId="{37339D91-12DC-4AD7-9F92-D69CDCE3F03A}" type="presParOf" srcId="{13BDD94D-62B5-44C2-AA30-929FBA569C31}" destId="{349D0438-81D0-4447-8653-8E1987C8BD08}" srcOrd="13" destOrd="0" presId="urn:microsoft.com/office/officeart/2009/3/layout/RandomtoResultProcess"/>
    <dgm:cxn modelId="{F65D62D6-4224-45F3-86A4-734922B01616}" type="presParOf" srcId="{13BDD94D-62B5-44C2-AA30-929FBA569C31}" destId="{6FAC3114-DC77-4CC5-AAFD-FCD6DE38305C}" srcOrd="14" destOrd="0" presId="urn:microsoft.com/office/officeart/2009/3/layout/RandomtoResultProcess"/>
    <dgm:cxn modelId="{70EB83FD-1459-47B5-80DF-A0028220E514}" type="presParOf" srcId="{13BDD94D-62B5-44C2-AA30-929FBA569C31}" destId="{F9AB4C3C-08FC-44FD-A232-23701C9672BF}" srcOrd="15" destOrd="0" presId="urn:microsoft.com/office/officeart/2009/3/layout/RandomtoResultProcess"/>
    <dgm:cxn modelId="{30154BA7-E5D2-4AD0-91A8-669BFCFDB2D0}" type="presParOf" srcId="{13BDD94D-62B5-44C2-AA30-929FBA569C31}" destId="{C7CCD964-491B-447D-B899-5FDD21FA0A1E}" srcOrd="16" destOrd="0" presId="urn:microsoft.com/office/officeart/2009/3/layout/RandomtoResultProcess"/>
    <dgm:cxn modelId="{903454D2-2B4F-444A-BE10-0F7987B94512}" type="presParOf" srcId="{13BDD94D-62B5-44C2-AA30-929FBA569C31}" destId="{20FEA2BC-DB9F-4F95-9DBA-E68DD850656D}" srcOrd="17" destOrd="0" presId="urn:microsoft.com/office/officeart/2009/3/layout/RandomtoResultProcess"/>
    <dgm:cxn modelId="{26EC5AA5-FF6C-486E-9176-BEE4C9A4530E}" type="presParOf" srcId="{13BDD94D-62B5-44C2-AA30-929FBA569C31}" destId="{DA2CE63A-D836-41D3-8E2A-BCA58C5A0B0C}" srcOrd="18" destOrd="0" presId="urn:microsoft.com/office/officeart/2009/3/layout/RandomtoResultProcess"/>
    <dgm:cxn modelId="{0D01B02C-88F6-466B-9174-A77082C38759}" type="presParOf" srcId="{588BE8ED-330A-4481-8582-BA481D9E0EDF}" destId="{4A9D5872-891C-4855-AFEF-8C01BF9B1CBE}" srcOrd="1" destOrd="0" presId="urn:microsoft.com/office/officeart/2009/3/layout/RandomtoResultProcess"/>
    <dgm:cxn modelId="{E18FEE5B-A62C-48DD-AD7F-CC7019AF2482}" type="presParOf" srcId="{4A9D5872-891C-4855-AFEF-8C01BF9B1CBE}" destId="{619B8A64-3CA0-48FA-9963-D64C0858D4B5}" srcOrd="0" destOrd="0" presId="urn:microsoft.com/office/officeart/2009/3/layout/RandomtoResultProcess"/>
    <dgm:cxn modelId="{F5BB98C4-5488-4903-8848-9AFD807DAFE4}" type="presParOf" srcId="{4A9D5872-891C-4855-AFEF-8C01BF9B1CBE}" destId="{6763F544-BB33-40F6-B0C3-E7DAADBE6B04}" srcOrd="1" destOrd="0" presId="urn:microsoft.com/office/officeart/2009/3/layout/RandomtoResultProcess"/>
    <dgm:cxn modelId="{454F5E08-2847-4EB3-949E-EDBA6DB5D134}" type="presParOf" srcId="{588BE8ED-330A-4481-8582-BA481D9E0EDF}" destId="{248CD335-B938-4B59-AC02-73038AB9A5BF}" srcOrd="2" destOrd="0" presId="urn:microsoft.com/office/officeart/2009/3/layout/RandomtoResultProcess"/>
    <dgm:cxn modelId="{04FD770C-88EB-445E-8C1C-2F414CBC9A97}" type="presParOf" srcId="{248CD335-B938-4B59-AC02-73038AB9A5BF}" destId="{9FD8A102-8FA3-4E07-9534-2F28CB4475DB}" srcOrd="0" destOrd="0" presId="urn:microsoft.com/office/officeart/2009/3/layout/RandomtoResultProcess"/>
    <dgm:cxn modelId="{586DA92D-7834-45EC-A55F-5F8489530A4B}" type="presParOf" srcId="{248CD335-B938-4B59-AC02-73038AB9A5BF}" destId="{009B42B5-9981-4E6A-AADE-F26041A47F6A}" srcOrd="1" destOrd="0" presId="urn:microsoft.com/office/officeart/2009/3/layout/RandomtoResultProcess"/>
    <dgm:cxn modelId="{20BC86A0-DF0D-4B04-AA4A-38DD4EFBE573}" type="presParOf" srcId="{588BE8ED-330A-4481-8582-BA481D9E0EDF}" destId="{B8D361B5-7E61-4A59-8C26-5AC2A57585BB}" srcOrd="3" destOrd="0" presId="urn:microsoft.com/office/officeart/2009/3/layout/RandomtoResultProcess"/>
    <dgm:cxn modelId="{27E3B892-B40F-4004-B900-4E1F244B22F0}" type="presParOf" srcId="{B8D361B5-7E61-4A59-8C26-5AC2A57585BB}" destId="{76D73964-56C4-4450-9BCC-819CA24F5C75}" srcOrd="0" destOrd="0" presId="urn:microsoft.com/office/officeart/2009/3/layout/RandomtoResultProcess"/>
    <dgm:cxn modelId="{8081D25D-307B-4237-8560-2AADF2CDD3D7}" type="presParOf" srcId="{B8D361B5-7E61-4A59-8C26-5AC2A57585BB}" destId="{CCF53592-158F-4047-90A1-F20A6D84370E}" srcOrd="1" destOrd="0" presId="urn:microsoft.com/office/officeart/2009/3/layout/RandomtoResultProcess"/>
    <dgm:cxn modelId="{E871FDD7-3235-4A9D-ACE1-EFC038980512}" type="presParOf" srcId="{588BE8ED-330A-4481-8582-BA481D9E0EDF}" destId="{9E9B6EB0-70EE-4DCD-9028-EE8A4250C5B2}" srcOrd="4" destOrd="0" presId="urn:microsoft.com/office/officeart/2009/3/layout/RandomtoResultProcess"/>
    <dgm:cxn modelId="{ADF2FB0D-D9CA-4D5E-904B-C994B284C130}" type="presParOf" srcId="{9E9B6EB0-70EE-4DCD-9028-EE8A4250C5B2}" destId="{064B0D71-83BA-4898-A32B-5BE18A2657FD}" srcOrd="0" destOrd="0" presId="urn:microsoft.com/office/officeart/2009/3/layout/RandomtoResultProcess"/>
    <dgm:cxn modelId="{A2A95ECF-B3B1-4A30-AD7B-42588CAE955A}" type="presParOf" srcId="{9E9B6EB0-70EE-4DCD-9028-EE8A4250C5B2}" destId="{CFC969B3-DD49-4B53-ACB6-ED2BFDCD7A14}" srcOrd="1" destOrd="0" presId="urn:microsoft.com/office/officeart/2009/3/layout/RandomtoResultProcess"/>
    <dgm:cxn modelId="{4E57255E-4516-4B48-BB1E-5F5010507C48}" type="presParOf" srcId="{588BE8ED-330A-4481-8582-BA481D9E0EDF}" destId="{715325AA-4D9C-4402-8A9B-7EBEBB8D4C1C}" srcOrd="5" destOrd="0" presId="urn:microsoft.com/office/officeart/2009/3/layout/RandomtoResultProcess"/>
    <dgm:cxn modelId="{3D9FB917-3161-4F90-877D-83704A72C130}" type="presParOf" srcId="{715325AA-4D9C-4402-8A9B-7EBEBB8D4C1C}" destId="{2DE272CB-76D1-4148-8D41-9EDBF3A31D89}" srcOrd="0" destOrd="0" presId="urn:microsoft.com/office/officeart/2009/3/layout/RandomtoResultProcess"/>
    <dgm:cxn modelId="{26976BEE-1804-4051-99F9-F908F99E60CF}" type="presParOf" srcId="{715325AA-4D9C-4402-8A9B-7EBEBB8D4C1C}" destId="{48EEE3A7-A488-46EC-BA8F-34939CD32B6E}" srcOrd="1" destOrd="0" presId="urn:microsoft.com/office/officeart/2009/3/layout/RandomtoResultProcess"/>
    <dgm:cxn modelId="{C689B5D7-3A38-41F9-8BC3-C9491A1FB731}" type="presParOf" srcId="{588BE8ED-330A-4481-8582-BA481D9E0EDF}" destId="{BBCFD1B0-D2FF-4D86-8AA1-FF7484A37397}" srcOrd="6" destOrd="0" presId="urn:microsoft.com/office/officeart/2009/3/layout/RandomtoResultProcess"/>
    <dgm:cxn modelId="{924D011E-BC61-4392-B7D4-9D489D7C7EB6}" type="presParOf" srcId="{BBCFD1B0-D2FF-4D86-8AA1-FF7484A37397}" destId="{75E7DFF5-135B-46BF-8064-3796EAC4BF5B}" srcOrd="0" destOrd="0" presId="urn:microsoft.com/office/officeart/2009/3/layout/RandomtoResultProcess"/>
    <dgm:cxn modelId="{3990589D-C061-4B5D-982F-84832B4B44AB}" type="presParOf" srcId="{BBCFD1B0-D2FF-4D86-8AA1-FF7484A37397}" destId="{A776C842-C33C-4605-8D4F-06BCFFE92039}" srcOrd="1" destOrd="0" presId="urn:microsoft.com/office/officeart/2009/3/layout/RandomtoResultProcess"/>
    <dgm:cxn modelId="{AA6045DD-F605-42E1-AD41-7A44ABF13F6E}" type="presParOf" srcId="{588BE8ED-330A-4481-8582-BA481D9E0EDF}" destId="{3BDB8A3B-B146-4727-B4C5-6A604559A9EA}" srcOrd="7" destOrd="0" presId="urn:microsoft.com/office/officeart/2009/3/layout/RandomtoResultProcess"/>
    <dgm:cxn modelId="{5B24FB98-B98D-4530-BEFA-DEC5576EC413}" type="presParOf" srcId="{3BDB8A3B-B146-4727-B4C5-6A604559A9EA}" destId="{89D1FBB8-109C-4499-9DF6-A856AE0BB143}" srcOrd="0" destOrd="0" presId="urn:microsoft.com/office/officeart/2009/3/layout/RandomtoResultProcess"/>
    <dgm:cxn modelId="{02BEF895-C5BD-46E1-8624-310194573368}" type="presParOf" srcId="{3BDB8A3B-B146-4727-B4C5-6A604559A9EA}" destId="{9849A90E-4591-4B3E-A7AB-7F084E95E7DD}" srcOrd="1" destOrd="0" presId="urn:microsoft.com/office/officeart/2009/3/layout/RandomtoResultProcess"/>
    <dgm:cxn modelId="{F0048472-2F08-43D6-BEA7-4093AD462B68}" type="presParOf" srcId="{588BE8ED-330A-4481-8582-BA481D9E0EDF}" destId="{C830E864-6410-4A75-A8FB-E54327194D2F}" srcOrd="8" destOrd="0" presId="urn:microsoft.com/office/officeart/2009/3/layout/RandomtoResultProcess"/>
    <dgm:cxn modelId="{AC268028-6C65-4C2C-8E55-C1CCD0288351}" type="presParOf" srcId="{C830E864-6410-4A75-A8FB-E54327194D2F}" destId="{FF95AFBB-28DC-460B-8232-D9742EA0C26A}" srcOrd="0" destOrd="0" presId="urn:microsoft.com/office/officeart/2009/3/layout/RandomtoResultProcess"/>
    <dgm:cxn modelId="{7AA3A2A3-69E5-4F54-92F1-7B0AE92D96C3}" type="presParOf" srcId="{C830E864-6410-4A75-A8FB-E54327194D2F}" destId="{42C13AD2-0EA9-4BCB-A5F8-FA98F0B92337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49963-961D-48BB-8D10-2BF4A3079042}">
      <dsp:nvSpPr>
        <dsp:cNvPr id="0" name=""/>
        <dsp:cNvSpPr/>
      </dsp:nvSpPr>
      <dsp:spPr>
        <a:xfrm>
          <a:off x="729005" y="0"/>
          <a:ext cx="8262062" cy="449251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DFEBC-B1F8-44E3-BB5F-C3A8D5480DD9}">
      <dsp:nvSpPr>
        <dsp:cNvPr id="0" name=""/>
        <dsp:cNvSpPr/>
      </dsp:nvSpPr>
      <dsp:spPr>
        <a:xfrm>
          <a:off x="3633" y="1347753"/>
          <a:ext cx="1784989" cy="1797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Knowledge</a:t>
          </a:r>
          <a:endParaRPr lang="en-GB" sz="2500" kern="1200"/>
        </a:p>
      </dsp:txBody>
      <dsp:txXfrm>
        <a:off x="90769" y="1434889"/>
        <a:ext cx="1610717" cy="1622733"/>
      </dsp:txXfrm>
    </dsp:sp>
    <dsp:sp modelId="{EF9AEDF2-6317-4964-AF05-7525113F572E}">
      <dsp:nvSpPr>
        <dsp:cNvPr id="0" name=""/>
        <dsp:cNvSpPr/>
      </dsp:nvSpPr>
      <dsp:spPr>
        <a:xfrm>
          <a:off x="1985587" y="1347753"/>
          <a:ext cx="1784989" cy="1797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Approval</a:t>
          </a:r>
          <a:endParaRPr lang="en-GB" sz="2500" kern="1200"/>
        </a:p>
      </dsp:txBody>
      <dsp:txXfrm>
        <a:off x="2072723" y="1434889"/>
        <a:ext cx="1610717" cy="1622733"/>
      </dsp:txXfrm>
    </dsp:sp>
    <dsp:sp modelId="{C3B80730-F87B-41CB-825A-D3835DB121E9}">
      <dsp:nvSpPr>
        <dsp:cNvPr id="0" name=""/>
        <dsp:cNvSpPr/>
      </dsp:nvSpPr>
      <dsp:spPr>
        <a:xfrm>
          <a:off x="3967541" y="1347753"/>
          <a:ext cx="1784989" cy="1797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Intention</a:t>
          </a:r>
          <a:endParaRPr lang="en-GB" sz="2500" kern="1200"/>
        </a:p>
      </dsp:txBody>
      <dsp:txXfrm>
        <a:off x="4054677" y="1434889"/>
        <a:ext cx="1610717" cy="1622733"/>
      </dsp:txXfrm>
    </dsp:sp>
    <dsp:sp modelId="{7D064AD6-8BEF-4731-A79C-4E95804E4FD8}">
      <dsp:nvSpPr>
        <dsp:cNvPr id="0" name=""/>
        <dsp:cNvSpPr/>
      </dsp:nvSpPr>
      <dsp:spPr>
        <a:xfrm>
          <a:off x="5949495" y="1347753"/>
          <a:ext cx="1784989" cy="1797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Practice</a:t>
          </a:r>
          <a:endParaRPr lang="en-GB" sz="2500" kern="1200"/>
        </a:p>
      </dsp:txBody>
      <dsp:txXfrm>
        <a:off x="6036631" y="1434889"/>
        <a:ext cx="1610717" cy="1622733"/>
      </dsp:txXfrm>
    </dsp:sp>
    <dsp:sp modelId="{186BA097-7780-445F-BF9F-64A2D7421B3E}">
      <dsp:nvSpPr>
        <dsp:cNvPr id="0" name=""/>
        <dsp:cNvSpPr/>
      </dsp:nvSpPr>
      <dsp:spPr>
        <a:xfrm>
          <a:off x="7931449" y="1347753"/>
          <a:ext cx="1784989" cy="1797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Advocacy</a:t>
          </a:r>
          <a:endParaRPr lang="en-GB" sz="2500" kern="1200"/>
        </a:p>
      </dsp:txBody>
      <dsp:txXfrm>
        <a:off x="8018585" y="1434889"/>
        <a:ext cx="1610717" cy="1622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5AC1C-163E-47D0-9F6D-4540058A5D70}">
      <dsp:nvSpPr>
        <dsp:cNvPr id="0" name=""/>
        <dsp:cNvSpPr/>
      </dsp:nvSpPr>
      <dsp:spPr>
        <a:xfrm>
          <a:off x="101513" y="2163288"/>
          <a:ext cx="1490910" cy="491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Analysis </a:t>
          </a:r>
          <a:br>
            <a:rPr lang="en-US" sz="1700" kern="1200" smtClean="0"/>
          </a:br>
          <a:endParaRPr lang="en-GB" sz="1700" kern="1200"/>
        </a:p>
      </dsp:txBody>
      <dsp:txXfrm>
        <a:off x="101513" y="2163288"/>
        <a:ext cx="1490910" cy="491322"/>
      </dsp:txXfrm>
    </dsp:sp>
    <dsp:sp modelId="{4BEFB64B-C9CA-4E45-873A-FD0061510CC9}">
      <dsp:nvSpPr>
        <dsp:cNvPr id="0" name=""/>
        <dsp:cNvSpPr/>
      </dsp:nvSpPr>
      <dsp:spPr>
        <a:xfrm>
          <a:off x="99819" y="2013858"/>
          <a:ext cx="118595" cy="118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EA7494-2D0C-4423-9C5F-2FE3C8694779}">
      <dsp:nvSpPr>
        <dsp:cNvPr id="0" name=""/>
        <dsp:cNvSpPr/>
      </dsp:nvSpPr>
      <dsp:spPr>
        <a:xfrm>
          <a:off x="182835" y="1847824"/>
          <a:ext cx="118595" cy="118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B09143-DD25-41CB-9399-5B47C8AFBFC3}">
      <dsp:nvSpPr>
        <dsp:cNvPr id="0" name=""/>
        <dsp:cNvSpPr/>
      </dsp:nvSpPr>
      <dsp:spPr>
        <a:xfrm>
          <a:off x="382075" y="1881031"/>
          <a:ext cx="186363" cy="18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2B8369-7427-44BB-AEE6-00D240077E35}">
      <dsp:nvSpPr>
        <dsp:cNvPr id="0" name=""/>
        <dsp:cNvSpPr/>
      </dsp:nvSpPr>
      <dsp:spPr>
        <a:xfrm>
          <a:off x="548108" y="1698394"/>
          <a:ext cx="118595" cy="118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485EF7-3ABF-4037-A975-0B00632C6432}">
      <dsp:nvSpPr>
        <dsp:cNvPr id="0" name=""/>
        <dsp:cNvSpPr/>
      </dsp:nvSpPr>
      <dsp:spPr>
        <a:xfrm>
          <a:off x="763952" y="1631981"/>
          <a:ext cx="118595" cy="118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2901D9-C807-4E63-B5C9-80EE7322B1AE}">
      <dsp:nvSpPr>
        <dsp:cNvPr id="0" name=""/>
        <dsp:cNvSpPr/>
      </dsp:nvSpPr>
      <dsp:spPr>
        <a:xfrm>
          <a:off x="1029605" y="1748204"/>
          <a:ext cx="118595" cy="118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B76232-DD63-4CD7-9ED2-8AEB45805FC5}">
      <dsp:nvSpPr>
        <dsp:cNvPr id="0" name=""/>
        <dsp:cNvSpPr/>
      </dsp:nvSpPr>
      <dsp:spPr>
        <a:xfrm>
          <a:off x="1195638" y="1831221"/>
          <a:ext cx="186363" cy="18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8A6E4D-725A-4148-A4C3-FEDEC1065FF3}">
      <dsp:nvSpPr>
        <dsp:cNvPr id="0" name=""/>
        <dsp:cNvSpPr/>
      </dsp:nvSpPr>
      <dsp:spPr>
        <a:xfrm>
          <a:off x="1428085" y="2013858"/>
          <a:ext cx="118595" cy="118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08C7EB-A29E-4ADF-AE7D-22B6B29CC1D1}">
      <dsp:nvSpPr>
        <dsp:cNvPr id="0" name=""/>
        <dsp:cNvSpPr/>
      </dsp:nvSpPr>
      <dsp:spPr>
        <a:xfrm>
          <a:off x="1527705" y="2196494"/>
          <a:ext cx="118595" cy="118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A58CB9-FC35-48D3-8CDD-2F41167D614A}">
      <dsp:nvSpPr>
        <dsp:cNvPr id="0" name=""/>
        <dsp:cNvSpPr/>
      </dsp:nvSpPr>
      <dsp:spPr>
        <a:xfrm>
          <a:off x="664332" y="1847824"/>
          <a:ext cx="304959" cy="3049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C22B70-433E-4709-9F92-AA73D40A48D6}">
      <dsp:nvSpPr>
        <dsp:cNvPr id="0" name=""/>
        <dsp:cNvSpPr/>
      </dsp:nvSpPr>
      <dsp:spPr>
        <a:xfrm>
          <a:off x="16802" y="2478751"/>
          <a:ext cx="118595" cy="118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8C883D-2DFE-4A8B-99D7-F25E6C0147A5}">
      <dsp:nvSpPr>
        <dsp:cNvPr id="0" name=""/>
        <dsp:cNvSpPr/>
      </dsp:nvSpPr>
      <dsp:spPr>
        <a:xfrm>
          <a:off x="116422" y="2628181"/>
          <a:ext cx="186363" cy="18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9D0438-81D0-4447-8653-8E1987C8BD08}">
      <dsp:nvSpPr>
        <dsp:cNvPr id="0" name=""/>
        <dsp:cNvSpPr/>
      </dsp:nvSpPr>
      <dsp:spPr>
        <a:xfrm>
          <a:off x="365472" y="2761007"/>
          <a:ext cx="271074" cy="2710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AC3114-DC77-4CC5-AAFD-FCD6DE38305C}">
      <dsp:nvSpPr>
        <dsp:cNvPr id="0" name=""/>
        <dsp:cNvSpPr/>
      </dsp:nvSpPr>
      <dsp:spPr>
        <a:xfrm>
          <a:off x="714142" y="2976850"/>
          <a:ext cx="118595" cy="118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AB4C3C-08FC-44FD-A232-23701C9672BF}">
      <dsp:nvSpPr>
        <dsp:cNvPr id="0" name=""/>
        <dsp:cNvSpPr/>
      </dsp:nvSpPr>
      <dsp:spPr>
        <a:xfrm>
          <a:off x="780555" y="2761007"/>
          <a:ext cx="186363" cy="18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CCD964-491B-447D-B899-5FDD21FA0A1E}">
      <dsp:nvSpPr>
        <dsp:cNvPr id="0" name=""/>
        <dsp:cNvSpPr/>
      </dsp:nvSpPr>
      <dsp:spPr>
        <a:xfrm>
          <a:off x="946588" y="2993454"/>
          <a:ext cx="118595" cy="118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EA2BC-DB9F-4F95-9DBA-E68DD850656D}">
      <dsp:nvSpPr>
        <dsp:cNvPr id="0" name=""/>
        <dsp:cNvSpPr/>
      </dsp:nvSpPr>
      <dsp:spPr>
        <a:xfrm>
          <a:off x="1096018" y="2727801"/>
          <a:ext cx="271074" cy="2710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2CE63A-D836-41D3-8E2A-BCA58C5A0B0C}">
      <dsp:nvSpPr>
        <dsp:cNvPr id="0" name=""/>
        <dsp:cNvSpPr/>
      </dsp:nvSpPr>
      <dsp:spPr>
        <a:xfrm>
          <a:off x="1461291" y="2661387"/>
          <a:ext cx="186363" cy="18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9B8A64-3CA0-48FA-9963-D64C0858D4B5}">
      <dsp:nvSpPr>
        <dsp:cNvPr id="0" name=""/>
        <dsp:cNvSpPr/>
      </dsp:nvSpPr>
      <dsp:spPr>
        <a:xfrm>
          <a:off x="1647655" y="1880755"/>
          <a:ext cx="547324" cy="10449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D8A102-8FA3-4E07-9534-2F28CB4475DB}">
      <dsp:nvSpPr>
        <dsp:cNvPr id="0" name=""/>
        <dsp:cNvSpPr/>
      </dsp:nvSpPr>
      <dsp:spPr>
        <a:xfrm>
          <a:off x="2194979" y="1881262"/>
          <a:ext cx="1492701" cy="104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Strategic Design </a:t>
          </a:r>
          <a:br>
            <a:rPr lang="en-US" sz="1700" kern="1200" smtClean="0"/>
          </a:br>
          <a:endParaRPr lang="en-GB" sz="1700" kern="1200"/>
        </a:p>
      </dsp:txBody>
      <dsp:txXfrm>
        <a:off x="2194979" y="1881262"/>
        <a:ext cx="1492701" cy="1044891"/>
      </dsp:txXfrm>
    </dsp:sp>
    <dsp:sp modelId="{76D73964-56C4-4450-9BCC-819CA24F5C75}">
      <dsp:nvSpPr>
        <dsp:cNvPr id="0" name=""/>
        <dsp:cNvSpPr/>
      </dsp:nvSpPr>
      <dsp:spPr>
        <a:xfrm>
          <a:off x="3687681" y="1880755"/>
          <a:ext cx="547324" cy="10449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4B0D71-83BA-4898-A32B-5BE18A2657FD}">
      <dsp:nvSpPr>
        <dsp:cNvPr id="0" name=""/>
        <dsp:cNvSpPr/>
      </dsp:nvSpPr>
      <dsp:spPr>
        <a:xfrm>
          <a:off x="4235005" y="1881262"/>
          <a:ext cx="1492701" cy="104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Development and Testing </a:t>
          </a:r>
          <a:br>
            <a:rPr lang="en-US" sz="1700" kern="1200" smtClean="0"/>
          </a:br>
          <a:endParaRPr lang="en-GB" sz="1700" kern="1200"/>
        </a:p>
      </dsp:txBody>
      <dsp:txXfrm>
        <a:off x="4235005" y="1881262"/>
        <a:ext cx="1492701" cy="1044891"/>
      </dsp:txXfrm>
    </dsp:sp>
    <dsp:sp modelId="{2DE272CB-76D1-4148-8D41-9EDBF3A31D89}">
      <dsp:nvSpPr>
        <dsp:cNvPr id="0" name=""/>
        <dsp:cNvSpPr/>
      </dsp:nvSpPr>
      <dsp:spPr>
        <a:xfrm>
          <a:off x="5727707" y="1880755"/>
          <a:ext cx="547324" cy="10449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E7DFF5-135B-46BF-8064-3796EAC4BF5B}">
      <dsp:nvSpPr>
        <dsp:cNvPr id="0" name=""/>
        <dsp:cNvSpPr/>
      </dsp:nvSpPr>
      <dsp:spPr>
        <a:xfrm>
          <a:off x="6275031" y="1881262"/>
          <a:ext cx="1492701" cy="104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Implementation and Monitoring </a:t>
          </a:r>
          <a:br>
            <a:rPr lang="en-US" sz="1700" kern="1200" smtClean="0"/>
          </a:br>
          <a:endParaRPr lang="en-GB" sz="1700" kern="1200"/>
        </a:p>
      </dsp:txBody>
      <dsp:txXfrm>
        <a:off x="6275031" y="1881262"/>
        <a:ext cx="1492701" cy="1044891"/>
      </dsp:txXfrm>
    </dsp:sp>
    <dsp:sp modelId="{89D1FBB8-109C-4499-9DF6-A856AE0BB143}">
      <dsp:nvSpPr>
        <dsp:cNvPr id="0" name=""/>
        <dsp:cNvSpPr/>
      </dsp:nvSpPr>
      <dsp:spPr>
        <a:xfrm>
          <a:off x="7767733" y="1880755"/>
          <a:ext cx="547324" cy="10449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95AFBB-28DC-460B-8232-D9742EA0C26A}">
      <dsp:nvSpPr>
        <dsp:cNvPr id="0" name=""/>
        <dsp:cNvSpPr/>
      </dsp:nvSpPr>
      <dsp:spPr>
        <a:xfrm>
          <a:off x="8374765" y="1794402"/>
          <a:ext cx="1268796" cy="1268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Evaluation and Re-planning </a:t>
          </a:r>
          <a:endParaRPr lang="en-GB" sz="1700" kern="1200"/>
        </a:p>
      </dsp:txBody>
      <dsp:txXfrm>
        <a:off x="8560576" y="1980213"/>
        <a:ext cx="897174" cy="897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70481-ECFC-45AF-A501-82079A8EBB3D}" type="datetimeFigureOut">
              <a:rPr lang="en-GB" smtClean="0"/>
              <a:t>05/07/2015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25C93-079D-4901-B259-6879EEB9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Ask the fellows to work in pairs and discuss the different approaches to change .Ensure the points listed below are included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25C93-079D-4901-B259-6879EEB98C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7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9163" tIns="44582" rIns="89163" bIns="44582"/>
          <a:lstStyle/>
          <a:p>
            <a:fld id="{5D2007E7-5098-4FA3-8F53-88CA917C8B7E}" type="slidenum">
              <a:rPr lang="en-US">
                <a:ea typeface="ＭＳ Ｐゴシック" charset="-128"/>
              </a:rPr>
              <a:pPr/>
              <a:t>15</a:t>
            </a:fld>
            <a:endParaRPr lang="en-US">
              <a:ea typeface="ＭＳ Ｐゴシック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84" y="3257959"/>
            <a:ext cx="7316435" cy="3085751"/>
          </a:xfrm>
          <a:noFill/>
          <a:ln/>
        </p:spPr>
        <p:txBody>
          <a:bodyPr lIns="89163" tIns="44582" rIns="89163" bIns="44582"/>
          <a:lstStyle/>
          <a:p>
            <a:pPr eaLnBrk="1" hangingPunct="1">
              <a:spcBef>
                <a:spcPct val="50000"/>
              </a:spcBef>
            </a:pPr>
            <a:endParaRPr 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59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are a  variety of theoretical models to choose from; but none of these are completely satisfactory by themselves.</a:t>
            </a:r>
          </a:p>
          <a:p>
            <a:r>
              <a:rPr lang="en-GB" dirty="0" smtClean="0"/>
              <a:t>The following model combines psychological and social theoretical perspectives to shift our conceptual thinking to a more holistic, namely ecological level.</a:t>
            </a:r>
          </a:p>
          <a:p>
            <a:r>
              <a:rPr lang="en-GB" dirty="0" smtClean="0"/>
              <a:t>This includes </a:t>
            </a:r>
            <a:r>
              <a:rPr lang="en-GB" u="sng" dirty="0" smtClean="0"/>
              <a:t>addressing not only knowledge and motivation but also skills and an enabling environment as well as gender</a:t>
            </a:r>
            <a:r>
              <a:rPr lang="en-GB" dirty="0" smtClean="0"/>
              <a:t>.</a:t>
            </a:r>
            <a:endParaRPr lang="en-US" dirty="0" smtClean="0"/>
          </a:p>
          <a:p>
            <a:r>
              <a:rPr lang="en-US" dirty="0" smtClean="0"/>
              <a:t>Combines psychological and sociological perspectives to a more comprehensive namely</a:t>
            </a:r>
            <a:r>
              <a:rPr lang="en-US" baseline="0" dirty="0" smtClean="0"/>
              <a:t> ecological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8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not so much whose behavior do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need to change but what can communication do about the issues identified in the situation analysis; if that is e.g., no access to treatment, or no economical empowerment programs for women…. Advocacy and soc mob are an effective answer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Advocacy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continuous and adaptive process of gathering, organizing, and formulating information into argument  with a view to raising resources or gaining political and social leadership acceptance and commitment for a development program.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mobilization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process of bringing together all practical inter-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social partners to determine felt-need and to raise awareness of, and demand for, a particular development objective. It involves enlisting the participation of institutions, groups, networks and communities in identifying, raising and managing human and material resources.   It aims to strengthen self-reliance and sustainability of achievements.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 change communication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research-based, consultative process of addressing knowledge, attitudes, and practices through identifying, analyzing, and segmenting audiences and participants in programs. BCC  provides relevant information and motivation through well-defined strategies, using an appropriate mix of interpersonal, group and mass-media channels, including participatory methods.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C4E1E1-F729-4219-BAD5-52472E05C35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1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 smtClean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C4E1E1-F729-4219-BAD5-52472E05C35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7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C4E1E1-F729-4219-BAD5-52472E05C35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5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9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3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8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7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1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8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7FEAADC-7724-430A-A666-4712F96825E3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24604F-3BA0-47BB-A386-2CD3455A67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FOR SOCIAL AND BEHAVIOUR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Muthoga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smtClean="0">
                <a:solidFill>
                  <a:srgbClr val="000000"/>
                </a:solidFill>
              </a:rPr>
              <a:t>DEVELOPMENT </a:t>
            </a:r>
            <a:r>
              <a:rPr lang="en-US" altLang="en-US" sz="5400" dirty="0">
                <a:solidFill>
                  <a:srgbClr val="000000"/>
                </a:solidFill>
              </a:rPr>
              <a:t>AND TESTING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Before we are ready to launch our BCC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materials</a:t>
            </a:r>
            <a:r>
              <a:rPr lang="en-US" altLang="en-US" sz="2400" b="1" dirty="0">
                <a:solidFill>
                  <a:srgbClr val="000000"/>
                </a:solidFill>
              </a:rPr>
              <a:t>, we need to develop and test them. This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helps </a:t>
            </a:r>
            <a:r>
              <a:rPr lang="en-US" altLang="en-US" sz="2400" b="1" dirty="0">
                <a:solidFill>
                  <a:srgbClr val="000000"/>
                </a:solidFill>
              </a:rPr>
              <a:t>us confirm that our product motivates our 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audience to change. 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To do so, we can conduct design workshops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on family planning, which: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Include </a:t>
            </a:r>
            <a:r>
              <a:rPr lang="en-US" altLang="en-US" sz="2400" dirty="0">
                <a:solidFill>
                  <a:srgbClr val="000000"/>
                </a:solidFill>
              </a:rPr>
              <a:t>key </a:t>
            </a:r>
            <a:r>
              <a:rPr lang="en-US" altLang="en-US" sz="2400" dirty="0" smtClean="0">
                <a:solidFill>
                  <a:srgbClr val="000000"/>
                </a:solidFill>
              </a:rPr>
              <a:t>stakeholders</a:t>
            </a:r>
            <a:r>
              <a:rPr lang="en-US" altLang="en-US" sz="2400" dirty="0">
                <a:solidFill>
                  <a:srgbClr val="000000"/>
                </a:solidFill>
              </a:rPr>
              <a:t>, such as </a:t>
            </a:r>
            <a:r>
              <a:rPr lang="en-US" altLang="en-US" sz="2400" dirty="0" smtClean="0">
                <a:solidFill>
                  <a:srgbClr val="000000"/>
                </a:solidFill>
              </a:rPr>
              <a:t>field </a:t>
            </a:r>
            <a:r>
              <a:rPr lang="en-US" altLang="en-US" sz="2400" dirty="0">
                <a:solidFill>
                  <a:srgbClr val="000000"/>
                </a:solidFill>
              </a:rPr>
              <a:t>workers, and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members of our intended </a:t>
            </a:r>
            <a:r>
              <a:rPr lang="en-US" altLang="en-US" sz="2400" dirty="0" smtClean="0">
                <a:solidFill>
                  <a:srgbClr val="000000"/>
                </a:solidFill>
              </a:rPr>
              <a:t>audience</a:t>
            </a:r>
            <a:r>
              <a:rPr lang="en-US" altLang="en-US" sz="2400" dirty="0">
                <a:solidFill>
                  <a:srgbClr val="000000"/>
                </a:solidFill>
              </a:rPr>
              <a:t>;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Use partic</a:t>
            </a:r>
            <a:r>
              <a:rPr lang="en-US" altLang="en-US" sz="2400" dirty="0">
                <a:solidFill>
                  <a:srgbClr val="000000"/>
                </a:solidFill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</a:rPr>
              <a:t>pants </a:t>
            </a:r>
            <a:r>
              <a:rPr lang="en-US" altLang="en-US" sz="2400" dirty="0">
                <a:solidFill>
                  <a:srgbClr val="000000"/>
                </a:solidFill>
              </a:rPr>
              <a:t>input to </a:t>
            </a:r>
            <a:r>
              <a:rPr lang="en-US" altLang="en-US" sz="2400" dirty="0" smtClean="0">
                <a:solidFill>
                  <a:srgbClr val="000000"/>
                </a:solidFill>
              </a:rPr>
              <a:t>determine </a:t>
            </a:r>
            <a:r>
              <a:rPr lang="en-US" altLang="en-US" sz="2400" dirty="0">
                <a:solidFill>
                  <a:srgbClr val="000000"/>
                </a:solidFill>
              </a:rPr>
              <a:t>whether our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products meet our </a:t>
            </a:r>
            <a:r>
              <a:rPr lang="en-US" altLang="en-US" sz="2400" dirty="0" smtClean="0">
                <a:solidFill>
                  <a:srgbClr val="000000"/>
                </a:solidFill>
              </a:rPr>
              <a:t>audience's </a:t>
            </a:r>
            <a:r>
              <a:rPr lang="en-US" altLang="en-US" sz="2400" dirty="0">
                <a:solidFill>
                  <a:srgbClr val="000000"/>
                </a:solidFill>
              </a:rPr>
              <a:t>needs; </a:t>
            </a:r>
            <a:endParaRPr lang="en-US" altLang="en-US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6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and Testing Cont’d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3" cy="4480560"/>
          </a:xfrm>
        </p:spPr>
        <p:txBody>
          <a:bodyPr>
            <a:normAutofit lnSpcReduction="10000"/>
          </a:bodyPr>
          <a:lstStyle/>
          <a:p>
            <a:pPr lvl="0"/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/>
            <a:r>
              <a:rPr lang="en-US" altLang="en-US" sz="2400" dirty="0" smtClean="0">
                <a:solidFill>
                  <a:srgbClr val="000000"/>
                </a:solidFill>
              </a:rPr>
              <a:t>Test </a:t>
            </a:r>
            <a:r>
              <a:rPr lang="en-US" altLang="en-US" sz="2400" dirty="0">
                <a:solidFill>
                  <a:srgbClr val="000000"/>
                </a:solidFill>
              </a:rPr>
              <a:t>our approach to the project and the ideas we </a:t>
            </a:r>
            <a:r>
              <a:rPr lang="en-US" altLang="en-US" sz="2400" dirty="0" smtClean="0">
                <a:solidFill>
                  <a:srgbClr val="000000"/>
                </a:solidFill>
              </a:rPr>
              <a:t>include </a:t>
            </a:r>
            <a:r>
              <a:rPr lang="en-US" altLang="en-US" sz="2400" dirty="0">
                <a:solidFill>
                  <a:srgbClr val="000000"/>
                </a:solidFill>
              </a:rPr>
              <a:t>in our products. After the material is designed, </a:t>
            </a:r>
            <a:r>
              <a:rPr lang="en-US" altLang="en-US" sz="2400" dirty="0" smtClean="0">
                <a:solidFill>
                  <a:srgbClr val="000000"/>
                </a:solidFill>
              </a:rPr>
              <a:t>we </a:t>
            </a:r>
            <a:r>
              <a:rPr lang="en-US" altLang="en-US" sz="2400" dirty="0">
                <a:solidFill>
                  <a:srgbClr val="000000"/>
                </a:solidFill>
              </a:rPr>
              <a:t>should pre-test it, noting whether all information is: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Clear</a:t>
            </a:r>
            <a:r>
              <a:rPr lang="en-US" altLang="en-US" sz="2400" dirty="0">
                <a:solidFill>
                  <a:srgbClr val="000000"/>
                </a:solidFill>
              </a:rPr>
              <a:t>;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Easy </a:t>
            </a:r>
            <a:r>
              <a:rPr lang="en-US" altLang="en-US" sz="2400" dirty="0">
                <a:solidFill>
                  <a:srgbClr val="000000"/>
                </a:solidFill>
              </a:rPr>
              <a:t>to remember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Socially </a:t>
            </a:r>
            <a:r>
              <a:rPr lang="en-US" altLang="en-US" sz="2400" dirty="0">
                <a:solidFill>
                  <a:srgbClr val="000000"/>
                </a:solidFill>
              </a:rPr>
              <a:t>appropriate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and </a:t>
            </a:r>
            <a:r>
              <a:rPr lang="en-US" altLang="en-US" sz="2400" dirty="0">
                <a:solidFill>
                  <a:srgbClr val="000000"/>
                </a:solidFill>
              </a:rPr>
              <a:t>culturally appropriate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lvl="0"/>
            <a:r>
              <a:rPr lang="en-US" altLang="en-US" sz="2400" dirty="0" smtClean="0">
                <a:solidFill>
                  <a:srgbClr val="000000"/>
                </a:solidFill>
              </a:rPr>
              <a:t>Based </a:t>
            </a:r>
            <a:r>
              <a:rPr lang="en-US" altLang="en-US" sz="2400" dirty="0">
                <a:solidFill>
                  <a:srgbClr val="000000"/>
                </a:solidFill>
              </a:rPr>
              <a:t>on input from the workshop and pre-test, we can </a:t>
            </a:r>
            <a:r>
              <a:rPr lang="en-US" altLang="en-US" sz="2400" dirty="0" smtClean="0">
                <a:solidFill>
                  <a:srgbClr val="000000"/>
                </a:solidFill>
              </a:rPr>
              <a:t>revise </a:t>
            </a:r>
            <a:r>
              <a:rPr lang="en-US" altLang="en-US" sz="2400" dirty="0">
                <a:solidFill>
                  <a:srgbClr val="000000"/>
                </a:solidFill>
              </a:rPr>
              <a:t>and retest the products. </a:t>
            </a:r>
            <a:endParaRPr lang="en-US" altLang="en-US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0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cap="none" dirty="0">
                <a:solidFill>
                  <a:srgbClr val="000000"/>
                </a:solidFill>
              </a:rPr>
              <a:t>ABOUT FAMILY PLANNING: STAGES OF </a:t>
            </a:r>
            <a:br>
              <a:rPr lang="en-US" altLang="en-US" sz="5400" cap="none" dirty="0">
                <a:solidFill>
                  <a:srgbClr val="000000"/>
                </a:solidFill>
              </a:rPr>
            </a:br>
            <a:r>
              <a:rPr lang="en-US" altLang="en-US" sz="5400" cap="none" dirty="0">
                <a:solidFill>
                  <a:srgbClr val="000000"/>
                </a:solidFill>
              </a:rPr>
              <a:t>BEHAVIOR CHANGE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en-US" sz="2400" dirty="0" smtClean="0">
              <a:solidFill>
                <a:srgbClr val="000000"/>
              </a:solidFill>
            </a:endParaRPr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Stage </a:t>
            </a:r>
            <a:r>
              <a:rPr lang="en-US" altLang="en-US" sz="2400" b="1" dirty="0">
                <a:solidFill>
                  <a:srgbClr val="000000"/>
                </a:solidFill>
              </a:rPr>
              <a:t>1: 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Aware: If most of the people are unaware about family </a:t>
            </a:r>
            <a:r>
              <a:rPr lang="en-US" altLang="en-US" sz="2400" dirty="0" smtClean="0">
                <a:solidFill>
                  <a:srgbClr val="000000"/>
                </a:solidFill>
              </a:rPr>
              <a:t>planning</a:t>
            </a:r>
            <a:r>
              <a:rPr lang="en-US" altLang="en-US" sz="2400" dirty="0">
                <a:solidFill>
                  <a:srgbClr val="000000"/>
                </a:solidFill>
              </a:rPr>
              <a:t>, then first of all we have to make awareness </a:t>
            </a:r>
            <a:r>
              <a:rPr lang="en-US" altLang="en-US" sz="2400" dirty="0" smtClean="0">
                <a:solidFill>
                  <a:srgbClr val="000000"/>
                </a:solidFill>
              </a:rPr>
              <a:t>among </a:t>
            </a:r>
            <a:r>
              <a:rPr lang="en-US" altLang="en-US" sz="2400" dirty="0">
                <a:solidFill>
                  <a:srgbClr val="000000"/>
                </a:solidFill>
              </a:rPr>
              <a:t>people about the family planning. We have to </a:t>
            </a:r>
            <a:r>
              <a:rPr lang="en-US" altLang="en-US" sz="2400" dirty="0" smtClean="0">
                <a:solidFill>
                  <a:srgbClr val="000000"/>
                </a:solidFill>
              </a:rPr>
              <a:t>explain </a:t>
            </a:r>
            <a:r>
              <a:rPr lang="en-US" altLang="en-US" sz="2400" dirty="0">
                <a:solidFill>
                  <a:srgbClr val="000000"/>
                </a:solidFill>
              </a:rPr>
              <a:t>cause-effect of family planning.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Stage 2: 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Motivation: Second steps is, we have to motivate them </a:t>
            </a:r>
            <a:r>
              <a:rPr lang="en-US" altLang="en-US" sz="2400" dirty="0" smtClean="0">
                <a:solidFill>
                  <a:srgbClr val="000000"/>
                </a:solidFill>
              </a:rPr>
              <a:t>for </a:t>
            </a:r>
            <a:r>
              <a:rPr lang="en-US" altLang="en-US" sz="2400" dirty="0">
                <a:solidFill>
                  <a:srgbClr val="000000"/>
                </a:solidFill>
              </a:rPr>
              <a:t>taking family planning. And then they will prepare for </a:t>
            </a:r>
            <a:r>
              <a:rPr lang="en-US" altLang="en-US" sz="2400" dirty="0" smtClean="0">
                <a:solidFill>
                  <a:srgbClr val="000000"/>
                </a:solidFill>
              </a:rPr>
              <a:t>this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Stage </a:t>
            </a:r>
            <a:r>
              <a:rPr lang="en-US" altLang="en-US" sz="2400" b="1" dirty="0">
                <a:solidFill>
                  <a:srgbClr val="000000"/>
                </a:solidFill>
              </a:rPr>
              <a:t>3: 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Action: 3rd step is, we have to identify for them how to </a:t>
            </a:r>
            <a:r>
              <a:rPr lang="en-US" altLang="en-US" sz="2400" dirty="0" smtClean="0">
                <a:solidFill>
                  <a:srgbClr val="000000"/>
                </a:solidFill>
              </a:rPr>
              <a:t>take </a:t>
            </a:r>
            <a:r>
              <a:rPr lang="en-US" altLang="en-US" sz="2400" dirty="0">
                <a:solidFill>
                  <a:srgbClr val="000000"/>
                </a:solidFill>
              </a:rPr>
              <a:t>an action about this planning. Then they will start </a:t>
            </a:r>
            <a:r>
              <a:rPr lang="en-US" altLang="en-US" sz="2400" dirty="0" smtClean="0">
                <a:solidFill>
                  <a:srgbClr val="000000"/>
                </a:solidFill>
              </a:rPr>
              <a:t>acting </a:t>
            </a:r>
            <a:r>
              <a:rPr lang="en-US" altLang="en-US" sz="2400" dirty="0">
                <a:solidFill>
                  <a:srgbClr val="000000"/>
                </a:solidFill>
              </a:rPr>
              <a:t>on this family planning.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8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cap="none" dirty="0">
                <a:solidFill>
                  <a:srgbClr val="000000"/>
                </a:solidFill>
              </a:rPr>
              <a:t>ABOUT FAMILY PLANNING: STAGES OF </a:t>
            </a:r>
            <a:br>
              <a:rPr lang="en-US" altLang="en-US" sz="5400" cap="none" dirty="0">
                <a:solidFill>
                  <a:srgbClr val="000000"/>
                </a:solidFill>
              </a:rPr>
            </a:br>
            <a:r>
              <a:rPr lang="en-US" altLang="en-US" sz="5400" cap="none" dirty="0">
                <a:solidFill>
                  <a:srgbClr val="000000"/>
                </a:solidFill>
              </a:rPr>
              <a:t>BEHAVIOR CHANGE CONTD.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altLang="en-US" sz="24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/>
            <a:r>
              <a:rPr lang="en-US" altLang="en-US" sz="2400" b="1" dirty="0" smtClean="0">
                <a:solidFill>
                  <a:srgbClr val="000000"/>
                </a:solidFill>
              </a:rPr>
              <a:t>Stage 4: 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Maintenance: After staring action many people leave </a:t>
            </a:r>
            <a:r>
              <a:rPr lang="en-US" altLang="en-US" sz="2400" dirty="0" smtClean="0">
                <a:solidFill>
                  <a:srgbClr val="000000"/>
                </a:solidFill>
              </a:rPr>
              <a:t>this</a:t>
            </a:r>
            <a:r>
              <a:rPr lang="en-US" altLang="en-US" sz="2400" dirty="0">
                <a:solidFill>
                  <a:srgbClr val="000000"/>
                </a:solidFill>
              </a:rPr>
              <a:t>. A suitable example for it is that about 62% is </a:t>
            </a:r>
            <a:r>
              <a:rPr lang="en-US" altLang="en-US" sz="2400" dirty="0" smtClean="0">
                <a:solidFill>
                  <a:srgbClr val="000000"/>
                </a:solidFill>
              </a:rPr>
              <a:t>contraceptive </a:t>
            </a:r>
            <a:r>
              <a:rPr lang="en-US" altLang="en-US" sz="2400" dirty="0">
                <a:solidFill>
                  <a:srgbClr val="000000"/>
                </a:solidFill>
              </a:rPr>
              <a:t>use rate in Bangladesh. But 46% of them </a:t>
            </a:r>
            <a:r>
              <a:rPr lang="en-US" altLang="en-US" sz="2400" dirty="0" smtClean="0">
                <a:solidFill>
                  <a:srgbClr val="000000"/>
                </a:solidFill>
              </a:rPr>
              <a:t>don't </a:t>
            </a:r>
            <a:r>
              <a:rPr lang="en-US" altLang="en-US" sz="2400" dirty="0">
                <a:solidFill>
                  <a:srgbClr val="000000"/>
                </a:solidFill>
              </a:rPr>
              <a:t>continue it. So we have to show for them an </a:t>
            </a:r>
            <a:r>
              <a:rPr lang="en-US" altLang="en-US" sz="2400" dirty="0" smtClean="0">
                <a:solidFill>
                  <a:srgbClr val="000000"/>
                </a:solidFill>
              </a:rPr>
              <a:t>effective </a:t>
            </a:r>
            <a:r>
              <a:rPr lang="en-US" altLang="en-US" sz="2400" dirty="0">
                <a:solidFill>
                  <a:srgbClr val="000000"/>
                </a:solidFill>
              </a:rPr>
              <a:t>way how to maintain family planning </a:t>
            </a:r>
            <a:r>
              <a:rPr lang="en-US" altLang="en-US" sz="2400" dirty="0" smtClean="0">
                <a:solidFill>
                  <a:srgbClr val="000000"/>
                </a:solidFill>
              </a:rPr>
              <a:t>program </a:t>
            </a:r>
            <a:r>
              <a:rPr lang="en-US" altLang="en-US" sz="2400" dirty="0">
                <a:solidFill>
                  <a:srgbClr val="000000"/>
                </a:solidFill>
              </a:rPr>
              <a:t>for long time with benefits.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pPr lvl="0"/>
            <a:r>
              <a:rPr lang="en-US" altLang="en-US" sz="2400" b="1" dirty="0" smtClean="0">
                <a:solidFill>
                  <a:srgbClr val="000000"/>
                </a:solidFill>
              </a:rPr>
              <a:t>Stage </a:t>
            </a:r>
            <a:r>
              <a:rPr lang="en-US" altLang="en-US" sz="2400" b="1" dirty="0">
                <a:solidFill>
                  <a:srgbClr val="000000"/>
                </a:solidFill>
              </a:rPr>
              <a:t>5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:</a:t>
            </a:r>
            <a:r>
              <a:rPr lang="en-US" altLang="en-US" sz="2400" b="1" dirty="0">
                <a:solidFill>
                  <a:srgbClr val="000000"/>
                </a:solidFill>
              </a:rPr>
              <a:t> Final stage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 </a:t>
            </a:r>
          </a:p>
          <a:p>
            <a:pPr lvl="0"/>
            <a:r>
              <a:rPr lang="en-US" altLang="en-US" sz="2400" dirty="0" smtClean="0">
                <a:solidFill>
                  <a:srgbClr val="000000"/>
                </a:solidFill>
              </a:rPr>
              <a:t>Termination</a:t>
            </a:r>
            <a:r>
              <a:rPr lang="en-US" altLang="en-US" sz="2400" dirty="0">
                <a:solidFill>
                  <a:srgbClr val="000000"/>
                </a:solidFill>
              </a:rPr>
              <a:t>: Finally, we have to make sure that they </a:t>
            </a:r>
            <a:r>
              <a:rPr lang="en-US" altLang="en-US" sz="2400" dirty="0" smtClean="0">
                <a:solidFill>
                  <a:srgbClr val="000000"/>
                </a:solidFill>
              </a:rPr>
              <a:t>won't </a:t>
            </a:r>
            <a:r>
              <a:rPr lang="en-US" altLang="en-US" sz="2400" dirty="0">
                <a:solidFill>
                  <a:srgbClr val="000000"/>
                </a:solidFill>
              </a:rPr>
              <a:t>relapse their new practice about family </a:t>
            </a:r>
            <a:r>
              <a:rPr lang="en-US" altLang="en-US" sz="2400" dirty="0" smtClean="0">
                <a:solidFill>
                  <a:srgbClr val="000000"/>
                </a:solidFill>
              </a:rPr>
              <a:t>planning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  <a:endParaRPr lang="en-US" altLang="en-US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1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cap="none" dirty="0">
                <a:solidFill>
                  <a:srgbClr val="000000"/>
                </a:solidFill>
              </a:rPr>
              <a:t>SBCC </a:t>
            </a:r>
            <a:r>
              <a:rPr lang="en-US" altLang="en-US" sz="5400" cap="none" dirty="0" smtClean="0">
                <a:solidFill>
                  <a:srgbClr val="000000"/>
                </a:solidFill>
              </a:rPr>
              <a:t>HAS 3 CHARACTERISTICS: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4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SBCC </a:t>
            </a:r>
            <a:r>
              <a:rPr lang="en-US" altLang="en-US" sz="2400" dirty="0">
                <a:solidFill>
                  <a:srgbClr val="000000"/>
                </a:solidFill>
              </a:rPr>
              <a:t>is an interactive, researched and </a:t>
            </a:r>
            <a:r>
              <a:rPr lang="en-US" altLang="en-US" sz="2400" dirty="0" smtClean="0">
                <a:solidFill>
                  <a:srgbClr val="000000"/>
                </a:solidFill>
              </a:rPr>
              <a:t>planned </a:t>
            </a:r>
            <a:r>
              <a:rPr lang="en-US" altLang="en-US" sz="2400" dirty="0">
                <a:solidFill>
                  <a:srgbClr val="000000"/>
                </a:solidFill>
              </a:rPr>
              <a:t>process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SBCC </a:t>
            </a:r>
            <a:r>
              <a:rPr lang="en-US" altLang="en-US" sz="2400" dirty="0">
                <a:solidFill>
                  <a:srgbClr val="000000"/>
                </a:solidFill>
              </a:rPr>
              <a:t>applies a socio-ecological model to </a:t>
            </a:r>
            <a:r>
              <a:rPr lang="en-US" altLang="en-US" sz="2400" dirty="0" smtClean="0">
                <a:solidFill>
                  <a:srgbClr val="000000"/>
                </a:solidFill>
              </a:rPr>
              <a:t>find </a:t>
            </a:r>
            <a:r>
              <a:rPr lang="en-US" altLang="en-US" sz="2400" dirty="0">
                <a:solidFill>
                  <a:srgbClr val="000000"/>
                </a:solidFill>
              </a:rPr>
              <a:t>the tipping point for change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SBCC </a:t>
            </a:r>
            <a:r>
              <a:rPr lang="en-US" altLang="en-US" sz="2400" dirty="0">
                <a:solidFill>
                  <a:srgbClr val="000000"/>
                </a:solidFill>
              </a:rPr>
              <a:t>operates through three key </a:t>
            </a:r>
            <a:r>
              <a:rPr lang="en-US" altLang="en-US" sz="2400" dirty="0" smtClean="0">
                <a:solidFill>
                  <a:srgbClr val="000000"/>
                </a:solidFill>
              </a:rPr>
              <a:t>strategies</a:t>
            </a:r>
            <a:r>
              <a:rPr lang="en-US" altLang="en-US" sz="2400" dirty="0">
                <a:solidFill>
                  <a:srgbClr val="000000"/>
                </a:solidFill>
              </a:rPr>
              <a:t>, namely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lvl="5"/>
            <a:r>
              <a:rPr lang="en-US" altLang="en-US" sz="1600" dirty="0" smtClean="0">
                <a:solidFill>
                  <a:srgbClr val="000000"/>
                </a:solidFill>
              </a:rPr>
              <a:t>advocacy</a:t>
            </a:r>
            <a:r>
              <a:rPr lang="en-US" altLang="en-US" sz="1600" dirty="0">
                <a:solidFill>
                  <a:srgbClr val="000000"/>
                </a:solidFill>
              </a:rPr>
              <a:t>, </a:t>
            </a:r>
            <a:br>
              <a:rPr lang="en-US" altLang="en-US" sz="1600" dirty="0">
                <a:solidFill>
                  <a:srgbClr val="000000"/>
                </a:solidFill>
              </a:rPr>
            </a:br>
            <a:endParaRPr lang="en-US" altLang="en-US" sz="1600" dirty="0" smtClean="0">
              <a:solidFill>
                <a:srgbClr val="000000"/>
              </a:solidFill>
            </a:endParaRPr>
          </a:p>
          <a:p>
            <a:pPr lvl="5"/>
            <a:r>
              <a:rPr lang="en-US" altLang="en-US" sz="1600" dirty="0" smtClean="0">
                <a:solidFill>
                  <a:srgbClr val="000000"/>
                </a:solidFill>
              </a:rPr>
              <a:t>social </a:t>
            </a:r>
            <a:r>
              <a:rPr lang="en-US" altLang="en-US" sz="1600" dirty="0">
                <a:solidFill>
                  <a:srgbClr val="000000"/>
                </a:solidFill>
              </a:rPr>
              <a:t>mobilization, and </a:t>
            </a:r>
            <a:br>
              <a:rPr lang="en-US" altLang="en-US" sz="1600" dirty="0">
                <a:solidFill>
                  <a:srgbClr val="000000"/>
                </a:solidFill>
              </a:rPr>
            </a:br>
            <a:endParaRPr lang="en-US" altLang="en-US" sz="1600" dirty="0" smtClean="0">
              <a:solidFill>
                <a:srgbClr val="000000"/>
              </a:solidFill>
            </a:endParaRPr>
          </a:p>
          <a:p>
            <a:pPr lvl="5"/>
            <a:r>
              <a:rPr lang="en-US" altLang="en-US" sz="1600" dirty="0" smtClean="0">
                <a:solidFill>
                  <a:srgbClr val="000000"/>
                </a:solidFill>
              </a:rPr>
              <a:t>behavior </a:t>
            </a:r>
            <a:r>
              <a:rPr lang="en-US" altLang="en-US" sz="1600" dirty="0">
                <a:solidFill>
                  <a:srgbClr val="000000"/>
                </a:solidFill>
              </a:rPr>
              <a:t>change communication. </a:t>
            </a: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8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006891"/>
                </a:solidFill>
              </a:rPr>
              <a:t/>
            </a:r>
            <a:br>
              <a:rPr lang="en-US" sz="5400" b="1" dirty="0" smtClean="0">
                <a:solidFill>
                  <a:srgbClr val="006891"/>
                </a:solidFill>
              </a:rPr>
            </a:br>
            <a:r>
              <a:rPr lang="en-US" sz="5400" b="1" dirty="0" smtClean="0">
                <a:solidFill>
                  <a:srgbClr val="006891"/>
                </a:solidFill>
              </a:rPr>
              <a:t>Characteristic </a:t>
            </a:r>
            <a:r>
              <a:rPr lang="en-US" sz="5400" b="1" dirty="0">
                <a:solidFill>
                  <a:srgbClr val="006891"/>
                </a:solidFill>
              </a:rPr>
              <a:t>1. SBCC is a process</a:t>
            </a:r>
            <a:br>
              <a:rPr lang="en-US" sz="5400" b="1" dirty="0">
                <a:solidFill>
                  <a:srgbClr val="006891"/>
                </a:solidFill>
              </a:rPr>
            </a:br>
            <a:endParaRPr lang="en-GB" dirty="0"/>
          </a:p>
        </p:txBody>
      </p:sp>
      <p:pic>
        <p:nvPicPr>
          <p:cNvPr id="11" name="Content Placeholder 10" descr="sbcc_c-planning_original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263535" y="1920876"/>
            <a:ext cx="4039985" cy="4632324"/>
          </a:xfrm>
        </p:spPr>
      </p:pic>
      <p:sp>
        <p:nvSpPr>
          <p:cNvPr id="19" name="Text Placeholder 1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US" sz="1500" b="1" dirty="0" smtClean="0"/>
          </a:p>
          <a:p>
            <a:pPr marL="514350" indent="-514350"/>
            <a:r>
              <a:rPr lang="en-US" sz="1500" b="1" dirty="0" smtClean="0"/>
              <a:t>Steps</a:t>
            </a:r>
            <a:r>
              <a:rPr lang="en-US" sz="1500" b="1" dirty="0"/>
              <a:t>:</a:t>
            </a:r>
          </a:p>
          <a:p>
            <a:pPr marL="342900" indent="-342900"/>
            <a:r>
              <a:rPr lang="en-US" sz="1500" dirty="0"/>
              <a:t>1. Understanding the Context through situation &amp; communication analysis </a:t>
            </a:r>
          </a:p>
          <a:p>
            <a:pPr marL="342900" indent="-342900"/>
            <a:r>
              <a:rPr lang="en-US" sz="1500" dirty="0"/>
              <a:t>2. Focusing &amp; Designing the Communication Strategy</a:t>
            </a:r>
          </a:p>
          <a:p>
            <a:pPr marL="342900" indent="-342900"/>
            <a:r>
              <a:rPr lang="en-US" sz="1500" dirty="0"/>
              <a:t>3. Creating Interventions &amp; Materials for Change</a:t>
            </a:r>
          </a:p>
          <a:p>
            <a:pPr marL="342900" indent="-342900"/>
            <a:r>
              <a:rPr lang="en-US" sz="1500" dirty="0"/>
              <a:t>4. Implementing &amp; Monitoring Change Processes</a:t>
            </a:r>
          </a:p>
          <a:p>
            <a:pPr marL="342900" indent="-342900"/>
            <a:r>
              <a:rPr lang="en-US" sz="1500" dirty="0"/>
              <a:t>5. Evaluation &amp; </a:t>
            </a:r>
            <a:r>
              <a:rPr lang="en-US" sz="1500" dirty="0" err="1"/>
              <a:t>Replanning</a:t>
            </a:r>
            <a:r>
              <a:rPr lang="en-US" sz="1500" dirty="0"/>
              <a:t> for Outcome and Sustainability </a:t>
            </a:r>
          </a:p>
        </p:txBody>
      </p:sp>
      <p:sp>
        <p:nvSpPr>
          <p:cNvPr id="14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>
                <a:solidFill>
                  <a:srgbClr val="006891"/>
                </a:solidFill>
              </a:rPr>
              <a:pPr/>
              <a:t>15</a:t>
            </a:fld>
            <a:endParaRPr lang="en-US" dirty="0">
              <a:solidFill>
                <a:srgbClr val="006891"/>
              </a:solidFill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7239000" y="1524001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000" b="1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/>
            </a:r>
            <a:br>
              <a:rPr lang="en-US" sz="4400" b="1" dirty="0" smtClean="0">
                <a:solidFill>
                  <a:schemeClr val="tx1"/>
                </a:solidFill>
              </a:rPr>
            </a:br>
            <a:r>
              <a:rPr lang="en-US" sz="4400" b="1" dirty="0" smtClean="0">
                <a:solidFill>
                  <a:schemeClr val="tx1"/>
                </a:solidFill>
              </a:rPr>
              <a:t>Characteristic </a:t>
            </a:r>
            <a:r>
              <a:rPr lang="en-US" sz="4400" b="1" dirty="0">
                <a:solidFill>
                  <a:schemeClr val="tx1"/>
                </a:solidFill>
              </a:rPr>
              <a:t>2: SBCC requires a Soci0-Ecological Model for analysis </a:t>
            </a:r>
            <a:r>
              <a:rPr lang="en-US" b="1" dirty="0">
                <a:solidFill>
                  <a:srgbClr val="006891"/>
                </a:solidFill>
              </a:rPr>
              <a:t/>
            </a:r>
            <a:br>
              <a:rPr lang="en-US" b="1" dirty="0">
                <a:solidFill>
                  <a:srgbClr val="006891"/>
                </a:solidFill>
              </a:rPr>
            </a:br>
            <a:endParaRPr lang="en-GB" dirty="0"/>
          </a:p>
        </p:txBody>
      </p:sp>
      <p:pic>
        <p:nvPicPr>
          <p:cNvPr id="7" name="Content Placeholder 6" descr="New Picture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290195" y="2412710"/>
            <a:ext cx="4506107" cy="4022725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29284" y="2447344"/>
            <a:ext cx="475488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Ecological means how people  relate to their environment, shown by the rings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Self: </a:t>
            </a:r>
            <a:r>
              <a:rPr lang="en-US" dirty="0" smtClean="0">
                <a:solidFill>
                  <a:schemeClr val="tx1"/>
                </a:solidFill>
              </a:rPr>
              <a:t>Which people are directly affected by the problem or needed change?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Community, etc: </a:t>
            </a:r>
            <a:r>
              <a:rPr lang="en-US" dirty="0" smtClean="0">
                <a:solidFill>
                  <a:schemeClr val="tx1"/>
                </a:solidFill>
              </a:rPr>
              <a:t>Who and what is directly influencing “self”?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Enabling environment: </a:t>
            </a:r>
            <a:r>
              <a:rPr lang="en-US" dirty="0" smtClean="0">
                <a:solidFill>
                  <a:schemeClr val="tx1"/>
                </a:solidFill>
              </a:rPr>
              <a:t>Who and what is indirectly affecting “self”?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Ability to Act, motivation, information</a:t>
            </a:r>
            <a:r>
              <a:rPr lang="en-US" dirty="0" smtClean="0">
                <a:solidFill>
                  <a:schemeClr val="tx1"/>
                </a:solidFill>
              </a:rPr>
              <a:t>: Are these conditions addressed and what is available?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b="1" dirty="0" smtClean="0">
                <a:solidFill>
                  <a:schemeClr val="tx1"/>
                </a:solidFill>
              </a:rPr>
              <a:t>values</a:t>
            </a:r>
            <a:r>
              <a:rPr lang="en-US" dirty="0" smtClean="0">
                <a:solidFill>
                  <a:schemeClr val="tx1"/>
                </a:solidFill>
              </a:rPr>
              <a:t> are manifested in socio/cultural norms, attitudes and behaviors across all rings?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>
                <a:solidFill>
                  <a:srgbClr val="006891"/>
                </a:solidFill>
              </a:rPr>
              <a:pPr/>
              <a:t>16</a:t>
            </a:fld>
            <a:endParaRPr lang="en-US" dirty="0">
              <a:solidFill>
                <a:srgbClr val="00689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64008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Adapted from McKee, </a:t>
            </a:r>
            <a:r>
              <a:rPr lang="en-US" sz="1200" dirty="0" err="1">
                <a:solidFill>
                  <a:schemeClr val="bg1"/>
                </a:solidFill>
              </a:rPr>
              <a:t>Manoncourt</a:t>
            </a:r>
            <a:r>
              <a:rPr lang="en-US" sz="1200" dirty="0">
                <a:solidFill>
                  <a:schemeClr val="bg1"/>
                </a:solidFill>
              </a:rPr>
              <a:t>, Chin and Carnegie (2000)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tx1"/>
                </a:solidFill>
              </a:rPr>
              <a:t/>
            </a:r>
            <a:br>
              <a:rPr lang="en-US" sz="4900" b="1" dirty="0" smtClean="0">
                <a:solidFill>
                  <a:schemeClr val="tx1"/>
                </a:solidFill>
              </a:rPr>
            </a:br>
            <a:r>
              <a:rPr lang="en-US" sz="4900" b="1" dirty="0" smtClean="0">
                <a:solidFill>
                  <a:schemeClr val="tx1"/>
                </a:solidFill>
              </a:rPr>
              <a:t>Characteristic </a:t>
            </a:r>
            <a:r>
              <a:rPr lang="en-US" sz="4900" b="1" dirty="0">
                <a:solidFill>
                  <a:schemeClr val="tx1"/>
                </a:solidFill>
              </a:rPr>
              <a:t>3. SBCC operates through three main strategies</a:t>
            </a:r>
            <a:r>
              <a:rPr lang="en-US" sz="5400" b="1" u="sng" dirty="0">
                <a:solidFill>
                  <a:srgbClr val="006891"/>
                </a:solidFill>
              </a:rPr>
              <a:t/>
            </a:r>
            <a:br>
              <a:rPr lang="en-US" sz="5400" b="1" u="sng" dirty="0">
                <a:solidFill>
                  <a:srgbClr val="006891"/>
                </a:solidFill>
              </a:rPr>
            </a:b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b="1" dirty="0" smtClean="0">
                <a:solidFill>
                  <a:schemeClr val="tx1"/>
                </a:solidFill>
              </a:rPr>
              <a:t>Based on the socio-ecological analysis we can now choose the appropriate mix of strategies to address change: 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advocacy</a:t>
            </a:r>
            <a:r>
              <a:rPr lang="en-GB" dirty="0" smtClean="0">
                <a:solidFill>
                  <a:schemeClr val="tx1"/>
                </a:solidFill>
              </a:rPr>
              <a:t> to raise resources and political and social leadership commitment for development goals; 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social mobilization</a:t>
            </a:r>
            <a:r>
              <a:rPr lang="en-GB" dirty="0" smtClean="0">
                <a:solidFill>
                  <a:schemeClr val="tx1"/>
                </a:solidFill>
              </a:rPr>
              <a:t> for wider participation and ownership, including community mobilization; and 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GB" b="1" dirty="0" err="1" smtClean="0">
                <a:solidFill>
                  <a:schemeClr val="tx1"/>
                </a:solidFill>
              </a:rPr>
              <a:t>behavior</a:t>
            </a:r>
            <a:r>
              <a:rPr lang="en-GB" b="1" dirty="0" smtClean="0">
                <a:solidFill>
                  <a:schemeClr val="tx1"/>
                </a:solidFill>
              </a:rPr>
              <a:t> change communication</a:t>
            </a:r>
            <a:r>
              <a:rPr lang="en-GB" dirty="0" smtClean="0">
                <a:solidFill>
                  <a:schemeClr val="tx1"/>
                </a:solidFill>
              </a:rPr>
              <a:t> for changes in knowledge, attitudes and practices of specific participants/audiences in programs.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>
                <a:solidFill>
                  <a:srgbClr val="006891"/>
                </a:solidFill>
              </a:rPr>
              <a:pPr/>
              <a:t>17</a:t>
            </a:fld>
            <a:endParaRPr lang="en-US" dirty="0">
              <a:solidFill>
                <a:srgbClr val="00689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0" y="6410325"/>
            <a:ext cx="8763000" cy="36671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Source: Adapted from McKee,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Manoncourt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Chin and Carnegie (2000)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sbcc_circle_graphic_strategi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969" y="2036063"/>
            <a:ext cx="5372165" cy="4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cap="none" dirty="0" smtClean="0">
                <a:solidFill>
                  <a:srgbClr val="000000"/>
                </a:solidFill>
              </a:rPr>
              <a:t>MORE HARM THAN GOOD?</a:t>
            </a:r>
            <a:endParaRPr lang="en-GB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z="2400" dirty="0">
                <a:solidFill>
                  <a:srgbClr val="000000"/>
                </a:solidFill>
              </a:rPr>
              <a:t>When we set out to improve life for others without a </a:t>
            </a:r>
            <a:r>
              <a:rPr lang="en-US" altLang="en-US" sz="2400" dirty="0" smtClean="0">
                <a:solidFill>
                  <a:srgbClr val="000000"/>
                </a:solidFill>
              </a:rPr>
              <a:t>fundamental </a:t>
            </a:r>
            <a:r>
              <a:rPr lang="en-US" altLang="en-US" sz="2400" dirty="0">
                <a:solidFill>
                  <a:srgbClr val="000000"/>
                </a:solidFill>
              </a:rPr>
              <a:t>understanding of their point of view </a:t>
            </a:r>
            <a:r>
              <a:rPr lang="en-US" altLang="en-US" sz="2400" dirty="0" smtClean="0">
                <a:solidFill>
                  <a:srgbClr val="000000"/>
                </a:solidFill>
              </a:rPr>
              <a:t>and </a:t>
            </a:r>
            <a:r>
              <a:rPr lang="en-US" altLang="en-US" sz="2400" dirty="0">
                <a:solidFill>
                  <a:srgbClr val="000000"/>
                </a:solidFill>
              </a:rPr>
              <a:t>quality of experience, we do more harm than </a:t>
            </a:r>
            <a:r>
              <a:rPr lang="en-US" altLang="en-US" sz="2400" dirty="0" smtClean="0">
                <a:solidFill>
                  <a:srgbClr val="000000"/>
                </a:solidFill>
              </a:rPr>
              <a:t>good</a:t>
            </a:r>
            <a:r>
              <a:rPr lang="en-US" altLang="en-US" sz="2400" dirty="0">
                <a:solidFill>
                  <a:srgbClr val="000000"/>
                </a:solidFill>
              </a:rPr>
              <a:t>. (Lauren </a:t>
            </a:r>
            <a:r>
              <a:rPr lang="en-US" altLang="en-US" sz="2400" dirty="0" err="1">
                <a:solidFill>
                  <a:srgbClr val="000000"/>
                </a:solidFill>
              </a:rPr>
              <a:t>Reichelt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</a:rPr>
              <a:t>Tikkun</a:t>
            </a:r>
            <a:r>
              <a:rPr lang="en-US" altLang="en-US" sz="2400" dirty="0">
                <a:solidFill>
                  <a:srgbClr val="000000"/>
                </a:solidFill>
              </a:rPr>
              <a:t>, Winter 2011) </a:t>
            </a:r>
            <a:endParaRPr lang="en-US" altLang="en-US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5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Why use theories and models?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Answers to key questions</a:t>
            </a:r>
          </a:p>
          <a:p>
            <a:pPr lvl="1"/>
            <a:r>
              <a:rPr lang="en-US" dirty="0" smtClean="0"/>
              <a:t>Why a problem exists</a:t>
            </a:r>
          </a:p>
          <a:p>
            <a:pPr lvl="1"/>
            <a:r>
              <a:rPr lang="en-US" dirty="0" smtClean="0"/>
              <a:t>Whom to select</a:t>
            </a:r>
          </a:p>
          <a:p>
            <a:pPr lvl="1"/>
            <a:r>
              <a:rPr lang="en-US" dirty="0" smtClean="0"/>
              <a:t>What to know before taking action </a:t>
            </a:r>
          </a:p>
          <a:p>
            <a:pPr lvl="1"/>
            <a:r>
              <a:rPr lang="en-US" dirty="0" smtClean="0"/>
              <a:t>How to reach people with impact</a:t>
            </a:r>
          </a:p>
          <a:p>
            <a:pPr lvl="1"/>
            <a:r>
              <a:rPr lang="en-US" dirty="0" smtClean="0"/>
              <a:t>What strategies likely to cause change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F7BCE-25BC-44F7-A753-267AB9EF9198}" type="slidenum">
              <a:rPr lang="en-US" smtClean="0">
                <a:solidFill>
                  <a:srgbClr val="0070C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932328"/>
            <a:ext cx="9720072" cy="135367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Factors </a:t>
            </a:r>
            <a:r>
              <a:rPr lang="en-US" b="1" dirty="0"/>
              <a:t>that contribute to </a:t>
            </a:r>
            <a:r>
              <a:rPr lang="en-US" b="1" dirty="0" smtClean="0"/>
              <a:t>behavior </a:t>
            </a:r>
            <a:r>
              <a:rPr lang="en-US" b="1" dirty="0"/>
              <a:t>change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Physical stimuli</a:t>
            </a:r>
            <a:r>
              <a:rPr lang="en-US" dirty="0"/>
              <a:t>-based on a person’s current physical state as well as fear of future pain discomfort or memory of past pain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Rational </a:t>
            </a:r>
            <a:r>
              <a:rPr lang="en-US" b="1" dirty="0"/>
              <a:t>stimuli-</a:t>
            </a:r>
            <a:r>
              <a:rPr lang="en-US" dirty="0"/>
              <a:t>Based on knowledge of reasoning-if people have the facts they choose to do the right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Emotional </a:t>
            </a:r>
            <a:r>
              <a:rPr lang="en-US" b="1" dirty="0"/>
              <a:t>stimuli</a:t>
            </a:r>
            <a:r>
              <a:rPr lang="en-US" dirty="0"/>
              <a:t>-based on the intensity of feeling of fear, love or </a:t>
            </a:r>
            <a:r>
              <a:rPr lang="en-US" dirty="0" smtClean="0"/>
              <a:t>hope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Skills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–based on the person’s capacity to adopt and continue a new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Family 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and personal networks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-Based on the influence from family and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peers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–Based on the impact of social economic legal and technological factors on the daily life of a person.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891"/>
                </a:solidFill>
              </a:rPr>
              <a:t>Emphasis of some core theories</a:t>
            </a:r>
            <a:endParaRPr lang="en-US" dirty="0">
              <a:solidFill>
                <a:srgbClr val="00689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58549414"/>
              </p:ext>
            </p:extLst>
          </p:nvPr>
        </p:nvGraphicFramePr>
        <p:xfrm>
          <a:off x="969733" y="1875239"/>
          <a:ext cx="7162800" cy="4802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436"/>
                <a:gridCol w="2461364"/>
              </a:tblGrid>
              <a:tr h="444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Theory</a:t>
                      </a:r>
                    </a:p>
                  </a:txBody>
                  <a:tcPr marL="91429" marR="91429"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Emphasis</a:t>
                      </a:r>
                    </a:p>
                  </a:txBody>
                  <a:tcPr marL="91429" marR="91429" marT="45715" marB="45715" horzOverflow="overflow"/>
                </a:tc>
              </a:tr>
              <a:tr h="296183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Individual level</a:t>
                      </a:r>
                    </a:p>
                  </a:txBody>
                  <a:tcPr marL="91429" marR="91429" marT="45715" marB="45715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96439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29" marR="91429" marT="45715" marB="45715" horzOverflow="overflow"/>
                </a:tc>
              </a:tr>
              <a:tr h="918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Health Belief Model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Reasoned Action –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Fishbein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 &amp;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Ajzen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Stages of Change –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Prochaska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DiClemente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marL="91429" marR="91429"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Planned behavior, rational decision making processes (beliefs &amp; subjective norms)</a:t>
                      </a:r>
                    </a:p>
                  </a:txBody>
                  <a:tcPr marL="91429" marR="91429" marT="45715" marB="45715" horzOverflow="overflow"/>
                </a:tc>
              </a:tr>
              <a:tr h="503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27C00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Fear Management – Witte</a:t>
                      </a:r>
                    </a:p>
                  </a:txBody>
                  <a:tcPr marL="91429" marR="91429"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27C00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Interaction between cognition &amp; emotion</a:t>
                      </a:r>
                    </a:p>
                  </a:txBody>
                  <a:tcPr marL="91429" marR="91429" marT="45715" marB="45715" horzOverflow="overflow"/>
                </a:tc>
              </a:tr>
              <a:tr h="29618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Interpersonal level</a:t>
                      </a:r>
                    </a:p>
                  </a:txBody>
                  <a:tcPr marL="91429" marR="91429" marT="45715" marB="45715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96439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29" marR="91429" marT="45715" marB="45715" horzOverflow="overflow"/>
                </a:tc>
              </a:tr>
              <a:tr h="710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Social learning –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Bandura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marL="91429" marR="91429"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Social comparison, learning from role models, self efficacy</a:t>
                      </a:r>
                    </a:p>
                  </a:txBody>
                  <a:tcPr marL="91429" marR="91429" marT="45715" marB="45715" horzOverflow="overflow"/>
                </a:tc>
              </a:tr>
              <a:tr h="3169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Community level</a:t>
                      </a:r>
                    </a:p>
                  </a:txBody>
                  <a:tcPr marL="91429" marR="91429" marT="45715" marB="45715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96439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91429" marR="91429" marT="45715" marB="45715" horzOverflow="overflow"/>
                </a:tc>
              </a:tr>
              <a:tr h="544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Theory of Gender and Power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Diffusion of Innovations - Rogers</a:t>
                      </a:r>
                    </a:p>
                  </a:txBody>
                  <a:tcPr marL="91429" marR="91429"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Social influence, personal networks </a:t>
                      </a:r>
                    </a:p>
                  </a:txBody>
                  <a:tcPr marL="91429" marR="91429" marT="45715" marB="45715" horzOverflow="overflow"/>
                </a:tc>
              </a:tr>
              <a:tr h="710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Ecological Models  </a:t>
                      </a:r>
                    </a:p>
                  </a:txBody>
                  <a:tcPr marL="91429" marR="91429"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Behavior is a function of the person and its environment</a:t>
                      </a:r>
                    </a:p>
                  </a:txBody>
                  <a:tcPr marL="91429" marR="91429" marT="45715" marB="45715"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820F7-31A8-45BE-A9D2-ADBE422F032B}" type="slidenum">
              <a:rPr lang="en-US" smtClean="0">
                <a:solidFill>
                  <a:srgbClr val="006891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689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86800" y="1219201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  <a:buSzPct val="100000"/>
            </a:pPr>
            <a:r>
              <a:rPr lang="en-US" b="1" dirty="0">
                <a:solidFill>
                  <a:srgbClr val="0066FF"/>
                </a:solidFill>
              </a:rPr>
              <a:t>More</a:t>
            </a:r>
          </a:p>
          <a:p>
            <a:pPr algn="ctr">
              <a:buClr>
                <a:schemeClr val="accent1"/>
              </a:buClr>
              <a:buSzPct val="100000"/>
            </a:pPr>
            <a:r>
              <a:rPr lang="en-US" b="1" dirty="0">
                <a:solidFill>
                  <a:srgbClr val="0066FF"/>
                </a:solidFill>
              </a:rPr>
              <a:t>individual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9372600" y="1752601"/>
            <a:ext cx="0" cy="3806825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 type="triangle" w="med" len="med"/>
            <a:tailEnd type="triangle" w="med" len="med"/>
          </a:ln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5638801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  <a:buSzPct val="100000"/>
            </a:pPr>
            <a:r>
              <a:rPr lang="en-US" b="1" dirty="0">
                <a:solidFill>
                  <a:srgbClr val="0066FF"/>
                </a:solidFill>
              </a:rPr>
              <a:t>More</a:t>
            </a:r>
          </a:p>
          <a:p>
            <a:pPr algn="ctr">
              <a:buClr>
                <a:schemeClr val="accent1"/>
              </a:buClr>
              <a:buSzPct val="100000"/>
            </a:pPr>
            <a:r>
              <a:rPr lang="en-US" b="1" dirty="0">
                <a:solidFill>
                  <a:srgbClr val="0066FF"/>
                </a:solidFill>
              </a:rPr>
              <a:t>social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6400801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Adapted from Douglas Storey—JHU, Center for Communication Programs</a:t>
            </a:r>
          </a:p>
        </p:txBody>
      </p:sp>
    </p:spTree>
    <p:extLst>
      <p:ext uri="{BB962C8B-B14F-4D97-AF65-F5344CB8AC3E}">
        <p14:creationId xmlns:p14="http://schemas.microsoft.com/office/powerpoint/2010/main" val="1605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 of key concepts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12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6891"/>
                </a:solidFill>
              </a:rPr>
              <a:t>Evolution of key concepts </a:t>
            </a:r>
            <a:endParaRPr lang="en-US" dirty="0">
              <a:solidFill>
                <a:srgbClr val="00689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Older approaches tried to persuade </a:t>
            </a:r>
            <a:r>
              <a:rPr lang="en-US" dirty="0" smtClean="0">
                <a:solidFill>
                  <a:schemeClr val="tx1"/>
                </a:solidFill>
              </a:rPr>
              <a:t>individuals to change their health behaviors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Newer approaches try to c</a:t>
            </a:r>
            <a:r>
              <a:rPr lang="en-US" dirty="0" smtClean="0">
                <a:solidFill>
                  <a:schemeClr val="tx1"/>
                </a:solidFill>
              </a:rPr>
              <a:t>reate an enabling environment to encourage healthy behaviors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Newer approaches consider more than just individual behaviors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820F7-31A8-45BE-A9D2-ADBE422F032B}" type="slidenum">
              <a:rPr lang="en-US" smtClean="0">
                <a:solidFill>
                  <a:srgbClr val="006891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689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6400801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Douglas Storey—JHU, Center for Communication Programs</a:t>
            </a:r>
          </a:p>
        </p:txBody>
      </p:sp>
    </p:spTree>
    <p:extLst>
      <p:ext uri="{BB962C8B-B14F-4D97-AF65-F5344CB8AC3E}">
        <p14:creationId xmlns:p14="http://schemas.microsoft.com/office/powerpoint/2010/main" val="14826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938887" y="891152"/>
            <a:ext cx="9720072" cy="697733"/>
          </a:xfrm>
        </p:spPr>
        <p:txBody>
          <a:bodyPr/>
          <a:lstStyle/>
          <a:p>
            <a:r>
              <a:rPr lang="en-US" sz="2400" dirty="0"/>
              <a:t>Three levels of theory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165851"/>
              </p:ext>
            </p:extLst>
          </p:nvPr>
        </p:nvGraphicFramePr>
        <p:xfrm>
          <a:off x="3387571" y="1493992"/>
          <a:ext cx="8608116" cy="525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372"/>
                <a:gridCol w="2869372"/>
                <a:gridCol w="2869372"/>
              </a:tblGrid>
              <a:tr h="1312758">
                <a:tc>
                  <a:txBody>
                    <a:bodyPr/>
                    <a:lstStyle/>
                    <a:p>
                      <a:r>
                        <a:rPr lang="en-US" dirty="0" smtClean="0"/>
                        <a:t>Level  of Change</a:t>
                      </a:r>
                      <a:endParaRPr lang="en-US" dirty="0"/>
                    </a:p>
                  </a:txBody>
                  <a:tcPr marL="107444" marR="1074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Process</a:t>
                      </a:r>
                      <a:endParaRPr lang="en-US" dirty="0"/>
                    </a:p>
                  </a:txBody>
                  <a:tcPr marL="107444" marR="1074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Targets of Change</a:t>
                      </a:r>
                      <a:endParaRPr lang="en-US" dirty="0"/>
                    </a:p>
                  </a:txBody>
                  <a:tcPr marL="107444" marR="107444"/>
                </a:tc>
              </a:tr>
              <a:tr h="1312758">
                <a:tc>
                  <a:txBody>
                    <a:bodyPr/>
                    <a:lstStyle/>
                    <a:p>
                      <a:r>
                        <a:rPr lang="en-US" b="1" u="none" dirty="0" smtClean="0"/>
                        <a:t>Individual level </a:t>
                      </a:r>
                      <a:endParaRPr lang="en-US" b="1" u="none" dirty="0"/>
                    </a:p>
                  </a:txBody>
                  <a:tcPr marL="107444" marR="1074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Psychological</a:t>
                      </a:r>
                      <a:endParaRPr lang="en-US" dirty="0"/>
                    </a:p>
                  </a:txBody>
                  <a:tcPr marL="107444" marR="1074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 behaviors</a:t>
                      </a:r>
                      <a:endParaRPr lang="en-US" dirty="0"/>
                    </a:p>
                  </a:txBody>
                  <a:tcPr marL="107444" marR="107444"/>
                </a:tc>
              </a:tr>
              <a:tr h="1312758">
                <a:tc>
                  <a:txBody>
                    <a:bodyPr/>
                    <a:lstStyle/>
                    <a:p>
                      <a:r>
                        <a:rPr lang="en-US" b="1" u="none" dirty="0" smtClean="0"/>
                        <a:t>Interpersonal level </a:t>
                      </a:r>
                      <a:endParaRPr lang="en-US" b="1" u="none" dirty="0"/>
                    </a:p>
                  </a:txBody>
                  <a:tcPr marL="107444" marR="1074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Psycho-social </a:t>
                      </a:r>
                      <a:endParaRPr lang="en-US" dirty="0"/>
                    </a:p>
                  </a:txBody>
                  <a:tcPr marL="107444" marR="1074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Networks</a:t>
                      </a:r>
                      <a:endParaRPr lang="en-US" dirty="0"/>
                    </a:p>
                  </a:txBody>
                  <a:tcPr marL="107444" marR="107444"/>
                </a:tc>
              </a:tr>
              <a:tr h="1312758">
                <a:tc>
                  <a:txBody>
                    <a:bodyPr/>
                    <a:lstStyle/>
                    <a:p>
                      <a:r>
                        <a:rPr lang="en-US" b="1" u="none" dirty="0" smtClean="0"/>
                        <a:t>Community level </a:t>
                      </a:r>
                      <a:endParaRPr lang="en-US" b="1" u="none" dirty="0"/>
                    </a:p>
                  </a:txBody>
                  <a:tcPr marL="107444" marR="1074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Cultural &amp; Social </a:t>
                      </a:r>
                      <a:endParaRPr lang="en-US" dirty="0"/>
                    </a:p>
                  </a:txBody>
                  <a:tcPr marL="107444" marR="1074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development</a:t>
                      </a:r>
                      <a:endParaRPr lang="en-US" dirty="0"/>
                    </a:p>
                  </a:txBody>
                  <a:tcPr marL="107444" marR="107444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1BE6F-02B6-419C-930B-841AF7CC599D}" type="slidenum">
              <a:rPr lang="en-US">
                <a:solidFill>
                  <a:srgbClr val="006891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689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702" y="2100020"/>
            <a:ext cx="263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theories can be sorted into three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3" y="0"/>
            <a:ext cx="11248372" cy="72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FIVE steps to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change.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917144"/>
              </p:ext>
            </p:extLst>
          </p:nvPr>
        </p:nvGraphicFramePr>
        <p:xfrm>
          <a:off x="1024128" y="1816847"/>
          <a:ext cx="9720073" cy="449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0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08128"/>
            <a:ext cx="9720072" cy="9767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Approaches to </a:t>
            </a:r>
            <a:r>
              <a:rPr lang="en-US" b="1" dirty="0" err="1"/>
              <a:t>Behaviour</a:t>
            </a:r>
            <a:r>
              <a:rPr lang="en-US" b="1" dirty="0"/>
              <a:t> Change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4298"/>
            <a:ext cx="9720073" cy="4465062"/>
          </a:xfrm>
        </p:spPr>
        <p:txBody>
          <a:bodyPr>
            <a:normAutofit fontScale="85000" lnSpcReduction="20000"/>
          </a:bodyPr>
          <a:lstStyle/>
          <a:p>
            <a:pPr lvl="0"/>
            <a:endParaRPr lang="en-US" dirty="0" smtClean="0"/>
          </a:p>
          <a:p>
            <a:r>
              <a:rPr lang="en-US" b="1" dirty="0" smtClean="0"/>
              <a:t>Dissemination-</a:t>
            </a:r>
            <a:r>
              <a:rPr lang="en-US" dirty="0" smtClean="0"/>
              <a:t>increase </a:t>
            </a:r>
            <a:r>
              <a:rPr lang="en-US" dirty="0"/>
              <a:t>awareness by providing  information to those who are open to learning  about the desired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b="1" dirty="0" smtClean="0"/>
              <a:t>Education</a:t>
            </a:r>
            <a:r>
              <a:rPr lang="en-US" dirty="0" smtClean="0"/>
              <a:t>-promote </a:t>
            </a:r>
            <a:r>
              <a:rPr lang="en-US" dirty="0"/>
              <a:t>learning  comprehension  and the acquisition of skills needed to adopt new </a:t>
            </a:r>
            <a:r>
              <a:rPr lang="en-US" dirty="0" err="1"/>
              <a:t>behaviour</a:t>
            </a:r>
            <a:r>
              <a:rPr lang="en-US" dirty="0"/>
              <a:t>  in those  who are motivated to learn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Persuasion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-enhance acceptance of new health beliefs values and behaviors through rational arguments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Dialogue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–promote mutual understanding  and agreement through interpersonal  and group discussions, shared experience and social network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–promote enjoyment emotional  stimulation  and excitement  by exposing  the audience  to the message  through music, dance comedy and drama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-enhance compliance  through positive  or negative sanctions threats or incentives</a:t>
            </a:r>
            <a:endParaRPr lang="en-US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behavior change in a family planning </a:t>
            </a:r>
            <a:r>
              <a:rPr lang="en-US" dirty="0" err="1" smtClean="0"/>
              <a:t>programme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85535"/>
              </p:ext>
            </p:extLst>
          </p:nvPr>
        </p:nvGraphicFramePr>
        <p:xfrm>
          <a:off x="1024128" y="1565329"/>
          <a:ext cx="9720073" cy="4744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5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cap="none" dirty="0">
                <a:solidFill>
                  <a:srgbClr val="000000"/>
                </a:solidFill>
              </a:rPr>
              <a:t>STEP 1: ANALYSIS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sz="2400" b="1" dirty="0">
                <a:solidFill>
                  <a:srgbClr val="000000"/>
                </a:solidFill>
              </a:rPr>
              <a:t>Analysis helps program us to: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Identify </a:t>
            </a:r>
            <a:r>
              <a:rPr lang="en-US" altLang="en-US" sz="2400" dirty="0">
                <a:solidFill>
                  <a:srgbClr val="000000"/>
                </a:solidFill>
              </a:rPr>
              <a:t>the issues about family planning to be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addressed;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Understand </a:t>
            </a:r>
            <a:r>
              <a:rPr lang="en-US" altLang="en-US" sz="2400" dirty="0">
                <a:solidFill>
                  <a:srgbClr val="000000"/>
                </a:solidFill>
              </a:rPr>
              <a:t>the intended audience.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There are two components of analysis</a:t>
            </a:r>
            <a:r>
              <a:rPr lang="en-US" altLang="en-US" sz="2400" dirty="0">
                <a:solidFill>
                  <a:srgbClr val="000000"/>
                </a:solidFill>
              </a:rPr>
              <a:t>: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Situation analysis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Audience analysis. </a:t>
            </a:r>
            <a:endParaRPr lang="en-US" altLang="en-US" sz="48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8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cap="none" dirty="0">
                <a:solidFill>
                  <a:srgbClr val="000000"/>
                </a:solidFill>
              </a:rPr>
              <a:t>STEP 1: ANALYSIS CONTD.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sz="2400" b="1" dirty="0" smtClean="0">
                <a:solidFill>
                  <a:srgbClr val="000000"/>
                </a:solidFill>
              </a:rPr>
              <a:t>Situation </a:t>
            </a:r>
            <a:r>
              <a:rPr lang="en-US" altLang="en-US" sz="2400" b="1" dirty="0">
                <a:solidFill>
                  <a:srgbClr val="000000"/>
                </a:solidFill>
              </a:rPr>
              <a:t>analysis is gathering information about: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</a:rPr>
              <a:t>issue (Increase CPR) of family planning and its </a:t>
            </a:r>
            <a:r>
              <a:rPr lang="en-US" altLang="en-US" sz="2400" dirty="0" smtClean="0">
                <a:solidFill>
                  <a:srgbClr val="000000"/>
                </a:solidFill>
              </a:rPr>
              <a:t>severity.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Factors </a:t>
            </a:r>
            <a:r>
              <a:rPr lang="en-US" altLang="en-US" sz="2400" dirty="0">
                <a:solidFill>
                  <a:srgbClr val="000000"/>
                </a:solidFill>
              </a:rPr>
              <a:t>that could promote (education) or hinder </a:t>
            </a:r>
            <a:r>
              <a:rPr lang="en-US" altLang="en-US" sz="2400" dirty="0" smtClean="0">
                <a:solidFill>
                  <a:srgbClr val="000000"/>
                </a:solidFill>
              </a:rPr>
              <a:t>change(religion</a:t>
            </a:r>
            <a:r>
              <a:rPr lang="en-US" altLang="en-US" sz="2400" dirty="0">
                <a:solidFill>
                  <a:srgbClr val="000000"/>
                </a:solidFill>
              </a:rPr>
              <a:t>).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pPr lvl="0"/>
            <a:r>
              <a:rPr lang="en-US" altLang="en-US" sz="2400" b="1" dirty="0" smtClean="0">
                <a:solidFill>
                  <a:srgbClr val="000000"/>
                </a:solidFill>
              </a:rPr>
              <a:t>Audience </a:t>
            </a:r>
            <a:r>
              <a:rPr lang="en-US" altLang="en-US" sz="2400" b="1" dirty="0">
                <a:solidFill>
                  <a:srgbClr val="000000"/>
                </a:solidFill>
              </a:rPr>
              <a:t>analysis is gathering information about: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</a:rPr>
              <a:t>know edge, attitudes, skills, and behaviors of </a:t>
            </a:r>
            <a:r>
              <a:rPr lang="en-US" altLang="en-US" sz="2400" dirty="0" smtClean="0">
                <a:solidFill>
                  <a:srgbClr val="000000"/>
                </a:solidFill>
              </a:rPr>
              <a:t>intended audience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Communication </a:t>
            </a:r>
            <a:r>
              <a:rPr lang="en-US" altLang="en-US" sz="2400" dirty="0">
                <a:solidFill>
                  <a:srgbClr val="000000"/>
                </a:solidFill>
              </a:rPr>
              <a:t>channels in the area where we </a:t>
            </a:r>
            <a:r>
              <a:rPr lang="en-US" altLang="en-US" sz="2400" dirty="0" smtClean="0">
                <a:solidFill>
                  <a:srgbClr val="000000"/>
                </a:solidFill>
              </a:rPr>
              <a:t>plan to </a:t>
            </a:r>
            <a:r>
              <a:rPr lang="en-US" altLang="en-US" sz="2400" dirty="0">
                <a:solidFill>
                  <a:srgbClr val="000000"/>
                </a:solidFill>
              </a:rPr>
              <a:t>conduct our activity. </a:t>
            </a:r>
            <a:endParaRPr lang="en-US" altLang="en-US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4128" y="774914"/>
            <a:ext cx="9720072" cy="999641"/>
          </a:xfrm>
        </p:spPr>
        <p:txBody>
          <a:bodyPr/>
          <a:lstStyle/>
          <a:p>
            <a:r>
              <a:rPr lang="en-US" altLang="en-US" sz="5400" cap="none" dirty="0">
                <a:solidFill>
                  <a:srgbClr val="000000"/>
                </a:solidFill>
              </a:rPr>
              <a:t>STRATEGIC DESIGN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8" y="1704814"/>
            <a:ext cx="9720073" cy="460454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altLang="en-US" sz="2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sz="2400" b="1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Step 2: Strategic Design helps us to: 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>
              <a:solidFill>
                <a:srgbClr val="000000"/>
              </a:solidFill>
            </a:endParaRPr>
          </a:p>
          <a:p>
            <a:pPr lvl="0"/>
            <a:r>
              <a:rPr lang="en-US" altLang="en-US" sz="2400" dirty="0" smtClean="0">
                <a:solidFill>
                  <a:srgbClr val="000000"/>
                </a:solidFill>
              </a:rPr>
              <a:t>Define </a:t>
            </a:r>
            <a:r>
              <a:rPr lang="en-US" altLang="en-US" sz="2400" dirty="0">
                <a:solidFill>
                  <a:srgbClr val="000000"/>
                </a:solidFill>
              </a:rPr>
              <a:t>our </a:t>
            </a:r>
            <a:r>
              <a:rPr lang="en-US" altLang="en-US" sz="2400" dirty="0" smtClean="0">
                <a:solidFill>
                  <a:srgbClr val="000000"/>
                </a:solidFill>
              </a:rPr>
              <a:t>project's </a:t>
            </a:r>
            <a:r>
              <a:rPr lang="en-US" altLang="en-US" sz="2400" dirty="0">
                <a:solidFill>
                  <a:srgbClr val="000000"/>
                </a:solidFill>
              </a:rPr>
              <a:t>objectives: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lvl="0"/>
            <a:r>
              <a:rPr lang="en-US" altLang="en-US" sz="2400" dirty="0" smtClean="0">
                <a:solidFill>
                  <a:srgbClr val="000000"/>
                </a:solidFill>
              </a:rPr>
              <a:t>Decide </a:t>
            </a:r>
            <a:r>
              <a:rPr lang="en-US" altLang="en-US" sz="2400" dirty="0">
                <a:solidFill>
                  <a:srgbClr val="000000"/>
                </a:solidFill>
              </a:rPr>
              <a:t>the most effective way to achieve them; </a:t>
            </a:r>
            <a:r>
              <a:rPr lang="en-US" altLang="en-US" sz="2400" dirty="0" smtClean="0">
                <a:solidFill>
                  <a:srgbClr val="000000"/>
                </a:solidFill>
              </a:rPr>
              <a:t>Create </a:t>
            </a:r>
            <a:r>
              <a:rPr lang="en-US" altLang="en-US" sz="2400" dirty="0">
                <a:solidFill>
                  <a:srgbClr val="000000"/>
                </a:solidFill>
              </a:rPr>
              <a:t>an implementation plan; and monitoring and evaluation plan. </a:t>
            </a:r>
            <a:r>
              <a:rPr lang="en-US" altLang="en-US" sz="2400" dirty="0" smtClean="0">
                <a:solidFill>
                  <a:srgbClr val="000000"/>
                </a:solidFill>
              </a:rPr>
              <a:t>To </a:t>
            </a:r>
            <a:r>
              <a:rPr lang="en-US" altLang="en-US" sz="2400" dirty="0">
                <a:solidFill>
                  <a:srgbClr val="000000"/>
                </a:solidFill>
              </a:rPr>
              <a:t>define our project's objectives, we should make them </a:t>
            </a:r>
            <a:r>
              <a:rPr lang="en-US" altLang="en-US" sz="2400" dirty="0" smtClean="0">
                <a:solidFill>
                  <a:srgbClr val="000000"/>
                </a:solidFill>
              </a:rPr>
              <a:t>SMART: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Specific</a:t>
            </a:r>
            <a:r>
              <a:rPr lang="en-US" altLang="en-US" sz="2400" dirty="0">
                <a:solidFill>
                  <a:srgbClr val="000000"/>
                </a:solidFill>
              </a:rPr>
              <a:t>;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Measurable</a:t>
            </a:r>
            <a:r>
              <a:rPr lang="en-US" altLang="en-US" sz="2400" dirty="0">
                <a:solidFill>
                  <a:srgbClr val="000000"/>
                </a:solidFill>
              </a:rPr>
              <a:t>;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Appropriate</a:t>
            </a:r>
            <a:r>
              <a:rPr lang="en-US" altLang="en-US" sz="2400" dirty="0">
                <a:solidFill>
                  <a:srgbClr val="000000"/>
                </a:solidFill>
              </a:rPr>
              <a:t>;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Realistic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Time-bound 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pPr lvl="0"/>
            <a:r>
              <a:rPr lang="en-US" altLang="en-US" sz="2400" dirty="0" smtClean="0">
                <a:solidFill>
                  <a:srgbClr val="000000"/>
                </a:solidFill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</a:rPr>
              <a:t>we want to increase CPR, then we should </a:t>
            </a:r>
            <a:r>
              <a:rPr lang="en-US" altLang="en-US" sz="2400" dirty="0" smtClean="0">
                <a:solidFill>
                  <a:srgbClr val="000000"/>
                </a:solidFill>
              </a:rPr>
              <a:t>remember these </a:t>
            </a:r>
            <a:r>
              <a:rPr lang="en-US" altLang="en-US" sz="2400" dirty="0">
                <a:solidFill>
                  <a:srgbClr val="000000"/>
                </a:solidFill>
              </a:rPr>
              <a:t>things. </a:t>
            </a:r>
            <a:endParaRPr lang="en-US" altLang="en-US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cap="none" dirty="0" smtClean="0">
                <a:solidFill>
                  <a:srgbClr val="000000"/>
                </a:solidFill>
              </a:rPr>
              <a:t>STRATEGIC </a:t>
            </a:r>
            <a:r>
              <a:rPr lang="en-US" altLang="en-US" sz="5400" cap="none" dirty="0">
                <a:solidFill>
                  <a:srgbClr val="000000"/>
                </a:solidFill>
              </a:rPr>
              <a:t>DESIGN CONTD.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en-US" sz="2400" b="1" dirty="0" smtClean="0">
                <a:solidFill>
                  <a:srgbClr val="000000"/>
                </a:solidFill>
              </a:rPr>
              <a:t>To prepare ourselves for making an implementation plan, we need to decide the most effective way to achieve our project's </a:t>
            </a:r>
            <a:r>
              <a:rPr lang="en-US" altLang="en-US" sz="2400" b="1" dirty="0" err="1" smtClean="0">
                <a:solidFill>
                  <a:srgbClr val="000000"/>
                </a:solidFill>
              </a:rPr>
              <a:t>objectives,We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 should: </a:t>
            </a:r>
            <a:r>
              <a:rPr lang="en-US" altLang="en-US" sz="2400" dirty="0" smtClean="0">
                <a:solidFill>
                  <a:srgbClr val="000000"/>
                </a:solidFill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Select </a:t>
            </a:r>
            <a:r>
              <a:rPr lang="en-US" altLang="en-US" sz="2400" dirty="0">
                <a:solidFill>
                  <a:srgbClr val="000000"/>
                </a:solidFill>
              </a:rPr>
              <a:t>our approach to behavior change about family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plannng</a:t>
            </a:r>
            <a:r>
              <a:rPr lang="en-US" altLang="en-US" sz="2400" dirty="0">
                <a:solidFill>
                  <a:srgbClr val="000000"/>
                </a:solidFill>
              </a:rPr>
              <a:t>;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State </a:t>
            </a:r>
            <a:r>
              <a:rPr lang="en-US" altLang="en-US" sz="2400" dirty="0">
                <a:solidFill>
                  <a:srgbClr val="000000"/>
                </a:solidFill>
              </a:rPr>
              <a:t>why and how we expect to affect change in our </a:t>
            </a:r>
            <a:r>
              <a:rPr lang="en-US" altLang="en-US" sz="2400" dirty="0" smtClean="0">
                <a:solidFill>
                  <a:srgbClr val="000000"/>
                </a:solidFill>
              </a:rPr>
              <a:t>intended </a:t>
            </a:r>
            <a:r>
              <a:rPr lang="en-US" altLang="en-US" sz="2400" dirty="0">
                <a:solidFill>
                  <a:srgbClr val="000000"/>
                </a:solidFill>
              </a:rPr>
              <a:t>audience</a:t>
            </a:r>
            <a:r>
              <a:rPr lang="en-US" altLang="en-US" sz="2400" dirty="0" smtClean="0">
                <a:solidFill>
                  <a:srgbClr val="000000"/>
                </a:solidFill>
              </a:rPr>
              <a:t>;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Select </a:t>
            </a:r>
            <a:r>
              <a:rPr lang="en-US" altLang="en-US" sz="2400" dirty="0">
                <a:solidFill>
                  <a:srgbClr val="000000"/>
                </a:solidFill>
              </a:rPr>
              <a:t>the partners and communication channels that </a:t>
            </a:r>
            <a:r>
              <a:rPr lang="en-US" altLang="en-US" sz="2400" dirty="0" err="1">
                <a:solidFill>
                  <a:srgbClr val="000000"/>
                </a:solidFill>
              </a:rPr>
              <a:t>proVde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us </a:t>
            </a:r>
            <a:r>
              <a:rPr lang="en-US" altLang="en-US" sz="2400" dirty="0">
                <a:solidFill>
                  <a:srgbClr val="000000"/>
                </a:solidFill>
              </a:rPr>
              <a:t>the most effective access to our </a:t>
            </a:r>
            <a:r>
              <a:rPr lang="en-US" altLang="en-US" sz="2400" dirty="0" smtClean="0">
                <a:solidFill>
                  <a:srgbClr val="000000"/>
                </a:solidFill>
              </a:rPr>
              <a:t>intended audience, resulting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 smtClean="0">
                <a:solidFill>
                  <a:srgbClr val="000000"/>
                </a:solidFill>
              </a:rPr>
              <a:t>if possible</a:t>
            </a:r>
            <a:r>
              <a:rPr lang="en-US" altLang="en-US" sz="2400" dirty="0">
                <a:solidFill>
                  <a:srgbClr val="000000"/>
                </a:solidFill>
              </a:rPr>
              <a:t>, in both </a:t>
            </a:r>
            <a:r>
              <a:rPr lang="en-US" altLang="en-US" sz="2400" dirty="0" smtClean="0">
                <a:solidFill>
                  <a:srgbClr val="000000"/>
                </a:solidFill>
              </a:rPr>
              <a:t>mobilizing </a:t>
            </a:r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dirty="0" smtClean="0">
                <a:solidFill>
                  <a:srgbClr val="000000"/>
                </a:solidFill>
              </a:rPr>
              <a:t>community </a:t>
            </a:r>
            <a:r>
              <a:rPr lang="en-US" altLang="en-US" sz="2400" dirty="0">
                <a:solidFill>
                  <a:srgbClr val="000000"/>
                </a:solidFill>
              </a:rPr>
              <a:t>as a </a:t>
            </a:r>
            <a:r>
              <a:rPr lang="en-US" altLang="en-US" sz="2400" dirty="0" smtClean="0">
                <a:solidFill>
                  <a:srgbClr val="000000"/>
                </a:solidFill>
              </a:rPr>
              <a:t>whole </a:t>
            </a:r>
            <a:r>
              <a:rPr lang="en-US" altLang="en-US" sz="2400" dirty="0">
                <a:solidFill>
                  <a:srgbClr val="000000"/>
                </a:solidFill>
              </a:rPr>
              <a:t>and </a:t>
            </a:r>
            <a:r>
              <a:rPr lang="en-US" altLang="en-US" sz="2400" dirty="0" smtClean="0">
                <a:solidFill>
                  <a:srgbClr val="000000"/>
                </a:solidFill>
              </a:rPr>
              <a:t>reaching </a:t>
            </a:r>
            <a:r>
              <a:rPr lang="en-US" altLang="en-US" sz="2400" dirty="0">
                <a:solidFill>
                  <a:srgbClr val="000000"/>
                </a:solidFill>
              </a:rPr>
              <a:t>individuals through interpersonal communication.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000000"/>
                </a:solidFill>
              </a:rPr>
              <a:t>Once </a:t>
            </a:r>
            <a:r>
              <a:rPr lang="en-US" altLang="en-US" sz="2400" dirty="0">
                <a:solidFill>
                  <a:srgbClr val="000000"/>
                </a:solidFill>
              </a:rPr>
              <a:t>we have made these decisions, we can develop an </a:t>
            </a:r>
            <a:r>
              <a:rPr lang="en-US" altLang="en-US" sz="2400" dirty="0" smtClean="0">
                <a:solidFill>
                  <a:srgbClr val="000000"/>
                </a:solidFill>
              </a:rPr>
              <a:t>implementation </a:t>
            </a:r>
            <a:r>
              <a:rPr lang="en-US" altLang="en-US" sz="2400" dirty="0">
                <a:solidFill>
                  <a:srgbClr val="000000"/>
                </a:solidFill>
              </a:rPr>
              <a:t>plan with the following characteristics outlining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our strategy: </a:t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</a:rPr>
              <a:t>Regular </a:t>
            </a:r>
            <a:r>
              <a:rPr lang="en-US" altLang="en-US" sz="2000" dirty="0">
                <a:solidFill>
                  <a:srgbClr val="000000"/>
                </a:solidFill>
              </a:rPr>
              <a:t>benchmarks to track our progress over time: </a:t>
            </a:r>
            <a:br>
              <a:rPr lang="en-US" altLang="en-US" sz="2000" dirty="0">
                <a:solidFill>
                  <a:srgbClr val="000000"/>
                </a:solidFill>
              </a:rPr>
            </a:br>
            <a:endParaRPr lang="en-US" alt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</a:rPr>
              <a:t>Clear </a:t>
            </a:r>
            <a:r>
              <a:rPr lang="en-US" altLang="en-US" sz="2000" dirty="0">
                <a:solidFill>
                  <a:srgbClr val="000000"/>
                </a:solidFill>
              </a:rPr>
              <a:t>responsibilities for a stakeholders: </a:t>
            </a:r>
            <a:endParaRPr lang="en-US" altLang="en-US" sz="4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0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187</TotalTime>
  <Words>1083</Words>
  <Application>Microsoft Office PowerPoint</Application>
  <PresentationFormat>Widescreen</PresentationFormat>
  <Paragraphs>192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 Unicode MS</vt:lpstr>
      <vt:lpstr>MS PGothic</vt:lpstr>
      <vt:lpstr>Arial</vt:lpstr>
      <vt:lpstr>Calibri</vt:lpstr>
      <vt:lpstr>Helvetica</vt:lpstr>
      <vt:lpstr>Times</vt:lpstr>
      <vt:lpstr>Times New Roman</vt:lpstr>
      <vt:lpstr>Tw Cen MT</vt:lpstr>
      <vt:lpstr>Tw Cen MT Condensed</vt:lpstr>
      <vt:lpstr>Wingdings 3</vt:lpstr>
      <vt:lpstr>Integral</vt:lpstr>
      <vt:lpstr>COMMUNICATION FOR SOCIAL AND BEHAVIOUR CHANGE</vt:lpstr>
      <vt:lpstr>Factors that contribute to behavior change </vt:lpstr>
      <vt:lpstr>FIVE steps to behavior change.</vt:lpstr>
      <vt:lpstr>Approaches to Behaviour Change </vt:lpstr>
      <vt:lpstr>Example of behavior change in a family planning programme</vt:lpstr>
      <vt:lpstr>STEP 1: ANALYSIS</vt:lpstr>
      <vt:lpstr>STEP 1: ANALYSIS CONTD.</vt:lpstr>
      <vt:lpstr>STRATEGIC DESIGN</vt:lpstr>
      <vt:lpstr>STRATEGIC DESIGN CONTD.</vt:lpstr>
      <vt:lpstr>DEVELOPMENT AND TESTING</vt:lpstr>
      <vt:lpstr>Development and Testing Cont’d</vt:lpstr>
      <vt:lpstr>ABOUT FAMILY PLANNING: STAGES OF  BEHAVIOR CHANGE</vt:lpstr>
      <vt:lpstr>ABOUT FAMILY PLANNING: STAGES OF  BEHAVIOR CHANGE CONTD.</vt:lpstr>
      <vt:lpstr>SBCC HAS 3 CHARACTERISTICS:</vt:lpstr>
      <vt:lpstr> Characteristic 1. SBCC is a process </vt:lpstr>
      <vt:lpstr> Characteristic 2: SBCC requires a Soci0-Ecological Model for analysis  </vt:lpstr>
      <vt:lpstr> Characteristic 3. SBCC operates through three main strategies </vt:lpstr>
      <vt:lpstr>MORE HARM THAN GOOD?</vt:lpstr>
      <vt:lpstr>Why use theories and models?</vt:lpstr>
      <vt:lpstr>Emphasis of some core theories</vt:lpstr>
      <vt:lpstr>PowerPoint Presentation</vt:lpstr>
      <vt:lpstr>Evolution of key concepts</vt:lpstr>
      <vt:lpstr>Evolution of key concepts </vt:lpstr>
      <vt:lpstr>PowerPoint Presentation</vt:lpstr>
      <vt:lpstr>Three levels of theory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FOR SOCIAL AND BEHAVIOUR CHANGE</dc:title>
  <dc:creator>Stephen Muthoga</dc:creator>
  <cp:lastModifiedBy>Larry Githaiga</cp:lastModifiedBy>
  <cp:revision>36</cp:revision>
  <dcterms:created xsi:type="dcterms:W3CDTF">2015-06-29T18:18:56Z</dcterms:created>
  <dcterms:modified xsi:type="dcterms:W3CDTF">2015-07-05T21:55:10Z</dcterms:modified>
</cp:coreProperties>
</file>