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1" r:id="rId5"/>
    <p:sldId id="260" r:id="rId6"/>
    <p:sldId id="262" r:id="rId7"/>
    <p:sldId id="265" r:id="rId8"/>
    <p:sldId id="264" r:id="rId9"/>
    <p:sldId id="263" r:id="rId10"/>
    <p:sldId id="266" r:id="rId11"/>
    <p:sldId id="267" r:id="rId12"/>
    <p:sldId id="270" r:id="rId13"/>
    <p:sldId id="271" r:id="rId14"/>
    <p:sldId id="269" r:id="rId15"/>
    <p:sldId id="272" r:id="rId16"/>
    <p:sldId id="273" r:id="rId17"/>
    <p:sldId id="276" r:id="rId18"/>
    <p:sldId id="277" r:id="rId19"/>
    <p:sldId id="278" r:id="rId20"/>
    <p:sldId id="279" r:id="rId21"/>
    <p:sldId id="290" r:id="rId22"/>
    <p:sldId id="280" r:id="rId23"/>
    <p:sldId id="281" r:id="rId24"/>
    <p:sldId id="282" r:id="rId25"/>
    <p:sldId id="283" r:id="rId26"/>
    <p:sldId id="284" r:id="rId27"/>
    <p:sldId id="285" r:id="rId28"/>
    <p:sldId id="286" r:id="rId29"/>
    <p:sldId id="287" r:id="rId30"/>
    <p:sldId id="288" r:id="rId31"/>
    <p:sldId id="289" r:id="rId32"/>
    <p:sldId id="295" r:id="rId33"/>
    <p:sldId id="291" r:id="rId34"/>
    <p:sldId id="292" r:id="rId35"/>
    <p:sldId id="294" r:id="rId36"/>
    <p:sldId id="296" r:id="rId37"/>
    <p:sldId id="297" r:id="rId38"/>
    <p:sldId id="298" r:id="rId39"/>
    <p:sldId id="299" r:id="rId40"/>
    <p:sldId id="300" r:id="rId41"/>
    <p:sldId id="301" r:id="rId42"/>
    <p:sldId id="302" r:id="rId43"/>
    <p:sldId id="30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95FACE-DE10-4C5A-BB02-376A21FBBC2B}" type="datetimeFigureOut">
              <a:rPr lang="en-US" smtClean="0"/>
              <a:pPr/>
              <a:t>5/28/2012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953672-3D93-41A5-BF91-57834E9F0C95}"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14</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15</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17</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18</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20</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21</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22</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23</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24</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26</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28</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29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30</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31</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32</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34</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35</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36</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37</a:t>
            </a:fld>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38</a:t>
            </a:fld>
            <a:endParaRPr lang="en-GB"/>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39</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a:t>
            </a:fld>
            <a:endParaRPr lang="en-GB"/>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41</a:t>
            </a:fld>
            <a:endParaRPr lang="en-GB"/>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42</a:t>
            </a:fld>
            <a:endParaRPr lang="en-GB"/>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43</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63953672-3D93-41A5-BF91-57834E9F0C9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698F7E6-3D9B-4548-9287-93FFDA49548A}" type="datetime1">
              <a:rPr lang="en-US" smtClean="0"/>
              <a:t>5/28/2012</a:t>
            </a:fld>
            <a:endParaRPr lang="en-GB"/>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GB" smtClean="0"/>
              <a:t>Jane Kuria                                                                     KUCT</a:t>
            </a:r>
            <a:endParaRPr lang="en-GB"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2A1166-A5FC-4CC1-8A6B-DFBEA0C24575}"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p>
            <a:fld id="{2851580B-532C-46DD-8981-D1006AF5500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9184F37-3393-4AC8-AE34-41E9BD5ED32E}" type="datetime1">
              <a:rPr lang="en-US" smtClean="0"/>
              <a:t>5/28/2012</a:t>
            </a:fld>
            <a:endParaRPr lang="en-GB"/>
          </a:p>
        </p:txBody>
      </p:sp>
      <p:sp>
        <p:nvSpPr>
          <p:cNvPr id="5" name="Footer Placeholder 4"/>
          <p:cNvSpPr>
            <a:spLocks noGrp="1"/>
          </p:cNvSpPr>
          <p:nvPr>
            <p:ph type="ftr" sz="quarter" idx="11"/>
          </p:nvPr>
        </p:nvSpPr>
        <p:spPr>
          <a:xfrm>
            <a:off x="457201" y="6248207"/>
            <a:ext cx="5573483" cy="365125"/>
          </a:xfrm>
        </p:spPr>
        <p:txBody>
          <a:bodyPr/>
          <a:lstStyle/>
          <a:p>
            <a:r>
              <a:rPr lang="en-GB" smtClean="0"/>
              <a:t>Jane Kuria                                                                     KUCT</a:t>
            </a:r>
            <a:endParaRPr lang="en-GB"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851580B-532C-46DD-8981-D1006AF5500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A3F1B60-0BA1-4018-B94A-6CD64C7EB0CC}"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DE52FD4-AD02-48CC-814B-6E3059E522AA}" type="datetime1">
              <a:rPr lang="en-US" smtClean="0"/>
              <a:t>5/28/2012</a:t>
            </a:fld>
            <a:endParaRPr lang="en-GB"/>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p:txBody>
          <a:bodyPr/>
          <a:lstStyle/>
          <a:p>
            <a:r>
              <a:rPr lang="en-GB" smtClean="0"/>
              <a:t>Jane Kuria                                                                     KUCT</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52700F7-90D7-4A31-9CE8-AE7E5689F795}" type="datetime1">
              <a:rPr lang="en-US" smtClean="0"/>
              <a:t>5/28/2012</a:t>
            </a:fld>
            <a:endParaRPr lang="en-GB"/>
          </a:p>
        </p:txBody>
      </p:sp>
      <p:sp>
        <p:nvSpPr>
          <p:cNvPr id="10" name="Slide Number Placeholder 9"/>
          <p:cNvSpPr>
            <a:spLocks noGrp="1"/>
          </p:cNvSpPr>
          <p:nvPr>
            <p:ph type="sldNum" sz="quarter" idx="16"/>
          </p:nvPr>
        </p:nvSpPr>
        <p:spPr/>
        <p:txBody>
          <a:bodyPr rtlCol="0"/>
          <a:lstStyle/>
          <a:p>
            <a:fld id="{2851580B-532C-46DD-8981-D1006AF55002}" type="slidenum">
              <a:rPr lang="en-GB" smtClean="0"/>
              <a:pPr/>
              <a:t>‹#›</a:t>
            </a:fld>
            <a:endParaRPr lang="en-GB"/>
          </a:p>
        </p:txBody>
      </p:sp>
      <p:sp>
        <p:nvSpPr>
          <p:cNvPr id="12" name="Footer Placeholder 11"/>
          <p:cNvSpPr>
            <a:spLocks noGrp="1"/>
          </p:cNvSpPr>
          <p:nvPr>
            <p:ph type="ftr" sz="quarter" idx="17"/>
          </p:nvPr>
        </p:nvSpPr>
        <p:spPr/>
        <p:txBody>
          <a:bodyPr rtlCol="0"/>
          <a:lstStyle/>
          <a:p>
            <a:r>
              <a:rPr lang="en-GB" smtClean="0"/>
              <a:t>Jane Kuria                                                                     KUCT</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C798FEB-F766-4ED5-AF92-E715BB031493}" type="datetime1">
              <a:rPr lang="en-US" smtClean="0"/>
              <a:t>5/28/2012</a:t>
            </a:fld>
            <a:endParaRPr lang="en-GB"/>
          </a:p>
        </p:txBody>
      </p:sp>
      <p:sp>
        <p:nvSpPr>
          <p:cNvPr id="12" name="Slide Number Placeholder 11"/>
          <p:cNvSpPr>
            <a:spLocks noGrp="1"/>
          </p:cNvSpPr>
          <p:nvPr>
            <p:ph type="sldNum" sz="quarter" idx="16"/>
          </p:nvPr>
        </p:nvSpPr>
        <p:spPr/>
        <p:txBody>
          <a:bodyPr rtlCol="0"/>
          <a:lstStyle/>
          <a:p>
            <a:fld id="{2851580B-532C-46DD-8981-D1006AF55002}" type="slidenum">
              <a:rPr lang="en-GB" smtClean="0"/>
              <a:pPr/>
              <a:t>‹#›</a:t>
            </a:fld>
            <a:endParaRPr lang="en-GB"/>
          </a:p>
        </p:txBody>
      </p:sp>
      <p:sp>
        <p:nvSpPr>
          <p:cNvPr id="14" name="Footer Placeholder 13"/>
          <p:cNvSpPr>
            <a:spLocks noGrp="1"/>
          </p:cNvSpPr>
          <p:nvPr>
            <p:ph type="ftr" sz="quarter" idx="17"/>
          </p:nvPr>
        </p:nvSpPr>
        <p:spPr/>
        <p:txBody>
          <a:bodyPr rtlCol="0"/>
          <a:lstStyle/>
          <a:p>
            <a:r>
              <a:rPr lang="en-GB" smtClean="0"/>
              <a:t>Jane Kuria                                                                     KUCT</a:t>
            </a:r>
            <a:endParaRPr lang="en-GB"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D3745F-BCE1-4303-B0D9-265C6B597958}"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A2A8A9-A8D9-491A-ADE2-50C9D2FAA67B}" type="datetime1">
              <a:rPr lang="en-US" smtClean="0"/>
              <a:t>5/28/2012</a:t>
            </a:fld>
            <a:endParaRPr lang="en-GB"/>
          </a:p>
        </p:txBody>
      </p:sp>
      <p:sp>
        <p:nvSpPr>
          <p:cNvPr id="3" name="Footer Placeholder 2"/>
          <p:cNvSpPr>
            <a:spLocks noGrp="1"/>
          </p:cNvSpPr>
          <p:nvPr>
            <p:ph type="ftr" sz="quarter" idx="11"/>
          </p:nvPr>
        </p:nvSpPr>
        <p:spPr/>
        <p:txBody>
          <a:bodyPr/>
          <a:lstStyle/>
          <a:p>
            <a:r>
              <a:rPr lang="en-GB" smtClean="0"/>
              <a:t>Jane Kuria                                                                     KUCT</a:t>
            </a:r>
            <a:endParaRPr lang="en-GB"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51580B-532C-46DD-8981-D1006AF5500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CFE5F9-CBEB-4F3F-B84E-CD3FF0B36C73}" type="datetime1">
              <a:rPr lang="en-US" smtClean="0"/>
              <a:t>5/28/2012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51580B-532C-46DD-8981-D1006AF55002}" type="slidenum">
              <a:rPr lang="en-GB" smtClean="0"/>
              <a:pPr/>
              <a:t>‹#›</a:t>
            </a:fld>
            <a:endParaRPr lang="en-GB"/>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ECD62F-471C-4DD2-8AAD-E737F09EDB40}" type="datetime1">
              <a:rPr lang="en-US" smtClean="0"/>
              <a:t>5/28/2012</a:t>
            </a:fld>
            <a:endParaRPr lang="en-GB"/>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51580B-532C-46DD-8981-D1006AF55002}" type="slidenum">
              <a:rPr lang="en-GB" smtClean="0"/>
              <a:pPr/>
              <a:t>‹#›</a:t>
            </a:fld>
            <a:endParaRPr lang="en-GB"/>
          </a:p>
        </p:txBody>
      </p:sp>
      <p:sp>
        <p:nvSpPr>
          <p:cNvPr id="14" name="Footer Placeholder 13"/>
          <p:cNvSpPr>
            <a:spLocks noGrp="1"/>
          </p:cNvSpPr>
          <p:nvPr>
            <p:ph type="ftr" sz="quarter" idx="12"/>
          </p:nvPr>
        </p:nvSpPr>
        <p:spPr>
          <a:xfrm>
            <a:off x="1600200" y="6248206"/>
            <a:ext cx="4572000" cy="365125"/>
          </a:xfrm>
        </p:spPr>
        <p:txBody>
          <a:bodyPr rtlCol="0"/>
          <a:lstStyle/>
          <a:p>
            <a:r>
              <a:rPr lang="en-GB" smtClean="0"/>
              <a:t>Jane Kuria                                                                     KUCT</a:t>
            </a:r>
            <a:endParaRPr lang="en-GB"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24DA62A-FAD2-408E-B6BA-6B70AFEC9956}" type="datetime1">
              <a:rPr lang="en-US" smtClean="0"/>
              <a:t>5/28/2012</a:t>
            </a:fld>
            <a:endParaRPr lang="en-GB"/>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GB" smtClean="0"/>
              <a:t>Jane Kuria                                                                     KUCT</a:t>
            </a:r>
            <a:endParaRPr lang="en-GB"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51580B-532C-46DD-8981-D1006AF5500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Control structures</a:t>
            </a:r>
            <a:endParaRPr lang="en-GB" b="1" dirty="0"/>
          </a:p>
        </p:txBody>
      </p:sp>
      <p:sp>
        <p:nvSpPr>
          <p:cNvPr id="4" name="Date Placeholder 3"/>
          <p:cNvSpPr>
            <a:spLocks noGrp="1"/>
          </p:cNvSpPr>
          <p:nvPr>
            <p:ph type="dt" sz="half" idx="10"/>
          </p:nvPr>
        </p:nvSpPr>
        <p:spPr/>
        <p:txBody>
          <a:bodyPr/>
          <a:lstStyle/>
          <a:p>
            <a:fld id="{8C682DB1-C0E0-4281-AB73-3FDF87F02A6E}" type="datetime1">
              <a:rPr lang="en-US" smtClean="0"/>
              <a:t>5/28/2012</a:t>
            </a:fld>
            <a:endParaRPr lang="en-GB"/>
          </a:p>
        </p:txBody>
      </p:sp>
      <p:sp>
        <p:nvSpPr>
          <p:cNvPr id="6" name="Footer Placeholder 5"/>
          <p:cNvSpPr>
            <a:spLocks noGrp="1"/>
          </p:cNvSpPr>
          <p:nvPr>
            <p:ph type="ftr" sz="quarter" idx="11"/>
          </p:nvPr>
        </p:nvSpPr>
        <p:spPr>
          <a:xfrm>
            <a:off x="3124200" y="6356350"/>
            <a:ext cx="4948262" cy="365125"/>
          </a:xfrm>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1</a:t>
            </a:fld>
            <a:endParaRPr lang="en-GB"/>
          </a:p>
        </p:txBody>
      </p:sp>
      <p:sp>
        <p:nvSpPr>
          <p:cNvPr id="3" name="Content Placeholder 2"/>
          <p:cNvSpPr>
            <a:spLocks noGrp="1"/>
          </p:cNvSpPr>
          <p:nvPr>
            <p:ph sz="quarter" idx="1"/>
          </p:nvPr>
        </p:nvSpPr>
        <p:spPr/>
        <p:txBody>
          <a:bodyPr>
            <a:normAutofit fontScale="92500" lnSpcReduction="20000"/>
          </a:bodyPr>
          <a:lstStyle/>
          <a:p>
            <a:pPr lvl="0">
              <a:buNone/>
            </a:pPr>
            <a:r>
              <a:rPr lang="en-US" dirty="0" smtClean="0"/>
              <a:t>Objectives </a:t>
            </a:r>
          </a:p>
          <a:p>
            <a:pPr lvl="1"/>
            <a:r>
              <a:rPr lang="en-US" sz="2800" dirty="0" smtClean="0"/>
              <a:t>Understand the </a:t>
            </a:r>
            <a:r>
              <a:rPr lang="en-US" sz="2800" i="1" dirty="0" smtClean="0"/>
              <a:t>sequence </a:t>
            </a:r>
            <a:r>
              <a:rPr lang="en-US" sz="2800" dirty="0" smtClean="0"/>
              <a:t>structure </a:t>
            </a:r>
            <a:endParaRPr lang="en-GB" sz="2800" dirty="0" smtClean="0"/>
          </a:p>
          <a:p>
            <a:pPr lvl="1"/>
            <a:r>
              <a:rPr lang="en-US" sz="2800" dirty="0" smtClean="0"/>
              <a:t>Understand selection structures; </a:t>
            </a:r>
            <a:r>
              <a:rPr lang="en-US" sz="2800" i="1" dirty="0" smtClean="0"/>
              <a:t>if</a:t>
            </a:r>
            <a:r>
              <a:rPr lang="en-US" sz="2800" dirty="0" smtClean="0"/>
              <a:t>, </a:t>
            </a:r>
            <a:r>
              <a:rPr lang="en-US" sz="2800" i="1" dirty="0" smtClean="0"/>
              <a:t>if..else</a:t>
            </a:r>
            <a:r>
              <a:rPr lang="en-US" sz="2800" dirty="0" smtClean="0"/>
              <a:t> statements </a:t>
            </a:r>
            <a:endParaRPr lang="en-GB" sz="2800" dirty="0" smtClean="0"/>
          </a:p>
          <a:p>
            <a:pPr lvl="1"/>
            <a:r>
              <a:rPr lang="en-US" sz="2800" dirty="0" smtClean="0"/>
              <a:t>Select paths with the </a:t>
            </a:r>
            <a:r>
              <a:rPr lang="en-US" sz="2800" i="1" dirty="0" smtClean="0"/>
              <a:t>switch..case </a:t>
            </a:r>
            <a:r>
              <a:rPr lang="en-US" sz="2800" dirty="0" smtClean="0"/>
              <a:t> statement</a:t>
            </a:r>
            <a:endParaRPr lang="en-GB" sz="2800" dirty="0" smtClean="0"/>
          </a:p>
          <a:p>
            <a:pPr lvl="1"/>
            <a:r>
              <a:rPr lang="en-US" sz="2800" dirty="0" smtClean="0"/>
              <a:t>Understand loop structures; </a:t>
            </a:r>
            <a:r>
              <a:rPr lang="en-US" sz="2800" i="1" dirty="0" smtClean="0"/>
              <a:t>for</a:t>
            </a:r>
            <a:r>
              <a:rPr lang="en-US" sz="2800" dirty="0" smtClean="0"/>
              <a:t> loop, </a:t>
            </a:r>
            <a:r>
              <a:rPr lang="en-US" sz="2800" i="1" dirty="0" smtClean="0"/>
              <a:t>do..while</a:t>
            </a:r>
            <a:r>
              <a:rPr lang="en-US" sz="2800" dirty="0" smtClean="0"/>
              <a:t> loop and </a:t>
            </a:r>
            <a:r>
              <a:rPr lang="en-US" sz="2800" i="1" dirty="0" smtClean="0"/>
              <a:t>do..while</a:t>
            </a:r>
            <a:r>
              <a:rPr lang="en-US" sz="2800" dirty="0" smtClean="0"/>
              <a:t> loop</a:t>
            </a:r>
            <a:endParaRPr lang="en-GB" sz="2800" dirty="0" smtClean="0"/>
          </a:p>
          <a:p>
            <a:pPr lvl="1"/>
            <a:r>
              <a:rPr lang="en-US" sz="2800" dirty="0" smtClean="0"/>
              <a:t>Use </a:t>
            </a:r>
            <a:r>
              <a:rPr lang="en-US" sz="2800" i="1" dirty="0" smtClean="0"/>
              <a:t>break</a:t>
            </a:r>
            <a:r>
              <a:rPr lang="en-US" sz="2800" dirty="0" smtClean="0"/>
              <a:t> to exit a loop</a:t>
            </a:r>
            <a:endParaRPr lang="en-GB" sz="2800" dirty="0" smtClean="0"/>
          </a:p>
          <a:p>
            <a:pPr lvl="1"/>
            <a:r>
              <a:rPr lang="en-US" sz="2800" dirty="0" smtClean="0"/>
              <a:t>Know when to use the </a:t>
            </a:r>
            <a:r>
              <a:rPr lang="en-US" sz="2800" i="1" dirty="0" smtClean="0"/>
              <a:t>continue</a:t>
            </a:r>
            <a:r>
              <a:rPr lang="en-US" sz="2800" dirty="0" smtClean="0"/>
              <a:t> statement</a:t>
            </a:r>
            <a:endParaRPr lang="en-GB" sz="2800" dirty="0" smtClean="0"/>
          </a:p>
          <a:p>
            <a:pPr lvl="1"/>
            <a:r>
              <a:rPr lang="en-US" sz="2800" dirty="0" smtClean="0"/>
              <a:t>Understand the </a:t>
            </a:r>
            <a:r>
              <a:rPr lang="en-US" sz="2800" i="1" dirty="0" err="1" smtClean="0"/>
              <a:t>goto</a:t>
            </a:r>
            <a:r>
              <a:rPr lang="en-US" sz="2800" dirty="0" smtClean="0"/>
              <a:t> statement</a:t>
            </a:r>
            <a:endParaRPr lang="en-GB" sz="2800" dirty="0" smtClean="0"/>
          </a:p>
          <a:p>
            <a:pPr lvl="1"/>
            <a:r>
              <a:rPr lang="en-US" sz="2800" dirty="0" smtClean="0"/>
              <a:t>Nest </a:t>
            </a:r>
            <a:r>
              <a:rPr lang="en-US" sz="2800" i="1" dirty="0" smtClean="0"/>
              <a:t>if</a:t>
            </a:r>
            <a:r>
              <a:rPr lang="en-US" sz="2800" dirty="0" smtClean="0"/>
              <a:t> statements</a:t>
            </a:r>
            <a:endParaRPr lang="en-GB" sz="2800" dirty="0" smtClean="0"/>
          </a:p>
          <a:p>
            <a:pPr lvl="1"/>
            <a:r>
              <a:rPr lang="en-US" sz="2800" dirty="0" smtClean="0"/>
              <a:t>Create nested loops</a:t>
            </a:r>
            <a:endParaRPr lang="en-GB" sz="2800" dirty="0" smtClean="0"/>
          </a:p>
          <a:p>
            <a:pPr lvl="0">
              <a:buNone/>
            </a:pP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If…else…example</a:t>
            </a:r>
            <a:endParaRPr lang="en-GB" dirty="0"/>
          </a:p>
        </p:txBody>
      </p:sp>
      <p:sp>
        <p:nvSpPr>
          <p:cNvPr id="4" name="Date Placeholder 3"/>
          <p:cNvSpPr>
            <a:spLocks noGrp="1"/>
          </p:cNvSpPr>
          <p:nvPr>
            <p:ph type="dt" sz="half" idx="10"/>
          </p:nvPr>
        </p:nvSpPr>
        <p:spPr/>
        <p:txBody>
          <a:bodyPr/>
          <a:lstStyle/>
          <a:p>
            <a:fld id="{EBBE52A1-9C89-4536-9504-89241C0D3D65}"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10</a:t>
            </a:fld>
            <a:endParaRPr lang="en-GB"/>
          </a:p>
        </p:txBody>
      </p:sp>
      <p:sp>
        <p:nvSpPr>
          <p:cNvPr id="3" name="Content Placeholder 2"/>
          <p:cNvSpPr>
            <a:spLocks noGrp="1"/>
          </p:cNvSpPr>
          <p:nvPr>
            <p:ph sz="quarter" idx="1"/>
          </p:nvPr>
        </p:nvSpPr>
        <p:spPr/>
        <p:txBody>
          <a:bodyPr>
            <a:normAutofit/>
          </a:bodyPr>
          <a:lstStyle/>
          <a:p>
            <a:pPr marL="514350" indent="-514350">
              <a:buFont typeface="+mj-lt"/>
              <a:buAutoNum type="arabicPeriod"/>
            </a:pPr>
            <a:r>
              <a:rPr lang="en-GB" dirty="0" smtClean="0"/>
              <a:t>if(n &gt; 0) </a:t>
            </a:r>
          </a:p>
          <a:p>
            <a:pPr marL="514350" indent="-514350">
              <a:buFont typeface="+mj-lt"/>
              <a:buAutoNum type="arabicPeriod"/>
            </a:pPr>
            <a:r>
              <a:rPr lang="en-GB" dirty="0" smtClean="0"/>
              <a:t>average = sum / n; </a:t>
            </a:r>
          </a:p>
          <a:p>
            <a:pPr marL="514350" indent="-514350">
              <a:buFont typeface="+mj-lt"/>
              <a:buAutoNum type="arabicPeriod"/>
            </a:pPr>
            <a:r>
              <a:rPr lang="en-GB" dirty="0" smtClean="0"/>
              <a:t>else</a:t>
            </a:r>
          </a:p>
          <a:p>
            <a:pPr marL="514350" indent="-514350">
              <a:buFont typeface="+mj-lt"/>
              <a:buAutoNum type="arabicPeriod"/>
            </a:pPr>
            <a:r>
              <a:rPr lang="en-GB" dirty="0" smtClean="0"/>
              <a:t> { </a:t>
            </a:r>
          </a:p>
          <a:p>
            <a:pPr marL="514350" indent="-514350">
              <a:buFont typeface="+mj-lt"/>
              <a:buAutoNum type="arabicPeriod"/>
            </a:pPr>
            <a:r>
              <a:rPr lang="en-GB" dirty="0" err="1" smtClean="0"/>
              <a:t>printf</a:t>
            </a:r>
            <a:r>
              <a:rPr lang="en-GB" dirty="0" smtClean="0"/>
              <a:t>("can't compute average\n"); </a:t>
            </a:r>
          </a:p>
          <a:p>
            <a:pPr marL="514350" indent="-514350">
              <a:buFont typeface="+mj-lt"/>
              <a:buAutoNum type="arabicPeriod"/>
            </a:pPr>
            <a:r>
              <a:rPr lang="en-GB" dirty="0" smtClean="0"/>
              <a:t>average = 0; </a:t>
            </a:r>
          </a:p>
          <a:p>
            <a:pPr marL="514350" indent="-514350">
              <a:buFont typeface="+mj-lt"/>
              <a:buAutoNum type="arabicPeriod"/>
            </a:pPr>
            <a:r>
              <a:rPr lang="en-GB" dirty="0" smtClean="0"/>
              <a:t>} </a:t>
            </a:r>
            <a:endParaRPr lang="en-GB"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If..else…</a:t>
            </a:r>
            <a:endParaRPr lang="en-GB" dirty="0"/>
          </a:p>
        </p:txBody>
      </p:sp>
      <p:sp>
        <p:nvSpPr>
          <p:cNvPr id="4" name="Date Placeholder 3"/>
          <p:cNvSpPr>
            <a:spLocks noGrp="1"/>
          </p:cNvSpPr>
          <p:nvPr>
            <p:ph type="dt" sz="half" idx="10"/>
          </p:nvPr>
        </p:nvSpPr>
        <p:spPr/>
        <p:txBody>
          <a:bodyPr/>
          <a:lstStyle/>
          <a:p>
            <a:fld id="{3034AE3F-D289-469D-AB7E-C5A1058EB6C7}"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11</a:t>
            </a:fld>
            <a:endParaRPr lang="en-GB"/>
          </a:p>
        </p:txBody>
      </p:sp>
      <p:sp>
        <p:nvSpPr>
          <p:cNvPr id="3" name="Content Placeholder 2"/>
          <p:cNvSpPr>
            <a:spLocks noGrp="1"/>
          </p:cNvSpPr>
          <p:nvPr>
            <p:ph sz="quarter" idx="1"/>
          </p:nvPr>
        </p:nvSpPr>
        <p:spPr/>
        <p:txBody>
          <a:bodyPr>
            <a:normAutofit/>
          </a:bodyPr>
          <a:lstStyle/>
          <a:p>
            <a:r>
              <a:rPr lang="en-GB" dirty="0" smtClean="0"/>
              <a:t>The first statement or block of statements is executed if the condition </a:t>
            </a:r>
            <a:r>
              <a:rPr lang="en-GB" i="1" dirty="0" smtClean="0"/>
              <a:t>is</a:t>
            </a:r>
            <a:r>
              <a:rPr lang="en-GB" dirty="0" smtClean="0"/>
              <a:t> true, and the second statement or block of statements (following the keyword else) is executed if the condition is </a:t>
            </a:r>
            <a:r>
              <a:rPr lang="en-GB" i="1" dirty="0" smtClean="0"/>
              <a:t>not</a:t>
            </a:r>
            <a:r>
              <a:rPr lang="en-GB" dirty="0" smtClean="0"/>
              <a:t> true.</a:t>
            </a:r>
          </a:p>
          <a:p>
            <a:r>
              <a:rPr lang="en-GB" dirty="0" smtClean="0"/>
              <a:t> In this example, we can compute a meaningful average only if n is greater than 0; </a:t>
            </a:r>
          </a:p>
          <a:p>
            <a:r>
              <a:rPr lang="en-GB" dirty="0" smtClean="0"/>
              <a:t>Otherwise, we print a message saying that we cannot compute the average. The general syntax of an if statement is therefore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Else… if statement</a:t>
            </a:r>
            <a:endParaRPr lang="en-GB" dirty="0"/>
          </a:p>
        </p:txBody>
      </p:sp>
      <p:sp>
        <p:nvSpPr>
          <p:cNvPr id="4" name="Date Placeholder 3"/>
          <p:cNvSpPr>
            <a:spLocks noGrp="1"/>
          </p:cNvSpPr>
          <p:nvPr>
            <p:ph type="dt" sz="half" idx="10"/>
          </p:nvPr>
        </p:nvSpPr>
        <p:spPr/>
        <p:txBody>
          <a:bodyPr/>
          <a:lstStyle/>
          <a:p>
            <a:fld id="{D8ECA12E-1F44-4E77-8CB9-2ECB766795B4}"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12</a:t>
            </a:fld>
            <a:endParaRPr lang="en-GB"/>
          </a:p>
        </p:txBody>
      </p:sp>
      <p:sp>
        <p:nvSpPr>
          <p:cNvPr id="3" name="Content Placeholder 2"/>
          <p:cNvSpPr>
            <a:spLocks noGrp="1"/>
          </p:cNvSpPr>
          <p:nvPr>
            <p:ph sz="quarter" idx="1"/>
          </p:nvPr>
        </p:nvSpPr>
        <p:spPr/>
        <p:txBody>
          <a:bodyPr>
            <a:normAutofit fontScale="55000" lnSpcReduction="20000"/>
          </a:bodyPr>
          <a:lstStyle/>
          <a:p>
            <a:r>
              <a:rPr lang="en-US" dirty="0" smtClean="0"/>
              <a:t>This is use when many choices are involved.</a:t>
            </a:r>
            <a:endParaRPr lang="en-GB" dirty="0" smtClean="0"/>
          </a:p>
          <a:p>
            <a:r>
              <a:rPr lang="en-US" dirty="0" smtClean="0"/>
              <a:t> </a:t>
            </a:r>
            <a:endParaRPr lang="en-GB" dirty="0" smtClean="0"/>
          </a:p>
          <a:p>
            <a:r>
              <a:rPr lang="en-US" dirty="0" smtClean="0"/>
              <a:t>  The general form is:</a:t>
            </a:r>
            <a:endParaRPr lang="en-GB" dirty="0" smtClean="0"/>
          </a:p>
          <a:p>
            <a:r>
              <a:rPr lang="en-US" i="1" dirty="0" smtClean="0"/>
              <a:t> </a:t>
            </a:r>
            <a:endParaRPr lang="en-GB" dirty="0" smtClean="0"/>
          </a:p>
          <a:p>
            <a:r>
              <a:rPr lang="en-US" dirty="0" smtClean="0"/>
              <a:t>           if (expression)</a:t>
            </a:r>
            <a:endParaRPr lang="en-GB" dirty="0" smtClean="0"/>
          </a:p>
          <a:p>
            <a:r>
              <a:rPr lang="en-US" dirty="0" smtClean="0"/>
              <a:t>              statement;</a:t>
            </a:r>
            <a:endParaRPr lang="en-GB" dirty="0" smtClean="0"/>
          </a:p>
          <a:p>
            <a:r>
              <a:rPr lang="en-US" dirty="0" smtClean="0"/>
              <a:t>          else if (expression)</a:t>
            </a:r>
            <a:endParaRPr lang="en-GB" dirty="0" smtClean="0"/>
          </a:p>
          <a:p>
            <a:r>
              <a:rPr lang="en-US" dirty="0" smtClean="0"/>
              <a:t>              statement;</a:t>
            </a:r>
            <a:endParaRPr lang="en-GB" i="1" dirty="0" smtClean="0"/>
          </a:p>
          <a:p>
            <a:r>
              <a:rPr lang="en-US" dirty="0" smtClean="0"/>
              <a:t>          else if (expression)</a:t>
            </a:r>
            <a:endParaRPr lang="en-GB" dirty="0" smtClean="0"/>
          </a:p>
          <a:p>
            <a:r>
              <a:rPr lang="en-US" dirty="0" smtClean="0"/>
              <a:t>              statement;</a:t>
            </a:r>
            <a:endParaRPr lang="en-GB" dirty="0" smtClean="0"/>
          </a:p>
          <a:p>
            <a:r>
              <a:rPr lang="en-US" dirty="0" smtClean="0"/>
              <a:t>          else</a:t>
            </a:r>
            <a:endParaRPr lang="en-GB" i="1" dirty="0" smtClean="0"/>
          </a:p>
          <a:p>
            <a:r>
              <a:rPr lang="en-US" dirty="0" smtClean="0"/>
              <a:t>              statement;</a:t>
            </a:r>
            <a:endParaRPr lang="en-GB" dirty="0" smtClean="0"/>
          </a:p>
          <a:p>
            <a:r>
              <a:rPr lang="en-US" dirty="0" smtClean="0"/>
              <a:t> </a:t>
            </a:r>
            <a:endParaRPr lang="en-GB" dirty="0" smtClean="0"/>
          </a:p>
          <a:p>
            <a:r>
              <a:rPr lang="en-US" dirty="0" smtClean="0"/>
              <a:t>(Braces still apply for block statements)</a:t>
            </a:r>
            <a:endParaRPr lang="en-GB" dirty="0" smtClean="0"/>
          </a:p>
          <a:p>
            <a:pPr marL="514350" indent="-514350"/>
            <a:r>
              <a:rPr lang="en-US" dirty="0" smtClean="0"/>
              <a:t> </a:t>
            </a:r>
            <a:endParaRPr lang="en-GB" dirty="0" smtClean="0"/>
          </a:p>
          <a:p>
            <a:pPr marL="514350" indent="-514350">
              <a:buNone/>
            </a:pPr>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Else..if example</a:t>
            </a:r>
            <a:endParaRPr lang="en-GB" b="1" i="1" dirty="0"/>
          </a:p>
        </p:txBody>
      </p:sp>
      <p:sp>
        <p:nvSpPr>
          <p:cNvPr id="4" name="Date Placeholder 3"/>
          <p:cNvSpPr>
            <a:spLocks noGrp="1"/>
          </p:cNvSpPr>
          <p:nvPr>
            <p:ph type="dt" sz="half" idx="10"/>
          </p:nvPr>
        </p:nvSpPr>
        <p:spPr/>
        <p:txBody>
          <a:bodyPr/>
          <a:lstStyle/>
          <a:p>
            <a:fld id="{79C9051E-058F-48B5-A2C1-3611C8905238}"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13</a:t>
            </a:fld>
            <a:endParaRPr lang="en-GB"/>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C00000"/>
                </a:solidFill>
              </a:rPr>
              <a:t>if(</a:t>
            </a:r>
            <a:r>
              <a:rPr lang="en-US" dirty="0" err="1" smtClean="0">
                <a:solidFill>
                  <a:srgbClr val="C00000"/>
                </a:solidFill>
              </a:rPr>
              <a:t>sale_amount</a:t>
            </a:r>
            <a:r>
              <a:rPr lang="en-US" dirty="0" smtClean="0">
                <a:solidFill>
                  <a:srgbClr val="C00000"/>
                </a:solidFill>
              </a:rPr>
              <a:t>&gt;=10000)</a:t>
            </a:r>
            <a:endParaRPr lang="en-GB" b="1" dirty="0" smtClean="0">
              <a:solidFill>
                <a:srgbClr val="C00000"/>
              </a:solidFill>
            </a:endParaRPr>
          </a:p>
          <a:p>
            <a:pPr marL="514350" indent="-514350">
              <a:buFont typeface="+mj-lt"/>
              <a:buAutoNum type="arabicPeriod"/>
            </a:pPr>
            <a:r>
              <a:rPr lang="en-US" dirty="0" smtClean="0">
                <a:solidFill>
                  <a:srgbClr val="C00000"/>
                </a:solidFill>
              </a:rPr>
              <a:t> Disc=</a:t>
            </a:r>
            <a:r>
              <a:rPr lang="en-US" dirty="0" err="1" smtClean="0">
                <a:solidFill>
                  <a:srgbClr val="C00000"/>
                </a:solidFill>
              </a:rPr>
              <a:t>sal_amt</a:t>
            </a:r>
            <a:r>
              <a:rPr lang="en-US" dirty="0" smtClean="0">
                <a:solidFill>
                  <a:srgbClr val="C00000"/>
                </a:solidFill>
              </a:rPr>
              <a:t>*0.10;   			       /*ten percent/</a:t>
            </a:r>
            <a:endParaRPr lang="en-GB" b="1" dirty="0" smtClean="0">
              <a:solidFill>
                <a:srgbClr val="C00000"/>
              </a:solidFill>
            </a:endParaRPr>
          </a:p>
          <a:p>
            <a:pPr marL="514350" indent="-514350">
              <a:buFont typeface="+mj-lt"/>
              <a:buAutoNum type="arabicPeriod"/>
            </a:pPr>
            <a:r>
              <a:rPr lang="en-US" dirty="0" smtClean="0">
                <a:solidFill>
                  <a:srgbClr val="C00000"/>
                </a:solidFill>
              </a:rPr>
              <a:t>else if (</a:t>
            </a:r>
            <a:r>
              <a:rPr lang="en-US" dirty="0" err="1" smtClean="0">
                <a:solidFill>
                  <a:srgbClr val="C00000"/>
                </a:solidFill>
              </a:rPr>
              <a:t>sal_amt</a:t>
            </a:r>
            <a:r>
              <a:rPr lang="en-US" dirty="0" smtClean="0">
                <a:solidFill>
                  <a:srgbClr val="C00000"/>
                </a:solidFill>
              </a:rPr>
              <a:t>&gt;=5000&amp;&amp;</a:t>
            </a:r>
            <a:r>
              <a:rPr lang="en-US" dirty="0" err="1" smtClean="0">
                <a:solidFill>
                  <a:srgbClr val="C00000"/>
                </a:solidFill>
              </a:rPr>
              <a:t>sal_amt</a:t>
            </a:r>
            <a:r>
              <a:rPr lang="en-US" dirty="0" smtClean="0">
                <a:solidFill>
                  <a:srgbClr val="C00000"/>
                </a:solidFill>
              </a:rPr>
              <a:t>&lt;1000 ) </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discount is %</a:t>
            </a:r>
            <a:r>
              <a:rPr lang="en-US" dirty="0" err="1" smtClean="0">
                <a:solidFill>
                  <a:srgbClr val="C00000"/>
                </a:solidFill>
              </a:rPr>
              <a:t>f”,sal_amt</a:t>
            </a:r>
            <a:r>
              <a:rPr lang="en-US" dirty="0" smtClean="0">
                <a:solidFill>
                  <a:srgbClr val="C00000"/>
                </a:solidFill>
              </a:rPr>
              <a:t>*0.07 ); /*seven percent */ </a:t>
            </a:r>
            <a:endParaRPr lang="en-GB" b="1" dirty="0" smtClean="0">
              <a:solidFill>
                <a:srgbClr val="C00000"/>
              </a:solidFill>
            </a:endParaRPr>
          </a:p>
          <a:p>
            <a:pPr marL="514350" indent="-514350">
              <a:buFont typeface="+mj-lt"/>
              <a:buAutoNum type="arabicPeriod"/>
            </a:pPr>
            <a:r>
              <a:rPr lang="en-US" dirty="0" smtClean="0">
                <a:solidFill>
                  <a:srgbClr val="C00000"/>
                </a:solidFill>
              </a:rPr>
              <a:t>else if(</a:t>
            </a:r>
            <a:r>
              <a:rPr lang="en-US" dirty="0" err="1" smtClean="0">
                <a:solidFill>
                  <a:srgbClr val="C00000"/>
                </a:solidFill>
              </a:rPr>
              <a:t>sal_amt</a:t>
            </a:r>
            <a:r>
              <a:rPr lang="en-US" dirty="0" smtClean="0">
                <a:solidFill>
                  <a:srgbClr val="C00000"/>
                </a:solidFill>
              </a:rPr>
              <a:t>=3000&amp;&amp;</a:t>
            </a:r>
            <a:r>
              <a:rPr lang="en-US" dirty="0" err="1" smtClean="0">
                <a:solidFill>
                  <a:srgbClr val="C00000"/>
                </a:solidFill>
              </a:rPr>
              <a:t>sal_amt</a:t>
            </a:r>
            <a:r>
              <a:rPr lang="en-US" dirty="0" smtClean="0">
                <a:solidFill>
                  <a:srgbClr val="C00000"/>
                </a:solidFill>
              </a:rPr>
              <a:t>&lt;5000)</a:t>
            </a:r>
            <a:endParaRPr lang="en-GB" b="1" dirty="0" smtClean="0">
              <a:solidFill>
                <a:srgbClr val="C00000"/>
              </a:solidFill>
            </a:endParaRPr>
          </a:p>
          <a:p>
            <a:pPr marL="514350" indent="-514350">
              <a:buFont typeface="+mj-lt"/>
              <a:buAutoNum type="arabicPeriod"/>
            </a:pP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 Disc = </a:t>
            </a:r>
            <a:r>
              <a:rPr lang="en-US" dirty="0" err="1" smtClean="0">
                <a:solidFill>
                  <a:srgbClr val="C00000"/>
                </a:solidFill>
              </a:rPr>
              <a:t>sal_amt</a:t>
            </a:r>
            <a:r>
              <a:rPr lang="en-US" dirty="0" smtClean="0">
                <a:solidFill>
                  <a:srgbClr val="C00000"/>
                </a:solidFill>
              </a:rPr>
              <a:t> * 0.05; 		             /* five percent  */</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 “ The discount is %f “ , Disc ) ; </a:t>
            </a:r>
            <a:endParaRPr lang="en-GB" b="1" dirty="0" smtClean="0">
              <a:solidFill>
                <a:srgbClr val="C00000"/>
              </a:solidFill>
            </a:endParaRPr>
          </a:p>
          <a:p>
            <a:pPr marL="514350" indent="-514350">
              <a:buFont typeface="+mj-lt"/>
              <a:buAutoNum type="arabicPeriod"/>
            </a:pPr>
            <a:r>
              <a:rPr lang="en-US" dirty="0" smtClean="0">
                <a:solidFill>
                  <a:srgbClr val="C00000"/>
                </a:solidFill>
              </a:rPr>
              <a:t>}</a:t>
            </a:r>
            <a:endParaRPr lang="en-GB" b="1" dirty="0" smtClean="0">
              <a:solidFill>
                <a:srgbClr val="C00000"/>
              </a:solidFill>
            </a:endParaRPr>
          </a:p>
          <a:p>
            <a:pPr marL="514350" indent="-514350">
              <a:buFont typeface="+mj-lt"/>
              <a:buAutoNum type="arabicPeriod"/>
            </a:pPr>
            <a:r>
              <a:rPr lang="en-US" dirty="0" smtClean="0">
                <a:solidFill>
                  <a:srgbClr val="C00000"/>
                </a:solidFill>
              </a:rPr>
              <a:t>else </a:t>
            </a:r>
            <a:endParaRPr lang="en-GB" b="1"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 discount is 0”) ; </a:t>
            </a:r>
            <a:endParaRPr lang="en-GB" b="1" dirty="0" smtClean="0">
              <a:solidFill>
                <a:srgbClr val="C00000"/>
              </a:solidFill>
            </a:endParaRPr>
          </a:p>
          <a:p>
            <a:endParaRPr lang="en-GB" dirty="0">
              <a:solidFill>
                <a:srgbClr val="C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a:t>
            </a:r>
            <a:endParaRPr lang="en-GB" dirty="0"/>
          </a:p>
        </p:txBody>
      </p:sp>
      <p:sp>
        <p:nvSpPr>
          <p:cNvPr id="4" name="Date Placeholder 3"/>
          <p:cNvSpPr>
            <a:spLocks noGrp="1"/>
          </p:cNvSpPr>
          <p:nvPr>
            <p:ph type="dt" sz="half" idx="10"/>
          </p:nvPr>
        </p:nvSpPr>
        <p:spPr/>
        <p:txBody>
          <a:bodyPr/>
          <a:lstStyle/>
          <a:p>
            <a:fld id="{A0D03516-466E-46F5-BE37-B8C1FA6B432A}"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14</a:t>
            </a:fld>
            <a:endParaRPr lang="en-GB"/>
          </a:p>
        </p:txBody>
      </p:sp>
      <p:sp>
        <p:nvSpPr>
          <p:cNvPr id="3" name="Content Placeholder 2"/>
          <p:cNvSpPr>
            <a:spLocks noGrp="1"/>
          </p:cNvSpPr>
          <p:nvPr>
            <p:ph sz="quarter" idx="1"/>
          </p:nvPr>
        </p:nvSpPr>
        <p:spPr/>
        <p:txBody>
          <a:bodyPr>
            <a:normAutofit/>
          </a:bodyPr>
          <a:lstStyle/>
          <a:p>
            <a:r>
              <a:rPr lang="en-GB" dirty="0" smtClean="0"/>
              <a:t>Suppose we have a variable grade containing a student's numeric grade, and we want to print out the corresponding letter grade. </a:t>
            </a:r>
          </a:p>
          <a:p>
            <a:r>
              <a:rPr lang="en-GB" dirty="0" smtClean="0"/>
              <a:t>Write the program to do just that. Use the JKUAT grading system.</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GB" dirty="0" smtClean="0"/>
              <a:t>Switch..case</a:t>
            </a:r>
            <a:endParaRPr lang="en-GB" dirty="0"/>
          </a:p>
        </p:txBody>
      </p:sp>
      <p:sp>
        <p:nvSpPr>
          <p:cNvPr id="4" name="Date Placeholder 3"/>
          <p:cNvSpPr>
            <a:spLocks noGrp="1"/>
          </p:cNvSpPr>
          <p:nvPr>
            <p:ph type="dt" sz="half" idx="10"/>
          </p:nvPr>
        </p:nvSpPr>
        <p:spPr/>
        <p:txBody>
          <a:bodyPr/>
          <a:lstStyle/>
          <a:p>
            <a:fld id="{13C7C091-A92B-443D-AE08-CD2265864B0F}"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15</a:t>
            </a:fld>
            <a:endParaRPr lang="en-GB"/>
          </a:p>
        </p:txBody>
      </p:sp>
      <p:sp>
        <p:nvSpPr>
          <p:cNvPr id="3" name="Content Placeholder 2"/>
          <p:cNvSpPr>
            <a:spLocks noGrp="1"/>
          </p:cNvSpPr>
          <p:nvPr>
            <p:ph sz="quarter" idx="1"/>
          </p:nvPr>
        </p:nvSpPr>
        <p:spPr/>
        <p:txBody>
          <a:bodyPr>
            <a:normAutofit fontScale="62500" lnSpcReduction="20000"/>
          </a:bodyPr>
          <a:lstStyle/>
          <a:p>
            <a:r>
              <a:rPr lang="en-US" dirty="0" smtClean="0"/>
              <a:t>The </a:t>
            </a:r>
            <a:r>
              <a:rPr lang="en-US" i="1" dirty="0" smtClean="0"/>
              <a:t>switch..case</a:t>
            </a:r>
            <a:r>
              <a:rPr lang="en-US" dirty="0" smtClean="0"/>
              <a:t> statements can be used in place of the </a:t>
            </a:r>
            <a:r>
              <a:rPr lang="en-US" i="1" dirty="0" smtClean="0"/>
              <a:t>if - else</a:t>
            </a:r>
            <a:r>
              <a:rPr lang="en-US" dirty="0" smtClean="0"/>
              <a:t> statements when there are several choices to be made.</a:t>
            </a:r>
          </a:p>
          <a:p>
            <a:pPr>
              <a:buNone/>
            </a:pPr>
            <a:endParaRPr lang="en-GB" dirty="0" smtClean="0"/>
          </a:p>
          <a:p>
            <a:r>
              <a:rPr lang="en-US" dirty="0" smtClean="0"/>
              <a:t>The structure of a switch..case statement  is as follows:</a:t>
            </a:r>
            <a:endParaRPr lang="en-GB" dirty="0" smtClean="0"/>
          </a:p>
          <a:p>
            <a:r>
              <a:rPr lang="en-US" dirty="0" smtClean="0"/>
              <a:t> </a:t>
            </a:r>
            <a:endParaRPr lang="en-GB" dirty="0" smtClean="0"/>
          </a:p>
          <a:p>
            <a:r>
              <a:rPr lang="en-US" b="1" dirty="0" smtClean="0"/>
              <a:t>switch</a:t>
            </a:r>
            <a:r>
              <a:rPr lang="en-US" dirty="0" smtClean="0"/>
              <a:t> (integer expression)</a:t>
            </a:r>
            <a:endParaRPr lang="en-GB" dirty="0" smtClean="0"/>
          </a:p>
          <a:p>
            <a:r>
              <a:rPr lang="en-US" dirty="0" smtClean="0"/>
              <a:t>{</a:t>
            </a:r>
            <a:endParaRPr lang="en-GB" dirty="0" smtClean="0"/>
          </a:p>
          <a:p>
            <a:r>
              <a:rPr lang="en-US" dirty="0" smtClean="0"/>
              <a:t>   </a:t>
            </a:r>
            <a:r>
              <a:rPr lang="en-US" b="1" dirty="0" smtClean="0"/>
              <a:t>case</a:t>
            </a:r>
            <a:r>
              <a:rPr lang="en-US" dirty="0" smtClean="0"/>
              <a:t> constant 1: </a:t>
            </a:r>
            <a:endParaRPr lang="en-GB" dirty="0" smtClean="0"/>
          </a:p>
          <a:p>
            <a:r>
              <a:rPr lang="en-US" dirty="0" smtClean="0"/>
              <a:t>     statement; optional</a:t>
            </a:r>
            <a:endParaRPr lang="en-GB" dirty="0" smtClean="0"/>
          </a:p>
          <a:p>
            <a:r>
              <a:rPr lang="en-US" dirty="0" smtClean="0"/>
              <a:t>   </a:t>
            </a:r>
            <a:r>
              <a:rPr lang="en-US" b="1" dirty="0" smtClean="0"/>
              <a:t>case</a:t>
            </a:r>
            <a:r>
              <a:rPr lang="en-US" dirty="0" smtClean="0"/>
              <a:t> constant 2:</a:t>
            </a:r>
            <a:endParaRPr lang="en-GB" dirty="0" smtClean="0"/>
          </a:p>
          <a:p>
            <a:r>
              <a:rPr lang="en-US" dirty="0" smtClean="0"/>
              <a:t>statement; optional   </a:t>
            </a:r>
            <a:endParaRPr lang="en-GB" dirty="0" smtClean="0"/>
          </a:p>
          <a:p>
            <a:r>
              <a:rPr lang="en-US" dirty="0" smtClean="0"/>
              <a:t>   </a:t>
            </a:r>
            <a:r>
              <a:rPr lang="en-US" b="1" dirty="0" smtClean="0"/>
              <a:t>default</a:t>
            </a:r>
            <a:r>
              <a:rPr lang="en-US" dirty="0" smtClean="0"/>
              <a:t>: (optional)</a:t>
            </a:r>
            <a:endParaRPr lang="en-GB" dirty="0" smtClean="0"/>
          </a:p>
          <a:p>
            <a:r>
              <a:rPr lang="en-US" dirty="0" smtClean="0"/>
              <a:t>    statement; (optional)</a:t>
            </a:r>
            <a:endParaRPr lang="en-GB" dirty="0" smtClean="0"/>
          </a:p>
          <a:p>
            <a:r>
              <a:rPr lang="en-US" dirty="0" smtClean="0"/>
              <a:t>}</a:t>
            </a:r>
            <a:endParaRPr lang="en-GB" dirty="0" smtClean="0"/>
          </a:p>
          <a:p>
            <a:endParaRPr lang="en-US" b="1" dirty="0" smtClean="0"/>
          </a:p>
          <a:p>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Switch case… </a:t>
            </a:r>
            <a:endParaRPr lang="en-GB" b="1" dirty="0"/>
          </a:p>
        </p:txBody>
      </p:sp>
      <p:sp>
        <p:nvSpPr>
          <p:cNvPr id="4" name="Date Placeholder 3"/>
          <p:cNvSpPr>
            <a:spLocks noGrp="1"/>
          </p:cNvSpPr>
          <p:nvPr>
            <p:ph type="dt" sz="half" idx="10"/>
          </p:nvPr>
        </p:nvSpPr>
        <p:spPr/>
        <p:txBody>
          <a:bodyPr/>
          <a:lstStyle/>
          <a:p>
            <a:fld id="{006F3778-4B69-401B-97FA-E5EC762D4315}"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16</a:t>
            </a:fld>
            <a:endParaRPr lang="en-GB"/>
          </a:p>
        </p:txBody>
      </p:sp>
      <p:sp>
        <p:nvSpPr>
          <p:cNvPr id="3" name="Content Placeholder 2"/>
          <p:cNvSpPr>
            <a:spLocks noGrp="1"/>
          </p:cNvSpPr>
          <p:nvPr>
            <p:ph sz="quarter" idx="1"/>
          </p:nvPr>
        </p:nvSpPr>
        <p:spPr/>
        <p:txBody>
          <a:bodyPr>
            <a:normAutofit fontScale="62500" lnSpcReduction="20000"/>
          </a:bodyPr>
          <a:lstStyle/>
          <a:p>
            <a:pPr marL="514350" indent="-514350">
              <a:buFont typeface="+mj-lt"/>
              <a:buAutoNum type="arabicPeriod"/>
            </a:pPr>
            <a:r>
              <a:rPr lang="en-US" dirty="0" smtClean="0">
                <a:solidFill>
                  <a:srgbClr val="C00000"/>
                </a:solidFill>
              </a:rPr>
              <a:t>#include&lt;</a:t>
            </a:r>
            <a:r>
              <a:rPr lang="en-US" dirty="0" err="1" smtClean="0">
                <a:solidFill>
                  <a:srgbClr val="C00000"/>
                </a:solidFill>
              </a:rPr>
              <a:t>stdio.h</a:t>
            </a:r>
            <a:r>
              <a:rPr lang="en-US" dirty="0" smtClean="0">
                <a:solidFill>
                  <a:srgbClr val="C00000"/>
                </a:solidFill>
              </a:rPr>
              <a:t>&gt;</a:t>
            </a:r>
            <a:endParaRPr lang="en-GB" dirty="0" smtClean="0">
              <a:solidFill>
                <a:srgbClr val="C00000"/>
              </a:solidFill>
            </a:endParaRPr>
          </a:p>
          <a:p>
            <a:pPr marL="514350" indent="-514350">
              <a:buFont typeface="+mj-lt"/>
              <a:buAutoNum type="arabicPeriod"/>
            </a:pPr>
            <a:r>
              <a:rPr lang="en-US" dirty="0" smtClean="0">
                <a:solidFill>
                  <a:srgbClr val="C00000"/>
                </a:solidFill>
              </a:rPr>
              <a:t>main()</a:t>
            </a:r>
            <a:endParaRPr lang="en-GB" dirty="0" smtClean="0">
              <a:solidFill>
                <a:srgbClr val="C00000"/>
              </a:solidFill>
            </a:endParaRPr>
          </a:p>
          <a:p>
            <a:pPr marL="514350" indent="-514350">
              <a:buFont typeface="+mj-lt"/>
              <a:buAutoNum type="arabicPeriod"/>
            </a:pPr>
            <a:r>
              <a:rPr lang="en-US" dirty="0" smtClean="0">
                <a:solidFill>
                  <a:srgbClr val="C00000"/>
                </a:solidFill>
              </a:rPr>
              <a: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int</a:t>
            </a:r>
            <a:r>
              <a:rPr lang="en-US" dirty="0" smtClean="0">
                <a:solidFill>
                  <a:srgbClr val="C00000"/>
                </a:solidFill>
              </a:rPr>
              <a:t> choice;</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(“Enter a number of your choice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scanf</a:t>
            </a:r>
            <a:r>
              <a:rPr lang="en-US" dirty="0" smtClean="0">
                <a:solidFill>
                  <a:srgbClr val="C00000"/>
                </a:solidFill>
              </a:rPr>
              <a:t>(“ %d”, &amp;choice);</a:t>
            </a:r>
            <a:endParaRPr lang="en-GB" dirty="0" smtClean="0">
              <a:solidFill>
                <a:srgbClr val="C00000"/>
              </a:solidFill>
            </a:endParaRPr>
          </a:p>
          <a:p>
            <a:pPr marL="514350" indent="-514350">
              <a:buFont typeface="+mj-lt"/>
              <a:buAutoNum type="arabicPeriod"/>
            </a:pPr>
            <a:r>
              <a:rPr lang="en-US" dirty="0" smtClean="0">
                <a:solidFill>
                  <a:srgbClr val="C00000"/>
                </a:solidFill>
              </a:rPr>
              <a:t>   if (choice &gt;=1 &amp;&amp; choice &lt;=9)   	  /* Range of choice numbers */</a:t>
            </a:r>
            <a:endParaRPr lang="en-GB" dirty="0" smtClean="0">
              <a:solidFill>
                <a:srgbClr val="C00000"/>
              </a:solidFill>
            </a:endParaRPr>
          </a:p>
          <a:p>
            <a:pPr marL="514350" indent="-514350">
              <a:buFont typeface="+mj-lt"/>
              <a:buAutoNum type="arabicPeriod"/>
            </a:pPr>
            <a:r>
              <a:rPr lang="en-US" dirty="0" smtClean="0">
                <a:solidFill>
                  <a:srgbClr val="C00000"/>
                </a:solidFill>
              </a:rPr>
              <a:t>   switch (choice)  </a:t>
            </a:r>
            <a:endParaRPr lang="en-GB" dirty="0" smtClean="0">
              <a:solidFill>
                <a:srgbClr val="C00000"/>
              </a:solidFill>
            </a:endParaRPr>
          </a:p>
          <a:p>
            <a:pPr marL="514350" indent="-514350">
              <a:buFont typeface="+mj-lt"/>
              <a:buAutoNum type="arabicPeriod"/>
            </a:pPr>
            <a:r>
              <a:rPr lang="en-US" dirty="0" smtClean="0">
                <a:solidFill>
                  <a:srgbClr val="C00000"/>
                </a:solidFill>
              </a:rPr>
              <a:t>   {                       		       /* Begin of switch */</a:t>
            </a:r>
            <a:endParaRPr lang="en-GB" dirty="0" smtClean="0">
              <a:solidFill>
                <a:srgbClr val="C00000"/>
              </a:solidFill>
            </a:endParaRPr>
          </a:p>
          <a:p>
            <a:pPr marL="514350" indent="-514350">
              <a:buFont typeface="+mj-lt"/>
              <a:buAutoNum type="arabicPeriod"/>
            </a:pPr>
            <a:r>
              <a:rPr lang="en-US" dirty="0" smtClean="0">
                <a:solidFill>
                  <a:srgbClr val="C00000"/>
                </a:solidFill>
              </a:rPr>
              <a:t>	  case 1:                        /* label 1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 You typed  1”);</a:t>
            </a:r>
            <a:endParaRPr lang="en-GB" dirty="0" smtClean="0">
              <a:solidFill>
                <a:srgbClr val="C00000"/>
              </a:solidFill>
            </a:endParaRPr>
          </a:p>
          <a:p>
            <a:pPr marL="514350" indent="-514350">
              <a:buFont typeface="+mj-lt"/>
              <a:buAutoNum type="arabicPeriod"/>
            </a:pPr>
            <a:r>
              <a:rPr lang="en-US" dirty="0" smtClean="0">
                <a:solidFill>
                  <a:srgbClr val="C00000"/>
                </a:solidFill>
              </a:rPr>
              <a:t>		break;</a:t>
            </a:r>
            <a:endParaRPr lang="en-GB" dirty="0" smtClean="0">
              <a:solidFill>
                <a:srgbClr val="C00000"/>
              </a:solidFill>
            </a:endParaRPr>
          </a:p>
          <a:p>
            <a:pPr marL="514350" indent="-514350">
              <a:buFont typeface="+mj-lt"/>
              <a:buAutoNum type="arabicPeriod"/>
            </a:pPr>
            <a:r>
              <a:rPr lang="en-US" dirty="0" smtClean="0">
                <a:solidFill>
                  <a:srgbClr val="C00000"/>
                </a:solidFill>
              </a:rPr>
              <a:t>	  case 2:		                /* label 2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 You typed 2”);</a:t>
            </a:r>
            <a:endParaRPr lang="en-GB" dirty="0" smtClean="0">
              <a:solidFill>
                <a:srgbClr val="C00000"/>
              </a:solidFill>
            </a:endParaRP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smtClean="0"/>
              <a:t>Switch case..</a:t>
            </a:r>
            <a:endParaRPr lang="en-GB" b="1" i="1" dirty="0"/>
          </a:p>
        </p:txBody>
      </p:sp>
      <p:sp>
        <p:nvSpPr>
          <p:cNvPr id="4" name="Date Placeholder 3"/>
          <p:cNvSpPr>
            <a:spLocks noGrp="1"/>
          </p:cNvSpPr>
          <p:nvPr>
            <p:ph type="dt" sz="half" idx="10"/>
          </p:nvPr>
        </p:nvSpPr>
        <p:spPr/>
        <p:txBody>
          <a:bodyPr/>
          <a:lstStyle/>
          <a:p>
            <a:fld id="{2BFB121B-C277-4242-8281-783200612D73}"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17</a:t>
            </a:fld>
            <a:endParaRPr lang="en-GB"/>
          </a:p>
        </p:txBody>
      </p:sp>
      <p:sp>
        <p:nvSpPr>
          <p:cNvPr id="3" name="Content Placeholder 2"/>
          <p:cNvSpPr>
            <a:spLocks noGrp="1"/>
          </p:cNvSpPr>
          <p:nvPr>
            <p:ph sz="quarter" idx="1"/>
          </p:nvPr>
        </p:nvSpPr>
        <p:spPr/>
        <p:txBody>
          <a:bodyPr>
            <a:normAutofit fontScale="62500" lnSpcReduction="20000"/>
          </a:bodyPr>
          <a:lstStyle/>
          <a:p>
            <a:pPr marL="514350" indent="-514350">
              <a:buFont typeface="+mj-lt"/>
              <a:buAutoNum type="arabicPeriod"/>
            </a:pPr>
            <a:r>
              <a:rPr lang="en-US" dirty="0" smtClean="0">
                <a:solidFill>
                  <a:srgbClr val="C00000"/>
                </a:solidFill>
              </a:rPr>
              <a:t>break;</a:t>
            </a:r>
            <a:endParaRPr lang="en-GB" dirty="0" smtClean="0">
              <a:solidFill>
                <a:srgbClr val="C00000"/>
              </a:solidFill>
            </a:endParaRPr>
          </a:p>
          <a:p>
            <a:pPr marL="514350" indent="-514350">
              <a:buFont typeface="+mj-lt"/>
              <a:buAutoNum type="arabicPeriod"/>
            </a:pPr>
            <a:r>
              <a:rPr lang="en-US" dirty="0" smtClean="0">
                <a:solidFill>
                  <a:srgbClr val="C00000"/>
                </a:solidFill>
              </a:rPr>
              <a:t>	  case 3:		                /* label 3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(“\n You typed 3”);</a:t>
            </a:r>
            <a:endParaRPr lang="en-GB" dirty="0" smtClean="0">
              <a:solidFill>
                <a:srgbClr val="C00000"/>
              </a:solidFill>
            </a:endParaRPr>
          </a:p>
          <a:p>
            <a:pPr marL="514350" indent="-514350">
              <a:buFont typeface="+mj-lt"/>
              <a:buAutoNum type="arabicPeriod"/>
            </a:pPr>
            <a:r>
              <a:rPr lang="en-US" dirty="0" smtClean="0">
                <a:solidFill>
                  <a:srgbClr val="C00000"/>
                </a:solidFill>
              </a:rPr>
              <a:t>        	break;</a:t>
            </a:r>
            <a:endParaRPr lang="en-GB" dirty="0" smtClean="0">
              <a:solidFill>
                <a:srgbClr val="C00000"/>
              </a:solidFill>
            </a:endParaRPr>
          </a:p>
          <a:p>
            <a:pPr marL="514350" indent="-514350">
              <a:buFont typeface="+mj-lt"/>
              <a:buAutoNum type="arabicPeriod"/>
            </a:pPr>
            <a:r>
              <a:rPr lang="en-US" dirty="0" smtClean="0">
                <a:solidFill>
                  <a:srgbClr val="C00000"/>
                </a:solidFill>
              </a:rPr>
              <a:t>        case 4:                      /* label 4 */</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 “ \n You typed 4”);</a:t>
            </a:r>
            <a:endParaRPr lang="en-GB" dirty="0" smtClean="0">
              <a:solidFill>
                <a:srgbClr val="C00000"/>
              </a:solidFill>
            </a:endParaRPr>
          </a:p>
          <a:p>
            <a:pPr marL="514350" indent="-514350">
              <a:buFont typeface="+mj-lt"/>
              <a:buAutoNum type="arabicPeriod"/>
            </a:pPr>
            <a:r>
              <a:rPr lang="en-US" dirty="0" smtClean="0">
                <a:solidFill>
                  <a:srgbClr val="C00000"/>
                </a:solidFill>
              </a:rPr>
              <a:t>     		 break;</a:t>
            </a:r>
            <a:endParaRPr lang="en-GB" dirty="0" smtClean="0">
              <a:solidFill>
                <a:srgbClr val="C00000"/>
              </a:solidFill>
            </a:endParaRPr>
          </a:p>
          <a:p>
            <a:pPr marL="514350" indent="-514350">
              <a:buFont typeface="+mj-lt"/>
              <a:buAutoNum type="arabicPeriod"/>
            </a:pPr>
            <a:r>
              <a:rPr lang="en-US" dirty="0" smtClean="0">
                <a:solidFill>
                  <a:srgbClr val="C00000"/>
                </a:solidFill>
              </a:rPr>
              <a:t>     	default:</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(“There is no match in your choice”);</a:t>
            </a:r>
            <a:endParaRPr lang="en-GB" dirty="0" smtClean="0">
              <a:solidFill>
                <a:srgbClr val="C00000"/>
              </a:solidFill>
            </a:endParaRPr>
          </a:p>
          <a:p>
            <a:pPr marL="514350" indent="-514350">
              <a:buFont typeface="+mj-lt"/>
              <a:buAutoNum type="arabicPeriod"/>
            </a:pPr>
            <a:r>
              <a:rPr lang="en-US" dirty="0" smtClean="0">
                <a:solidFill>
                  <a:srgbClr val="C00000"/>
                </a:solidFill>
              </a:rPr>
              <a:t> }                   	   	          /* End of switch */</a:t>
            </a:r>
            <a:endParaRPr lang="en-GB" dirty="0" smtClean="0">
              <a:solidFill>
                <a:srgbClr val="C00000"/>
              </a:solidFill>
            </a:endParaRPr>
          </a:p>
          <a:p>
            <a:pPr marL="514350" indent="-514350">
              <a:buFont typeface="+mj-lt"/>
              <a:buAutoNum type="arabicPeriod"/>
            </a:pPr>
            <a:r>
              <a:rPr lang="en-US" dirty="0" smtClean="0">
                <a:solidFill>
                  <a:srgbClr val="C00000"/>
                </a:solidFill>
              </a:rPr>
              <a:t> else</a:t>
            </a:r>
            <a:endParaRPr lang="en-GB" dirty="0" smtClean="0">
              <a:solidFill>
                <a:srgbClr val="C00000"/>
              </a:solidFill>
            </a:endParaRPr>
          </a:p>
          <a:p>
            <a:pPr marL="514350" indent="-514350">
              <a:buFont typeface="+mj-lt"/>
              <a:buAutoNum type="arabicPeriod"/>
            </a:pPr>
            <a:r>
              <a:rPr lang="en-US" dirty="0" smtClean="0">
                <a:solidFill>
                  <a:srgbClr val="C00000"/>
                </a:solidFill>
              </a:rPr>
              <a:t>	</a:t>
            </a:r>
            <a:r>
              <a:rPr lang="en-US" dirty="0" err="1" smtClean="0">
                <a:solidFill>
                  <a:srgbClr val="C00000"/>
                </a:solidFill>
              </a:rPr>
              <a:t>printf</a:t>
            </a:r>
            <a:r>
              <a:rPr lang="en-US" dirty="0" smtClean="0">
                <a:solidFill>
                  <a:srgbClr val="C00000"/>
                </a:solidFill>
              </a:rPr>
              <a:t>(“Your choice is out of range”);</a:t>
            </a:r>
            <a:endParaRPr lang="en-GB" dirty="0" smtClean="0">
              <a:solidFill>
                <a:srgbClr val="C00000"/>
              </a:solidFill>
            </a:endParaRPr>
          </a:p>
          <a:p>
            <a:pPr marL="514350" indent="-514350">
              <a:buFont typeface="+mj-lt"/>
              <a:buAutoNum type="arabicPeriod"/>
            </a:pPr>
            <a:r>
              <a:rPr lang="en-US" dirty="0" smtClean="0">
                <a:solidFill>
                  <a:srgbClr val="C00000"/>
                </a:solidFill>
              </a:rPr>
              <a:t>	return (0);</a:t>
            </a:r>
            <a:endParaRPr lang="en-GB" dirty="0" smtClean="0">
              <a:solidFill>
                <a:srgbClr val="C00000"/>
              </a:solidFill>
            </a:endParaRPr>
          </a:p>
          <a:p>
            <a:pPr marL="514350" indent="-514350">
              <a:buFont typeface="+mj-lt"/>
              <a:buAutoNum type="arabicPeriod"/>
            </a:pPr>
            <a:r>
              <a:rPr lang="en-US" dirty="0" smtClean="0">
                <a:solidFill>
                  <a:srgbClr val="C00000"/>
                </a:solidFill>
              </a:rPr>
              <a:t>}               			         /* End of main */</a:t>
            </a:r>
            <a:endParaRPr lang="en-GB" dirty="0" smtClean="0">
              <a:solidFill>
                <a:srgbClr val="C00000"/>
              </a:solidFill>
            </a:endParaRPr>
          </a:p>
          <a:p>
            <a:endParaRPr lang="en-GB"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Explanation of program…</a:t>
            </a:r>
            <a:endParaRPr lang="en-GB" dirty="0"/>
          </a:p>
        </p:txBody>
      </p:sp>
      <p:sp>
        <p:nvSpPr>
          <p:cNvPr id="4" name="Date Placeholder 3"/>
          <p:cNvSpPr>
            <a:spLocks noGrp="1"/>
          </p:cNvSpPr>
          <p:nvPr>
            <p:ph type="dt" sz="half" idx="10"/>
          </p:nvPr>
        </p:nvSpPr>
        <p:spPr/>
        <p:txBody>
          <a:bodyPr/>
          <a:lstStyle/>
          <a:p>
            <a:fld id="{0F686EE4-05A4-43B8-B56B-C9D1F8232542}"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18</a:t>
            </a:fld>
            <a:endParaRPr lang="en-GB"/>
          </a:p>
        </p:txBody>
      </p:sp>
      <p:sp>
        <p:nvSpPr>
          <p:cNvPr id="3" name="Content Placeholder 2"/>
          <p:cNvSpPr>
            <a:spLocks noGrp="1"/>
          </p:cNvSpPr>
          <p:nvPr>
            <p:ph sz="quarter" idx="1"/>
          </p:nvPr>
        </p:nvSpPr>
        <p:spPr/>
        <p:txBody>
          <a:bodyPr>
            <a:normAutofit fontScale="70000" lnSpcReduction="20000"/>
          </a:bodyPr>
          <a:lstStyle/>
          <a:p>
            <a:r>
              <a:rPr lang="en-US" dirty="0" smtClean="0"/>
              <a:t>The expression in the parenthesis following the switch is evaluated. In the example above, it has whatever value we entered as our choice.</a:t>
            </a:r>
            <a:endParaRPr lang="en-GB" dirty="0" smtClean="0"/>
          </a:p>
          <a:p>
            <a:r>
              <a:rPr lang="en-US" dirty="0" smtClean="0"/>
              <a:t> </a:t>
            </a:r>
            <a:endParaRPr lang="en-GB" dirty="0" smtClean="0"/>
          </a:p>
          <a:p>
            <a:r>
              <a:rPr lang="en-US" dirty="0" smtClean="0"/>
              <a:t>Then the program scans a list of labels (case 1, case 2,…. case 4) until it finds one that matches the one that is in parenthesis following the switch statement.</a:t>
            </a:r>
            <a:endParaRPr lang="en-GB" dirty="0" smtClean="0"/>
          </a:p>
          <a:p>
            <a:r>
              <a:rPr lang="en-US" dirty="0" smtClean="0"/>
              <a:t> </a:t>
            </a:r>
            <a:endParaRPr lang="en-GB" dirty="0" smtClean="0"/>
          </a:p>
          <a:p>
            <a:r>
              <a:rPr lang="en-US" dirty="0" smtClean="0"/>
              <a:t>If there is no match, the program moves to the line labeled default, otherwise the program proceeds to the statements following the switch.</a:t>
            </a:r>
            <a:endParaRPr lang="en-GB" dirty="0" smtClean="0"/>
          </a:p>
          <a:p>
            <a:r>
              <a:rPr lang="en-US" dirty="0" smtClean="0"/>
              <a:t> </a:t>
            </a:r>
            <a:endParaRPr lang="en-GB" dirty="0" smtClean="0"/>
          </a:p>
          <a:p>
            <a:r>
              <a:rPr lang="en-US" dirty="0" smtClean="0"/>
              <a:t>The break statement causes the program to break out of the switch and skip to the next statement after the switch. Without the break statement, every statement from the matched label to the end of the switch will be processed.</a:t>
            </a:r>
            <a:endParaRPr lang="en-GB" dirty="0" smtClean="0"/>
          </a:p>
          <a:p>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Switch case continued…</a:t>
            </a:r>
            <a:endParaRPr lang="en-GB" b="1" dirty="0"/>
          </a:p>
        </p:txBody>
      </p:sp>
      <p:sp>
        <p:nvSpPr>
          <p:cNvPr id="4" name="Date Placeholder 3"/>
          <p:cNvSpPr>
            <a:spLocks noGrp="1"/>
          </p:cNvSpPr>
          <p:nvPr>
            <p:ph type="dt" sz="half" idx="10"/>
          </p:nvPr>
        </p:nvSpPr>
        <p:spPr/>
        <p:txBody>
          <a:bodyPr/>
          <a:lstStyle/>
          <a:p>
            <a:fld id="{9C4EC0EF-F126-42A4-BC19-49A66DF3AF1D}"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19</a:t>
            </a:fld>
            <a:endParaRPr lang="en-GB"/>
          </a:p>
        </p:txBody>
      </p:sp>
      <p:sp>
        <p:nvSpPr>
          <p:cNvPr id="3" name="Content Placeholder 2"/>
          <p:cNvSpPr>
            <a:spLocks noGrp="1"/>
          </p:cNvSpPr>
          <p:nvPr>
            <p:ph sz="quarter" idx="1"/>
          </p:nvPr>
        </p:nvSpPr>
        <p:spPr/>
        <p:txBody>
          <a:bodyPr>
            <a:normAutofit fontScale="85000" lnSpcReduction="20000"/>
          </a:bodyPr>
          <a:lstStyle/>
          <a:p>
            <a:r>
              <a:rPr lang="en-US" dirty="0" smtClean="0"/>
              <a:t>Remove all the break statements from the program and then run the program using the number 3. What is the result?</a:t>
            </a:r>
            <a:endParaRPr lang="en-GB" dirty="0" smtClean="0"/>
          </a:p>
          <a:p>
            <a:r>
              <a:rPr lang="en-US" dirty="0" smtClean="0"/>
              <a:t> </a:t>
            </a:r>
            <a:r>
              <a:rPr lang="en-GB" b="1" dirty="0" smtClean="0"/>
              <a:t> </a:t>
            </a:r>
            <a:r>
              <a:rPr lang="en-US" b="1" i="1" dirty="0" smtClean="0"/>
              <a:t>Note</a:t>
            </a:r>
          </a:p>
          <a:p>
            <a:endParaRPr lang="en-GB" dirty="0" smtClean="0"/>
          </a:p>
          <a:p>
            <a:pPr lvl="0"/>
            <a:r>
              <a:rPr lang="en-US" dirty="0" smtClean="0"/>
              <a:t>The switch labels (case labels) must be type </a:t>
            </a:r>
            <a:r>
              <a:rPr lang="en-US" dirty="0" err="1" smtClean="0"/>
              <a:t>int</a:t>
            </a:r>
            <a:r>
              <a:rPr lang="en-US" dirty="0" smtClean="0"/>
              <a:t> (including char) constants or constant expression.</a:t>
            </a:r>
            <a:endParaRPr lang="en-GB" dirty="0" smtClean="0"/>
          </a:p>
          <a:p>
            <a:r>
              <a:rPr lang="en-US" dirty="0" smtClean="0"/>
              <a:t> </a:t>
            </a:r>
            <a:endParaRPr lang="en-GB" dirty="0" smtClean="0"/>
          </a:p>
          <a:p>
            <a:pPr lvl="0"/>
            <a:r>
              <a:rPr lang="en-US" dirty="0" smtClean="0"/>
              <a:t>You cannot use a variable for an expression for a label expression.</a:t>
            </a:r>
            <a:endParaRPr lang="en-GB" dirty="0" smtClean="0"/>
          </a:p>
          <a:p>
            <a:r>
              <a:rPr lang="en-US" dirty="0" smtClean="0"/>
              <a:t> </a:t>
            </a:r>
            <a:endParaRPr lang="en-GB" dirty="0" smtClean="0"/>
          </a:p>
          <a:p>
            <a:pPr lvl="0"/>
            <a:r>
              <a:rPr lang="en-US" dirty="0" smtClean="0"/>
              <a:t>The expressions in the parenthesis should be one with an integer value. (again including type char)</a:t>
            </a:r>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 </a:t>
            </a:r>
            <a:endParaRPr lang="en-GB" b="1" dirty="0"/>
          </a:p>
        </p:txBody>
      </p:sp>
      <p:sp>
        <p:nvSpPr>
          <p:cNvPr id="4" name="Date Placeholder 3"/>
          <p:cNvSpPr>
            <a:spLocks noGrp="1"/>
          </p:cNvSpPr>
          <p:nvPr>
            <p:ph type="dt" sz="half" idx="10"/>
          </p:nvPr>
        </p:nvSpPr>
        <p:spPr/>
        <p:txBody>
          <a:bodyPr/>
          <a:lstStyle/>
          <a:p>
            <a:fld id="{9D5C9786-62FA-4930-8915-DF021C13135D}" type="datetime1">
              <a:rPr lang="en-US" smtClean="0"/>
              <a:t>5/28/2012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2</a:t>
            </a:fld>
            <a:endParaRPr lang="en-GB"/>
          </a:p>
        </p:txBody>
      </p:sp>
      <p:sp>
        <p:nvSpPr>
          <p:cNvPr id="3" name="Content Placeholder 2"/>
          <p:cNvSpPr>
            <a:spLocks noGrp="1"/>
          </p:cNvSpPr>
          <p:nvPr>
            <p:ph sz="quarter" idx="1"/>
          </p:nvPr>
        </p:nvSpPr>
        <p:spPr/>
        <p:txBody>
          <a:bodyPr>
            <a:normAutofit/>
          </a:bodyPr>
          <a:lstStyle/>
          <a:p>
            <a:r>
              <a:rPr lang="en-GB" dirty="0" smtClean="0"/>
              <a:t>A statement is an element within a program which you can apply control flow to; control flow is how you specify the order in which the statements in your program are executed. </a:t>
            </a:r>
          </a:p>
          <a:p>
            <a:r>
              <a:rPr lang="en-US" dirty="0" smtClean="0"/>
              <a:t>Three structures control program execution:</a:t>
            </a:r>
            <a:endParaRPr lang="en-GB" dirty="0" smtClean="0"/>
          </a:p>
          <a:p>
            <a:pPr lvl="1"/>
            <a:r>
              <a:rPr lang="en-US" dirty="0" smtClean="0"/>
              <a:t>Sequence</a:t>
            </a:r>
            <a:endParaRPr lang="en-GB" dirty="0" smtClean="0"/>
          </a:p>
          <a:p>
            <a:pPr lvl="1"/>
            <a:r>
              <a:rPr lang="en-US" dirty="0" smtClean="0"/>
              <a:t>Selection or decision structure</a:t>
            </a:r>
            <a:endParaRPr lang="en-GB" dirty="0" smtClean="0"/>
          </a:p>
          <a:p>
            <a:pPr lvl="1"/>
            <a:r>
              <a:rPr lang="en-US" dirty="0" smtClean="0"/>
              <a:t>Iteration or looping structure</a:t>
            </a:r>
            <a:endParaRPr lang="en-GB" dirty="0" smtClean="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GB" dirty="0" smtClean="0"/>
              <a:t>Looping</a:t>
            </a:r>
            <a:endParaRPr lang="en-GB" dirty="0"/>
          </a:p>
        </p:txBody>
      </p:sp>
      <p:sp>
        <p:nvSpPr>
          <p:cNvPr id="4" name="Date Placeholder 3"/>
          <p:cNvSpPr>
            <a:spLocks noGrp="1"/>
          </p:cNvSpPr>
          <p:nvPr>
            <p:ph type="dt" sz="half" idx="10"/>
          </p:nvPr>
        </p:nvSpPr>
        <p:spPr/>
        <p:txBody>
          <a:bodyPr/>
          <a:lstStyle/>
          <a:p>
            <a:fld id="{980D8DD4-F0D7-4D12-893C-92DDB1925B70}"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20</a:t>
            </a:fld>
            <a:endParaRPr lang="en-GB"/>
          </a:p>
        </p:txBody>
      </p:sp>
      <p:sp>
        <p:nvSpPr>
          <p:cNvPr id="3" name="Content Placeholder 2"/>
          <p:cNvSpPr>
            <a:spLocks noGrp="1"/>
          </p:cNvSpPr>
          <p:nvPr>
            <p:ph sz="quarter" idx="1"/>
          </p:nvPr>
        </p:nvSpPr>
        <p:spPr/>
        <p:txBody>
          <a:bodyPr>
            <a:normAutofit/>
          </a:bodyPr>
          <a:lstStyle/>
          <a:p>
            <a:pPr>
              <a:buNone/>
            </a:pPr>
            <a:endParaRPr lang="en-GB" dirty="0" smtClean="0"/>
          </a:p>
          <a:p>
            <a:r>
              <a:rPr lang="en-US" dirty="0" smtClean="0"/>
              <a:t>C supports three loop versions:</a:t>
            </a:r>
            <a:endParaRPr lang="en-GB" dirty="0" smtClean="0"/>
          </a:p>
          <a:p>
            <a:r>
              <a:rPr lang="en-US" dirty="0" smtClean="0"/>
              <a:t> </a:t>
            </a:r>
            <a:endParaRPr lang="en-GB" dirty="0" smtClean="0"/>
          </a:p>
          <a:p>
            <a:pPr lvl="2"/>
            <a:r>
              <a:rPr lang="en-US" i="1" dirty="0" smtClean="0"/>
              <a:t>while </a:t>
            </a:r>
            <a:r>
              <a:rPr lang="en-US" dirty="0" smtClean="0"/>
              <a:t>loop</a:t>
            </a:r>
            <a:endParaRPr lang="en-GB" dirty="0" smtClean="0"/>
          </a:p>
          <a:p>
            <a:pPr lvl="2"/>
            <a:r>
              <a:rPr lang="en-US" i="1" dirty="0" smtClean="0"/>
              <a:t>do while </a:t>
            </a:r>
            <a:r>
              <a:rPr lang="en-US" dirty="0" smtClean="0"/>
              <a:t>loop</a:t>
            </a:r>
            <a:endParaRPr lang="en-GB" dirty="0" smtClean="0"/>
          </a:p>
          <a:p>
            <a:pPr lvl="2"/>
            <a:r>
              <a:rPr lang="en-US" i="1" dirty="0" smtClean="0"/>
              <a:t>for </a:t>
            </a:r>
            <a:r>
              <a:rPr lang="en-US" dirty="0" smtClean="0"/>
              <a:t>loop.</a:t>
            </a:r>
            <a:endParaRPr lang="en-GB" dirty="0" smtClean="0"/>
          </a:p>
          <a:p>
            <a:r>
              <a:rPr lang="en-US" b="1" dirty="0" smtClean="0"/>
              <a:t> </a:t>
            </a:r>
            <a:endParaRPr lang="en-GB" dirty="0" smtClean="0"/>
          </a:p>
          <a:p>
            <a:endParaRPr lang="en-US" dirty="0" smtClean="0"/>
          </a:p>
          <a:p>
            <a:endParaRPr lang="en-GB"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GB" b="1" dirty="0" smtClean="0"/>
              <a:t>The ‘while’ loop</a:t>
            </a:r>
            <a:endParaRPr lang="en-GB" b="1" dirty="0"/>
          </a:p>
        </p:txBody>
      </p:sp>
      <p:sp>
        <p:nvSpPr>
          <p:cNvPr id="4" name="Date Placeholder 3"/>
          <p:cNvSpPr>
            <a:spLocks noGrp="1"/>
          </p:cNvSpPr>
          <p:nvPr>
            <p:ph type="dt" sz="half" idx="10"/>
          </p:nvPr>
        </p:nvSpPr>
        <p:spPr/>
        <p:txBody>
          <a:bodyPr/>
          <a:lstStyle/>
          <a:p>
            <a:fld id="{30B6A58B-D9DC-4ACF-AC9E-BC6B55BCD4C3}"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21</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The while statement is used to carry out looping instructions where a group of instructions executed repeatedly until some conditions are satisfied.</a:t>
            </a:r>
            <a:endParaRPr lang="en-GB" dirty="0" smtClean="0"/>
          </a:p>
          <a:p>
            <a:r>
              <a:rPr lang="en-US" dirty="0" smtClean="0"/>
              <a:t> </a:t>
            </a:r>
            <a:endParaRPr lang="en-GB" dirty="0" smtClean="0"/>
          </a:p>
          <a:p>
            <a:r>
              <a:rPr lang="en-US" dirty="0" smtClean="0"/>
              <a:t>General form:</a:t>
            </a:r>
            <a:endParaRPr lang="en-GB" dirty="0" smtClean="0"/>
          </a:p>
          <a:p>
            <a:r>
              <a:rPr lang="en-US" dirty="0" smtClean="0"/>
              <a:t>    while (expression)</a:t>
            </a:r>
            <a:endParaRPr lang="en-GB" dirty="0" smtClean="0"/>
          </a:p>
          <a:p>
            <a:r>
              <a:rPr lang="en-US" dirty="0" smtClean="0"/>
              <a:t>         statement;</a:t>
            </a:r>
            <a:endParaRPr lang="en-GB" dirty="0" smtClean="0"/>
          </a:p>
          <a:p>
            <a:r>
              <a:rPr lang="en-US" dirty="0" smtClean="0"/>
              <a:t> </a:t>
            </a:r>
            <a:endParaRPr lang="en-GB" dirty="0" smtClean="0"/>
          </a:p>
          <a:p>
            <a:r>
              <a:rPr lang="en-US" dirty="0" smtClean="0"/>
              <a:t>The statement will be executed as long as the expression is true. The statement can be a single or compound.</a:t>
            </a:r>
            <a:endParaRPr lang="en-GB" dirty="0" smtClean="0"/>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‘while’ loop </a:t>
            </a:r>
            <a:endParaRPr lang="en-GB" b="1" dirty="0"/>
          </a:p>
        </p:txBody>
      </p:sp>
      <p:sp>
        <p:nvSpPr>
          <p:cNvPr id="4" name="Date Placeholder 3"/>
          <p:cNvSpPr>
            <a:spLocks noGrp="1"/>
          </p:cNvSpPr>
          <p:nvPr>
            <p:ph type="dt" sz="half" idx="10"/>
          </p:nvPr>
        </p:nvSpPr>
        <p:spPr/>
        <p:txBody>
          <a:bodyPr/>
          <a:lstStyle/>
          <a:p>
            <a:fld id="{8A8DFA9F-92F5-49A9-99BB-A9368979614A}"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22</a:t>
            </a:fld>
            <a:endParaRPr lang="en-GB"/>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US" dirty="0" smtClean="0">
                <a:solidFill>
                  <a:srgbClr val="FF0000"/>
                </a:solidFill>
              </a:rPr>
              <a:t>/* </a:t>
            </a:r>
            <a:r>
              <a:rPr lang="en-US" dirty="0" err="1" smtClean="0">
                <a:solidFill>
                  <a:srgbClr val="FF0000"/>
                </a:solidFill>
              </a:rPr>
              <a:t>counter.c</a:t>
            </a: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Displays the digits 1 through 9 */</a:t>
            </a:r>
            <a:endParaRPr lang="en-GB" dirty="0" smtClean="0">
              <a:solidFill>
                <a:srgbClr val="FF0000"/>
              </a:solidFill>
            </a:endParaRPr>
          </a:p>
          <a:p>
            <a:pPr marL="514350" indent="-514350">
              <a:buFont typeface="+mj-lt"/>
              <a:buAutoNum type="arabicPeriod"/>
            </a:pPr>
            <a:r>
              <a:rPr lang="fr-FR" dirty="0" smtClean="0">
                <a:solidFill>
                  <a:srgbClr val="FF0000"/>
                </a:solidFill>
              </a:rPr>
              <a:t>main()</a:t>
            </a:r>
            <a:endParaRPr lang="en-GB" dirty="0" smtClean="0">
              <a:solidFill>
                <a:srgbClr val="FF0000"/>
              </a:solidFill>
            </a:endParaRPr>
          </a:p>
          <a:p>
            <a:pPr marL="514350" indent="-514350">
              <a:buFont typeface="+mj-lt"/>
              <a:buAutoNum type="arabicPeriod"/>
            </a:pPr>
            <a:r>
              <a:rPr lang="fr-FR" dirty="0" smtClean="0">
                <a:solidFill>
                  <a:srgbClr val="FF0000"/>
                </a:solidFill>
              </a:rPr>
              <a:t>{</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fr-FR" dirty="0" err="1" smtClean="0">
                <a:solidFill>
                  <a:srgbClr val="FF0000"/>
                </a:solidFill>
              </a:rPr>
              <a:t>int</a:t>
            </a:r>
            <a:r>
              <a:rPr lang="fr-FR" dirty="0" smtClean="0">
                <a:solidFill>
                  <a:srgbClr val="FF0000"/>
                </a:solidFill>
              </a:rPr>
              <a:t> digit=0;		/* Initialisation */</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en-US" dirty="0" smtClean="0">
                <a:solidFill>
                  <a:srgbClr val="FF0000"/>
                </a:solidFill>
              </a:rPr>
              <a:t>while (digit&lt;=9)</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(“%d \n”, digit);</a:t>
            </a:r>
            <a:endParaRPr lang="en-GB" dirty="0" smtClean="0">
              <a:solidFill>
                <a:srgbClr val="FF0000"/>
              </a:solidFill>
            </a:endParaRPr>
          </a:p>
          <a:p>
            <a:pPr marL="514350" indent="-514350">
              <a:buFont typeface="+mj-lt"/>
              <a:buAutoNum type="arabicPeriod"/>
            </a:pPr>
            <a:r>
              <a:rPr lang="en-US" dirty="0" smtClean="0">
                <a:solidFill>
                  <a:srgbClr val="FF0000"/>
                </a:solidFill>
              </a:rPr>
              <a:t>      	digit++;</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return 0;</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Example:  Calculating the average of n numbers using a ‘while’ loop</a:t>
            </a:r>
            <a:endParaRPr lang="en-GB" b="1" dirty="0"/>
          </a:p>
        </p:txBody>
      </p:sp>
      <p:sp>
        <p:nvSpPr>
          <p:cNvPr id="4" name="Date Placeholder 3"/>
          <p:cNvSpPr>
            <a:spLocks noGrp="1"/>
          </p:cNvSpPr>
          <p:nvPr>
            <p:ph type="dt" sz="half" idx="10"/>
          </p:nvPr>
        </p:nvSpPr>
        <p:spPr/>
        <p:txBody>
          <a:bodyPr/>
          <a:lstStyle/>
          <a:p>
            <a:fld id="{0617BEBC-5D48-4EEB-B2DC-F04335143968}"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23</a:t>
            </a:fld>
            <a:endParaRPr lang="en-GB"/>
          </a:p>
        </p:txBody>
      </p:sp>
      <p:sp>
        <p:nvSpPr>
          <p:cNvPr id="3" name="Content Placeholder 2"/>
          <p:cNvSpPr>
            <a:spLocks noGrp="1"/>
          </p:cNvSpPr>
          <p:nvPr>
            <p:ph sz="quarter" idx="1"/>
          </p:nvPr>
        </p:nvSpPr>
        <p:spPr/>
        <p:txBody>
          <a:bodyPr>
            <a:normAutofit fontScale="47500" lnSpcReduction="20000"/>
          </a:bodyPr>
          <a:lstStyle/>
          <a:p>
            <a:pPr>
              <a:buNone/>
            </a:pPr>
            <a:endParaRPr lang="en-GB" sz="3200" dirty="0" smtClean="0"/>
          </a:p>
          <a:p>
            <a:r>
              <a:rPr lang="en-US" sz="3200" dirty="0" smtClean="0"/>
              <a:t>Algorithm:</a:t>
            </a:r>
            <a:endParaRPr lang="en-GB" sz="3200" dirty="0" smtClean="0"/>
          </a:p>
          <a:p>
            <a:pPr marL="514350" lvl="0" indent="-514350">
              <a:buFont typeface="+mj-lt"/>
              <a:buAutoNum type="arabicPeriod"/>
            </a:pPr>
            <a:r>
              <a:rPr lang="en-US" sz="3200" dirty="0" err="1" smtClean="0"/>
              <a:t>Initialise</a:t>
            </a:r>
            <a:r>
              <a:rPr lang="en-US" sz="3200" dirty="0" smtClean="0"/>
              <a:t> an integer count variable to 1. It will be used as a loop counter.</a:t>
            </a:r>
            <a:endParaRPr lang="en-GB" sz="3200" dirty="0" smtClean="0"/>
          </a:p>
          <a:p>
            <a:pPr marL="514350" indent="-514350">
              <a:buFont typeface="+mj-lt"/>
              <a:buAutoNum type="arabicPeriod"/>
            </a:pPr>
            <a:r>
              <a:rPr lang="en-US" sz="3200" dirty="0" smtClean="0"/>
              <a:t> </a:t>
            </a:r>
            <a:endParaRPr lang="en-GB" sz="3200" dirty="0" smtClean="0"/>
          </a:p>
          <a:p>
            <a:pPr marL="514350" lvl="0" indent="-514350">
              <a:buFont typeface="+mj-lt"/>
              <a:buAutoNum type="arabicPeriod"/>
            </a:pPr>
            <a:r>
              <a:rPr lang="en-US" sz="3200" dirty="0" smtClean="0"/>
              <a:t>Assign a value of 0 to the floating-point sum.</a:t>
            </a:r>
            <a:endParaRPr lang="en-GB" sz="3200" dirty="0" smtClean="0"/>
          </a:p>
          <a:p>
            <a:pPr marL="514350" indent="-514350">
              <a:buFont typeface="+mj-lt"/>
              <a:buAutoNum type="arabicPeriod"/>
            </a:pPr>
            <a:r>
              <a:rPr lang="en-US" sz="3200" dirty="0" smtClean="0"/>
              <a:t> </a:t>
            </a:r>
            <a:endParaRPr lang="en-GB" sz="3200" dirty="0" smtClean="0"/>
          </a:p>
          <a:p>
            <a:pPr marL="514350" lvl="0" indent="-514350">
              <a:buFont typeface="+mj-lt"/>
              <a:buAutoNum type="arabicPeriod"/>
            </a:pPr>
            <a:r>
              <a:rPr lang="en-US" sz="3200" dirty="0" smtClean="0"/>
              <a:t>Read in the variable for n (number of values)</a:t>
            </a:r>
            <a:endParaRPr lang="en-GB" sz="3200" dirty="0" smtClean="0"/>
          </a:p>
          <a:p>
            <a:pPr marL="514350" indent="-514350">
              <a:buFont typeface="+mj-lt"/>
              <a:buAutoNum type="arabicPeriod"/>
            </a:pPr>
            <a:r>
              <a:rPr lang="en-US" sz="3200" dirty="0" smtClean="0"/>
              <a:t> </a:t>
            </a:r>
            <a:endParaRPr lang="en-GB" sz="3200" dirty="0" smtClean="0"/>
          </a:p>
          <a:p>
            <a:pPr marL="514350" lvl="0" indent="-514350">
              <a:buFont typeface="+mj-lt"/>
              <a:buAutoNum type="arabicPeriod"/>
            </a:pPr>
            <a:r>
              <a:rPr lang="en-US" sz="3200" dirty="0" smtClean="0"/>
              <a:t>Carry out the following repeatedly (as long as the count is less or equal to n).</a:t>
            </a:r>
            <a:endParaRPr lang="en-GB" sz="3200" dirty="0" smtClean="0"/>
          </a:p>
          <a:p>
            <a:pPr marL="880110" lvl="1" indent="-514350">
              <a:buFont typeface="+mj-lt"/>
              <a:buAutoNum type="arabicPeriod"/>
            </a:pPr>
            <a:r>
              <a:rPr lang="en-US" sz="2800" dirty="0" smtClean="0"/>
              <a:t>Read in a number, say x.</a:t>
            </a:r>
            <a:endParaRPr lang="en-GB" sz="2800" dirty="0" smtClean="0"/>
          </a:p>
          <a:p>
            <a:pPr marL="880110" lvl="1" indent="-514350">
              <a:buFont typeface="+mj-lt"/>
              <a:buAutoNum type="arabicPeriod"/>
            </a:pPr>
            <a:r>
              <a:rPr lang="en-US" sz="2800" dirty="0" smtClean="0"/>
              <a:t>Add the value of x to current value of sum.</a:t>
            </a:r>
            <a:endParaRPr lang="en-GB" sz="2800" dirty="0" smtClean="0"/>
          </a:p>
          <a:p>
            <a:pPr marL="880110" lvl="1" indent="-514350">
              <a:buFont typeface="+mj-lt"/>
              <a:buAutoNum type="arabicPeriod"/>
            </a:pPr>
            <a:r>
              <a:rPr lang="en-US" sz="2800" dirty="0" smtClean="0"/>
              <a:t>Increase the value of count by 1.</a:t>
            </a:r>
            <a:endParaRPr lang="en-GB" sz="2800" dirty="0" smtClean="0"/>
          </a:p>
          <a:p>
            <a:pPr marL="514350" indent="-514350">
              <a:buFont typeface="+mj-lt"/>
              <a:buAutoNum type="arabicPeriod"/>
            </a:pPr>
            <a:r>
              <a:rPr lang="en-US" sz="3200" dirty="0" smtClean="0"/>
              <a:t> </a:t>
            </a:r>
            <a:endParaRPr lang="en-GB" sz="3200" dirty="0" smtClean="0"/>
          </a:p>
          <a:p>
            <a:pPr marL="514350" lvl="0" indent="-514350">
              <a:buFont typeface="+mj-lt"/>
              <a:buAutoNum type="arabicPeriod"/>
            </a:pPr>
            <a:r>
              <a:rPr lang="en-US" sz="3200" dirty="0" smtClean="0"/>
              <a:t>Calculate the average: Divide the value of sum by n.</a:t>
            </a:r>
            <a:endParaRPr lang="en-GB" sz="3200" dirty="0" smtClean="0"/>
          </a:p>
          <a:p>
            <a:pPr marL="514350" indent="-514350">
              <a:buFont typeface="+mj-lt"/>
              <a:buAutoNum type="arabicPeriod"/>
            </a:pPr>
            <a:r>
              <a:rPr lang="en-US" sz="3200" dirty="0" smtClean="0"/>
              <a:t> </a:t>
            </a:r>
            <a:endParaRPr lang="en-GB" sz="3200" dirty="0" smtClean="0"/>
          </a:p>
          <a:p>
            <a:pPr marL="514350" lvl="0" indent="-514350">
              <a:buFont typeface="+mj-lt"/>
              <a:buAutoNum type="arabicPeriod"/>
            </a:pPr>
            <a:r>
              <a:rPr lang="en-US" sz="3200" dirty="0" smtClean="0"/>
              <a:t>Write out the calculated value of average.</a:t>
            </a:r>
            <a:endParaRPr lang="en-GB" sz="3200" dirty="0" smtClean="0"/>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r>
              <a:rPr lang="en-US" b="1" dirty="0" smtClean="0"/>
              <a:t/>
            </a:r>
            <a:br>
              <a:rPr lang="en-US" b="1" dirty="0" smtClean="0"/>
            </a:br>
            <a:r>
              <a:rPr lang="en-US" b="1" dirty="0" smtClean="0"/>
              <a:t/>
            </a:r>
            <a:br>
              <a:rPr lang="en-US" b="1" dirty="0" smtClean="0"/>
            </a:br>
            <a:r>
              <a:rPr lang="en-US" b="1" dirty="0" smtClean="0"/>
              <a:t>The ‘do .. while’ loop</a:t>
            </a:r>
            <a:r>
              <a:rPr lang="en-GB" b="1" dirty="0" smtClean="0"/>
              <a:t/>
            </a:r>
            <a:br>
              <a:rPr lang="en-GB" b="1" dirty="0" smtClean="0"/>
            </a:br>
            <a:r>
              <a:rPr lang="en-GB" b="1" dirty="0" smtClean="0"/>
              <a:t/>
            </a:r>
            <a:br>
              <a:rPr lang="en-GB" b="1" dirty="0" smtClean="0"/>
            </a:br>
            <a:endParaRPr lang="en-US" dirty="0"/>
          </a:p>
        </p:txBody>
      </p:sp>
      <p:sp>
        <p:nvSpPr>
          <p:cNvPr id="4" name="Date Placeholder 3"/>
          <p:cNvSpPr>
            <a:spLocks noGrp="1"/>
          </p:cNvSpPr>
          <p:nvPr>
            <p:ph type="dt" sz="half" idx="10"/>
          </p:nvPr>
        </p:nvSpPr>
        <p:spPr/>
        <p:txBody>
          <a:bodyPr/>
          <a:lstStyle/>
          <a:p>
            <a:fld id="{72C666C2-15F7-4686-910E-C0E104778397}"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24</a:t>
            </a:fld>
            <a:endParaRPr lang="en-GB"/>
          </a:p>
        </p:txBody>
      </p:sp>
      <p:sp>
        <p:nvSpPr>
          <p:cNvPr id="3" name="Content Placeholder 2"/>
          <p:cNvSpPr>
            <a:spLocks noGrp="1"/>
          </p:cNvSpPr>
          <p:nvPr>
            <p:ph sz="quarter" idx="1"/>
          </p:nvPr>
        </p:nvSpPr>
        <p:spPr/>
        <p:txBody>
          <a:bodyPr>
            <a:normAutofit fontScale="77500" lnSpcReduction="20000"/>
          </a:bodyPr>
          <a:lstStyle/>
          <a:p>
            <a:r>
              <a:rPr lang="en-US" dirty="0" smtClean="0"/>
              <a:t>It is used when the loop condition is executed at the end of each loop pass.</a:t>
            </a:r>
            <a:endParaRPr lang="en-GB" dirty="0" smtClean="0"/>
          </a:p>
          <a:p>
            <a:r>
              <a:rPr lang="en-US" dirty="0" smtClean="0"/>
              <a:t> </a:t>
            </a:r>
            <a:endParaRPr lang="en-GB" dirty="0" smtClean="0"/>
          </a:p>
          <a:p>
            <a:r>
              <a:rPr lang="en-US" dirty="0" smtClean="0"/>
              <a:t>It takes the form</a:t>
            </a:r>
            <a:r>
              <a:rPr lang="en-US" i="1" dirty="0" smtClean="0"/>
              <a:t>:</a:t>
            </a:r>
            <a:endParaRPr lang="en-GB" dirty="0" smtClean="0"/>
          </a:p>
          <a:p>
            <a:r>
              <a:rPr lang="en-US" dirty="0" smtClean="0"/>
              <a:t>do </a:t>
            </a:r>
            <a:endParaRPr lang="en-GB" dirty="0" smtClean="0"/>
          </a:p>
          <a:p>
            <a:r>
              <a:rPr lang="en-US" dirty="0" smtClean="0"/>
              <a:t>statement;</a:t>
            </a:r>
            <a:endParaRPr lang="en-GB" dirty="0" smtClean="0"/>
          </a:p>
          <a:p>
            <a:r>
              <a:rPr lang="en-US" dirty="0" smtClean="0"/>
              <a:t>	while(expression);</a:t>
            </a:r>
            <a:endParaRPr lang="en-GB" dirty="0" smtClean="0"/>
          </a:p>
          <a:p>
            <a:r>
              <a:rPr lang="en-US" i="1" dirty="0" smtClean="0"/>
              <a:t> </a:t>
            </a:r>
            <a:endParaRPr lang="en-GB" dirty="0" smtClean="0"/>
          </a:p>
          <a:p>
            <a:r>
              <a:rPr lang="en-US" dirty="0" smtClean="0"/>
              <a:t>The statement (simple or compound) will be executed repeatedly as long as the value of the expression is true. </a:t>
            </a:r>
            <a:r>
              <a:rPr lang="fr-FR" dirty="0" smtClean="0"/>
              <a:t>(i.e. non </a:t>
            </a:r>
            <a:r>
              <a:rPr lang="fr-FR" dirty="0" err="1" smtClean="0"/>
              <a:t>zero</a:t>
            </a:r>
            <a:r>
              <a:rPr lang="fr-FR" dirty="0" smtClean="0"/>
              <a:t>).</a:t>
            </a:r>
            <a:r>
              <a:rPr lang="en-US" dirty="0" smtClean="0"/>
              <a:t> </a:t>
            </a:r>
          </a:p>
          <a:p>
            <a:endParaRPr lang="en-US" dirty="0" smtClean="0"/>
          </a:p>
          <a:p>
            <a:r>
              <a:rPr lang="en-US" dirty="0" smtClean="0"/>
              <a:t>Notice that since the test comes at the end, the loop body (statement) must be executed at least once.</a:t>
            </a:r>
            <a:endParaRPr lang="en-GB" dirty="0" smtClean="0"/>
          </a:p>
          <a:p>
            <a:endParaRPr lang="en-GB" dirty="0" smtClean="0"/>
          </a:p>
          <a:p>
            <a:endParaRPr lang="en-US" dirty="0">
              <a:solidFill>
                <a:srgbClr val="C0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r>
              <a:rPr lang="en-US" dirty="0" smtClean="0"/>
              <a:t>Example of ‘do…while’</a:t>
            </a:r>
            <a:endParaRPr lang="en-US" dirty="0"/>
          </a:p>
        </p:txBody>
      </p:sp>
      <p:sp>
        <p:nvSpPr>
          <p:cNvPr id="4" name="Date Placeholder 3"/>
          <p:cNvSpPr>
            <a:spLocks noGrp="1"/>
          </p:cNvSpPr>
          <p:nvPr>
            <p:ph type="dt" sz="half" idx="10"/>
          </p:nvPr>
        </p:nvSpPr>
        <p:spPr/>
        <p:txBody>
          <a:bodyPr/>
          <a:lstStyle/>
          <a:p>
            <a:fld id="{FBD3A1E5-05FC-450C-9660-C63FF10D2C56}"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25</a:t>
            </a:fld>
            <a:endParaRPr lang="en-GB"/>
          </a:p>
        </p:txBody>
      </p:sp>
      <p:sp>
        <p:nvSpPr>
          <p:cNvPr id="3" name="Content Placeholder 2"/>
          <p:cNvSpPr>
            <a:spLocks noGrp="1"/>
          </p:cNvSpPr>
          <p:nvPr>
            <p:ph sz="quarter" idx="1"/>
          </p:nvPr>
        </p:nvSpPr>
        <p:spPr/>
        <p:txBody>
          <a:bodyPr>
            <a:normAutofit fontScale="62500" lnSpcReduction="20000"/>
          </a:bodyPr>
          <a:lstStyle/>
          <a:p>
            <a:r>
              <a:rPr lang="en-US" dirty="0" smtClean="0"/>
              <a:t>Rewriting the program that counts from 0 to 9, using the </a:t>
            </a:r>
            <a:r>
              <a:rPr lang="en-US" i="1" dirty="0" smtClean="0"/>
              <a:t>do while </a:t>
            </a:r>
            <a:r>
              <a:rPr lang="en-US" dirty="0" smtClean="0"/>
              <a:t>loop:</a:t>
            </a:r>
            <a:endParaRPr lang="en-GB" dirty="0" smtClean="0"/>
          </a:p>
          <a:p>
            <a:r>
              <a:rPr lang="en-US" b="1" dirty="0" smtClean="0"/>
              <a:t> </a:t>
            </a:r>
            <a:endParaRPr lang="en-GB" b="1" dirty="0" smtClean="0"/>
          </a:p>
          <a:p>
            <a:pPr marL="514350" indent="-514350">
              <a:buFont typeface="+mj-lt"/>
              <a:buAutoNum type="arabicPeriod"/>
            </a:pPr>
            <a:r>
              <a:rPr lang="en-US" dirty="0" smtClean="0">
                <a:solidFill>
                  <a:srgbClr val="FF0000"/>
                </a:solidFill>
              </a:rPr>
              <a:t>/* counter1.c */</a:t>
            </a:r>
            <a:endParaRPr lang="en-GB" dirty="0" smtClean="0">
              <a:solidFill>
                <a:srgbClr val="FF0000"/>
              </a:solidFill>
            </a:endParaRPr>
          </a:p>
          <a:p>
            <a:pPr marL="514350" indent="-514350">
              <a:buFont typeface="+mj-lt"/>
              <a:buAutoNum type="arabicPeriod"/>
            </a:pPr>
            <a:r>
              <a:rPr lang="en-US" dirty="0" smtClean="0">
                <a:solidFill>
                  <a:srgbClr val="FF0000"/>
                </a:solidFill>
              </a:rPr>
              <a:t>/* Displays the digits 1 through 9 */</a:t>
            </a:r>
            <a:endParaRPr lang="en-GB" dirty="0" smtClean="0">
              <a:solidFill>
                <a:srgbClr val="FF0000"/>
              </a:solidFill>
            </a:endParaRPr>
          </a:p>
          <a:p>
            <a:pPr marL="514350" indent="-514350">
              <a:buFont typeface="+mj-lt"/>
              <a:buAutoNum type="arabicPeriod"/>
            </a:pPr>
            <a:r>
              <a:rPr lang="fr-FR" dirty="0" smtClean="0">
                <a:solidFill>
                  <a:srgbClr val="FF0000"/>
                </a:solidFill>
              </a:rPr>
              <a:t>main()</a:t>
            </a:r>
            <a:endParaRPr lang="en-GB" dirty="0" smtClean="0">
              <a:solidFill>
                <a:srgbClr val="FF0000"/>
              </a:solidFill>
            </a:endParaRPr>
          </a:p>
          <a:p>
            <a:pPr marL="514350" indent="-514350">
              <a:buFont typeface="+mj-lt"/>
              <a:buAutoNum type="arabicPeriod"/>
            </a:pPr>
            <a:r>
              <a:rPr lang="fr-FR" dirty="0" smtClean="0">
                <a:solidFill>
                  <a:srgbClr val="FF0000"/>
                </a:solidFill>
              </a:rPr>
              <a:t>{</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fr-FR" dirty="0" err="1" smtClean="0">
                <a:solidFill>
                  <a:srgbClr val="FF0000"/>
                </a:solidFill>
              </a:rPr>
              <a:t>int</a:t>
            </a:r>
            <a:r>
              <a:rPr lang="fr-FR" dirty="0" smtClean="0">
                <a:solidFill>
                  <a:srgbClr val="FF0000"/>
                </a:solidFill>
              </a:rPr>
              <a:t> digit=0;	/* Initialisation */</a:t>
            </a:r>
            <a:endParaRPr lang="en-GB" dirty="0" smtClean="0">
              <a:solidFill>
                <a:srgbClr val="FF0000"/>
              </a:solidFill>
            </a:endParaRPr>
          </a:p>
          <a:p>
            <a:pPr marL="514350" indent="-514350">
              <a:buFont typeface="+mj-lt"/>
              <a:buAutoNum type="arabicPeriod"/>
            </a:pPr>
            <a:r>
              <a:rPr lang="fr-FR" dirty="0" smtClean="0">
                <a:solidFill>
                  <a:srgbClr val="FF0000"/>
                </a:solidFill>
              </a:rPr>
              <a:t>	</a:t>
            </a:r>
            <a:r>
              <a:rPr lang="en-US" dirty="0" smtClean="0">
                <a:solidFill>
                  <a:srgbClr val="FF0000"/>
                </a:solidFill>
              </a:rPr>
              <a:t>do </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(“%d \n”, digit);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s-MX" dirty="0" err="1" smtClean="0">
                <a:solidFill>
                  <a:srgbClr val="FF0000"/>
                </a:solidFill>
              </a:rPr>
              <a:t>digit</a:t>
            </a:r>
            <a:r>
              <a:rPr lang="es-MX" dirty="0" smtClean="0">
                <a:solidFill>
                  <a:srgbClr val="FF0000"/>
                </a:solidFill>
              </a:rPr>
              <a:t>++;</a:t>
            </a:r>
            <a:endParaRPr lang="en-GB" dirty="0" smtClean="0">
              <a:solidFill>
                <a:srgbClr val="FF0000"/>
              </a:solidFill>
            </a:endParaRPr>
          </a:p>
          <a:p>
            <a:pPr marL="514350" indent="-514350">
              <a:buFont typeface="+mj-lt"/>
              <a:buAutoNum type="arabicPeriod"/>
            </a:pPr>
            <a:r>
              <a:rPr lang="es-MX" dirty="0" smtClean="0">
                <a:solidFill>
                  <a:srgbClr val="FF0000"/>
                </a:solidFill>
              </a:rPr>
              <a:t>  	} </a:t>
            </a:r>
            <a:r>
              <a:rPr lang="es-MX" dirty="0" err="1" smtClean="0">
                <a:solidFill>
                  <a:srgbClr val="FF0000"/>
                </a:solidFill>
              </a:rPr>
              <a:t>while</a:t>
            </a:r>
            <a:r>
              <a:rPr lang="es-MX" dirty="0" smtClean="0">
                <a:solidFill>
                  <a:srgbClr val="FF0000"/>
                </a:solidFill>
              </a:rPr>
              <a:t> (</a:t>
            </a:r>
            <a:r>
              <a:rPr lang="es-MX" dirty="0" err="1" smtClean="0">
                <a:solidFill>
                  <a:srgbClr val="FF0000"/>
                </a:solidFill>
              </a:rPr>
              <a:t>digit</a:t>
            </a:r>
            <a:r>
              <a:rPr lang="es-MX" dirty="0" smtClean="0">
                <a:solidFill>
                  <a:srgbClr val="FF0000"/>
                </a:solidFill>
              </a:rPr>
              <a:t>&lt;=9);</a:t>
            </a:r>
            <a:endParaRPr lang="en-GB" dirty="0" smtClean="0">
              <a:solidFill>
                <a:srgbClr val="FF0000"/>
              </a:solidFill>
            </a:endParaRPr>
          </a:p>
          <a:p>
            <a:pPr marL="514350" indent="-514350">
              <a:buFont typeface="+mj-lt"/>
              <a:buAutoNum type="arabicPeriod"/>
            </a:pPr>
            <a:r>
              <a:rPr lang="es-MX" dirty="0" smtClean="0">
                <a:solidFill>
                  <a:srgbClr val="FF0000"/>
                </a:solidFill>
              </a:rPr>
              <a:t>	</a:t>
            </a:r>
            <a:r>
              <a:rPr lang="en-US" dirty="0" smtClean="0">
                <a:solidFill>
                  <a:srgbClr val="FF0000"/>
                </a:solidFill>
              </a:rPr>
              <a:t>return 0;</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endParaRPr lang="en-US" dirty="0" smtClean="0"/>
          </a:p>
          <a:p>
            <a:endParaRPr lang="en-US" dirty="0" smtClean="0"/>
          </a:p>
          <a:p>
            <a:endParaRPr lang="en-GB" dirty="0" smtClean="0"/>
          </a:p>
          <a:p>
            <a:pPr>
              <a:buFont typeface="Wingdings" pitchFamily="2" charset="2"/>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‘for’ loop</a:t>
            </a:r>
            <a:endParaRPr lang="en-GB" b="1" dirty="0"/>
          </a:p>
        </p:txBody>
      </p:sp>
      <p:sp>
        <p:nvSpPr>
          <p:cNvPr id="4" name="Date Placeholder 3"/>
          <p:cNvSpPr>
            <a:spLocks noGrp="1"/>
          </p:cNvSpPr>
          <p:nvPr>
            <p:ph type="dt" sz="half" idx="10"/>
          </p:nvPr>
        </p:nvSpPr>
        <p:spPr/>
        <p:txBody>
          <a:bodyPr/>
          <a:lstStyle/>
          <a:p>
            <a:fld id="{C75E351A-02DD-42C1-B493-B5ACA6174DD4}"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26</a:t>
            </a:fld>
            <a:endParaRPr lang="en-GB"/>
          </a:p>
        </p:txBody>
      </p:sp>
      <p:sp>
        <p:nvSpPr>
          <p:cNvPr id="3" name="Content Placeholder 2"/>
          <p:cNvSpPr>
            <a:spLocks noGrp="1"/>
          </p:cNvSpPr>
          <p:nvPr>
            <p:ph sz="quarter" idx="1"/>
          </p:nvPr>
        </p:nvSpPr>
        <p:spPr/>
        <p:txBody>
          <a:bodyPr/>
          <a:lstStyle/>
          <a:p>
            <a:r>
              <a:rPr lang="en-US" dirty="0" smtClean="0"/>
              <a:t>This is the most commonly used looping statement in C.</a:t>
            </a:r>
            <a:endParaRPr lang="en-GB" dirty="0" smtClean="0"/>
          </a:p>
          <a:p>
            <a:r>
              <a:rPr lang="en-US" dirty="0" smtClean="0"/>
              <a:t> </a:t>
            </a:r>
            <a:endParaRPr lang="en-GB" dirty="0" smtClean="0"/>
          </a:p>
          <a:p>
            <a:r>
              <a:rPr lang="en-US" dirty="0" smtClean="0"/>
              <a:t>It takes the form:</a:t>
            </a:r>
            <a:endParaRPr lang="en-GB" dirty="0" smtClean="0"/>
          </a:p>
          <a:p>
            <a:r>
              <a:rPr lang="en-US" dirty="0" smtClean="0"/>
              <a:t> </a:t>
            </a:r>
            <a:endParaRPr lang="en-GB" dirty="0" smtClean="0"/>
          </a:p>
          <a:p>
            <a:r>
              <a:rPr lang="en-US" dirty="0" smtClean="0"/>
              <a:t>   for (expression1;expression2;expression3)</a:t>
            </a:r>
            <a:endParaRPr lang="en-GB" dirty="0" smtClean="0"/>
          </a:p>
          <a:p>
            <a:r>
              <a:rPr lang="en-US" dirty="0" smtClean="0"/>
              <a:t>          statement;</a:t>
            </a:r>
            <a:endParaRPr lang="en-GB" dirty="0" smtClean="0"/>
          </a:p>
          <a:p>
            <a:r>
              <a:rPr lang="en-US" dirty="0" smtClean="0"/>
              <a:t>where:</a:t>
            </a:r>
            <a:endParaRPr lang="en-GB" dirty="0" smtClean="0"/>
          </a:p>
          <a:p>
            <a:pPr hangingPunct="0"/>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‘for’ loop</a:t>
            </a:r>
            <a:endParaRPr lang="en-GB" b="1" dirty="0"/>
          </a:p>
        </p:txBody>
      </p:sp>
      <p:sp>
        <p:nvSpPr>
          <p:cNvPr id="4" name="Date Placeholder 3"/>
          <p:cNvSpPr>
            <a:spLocks noGrp="1"/>
          </p:cNvSpPr>
          <p:nvPr>
            <p:ph type="dt" sz="half" idx="10"/>
          </p:nvPr>
        </p:nvSpPr>
        <p:spPr/>
        <p:txBody>
          <a:bodyPr/>
          <a:lstStyle/>
          <a:p>
            <a:fld id="{E0F69E2A-4C91-4302-95BC-1EE9C148DB5B}"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27</a:t>
            </a:fld>
            <a:endParaRPr lang="en-GB"/>
          </a:p>
        </p:txBody>
      </p:sp>
      <p:sp>
        <p:nvSpPr>
          <p:cNvPr id="3" name="Content Placeholder 2"/>
          <p:cNvSpPr>
            <a:spLocks noGrp="1"/>
          </p:cNvSpPr>
          <p:nvPr>
            <p:ph sz="quarter" idx="1"/>
          </p:nvPr>
        </p:nvSpPr>
        <p:spPr/>
        <p:txBody>
          <a:bodyPr>
            <a:normAutofit fontScale="92500" lnSpcReduction="20000"/>
          </a:bodyPr>
          <a:lstStyle/>
          <a:p>
            <a:r>
              <a:rPr lang="en-US" i="1" dirty="0" smtClean="0"/>
              <a:t>expression1</a:t>
            </a:r>
            <a:r>
              <a:rPr lang="en-US" dirty="0" smtClean="0"/>
              <a:t> is used to initialize some parameter (called an index). The index controls the loop action. It is usually an assignment operator.</a:t>
            </a:r>
            <a:endParaRPr lang="en-GB" dirty="0" smtClean="0"/>
          </a:p>
          <a:p>
            <a:r>
              <a:rPr lang="en-US" dirty="0" smtClean="0"/>
              <a:t> </a:t>
            </a:r>
            <a:endParaRPr lang="en-GB" dirty="0" smtClean="0"/>
          </a:p>
          <a:p>
            <a:r>
              <a:rPr lang="en-US" i="1" dirty="0" smtClean="0"/>
              <a:t>expression2</a:t>
            </a:r>
            <a:r>
              <a:rPr lang="en-US" dirty="0" smtClean="0"/>
              <a:t> is a test expression, usually comparing the initialized index in expression1 to some maximum or minimum value.</a:t>
            </a:r>
            <a:endParaRPr lang="en-GB" dirty="0" smtClean="0"/>
          </a:p>
          <a:p>
            <a:r>
              <a:rPr lang="en-US" dirty="0" smtClean="0"/>
              <a:t> </a:t>
            </a:r>
            <a:endParaRPr lang="en-GB" dirty="0" smtClean="0"/>
          </a:p>
          <a:p>
            <a:pPr hangingPunct="0"/>
            <a:r>
              <a:rPr lang="en-US" i="1" dirty="0" smtClean="0"/>
              <a:t>expression3</a:t>
            </a:r>
            <a:r>
              <a:rPr lang="en-US" dirty="0" smtClean="0"/>
              <a:t> is used to alter the value of the parameter index initially assigned by expression and is usually a unary expression or assignment operator;</a:t>
            </a:r>
            <a:endParaRPr lang="en-GB"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‘for’ loop</a:t>
            </a:r>
            <a:endParaRPr lang="en-US" dirty="0"/>
          </a:p>
        </p:txBody>
      </p:sp>
      <p:sp>
        <p:nvSpPr>
          <p:cNvPr id="4" name="Date Placeholder 3"/>
          <p:cNvSpPr>
            <a:spLocks noGrp="1"/>
          </p:cNvSpPr>
          <p:nvPr>
            <p:ph type="dt" sz="half" idx="10"/>
          </p:nvPr>
        </p:nvSpPr>
        <p:spPr/>
        <p:txBody>
          <a:bodyPr/>
          <a:lstStyle/>
          <a:p>
            <a:fld id="{FA2B8E10-6C75-4416-A93B-38D3E16523F8}"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28</a:t>
            </a:fld>
            <a:endParaRPr lang="en-GB"/>
          </a:p>
        </p:txBody>
      </p:sp>
      <p:sp>
        <p:nvSpPr>
          <p:cNvPr id="3" name="Content Placeholder 2"/>
          <p:cNvSpPr>
            <a:spLocks noGrp="1"/>
          </p:cNvSpPr>
          <p:nvPr>
            <p:ph sz="quarter" idx="1"/>
          </p:nvPr>
        </p:nvSpPr>
        <p:spPr/>
        <p:txBody>
          <a:bodyPr>
            <a:normAutofit fontScale="55000" lnSpcReduction="20000"/>
          </a:bodyPr>
          <a:lstStyle/>
          <a:p>
            <a:pPr hangingPunct="0"/>
            <a:r>
              <a:rPr lang="en-US" b="1" i="1" dirty="0" smtClean="0"/>
              <a:t>Example</a:t>
            </a:r>
            <a:r>
              <a:rPr lang="en-US" b="1" dirty="0" smtClean="0"/>
              <a:t> </a:t>
            </a:r>
            <a:endParaRPr lang="en-GB" dirty="0" smtClean="0"/>
          </a:p>
          <a:p>
            <a:r>
              <a:rPr lang="en-US" dirty="0" smtClean="0"/>
              <a:t>for(</a:t>
            </a:r>
            <a:r>
              <a:rPr lang="en-US" dirty="0" err="1" smtClean="0"/>
              <a:t>int</a:t>
            </a:r>
            <a:r>
              <a:rPr lang="en-US" dirty="0" smtClean="0"/>
              <a:t> k=0;k&lt;=5; k++)</a:t>
            </a:r>
            <a:endParaRPr lang="en-GB" b="1" dirty="0" smtClean="0"/>
          </a:p>
          <a:p>
            <a:pPr hangingPunct="0"/>
            <a:r>
              <a:rPr lang="en-US" dirty="0" smtClean="0"/>
              <a:t>	</a:t>
            </a:r>
            <a:r>
              <a:rPr lang="en-US" dirty="0" err="1" smtClean="0"/>
              <a:t>printf</a:t>
            </a:r>
            <a:r>
              <a:rPr lang="en-US" dirty="0" smtClean="0"/>
              <a:t>(k = %d \n”, k); The code should print integers 0 through to 5, each on a different line.</a:t>
            </a:r>
            <a:endParaRPr lang="en-GB" dirty="0" smtClean="0"/>
          </a:p>
          <a:p>
            <a:pPr hangingPunct="0"/>
            <a:r>
              <a:rPr lang="en-US" dirty="0" smtClean="0"/>
              <a:t> </a:t>
            </a:r>
            <a:endParaRPr lang="en-GB" dirty="0" smtClean="0"/>
          </a:p>
          <a:p>
            <a:pPr hangingPunct="0"/>
            <a:r>
              <a:rPr lang="en-US" b="1" i="1" dirty="0" smtClean="0"/>
              <a:t>Example: Counting 0 to 9 using a ‘for’ loop</a:t>
            </a:r>
            <a:endParaRPr lang="en-GB" b="1" dirty="0" smtClean="0"/>
          </a:p>
          <a:p>
            <a:pPr hangingPunct="0"/>
            <a:r>
              <a:rPr lang="en-US" b="1" dirty="0" smtClean="0"/>
              <a:t> </a:t>
            </a:r>
            <a:endParaRPr lang="en-GB" dirty="0" smtClean="0"/>
          </a:p>
          <a:p>
            <a:r>
              <a:rPr lang="en-US" dirty="0" smtClean="0">
                <a:solidFill>
                  <a:srgbClr val="FF0000"/>
                </a:solidFill>
              </a:rPr>
              <a:t>/* Displays the digits 1 through 9 */</a:t>
            </a:r>
            <a:endParaRPr lang="en-GB" dirty="0" smtClean="0">
              <a:solidFill>
                <a:srgbClr val="FF0000"/>
              </a:solidFill>
            </a:endParaRPr>
          </a:p>
          <a:p>
            <a:r>
              <a:rPr lang="en-US" dirty="0" smtClean="0">
                <a:solidFill>
                  <a:srgbClr val="FF0000"/>
                </a:solidFill>
              </a:rPr>
              <a:t>#include&lt;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r>
              <a:rPr lang="fr-FR" dirty="0" smtClean="0">
                <a:solidFill>
                  <a:srgbClr val="FF0000"/>
                </a:solidFill>
              </a:rPr>
              <a:t>main()</a:t>
            </a:r>
            <a:endParaRPr lang="en-GB" dirty="0" smtClean="0">
              <a:solidFill>
                <a:srgbClr val="FF0000"/>
              </a:solidFill>
            </a:endParaRPr>
          </a:p>
          <a:p>
            <a:r>
              <a:rPr lang="fr-FR" dirty="0" smtClean="0">
                <a:solidFill>
                  <a:srgbClr val="FF0000"/>
                </a:solidFill>
              </a:rPr>
              <a:t>{</a:t>
            </a:r>
            <a:endParaRPr lang="en-GB" dirty="0" smtClean="0">
              <a:solidFill>
                <a:srgbClr val="FF0000"/>
              </a:solidFill>
            </a:endParaRPr>
          </a:p>
          <a:p>
            <a:r>
              <a:rPr lang="fr-FR" dirty="0" smtClean="0">
                <a:solidFill>
                  <a:srgbClr val="FF0000"/>
                </a:solidFill>
              </a:rPr>
              <a:t>   	</a:t>
            </a:r>
            <a:r>
              <a:rPr lang="fr-FR" dirty="0" err="1" smtClean="0">
                <a:solidFill>
                  <a:srgbClr val="FF0000"/>
                </a:solidFill>
              </a:rPr>
              <a:t>int</a:t>
            </a:r>
            <a:r>
              <a:rPr lang="fr-FR" dirty="0" smtClean="0">
                <a:solidFill>
                  <a:srgbClr val="FF0000"/>
                </a:solidFill>
              </a:rPr>
              <a:t> digit;</a:t>
            </a:r>
            <a:endParaRPr lang="en-GB" dirty="0" smtClean="0">
              <a:solidFill>
                <a:srgbClr val="FF0000"/>
              </a:solidFill>
            </a:endParaRPr>
          </a:p>
          <a:p>
            <a:r>
              <a:rPr lang="fr-FR" dirty="0" smtClean="0">
                <a:solidFill>
                  <a:srgbClr val="FF0000"/>
                </a:solidFill>
              </a:rPr>
              <a:t>	</a:t>
            </a:r>
            <a:r>
              <a:rPr lang="en-US" dirty="0" smtClean="0">
                <a:solidFill>
                  <a:srgbClr val="FF0000"/>
                </a:solidFill>
              </a:rPr>
              <a:t>for(digit=0;digit&lt;=9; digit++)</a:t>
            </a:r>
            <a:endParaRPr lang="en-GB" dirty="0" smtClean="0">
              <a:solidFill>
                <a:srgbClr val="FF0000"/>
              </a:solidFill>
            </a:endParaRPr>
          </a:p>
          <a:p>
            <a:r>
              <a:rPr lang="en-US" dirty="0" smtClean="0">
                <a:solidFill>
                  <a:srgbClr val="FF0000"/>
                </a:solidFill>
              </a:rPr>
              <a:t>	</a:t>
            </a:r>
            <a:r>
              <a:rPr lang="en-US" dirty="0" err="1" smtClean="0">
                <a:solidFill>
                  <a:srgbClr val="FF0000"/>
                </a:solidFill>
              </a:rPr>
              <a:t>printf</a:t>
            </a:r>
            <a:r>
              <a:rPr lang="en-US" dirty="0" smtClean="0">
                <a:solidFill>
                  <a:srgbClr val="FF0000"/>
                </a:solidFill>
              </a:rPr>
              <a:t>(“%d \n” , digit);</a:t>
            </a:r>
            <a:endParaRPr lang="en-GB" dirty="0" smtClean="0">
              <a:solidFill>
                <a:srgbClr val="FF0000"/>
              </a:solidFill>
            </a:endParaRPr>
          </a:p>
          <a:p>
            <a:r>
              <a:rPr lang="en-US" dirty="0" smtClean="0">
                <a:solidFill>
                  <a:srgbClr val="FF0000"/>
                </a:solidFill>
              </a:rPr>
              <a:t>	return 0;</a:t>
            </a:r>
            <a:endParaRPr lang="en-GB" dirty="0" smtClean="0">
              <a:solidFill>
                <a:srgbClr val="FF0000"/>
              </a:solidFill>
            </a:endParaRPr>
          </a:p>
          <a:p>
            <a:r>
              <a:rPr lang="en-US" dirty="0" smtClean="0">
                <a:solidFill>
                  <a:srgbClr val="FF0000"/>
                </a:solidFill>
              </a:rPr>
              <a:t>}</a:t>
            </a:r>
            <a:endParaRPr lang="en-GB" dirty="0" smtClean="0">
              <a:solidFill>
                <a:srgbClr val="FF0000"/>
              </a:solidFill>
            </a:endParaRPr>
          </a:p>
          <a:p>
            <a:endParaRPr lang="en-US" dirty="0" smtClean="0"/>
          </a:p>
          <a:p>
            <a:endParaRPr lang="en-GB" b="1" dirty="0" smtClean="0"/>
          </a:p>
          <a:p>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i="1" dirty="0" smtClean="0"/>
              <a:t>Example: Table of cubes</a:t>
            </a:r>
            <a:r>
              <a:rPr lang="en-GB" b="1" dirty="0" smtClean="0"/>
              <a:t/>
            </a:r>
            <a:br>
              <a:rPr lang="en-GB" b="1" dirty="0" smtClean="0"/>
            </a:br>
            <a:endParaRPr lang="en-GB" b="1" dirty="0"/>
          </a:p>
        </p:txBody>
      </p:sp>
      <p:sp>
        <p:nvSpPr>
          <p:cNvPr id="4" name="Date Placeholder 3"/>
          <p:cNvSpPr>
            <a:spLocks noGrp="1"/>
          </p:cNvSpPr>
          <p:nvPr>
            <p:ph type="dt" sz="half" idx="10"/>
          </p:nvPr>
        </p:nvSpPr>
        <p:spPr/>
        <p:txBody>
          <a:bodyPr/>
          <a:lstStyle/>
          <a:p>
            <a:fld id="{BECE7156-32DB-4E58-94F2-4AB0FD3DFCC7}"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29</a:t>
            </a:fld>
            <a:endParaRPr lang="en-GB"/>
          </a:p>
        </p:txBody>
      </p:sp>
      <p:sp>
        <p:nvSpPr>
          <p:cNvPr id="3" name="Content Placeholder 2"/>
          <p:cNvSpPr>
            <a:spLocks noGrp="1"/>
          </p:cNvSpPr>
          <p:nvPr>
            <p:ph sz="quarter" idx="1"/>
          </p:nvPr>
        </p:nvSpPr>
        <p:spPr/>
        <p:txBody>
          <a:bodyPr>
            <a:normAutofit fontScale="92500" lnSpcReduction="20000"/>
          </a:bodyPr>
          <a:lstStyle/>
          <a:p>
            <a:pPr marL="514350" indent="-514350">
              <a:buFont typeface="+mj-lt"/>
              <a:buAutoNum type="arabicPeriod"/>
            </a:pPr>
            <a:r>
              <a:rPr lang="en-US" b="1" dirty="0" smtClean="0">
                <a:solidFill>
                  <a:srgbClr val="FF0000"/>
                </a:solidFill>
              </a:rPr>
              <a:t>/ </a:t>
            </a:r>
            <a:r>
              <a:rPr lang="en-US" dirty="0" smtClean="0">
                <a:solidFill>
                  <a:srgbClr val="FF0000"/>
                </a:solidFill>
              </a:rPr>
              <a:t>Using a loop to make a table of cubes */</a:t>
            </a:r>
            <a:endParaRPr lang="en-GB" dirty="0" smtClean="0">
              <a:solidFill>
                <a:srgbClr val="FF0000"/>
              </a:solidFill>
            </a:endParaRPr>
          </a:p>
          <a:p>
            <a:pPr marL="514350" indent="-514350">
              <a:buFont typeface="+mj-lt"/>
              <a:buAutoNum type="arabicPeriod"/>
            </a:pPr>
            <a:r>
              <a:rPr lang="en-US" dirty="0" smtClean="0">
                <a:solidFill>
                  <a:srgbClr val="FF0000"/>
                </a:solidFill>
              </a:rPr>
              <a:t>#include&lt;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pPr marL="514350" indent="-514350">
              <a:buFont typeface="+mj-lt"/>
              <a:buAutoNum type="arabicPeriod"/>
            </a:pPr>
            <a:r>
              <a:rPr lang="en-US" dirty="0" smtClean="0">
                <a:solidFill>
                  <a:srgbClr val="FF0000"/>
                </a:solidFill>
              </a:rPr>
              <a:t>main()</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number;</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(“n        </a:t>
            </a:r>
            <a:r>
              <a:rPr lang="en-US" dirty="0" err="1" smtClean="0">
                <a:solidFill>
                  <a:srgbClr val="FF0000"/>
                </a:solidFill>
              </a:rPr>
              <a:t>n</a:t>
            </a:r>
            <a:r>
              <a:rPr lang="en-US" dirty="0" smtClean="0">
                <a:solidFill>
                  <a:srgbClr val="FF0000"/>
                </a:solidFill>
              </a:rPr>
              <a:t> cubed “);</a:t>
            </a:r>
            <a:endParaRPr lang="en-GB" dirty="0" smtClean="0">
              <a:solidFill>
                <a:srgbClr val="FF0000"/>
              </a:solidFill>
            </a:endParaRPr>
          </a:p>
          <a:p>
            <a:pPr marL="514350" indent="-514350">
              <a:buFont typeface="+mj-lt"/>
              <a:buAutoNum type="arabicPeriod"/>
            </a:pPr>
            <a:r>
              <a:rPr lang="en-US" dirty="0" smtClean="0">
                <a:solidFill>
                  <a:srgbClr val="FF0000"/>
                </a:solidFill>
              </a:rPr>
              <a:t>	for(num=1; num&lt;=6;num++)</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(“%5d  %5d \n”, num, num*num*num);</a:t>
            </a:r>
            <a:endParaRPr lang="en-GB" dirty="0" smtClean="0">
              <a:solidFill>
                <a:srgbClr val="FF0000"/>
              </a:solidFill>
            </a:endParaRPr>
          </a:p>
          <a:p>
            <a:pPr marL="514350" indent="-514350">
              <a:buFont typeface="+mj-lt"/>
              <a:buAutoNum type="arabicPeriod"/>
            </a:pPr>
            <a:r>
              <a:rPr lang="en-US" dirty="0" smtClean="0">
                <a:solidFill>
                  <a:srgbClr val="FF0000"/>
                </a:solidFill>
              </a:rPr>
              <a:t>	return 0;</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Sequence…</a:t>
            </a:r>
            <a:endParaRPr lang="en-GB" dirty="0"/>
          </a:p>
        </p:txBody>
      </p:sp>
      <p:sp>
        <p:nvSpPr>
          <p:cNvPr id="4" name="Date Placeholder 3"/>
          <p:cNvSpPr>
            <a:spLocks noGrp="1"/>
          </p:cNvSpPr>
          <p:nvPr>
            <p:ph type="dt" sz="half" idx="10"/>
          </p:nvPr>
        </p:nvSpPr>
        <p:spPr/>
        <p:txBody>
          <a:bodyPr/>
          <a:lstStyle/>
          <a:p>
            <a:fld id="{853D7532-516E-4BCC-8DAC-3AFD73FD9B93}" type="datetime1">
              <a:rPr lang="en-US" smtClean="0"/>
              <a:t>5/28/2012</a:t>
            </a:fld>
            <a:endParaRPr lang="en-GB"/>
          </a:p>
        </p:txBody>
      </p:sp>
      <p:sp>
        <p:nvSpPr>
          <p:cNvPr id="6" name="Footer Placeholder 5"/>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a:t>
            </a:fld>
            <a:endParaRPr lang="en-GB"/>
          </a:p>
        </p:txBody>
      </p:sp>
      <p:sp>
        <p:nvSpPr>
          <p:cNvPr id="3" name="Content Placeholder 2"/>
          <p:cNvSpPr>
            <a:spLocks noGrp="1"/>
          </p:cNvSpPr>
          <p:nvPr>
            <p:ph sz="quarter" idx="1"/>
          </p:nvPr>
        </p:nvSpPr>
        <p:spPr/>
        <p:txBody>
          <a:bodyPr>
            <a:normAutofit/>
          </a:bodyPr>
          <a:lstStyle/>
          <a:p>
            <a:r>
              <a:rPr lang="en-GB" dirty="0" smtClean="0"/>
              <a:t>These consist of execution of statements one at a time in the sequences they appear.</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Note….</a:t>
            </a:r>
            <a:endParaRPr lang="en-US" dirty="0"/>
          </a:p>
        </p:txBody>
      </p:sp>
      <p:sp>
        <p:nvSpPr>
          <p:cNvPr id="4" name="Date Placeholder 3"/>
          <p:cNvSpPr>
            <a:spLocks noGrp="1"/>
          </p:cNvSpPr>
          <p:nvPr>
            <p:ph type="dt" sz="half" idx="10"/>
          </p:nvPr>
        </p:nvSpPr>
        <p:spPr/>
        <p:txBody>
          <a:bodyPr/>
          <a:lstStyle/>
          <a:p>
            <a:fld id="{43E07A0D-3664-443C-BA82-E7DD1D3BDFC9}"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30</a:t>
            </a:fld>
            <a:endParaRPr lang="en-GB"/>
          </a:p>
        </p:txBody>
      </p:sp>
      <p:sp>
        <p:nvSpPr>
          <p:cNvPr id="3" name="Content Placeholder 2"/>
          <p:cNvSpPr>
            <a:spLocks noGrp="1"/>
          </p:cNvSpPr>
          <p:nvPr>
            <p:ph sz="quarter" idx="1"/>
          </p:nvPr>
        </p:nvSpPr>
        <p:spPr/>
        <p:txBody>
          <a:bodyPr>
            <a:normAutofit/>
          </a:bodyPr>
          <a:lstStyle/>
          <a:p>
            <a:pPr hangingPunct="0"/>
            <a:r>
              <a:rPr lang="en-US" b="1" dirty="0" smtClean="0"/>
              <a:t>Also note the following points about the for structure.</a:t>
            </a:r>
            <a:endParaRPr lang="en-GB" b="1" u="sng" dirty="0" smtClean="0"/>
          </a:p>
          <a:p>
            <a:pPr lvl="0"/>
            <a:r>
              <a:rPr lang="en-US" dirty="0" smtClean="0"/>
              <a:t>You can count down using the decrement operator</a:t>
            </a:r>
            <a:endParaRPr lang="en-GB" dirty="0" smtClean="0"/>
          </a:p>
          <a:p>
            <a:pPr lvl="0"/>
            <a:r>
              <a:rPr lang="en-US" dirty="0" smtClean="0"/>
              <a:t>You can count by any number you wish; two’s threes, etc.</a:t>
            </a:r>
            <a:endParaRPr lang="en-GB" dirty="0" smtClean="0"/>
          </a:p>
          <a:p>
            <a:pPr lvl="0"/>
            <a:r>
              <a:rPr lang="en-US" dirty="0" smtClean="0"/>
              <a:t>You can test some condition other than the number of operators.</a:t>
            </a:r>
            <a:endParaRPr lang="en-GB" dirty="0" smtClean="0"/>
          </a:p>
          <a:p>
            <a:pPr lvl="0"/>
            <a:r>
              <a:rPr lang="en-US" dirty="0" smtClean="0"/>
              <a:t>A quantity can increase geometrically instead of arithmetically.</a:t>
            </a:r>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Using break and continue statements in loops</a:t>
            </a:r>
            <a:r>
              <a:rPr lang="en-GB" b="1" dirty="0" smtClean="0"/>
              <a:t/>
            </a:r>
            <a:br>
              <a:rPr lang="en-GB" b="1" dirty="0" smtClean="0"/>
            </a:br>
            <a:endParaRPr lang="en-GB" b="1" dirty="0"/>
          </a:p>
        </p:txBody>
      </p:sp>
      <p:sp>
        <p:nvSpPr>
          <p:cNvPr id="4" name="Date Placeholder 3"/>
          <p:cNvSpPr>
            <a:spLocks noGrp="1"/>
          </p:cNvSpPr>
          <p:nvPr>
            <p:ph type="dt" sz="half" idx="10"/>
          </p:nvPr>
        </p:nvSpPr>
        <p:spPr/>
        <p:txBody>
          <a:bodyPr/>
          <a:lstStyle/>
          <a:p>
            <a:fld id="{EEAA6C9B-1BE8-41A5-B822-932C244B9C68}"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31</a:t>
            </a:fld>
            <a:endParaRPr lang="en-GB"/>
          </a:p>
        </p:txBody>
      </p:sp>
      <p:sp>
        <p:nvSpPr>
          <p:cNvPr id="3" name="Content Placeholder 2"/>
          <p:cNvSpPr>
            <a:spLocks noGrp="1"/>
          </p:cNvSpPr>
          <p:nvPr>
            <p:ph sz="quarter" idx="1"/>
          </p:nvPr>
        </p:nvSpPr>
        <p:spPr/>
        <p:txBody>
          <a:bodyPr>
            <a:normAutofit fontScale="92500" lnSpcReduction="20000"/>
          </a:bodyPr>
          <a:lstStyle/>
          <a:p>
            <a:r>
              <a:rPr lang="en-US" dirty="0" smtClean="0"/>
              <a:t>The </a:t>
            </a:r>
            <a:r>
              <a:rPr lang="en-US" b="1" dirty="0" smtClean="0"/>
              <a:t>break</a:t>
            </a:r>
            <a:r>
              <a:rPr lang="en-US" dirty="0" smtClean="0"/>
              <a:t> statement allows you to exit a loop from any point within its body, bypassing its normal termination expression.</a:t>
            </a:r>
          </a:p>
          <a:p>
            <a:r>
              <a:rPr lang="en-US" dirty="0" smtClean="0"/>
              <a:t> When the </a:t>
            </a:r>
            <a:r>
              <a:rPr lang="en-US" b="1" dirty="0" smtClean="0"/>
              <a:t>break</a:t>
            </a:r>
            <a:r>
              <a:rPr lang="en-US" dirty="0" smtClean="0"/>
              <a:t> statement is encountered inside a loop, the loop is immediately terminated, and program control resumes at the next statement following the loop.</a:t>
            </a:r>
          </a:p>
          <a:p>
            <a:r>
              <a:rPr lang="en-US" dirty="0" smtClean="0"/>
              <a:t> The </a:t>
            </a:r>
            <a:r>
              <a:rPr lang="en-US" b="1" dirty="0" smtClean="0"/>
              <a:t>break</a:t>
            </a:r>
            <a:r>
              <a:rPr lang="en-US" dirty="0" smtClean="0"/>
              <a:t> statement can be used with all three of C's loops. You can have as many statements within a loop as you desire. </a:t>
            </a:r>
          </a:p>
          <a:p>
            <a:r>
              <a:rPr lang="en-US" dirty="0" smtClean="0"/>
              <a:t>It is generally best to use the </a:t>
            </a:r>
            <a:r>
              <a:rPr lang="en-US" b="1" dirty="0" smtClean="0"/>
              <a:t>break</a:t>
            </a:r>
            <a:r>
              <a:rPr lang="en-US" dirty="0" smtClean="0"/>
              <a:t> for special purposes, not as your normal loop exit. </a:t>
            </a:r>
            <a:r>
              <a:rPr lang="en-US" b="1" dirty="0" smtClean="0"/>
              <a:t>break</a:t>
            </a:r>
            <a:r>
              <a:rPr lang="en-US" dirty="0" smtClean="0"/>
              <a:t> is also used with </a:t>
            </a:r>
            <a:r>
              <a:rPr lang="en-US" b="1" dirty="0" smtClean="0"/>
              <a:t>case</a:t>
            </a:r>
            <a:r>
              <a:rPr lang="en-US" dirty="0" smtClean="0"/>
              <a:t> statements as explained earlier. </a:t>
            </a:r>
            <a:endParaRPr lang="en-GB"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break statement</a:t>
            </a:r>
            <a:endParaRPr lang="en-GB" dirty="0"/>
          </a:p>
        </p:txBody>
      </p:sp>
      <p:sp>
        <p:nvSpPr>
          <p:cNvPr id="3" name="Date Placeholder 2"/>
          <p:cNvSpPr>
            <a:spLocks noGrp="1"/>
          </p:cNvSpPr>
          <p:nvPr>
            <p:ph type="dt" sz="half" idx="10"/>
          </p:nvPr>
        </p:nvSpPr>
        <p:spPr/>
        <p:txBody>
          <a:bodyPr/>
          <a:lstStyle/>
          <a:p>
            <a:fld id="{83AADE55-6F51-4E77-A61E-716088EE2D47}"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32</a:t>
            </a:fld>
            <a:endParaRPr lang="en-GB"/>
          </a:p>
        </p:txBody>
      </p:sp>
      <p:sp>
        <p:nvSpPr>
          <p:cNvPr id="6" name="Content Placeholder 5"/>
          <p:cNvSpPr>
            <a:spLocks noGrp="1"/>
          </p:cNvSpPr>
          <p:nvPr>
            <p:ph sz="quarter" idx="1"/>
          </p:nvPr>
        </p:nvSpPr>
        <p:spPr/>
        <p:txBody>
          <a:bodyPr>
            <a:normAutofit fontScale="47500" lnSpcReduction="20000"/>
          </a:bodyPr>
          <a:lstStyle/>
          <a:p>
            <a:pPr marL="514350" indent="-514350">
              <a:buFont typeface="+mj-lt"/>
              <a:buAutoNum type="arabicPeriod"/>
            </a:pPr>
            <a:r>
              <a:rPr lang="en-US" dirty="0" smtClean="0">
                <a:solidFill>
                  <a:srgbClr val="FF0000"/>
                </a:solidFill>
              </a:rPr>
              <a:t>#include &lt;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main()</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t ;</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for ( ; ; )</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(“Value of t: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scanf</a:t>
            </a:r>
            <a:r>
              <a:rPr lang="en-US" dirty="0" smtClean="0">
                <a:solidFill>
                  <a:srgbClr val="FF0000"/>
                </a:solidFill>
              </a:rPr>
              <a:t>("%d" , &amp;t)   ;</a:t>
            </a:r>
            <a:endParaRPr lang="en-GB" dirty="0" smtClean="0">
              <a:solidFill>
                <a:srgbClr val="FF0000"/>
              </a:solidFill>
            </a:endParaRPr>
          </a:p>
          <a:p>
            <a:pPr marL="514350" indent="-514350">
              <a:buFont typeface="+mj-lt"/>
              <a:buAutoNum type="arabicPeriod"/>
            </a:pPr>
            <a:r>
              <a:rPr lang="en-US" dirty="0" smtClean="0">
                <a:solidFill>
                  <a:srgbClr val="FF0000"/>
                </a:solidFill>
              </a:rPr>
              <a:t>       if ( t==10 ) </a:t>
            </a:r>
            <a:endParaRPr lang="en-GB" dirty="0" smtClean="0">
              <a:solidFill>
                <a:srgbClr val="FF0000"/>
              </a:solidFill>
            </a:endParaRPr>
          </a:p>
          <a:p>
            <a:pPr marL="514350" indent="-514350">
              <a:buFont typeface="+mj-lt"/>
              <a:buAutoNum type="arabicPeriod"/>
            </a:pPr>
            <a:r>
              <a:rPr lang="en-US" dirty="0" smtClean="0">
                <a:solidFill>
                  <a:srgbClr val="FF0000"/>
                </a:solidFill>
              </a:rPr>
              <a:t>            break ;</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("End of an infinite loop...\n");</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Continue statement</a:t>
            </a:r>
            <a:endParaRPr lang="en-GB" b="1" dirty="0"/>
          </a:p>
        </p:txBody>
      </p:sp>
      <p:sp>
        <p:nvSpPr>
          <p:cNvPr id="3" name="Date Placeholder 2"/>
          <p:cNvSpPr>
            <a:spLocks noGrp="1"/>
          </p:cNvSpPr>
          <p:nvPr>
            <p:ph type="dt" sz="half" idx="10"/>
          </p:nvPr>
        </p:nvSpPr>
        <p:spPr/>
        <p:txBody>
          <a:bodyPr/>
          <a:lstStyle/>
          <a:p>
            <a:fld id="{5154EFE3-D19B-49FE-99F7-0B0B5E4764AE}"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33</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smtClean="0"/>
              <a:t>The </a:t>
            </a:r>
            <a:r>
              <a:rPr lang="en-US" b="1" dirty="0" smtClean="0"/>
              <a:t>continue</a:t>
            </a:r>
            <a:r>
              <a:rPr lang="en-US" dirty="0" smtClean="0"/>
              <a:t> statement is somewhat the opposite of the </a:t>
            </a:r>
            <a:r>
              <a:rPr lang="en-US" b="1" dirty="0" smtClean="0"/>
              <a:t>break</a:t>
            </a:r>
            <a:r>
              <a:rPr lang="en-US" dirty="0" smtClean="0"/>
              <a:t> statement. </a:t>
            </a:r>
          </a:p>
          <a:p>
            <a:r>
              <a:rPr lang="en-US" dirty="0" smtClean="0"/>
              <a:t>It forces the next iteration of the loop to take place, skipping any code in between itself and the test condition of the loop. </a:t>
            </a:r>
          </a:p>
          <a:p>
            <a:r>
              <a:rPr lang="en-US" dirty="0" smtClean="0"/>
              <a:t>In </a:t>
            </a:r>
            <a:r>
              <a:rPr lang="en-US" b="1" dirty="0" smtClean="0"/>
              <a:t>while</a:t>
            </a:r>
            <a:r>
              <a:rPr lang="en-US" dirty="0" smtClean="0"/>
              <a:t> and </a:t>
            </a:r>
            <a:r>
              <a:rPr lang="en-US" b="1" dirty="0" smtClean="0"/>
              <a:t>do-while</a:t>
            </a:r>
            <a:r>
              <a:rPr lang="en-US" dirty="0" smtClean="0"/>
              <a:t> loops, a </a:t>
            </a:r>
            <a:r>
              <a:rPr lang="en-US" b="1" i="1" dirty="0" smtClean="0"/>
              <a:t>continue</a:t>
            </a:r>
            <a:r>
              <a:rPr lang="en-US" dirty="0" smtClean="0"/>
              <a:t> statement will cause control to go directly to the test condition and then continue the looping process.</a:t>
            </a:r>
          </a:p>
          <a:p>
            <a:r>
              <a:rPr lang="en-US" dirty="0" smtClean="0"/>
              <a:t> In the case of the </a:t>
            </a:r>
            <a:r>
              <a:rPr lang="en-US" b="1" dirty="0" smtClean="0"/>
              <a:t>for</a:t>
            </a:r>
            <a:r>
              <a:rPr lang="en-US" dirty="0" smtClean="0"/>
              <a:t> loop, the increment part of the loop continues. </a:t>
            </a:r>
          </a:p>
          <a:p>
            <a:r>
              <a:rPr lang="en-US" dirty="0" smtClean="0"/>
              <a:t>One good use of </a:t>
            </a:r>
            <a:r>
              <a:rPr lang="en-US" b="1" dirty="0" smtClean="0"/>
              <a:t>continue</a:t>
            </a:r>
            <a:r>
              <a:rPr lang="en-US" dirty="0" smtClean="0"/>
              <a:t> is to restart a statement sequence when an error occurs.</a:t>
            </a:r>
            <a:endParaRPr lang="en-GB" dirty="0" smtClean="0"/>
          </a:p>
          <a:p>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hangingPunct="0"/>
            <a:r>
              <a:rPr lang="en-US" b="1" i="1" dirty="0" smtClean="0"/>
              <a:t>Example : continue statement</a:t>
            </a:r>
            <a:endParaRPr lang="en-GB" b="1" dirty="0"/>
          </a:p>
        </p:txBody>
      </p:sp>
      <p:sp>
        <p:nvSpPr>
          <p:cNvPr id="3" name="Date Placeholder 2"/>
          <p:cNvSpPr>
            <a:spLocks noGrp="1"/>
          </p:cNvSpPr>
          <p:nvPr>
            <p:ph type="dt" sz="half" idx="10"/>
          </p:nvPr>
        </p:nvSpPr>
        <p:spPr/>
        <p:txBody>
          <a:bodyPr/>
          <a:lstStyle/>
          <a:p>
            <a:fld id="{C21D2461-DF48-4841-A2CE-EF4CBCDFB558}"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34</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smtClean="0"/>
              <a:t>Only even integers between 0 and 100 are printed.</a:t>
            </a:r>
            <a:endParaRPr lang="en-GB" dirty="0" smtClean="0"/>
          </a:p>
          <a:p>
            <a:r>
              <a:rPr lang="en-US" b="1" i="1" dirty="0" smtClean="0"/>
              <a:t> </a:t>
            </a:r>
            <a:endParaRPr lang="en-GB" dirty="0" smtClean="0"/>
          </a:p>
          <a:p>
            <a:pPr marL="880110" lvl="1" indent="-514350">
              <a:buFont typeface="+mj-lt"/>
              <a:buAutoNum type="arabicPeriod"/>
            </a:pPr>
            <a:r>
              <a:rPr lang="en-US" dirty="0" smtClean="0">
                <a:solidFill>
                  <a:srgbClr val="FF0000"/>
                </a:solidFill>
              </a:rPr>
              <a:t>#include &lt;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pPr marL="880110" lvl="1" indent="-514350">
              <a:buFont typeface="+mj-lt"/>
              <a:buAutoNum type="arabicPeriod"/>
            </a:pPr>
            <a:r>
              <a:rPr lang="en-US" dirty="0" smtClean="0">
                <a:solidFill>
                  <a:srgbClr val="FF0000"/>
                </a:solidFill>
              </a:rPr>
              <a:t>main()</a:t>
            </a:r>
            <a:endParaRPr lang="en-GB" dirty="0" smtClean="0">
              <a:solidFill>
                <a:srgbClr val="FF0000"/>
              </a:solidFill>
            </a:endParaRPr>
          </a:p>
          <a:p>
            <a:pPr marL="880110" lvl="1" indent="-514350">
              <a:buFont typeface="+mj-lt"/>
              <a:buAutoNum type="arabicPeriod"/>
            </a:pPr>
            <a:r>
              <a:rPr lang="en-US" dirty="0" smtClean="0">
                <a:solidFill>
                  <a:srgbClr val="FF0000"/>
                </a:solidFill>
              </a:rPr>
              <a:t>{</a:t>
            </a:r>
            <a:endParaRPr lang="en-GB" dirty="0" smtClean="0">
              <a:solidFill>
                <a:srgbClr val="FF0000"/>
              </a:solidFill>
            </a:endParaRPr>
          </a:p>
          <a:p>
            <a:pPr marL="880110" lvl="1"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x ;</a:t>
            </a:r>
            <a:endParaRPr lang="en-GB" dirty="0" smtClean="0">
              <a:solidFill>
                <a:srgbClr val="FF0000"/>
              </a:solidFill>
            </a:endParaRPr>
          </a:p>
          <a:p>
            <a:pPr marL="880110" lvl="1" indent="-514350">
              <a:buFont typeface="+mj-lt"/>
              <a:buAutoNum type="arabicPeriod"/>
            </a:pPr>
            <a:r>
              <a:rPr lang="en-US" dirty="0" smtClean="0">
                <a:solidFill>
                  <a:srgbClr val="FF0000"/>
                </a:solidFill>
              </a:rPr>
              <a:t>    for (x=0 ; x&lt;=100 ; x++){</a:t>
            </a:r>
            <a:endParaRPr lang="en-GB" dirty="0" smtClean="0">
              <a:solidFill>
                <a:srgbClr val="FF0000"/>
              </a:solidFill>
            </a:endParaRPr>
          </a:p>
          <a:p>
            <a:pPr marL="880110" lvl="1" indent="-514350">
              <a:buFont typeface="+mj-lt"/>
              <a:buAutoNum type="arabicPeriod"/>
            </a:pPr>
            <a:r>
              <a:rPr lang="en-US" dirty="0" smtClean="0">
                <a:solidFill>
                  <a:srgbClr val="FF0000"/>
                </a:solidFill>
              </a:rPr>
              <a:t>      if(x%2==0) continue;</a:t>
            </a:r>
            <a:endParaRPr lang="en-GB" dirty="0" smtClean="0">
              <a:solidFill>
                <a:srgbClr val="FF0000"/>
              </a:solidFill>
            </a:endParaRPr>
          </a:p>
          <a:p>
            <a:pPr marL="880110" lvl="1"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("%d\n" , x);</a:t>
            </a:r>
            <a:endParaRPr lang="en-GB" dirty="0" smtClean="0">
              <a:solidFill>
                <a:srgbClr val="FF0000"/>
              </a:solidFill>
            </a:endParaRPr>
          </a:p>
          <a:p>
            <a:pPr marL="880110" lvl="1" indent="-514350">
              <a:buFont typeface="+mj-lt"/>
              <a:buAutoNum type="arabicPeriod"/>
            </a:pPr>
            <a:r>
              <a:rPr lang="en-US" dirty="0" smtClean="0">
                <a:solidFill>
                  <a:srgbClr val="FF0000"/>
                </a:solidFill>
              </a:rPr>
              <a:t>    }</a:t>
            </a:r>
            <a:endParaRPr lang="en-GB" dirty="0" smtClean="0">
              <a:solidFill>
                <a:srgbClr val="FF0000"/>
              </a:solidFill>
            </a:endParaRPr>
          </a:p>
          <a:p>
            <a:pPr marL="880110" lvl="1"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endParaRPr lang="en-GB" dirty="0" smtClean="0">
              <a:solidFill>
                <a:srgbClr val="FF0000"/>
              </a:solidFill>
            </a:endParaRPr>
          </a:p>
          <a:p>
            <a:pPr marL="514350" indent="-514350">
              <a:buFont typeface="+mj-lt"/>
              <a:buAutoNum type="arabicPeriod"/>
            </a:pPr>
            <a:endParaRPr lang="en-GB"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a:t>
            </a:r>
            <a:r>
              <a:rPr lang="en-US" b="1" dirty="0" err="1" smtClean="0"/>
              <a:t>goto</a:t>
            </a:r>
            <a:r>
              <a:rPr lang="en-US" b="1" dirty="0" smtClean="0"/>
              <a:t>’ statement</a:t>
            </a:r>
            <a:endParaRPr lang="en-GB" b="1" dirty="0"/>
          </a:p>
        </p:txBody>
      </p:sp>
      <p:sp>
        <p:nvSpPr>
          <p:cNvPr id="3" name="Date Placeholder 2"/>
          <p:cNvSpPr>
            <a:spLocks noGrp="1"/>
          </p:cNvSpPr>
          <p:nvPr>
            <p:ph type="dt" sz="half" idx="10"/>
          </p:nvPr>
        </p:nvSpPr>
        <p:spPr/>
        <p:txBody>
          <a:bodyPr/>
          <a:lstStyle/>
          <a:p>
            <a:fld id="{4BBA2791-B4C4-4A40-ACE7-2A63362B4BB0}"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35</a:t>
            </a:fld>
            <a:endParaRPr lang="en-GB"/>
          </a:p>
        </p:txBody>
      </p:sp>
      <p:sp>
        <p:nvSpPr>
          <p:cNvPr id="6" name="Content Placeholder 5"/>
          <p:cNvSpPr>
            <a:spLocks noGrp="1"/>
          </p:cNvSpPr>
          <p:nvPr>
            <p:ph sz="quarter" idx="1"/>
          </p:nvPr>
        </p:nvSpPr>
        <p:spPr/>
        <p:txBody>
          <a:bodyPr>
            <a:normAutofit lnSpcReduction="10000"/>
          </a:bodyPr>
          <a:lstStyle/>
          <a:p>
            <a:r>
              <a:rPr lang="en-US" dirty="0" smtClean="0"/>
              <a:t>This is another control flow statement. It takes the form </a:t>
            </a:r>
            <a:r>
              <a:rPr lang="en-US" dirty="0" err="1" smtClean="0"/>
              <a:t>goto</a:t>
            </a:r>
            <a:r>
              <a:rPr lang="en-US" dirty="0" smtClean="0"/>
              <a:t> </a:t>
            </a:r>
            <a:r>
              <a:rPr lang="en-US" dirty="0" err="1" smtClean="0"/>
              <a:t>labelname</a:t>
            </a:r>
            <a:r>
              <a:rPr lang="en-US" dirty="0" smtClean="0"/>
              <a:t>; </a:t>
            </a:r>
            <a:endParaRPr lang="en-GB" dirty="0" smtClean="0"/>
          </a:p>
          <a:p>
            <a:r>
              <a:rPr lang="en-US" b="1" dirty="0" smtClean="0"/>
              <a:t> </a:t>
            </a:r>
            <a:endParaRPr lang="en-GB" dirty="0" smtClean="0"/>
          </a:p>
          <a:p>
            <a:r>
              <a:rPr lang="en-US" dirty="0" smtClean="0"/>
              <a:t>Example</a:t>
            </a:r>
            <a:endParaRPr lang="en-GB" dirty="0" smtClean="0"/>
          </a:p>
          <a:p>
            <a:r>
              <a:rPr lang="en-US" dirty="0" err="1" smtClean="0"/>
              <a:t>goto</a:t>
            </a:r>
            <a:r>
              <a:rPr lang="en-US" dirty="0" smtClean="0"/>
              <a:t> part2;</a:t>
            </a:r>
            <a:endParaRPr lang="en-GB" b="1" dirty="0" smtClean="0"/>
          </a:p>
          <a:p>
            <a:r>
              <a:rPr lang="en-US" dirty="0" smtClean="0"/>
              <a:t>part2: </a:t>
            </a:r>
            <a:r>
              <a:rPr lang="en-US" dirty="0" err="1" smtClean="0"/>
              <a:t>printf</a:t>
            </a:r>
            <a:r>
              <a:rPr lang="en-US" dirty="0" smtClean="0"/>
              <a:t>(“programming in c”\n”;)</a:t>
            </a:r>
            <a:endParaRPr lang="en-GB" b="1" dirty="0" smtClean="0"/>
          </a:p>
          <a:p>
            <a:r>
              <a:rPr lang="en-US" dirty="0" smtClean="0"/>
              <a:t>In principle you never need to use </a:t>
            </a:r>
            <a:r>
              <a:rPr lang="en-US" i="1" dirty="0" err="1" smtClean="0"/>
              <a:t>goto</a:t>
            </a:r>
            <a:r>
              <a:rPr lang="en-US" dirty="0" smtClean="0"/>
              <a:t> in a C statement. The </a:t>
            </a:r>
            <a:r>
              <a:rPr lang="en-US" i="1" dirty="0" smtClean="0"/>
              <a:t>if</a:t>
            </a:r>
            <a:r>
              <a:rPr lang="en-US" dirty="0" smtClean="0"/>
              <a:t> construct can be used in its place as shown below.</a:t>
            </a:r>
            <a:endParaRPr lang="en-GB" dirty="0" smtClean="0"/>
          </a:p>
          <a:p>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a:t>
            </a:r>
            <a:r>
              <a:rPr lang="en-GB" dirty="0" err="1" smtClean="0"/>
              <a:t>goto</a:t>
            </a:r>
            <a:r>
              <a:rPr lang="en-GB" dirty="0" smtClean="0"/>
              <a:t>’</a:t>
            </a:r>
            <a:endParaRPr lang="en-GB" dirty="0"/>
          </a:p>
        </p:txBody>
      </p:sp>
      <p:sp>
        <p:nvSpPr>
          <p:cNvPr id="3" name="Date Placeholder 2"/>
          <p:cNvSpPr>
            <a:spLocks noGrp="1"/>
          </p:cNvSpPr>
          <p:nvPr>
            <p:ph type="dt" sz="half" idx="10"/>
          </p:nvPr>
        </p:nvSpPr>
        <p:spPr/>
        <p:txBody>
          <a:bodyPr/>
          <a:lstStyle/>
          <a:p>
            <a:fld id="{9058CDC1-428E-4D13-9BEB-83218147F671}"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36</a:t>
            </a:fld>
            <a:endParaRPr lang="en-GB"/>
          </a:p>
        </p:txBody>
      </p:sp>
      <p:sp>
        <p:nvSpPr>
          <p:cNvPr id="6" name="Content Placeholder 5"/>
          <p:cNvSpPr>
            <a:spLocks noGrp="1"/>
          </p:cNvSpPr>
          <p:nvPr>
            <p:ph sz="quarter" idx="1"/>
          </p:nvPr>
        </p:nvSpPr>
        <p:spPr/>
        <p:txBody>
          <a:bodyPr>
            <a:normAutofit fontScale="85000" lnSpcReduction="20000"/>
          </a:bodyPr>
          <a:lstStyle/>
          <a:p>
            <a:pPr hangingPunct="0"/>
            <a:r>
              <a:rPr lang="en-US" b="1" dirty="0" smtClean="0"/>
              <a:t>Alternative 1               Alternative 2                            	                                     </a:t>
            </a:r>
            <a:endParaRPr lang="en-GB" b="1" u="sng" dirty="0" smtClean="0"/>
          </a:p>
          <a:p>
            <a:r>
              <a:rPr lang="en-US" dirty="0" smtClean="0"/>
              <a:t> </a:t>
            </a:r>
            <a:endParaRPr lang="en-GB" dirty="0" smtClean="0"/>
          </a:p>
          <a:p>
            <a:r>
              <a:rPr lang="en-US" dirty="0" smtClean="0"/>
              <a:t>if (a&gt;14)                       if (a&gt;14)</a:t>
            </a:r>
            <a:endParaRPr lang="en-GB" b="1" dirty="0" smtClean="0"/>
          </a:p>
          <a:p>
            <a:r>
              <a:rPr lang="en-US" dirty="0" smtClean="0"/>
              <a:t>  </a:t>
            </a:r>
            <a:r>
              <a:rPr lang="en-US" dirty="0" err="1" smtClean="0"/>
              <a:t>goto</a:t>
            </a:r>
            <a:r>
              <a:rPr lang="en-US" dirty="0" smtClean="0"/>
              <a:t> a;                             sheds=3;</a:t>
            </a:r>
          </a:p>
          <a:p>
            <a:endParaRPr lang="en-GB" b="1" dirty="0" smtClean="0"/>
          </a:p>
          <a:p>
            <a:r>
              <a:rPr lang="en-US" dirty="0" smtClean="0"/>
              <a:t> sheds=2;                       else</a:t>
            </a:r>
            <a:endParaRPr lang="en-GB" b="1" dirty="0" smtClean="0"/>
          </a:p>
          <a:p>
            <a:r>
              <a:rPr lang="en-US" dirty="0" smtClean="0"/>
              <a:t> </a:t>
            </a:r>
            <a:r>
              <a:rPr lang="en-US" dirty="0" err="1" smtClean="0"/>
              <a:t>goto</a:t>
            </a:r>
            <a:r>
              <a:rPr lang="en-US" dirty="0" smtClean="0"/>
              <a:t> b;                             sheds=2;</a:t>
            </a:r>
          </a:p>
          <a:p>
            <a:endParaRPr lang="en-GB" b="1" dirty="0" smtClean="0"/>
          </a:p>
          <a:p>
            <a:r>
              <a:rPr lang="en-US" dirty="0" smtClean="0"/>
              <a:t>a: sheds=3;                     k=2*sheds;</a:t>
            </a:r>
            <a:endParaRPr lang="en-GB" b="1" dirty="0" smtClean="0"/>
          </a:p>
          <a:p>
            <a:r>
              <a:rPr lang="en-US" dirty="0" smtClean="0"/>
              <a:t>b: k=2 * sheds;</a:t>
            </a:r>
            <a:endParaRPr lang="en-GB" b="1" dirty="0" smtClean="0"/>
          </a:p>
          <a:p>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Nesting statements</a:t>
            </a:r>
            <a:r>
              <a:rPr lang="en-GB" b="1" dirty="0" smtClean="0"/>
              <a:t/>
            </a:r>
            <a:br>
              <a:rPr lang="en-GB" b="1" dirty="0" smtClean="0"/>
            </a:br>
            <a:endParaRPr lang="en-GB" dirty="0"/>
          </a:p>
        </p:txBody>
      </p:sp>
      <p:sp>
        <p:nvSpPr>
          <p:cNvPr id="3" name="Date Placeholder 2"/>
          <p:cNvSpPr>
            <a:spLocks noGrp="1"/>
          </p:cNvSpPr>
          <p:nvPr>
            <p:ph type="dt" sz="half" idx="10"/>
          </p:nvPr>
        </p:nvSpPr>
        <p:spPr/>
        <p:txBody>
          <a:bodyPr/>
          <a:lstStyle/>
          <a:p>
            <a:fld id="{819A0D1C-0E6C-43EA-B7D2-399E20EEC5E6}"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37</a:t>
            </a:fld>
            <a:endParaRPr lang="en-GB"/>
          </a:p>
        </p:txBody>
      </p:sp>
      <p:sp>
        <p:nvSpPr>
          <p:cNvPr id="6" name="Content Placeholder 5"/>
          <p:cNvSpPr>
            <a:spLocks noGrp="1"/>
          </p:cNvSpPr>
          <p:nvPr>
            <p:ph sz="quarter" idx="1"/>
          </p:nvPr>
        </p:nvSpPr>
        <p:spPr/>
        <p:txBody>
          <a:bodyPr/>
          <a:lstStyle/>
          <a:p>
            <a:r>
              <a:rPr lang="en-US" dirty="0" smtClean="0"/>
              <a:t>It is possible to embed (place one inside another) control structures, particularly the if and for statements.</a:t>
            </a:r>
            <a:endParaRPr lang="en-GB" dirty="0" smtClean="0"/>
          </a:p>
          <a:p>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Nested ‘if’ statement</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EB4685E6-5703-4ADD-95B3-CBDD8952F0DA}"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38</a:t>
            </a:fld>
            <a:endParaRPr lang="en-GB"/>
          </a:p>
        </p:txBody>
      </p:sp>
      <p:sp>
        <p:nvSpPr>
          <p:cNvPr id="6" name="Content Placeholder 5"/>
          <p:cNvSpPr>
            <a:spLocks noGrp="1"/>
          </p:cNvSpPr>
          <p:nvPr>
            <p:ph sz="quarter" idx="1"/>
          </p:nvPr>
        </p:nvSpPr>
        <p:spPr/>
        <p:txBody>
          <a:bodyPr>
            <a:normAutofit fontScale="92500" lnSpcReduction="20000"/>
          </a:bodyPr>
          <a:lstStyle/>
          <a:p>
            <a:r>
              <a:rPr lang="en-US" dirty="0" smtClean="0"/>
              <a:t>It is used whenever choosing a particular selection leads to an additional choice.</a:t>
            </a:r>
            <a:endParaRPr lang="en-GB" dirty="0" smtClean="0"/>
          </a:p>
          <a:p>
            <a:r>
              <a:rPr lang="en-US" dirty="0" smtClean="0"/>
              <a:t> </a:t>
            </a:r>
            <a:endParaRPr lang="en-GB" dirty="0" smtClean="0"/>
          </a:p>
          <a:p>
            <a:pPr hangingPunct="0"/>
            <a:r>
              <a:rPr lang="en-US" b="1" i="1" dirty="0" smtClean="0"/>
              <a:t>Example</a:t>
            </a:r>
            <a:endParaRPr lang="en-GB" b="1" dirty="0" smtClean="0"/>
          </a:p>
          <a:p>
            <a:r>
              <a:rPr lang="en-US" dirty="0" smtClean="0"/>
              <a:t> </a:t>
            </a:r>
            <a:endParaRPr lang="en-GB" dirty="0" smtClean="0"/>
          </a:p>
          <a:p>
            <a:r>
              <a:rPr lang="en-US" dirty="0" smtClean="0"/>
              <a:t>if (number&gt;6)</a:t>
            </a:r>
            <a:endParaRPr lang="en-GB" b="1" dirty="0" smtClean="0"/>
          </a:p>
          <a:p>
            <a:r>
              <a:rPr lang="en-US" dirty="0" smtClean="0"/>
              <a:t>	if (number&lt;12)</a:t>
            </a:r>
            <a:endParaRPr lang="en-GB" b="1" dirty="0" smtClean="0"/>
          </a:p>
          <a:p>
            <a:r>
              <a:rPr lang="en-US" dirty="0" smtClean="0"/>
              <a:t>		</a:t>
            </a:r>
            <a:r>
              <a:rPr lang="en-US" dirty="0" err="1" smtClean="0"/>
              <a:t>printf</a:t>
            </a:r>
            <a:r>
              <a:rPr lang="en-US" dirty="0" smtClean="0"/>
              <a:t>(“You are very close to the target!”);</a:t>
            </a:r>
            <a:endParaRPr lang="en-GB" b="1" dirty="0" smtClean="0"/>
          </a:p>
          <a:p>
            <a:r>
              <a:rPr lang="en-US" dirty="0" smtClean="0"/>
              <a:t>else</a:t>
            </a:r>
            <a:endParaRPr lang="en-GB" b="1" dirty="0" smtClean="0"/>
          </a:p>
          <a:p>
            <a:r>
              <a:rPr lang="en-US" dirty="0" smtClean="0"/>
              <a:t>		</a:t>
            </a:r>
            <a:r>
              <a:rPr lang="en-US" dirty="0" err="1" smtClean="0"/>
              <a:t>printf</a:t>
            </a:r>
            <a:r>
              <a:rPr lang="en-US" dirty="0" smtClean="0"/>
              <a:t>(“Sorry, you lose!”);	</a:t>
            </a:r>
            <a:endParaRPr lang="en-GB" b="1" dirty="0" smtClean="0"/>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i="1" dirty="0" smtClean="0"/>
              <a:t>Nested ‘for’ statement</a:t>
            </a:r>
            <a:r>
              <a:rPr lang="en-GB" b="1" i="1" dirty="0" smtClean="0"/>
              <a:t/>
            </a:r>
            <a:br>
              <a:rPr lang="en-GB" b="1" i="1" dirty="0" smtClean="0"/>
            </a:br>
            <a:endParaRPr lang="en-GB" dirty="0"/>
          </a:p>
        </p:txBody>
      </p:sp>
      <p:sp>
        <p:nvSpPr>
          <p:cNvPr id="3" name="Date Placeholder 2"/>
          <p:cNvSpPr>
            <a:spLocks noGrp="1"/>
          </p:cNvSpPr>
          <p:nvPr>
            <p:ph type="dt" sz="half" idx="10"/>
          </p:nvPr>
        </p:nvSpPr>
        <p:spPr/>
        <p:txBody>
          <a:bodyPr/>
          <a:lstStyle/>
          <a:p>
            <a:fld id="{A790EAA9-4F25-4DEA-9511-F560292F5EB0}"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39</a:t>
            </a:fld>
            <a:endParaRPr lang="en-GB"/>
          </a:p>
        </p:txBody>
      </p:sp>
      <p:sp>
        <p:nvSpPr>
          <p:cNvPr id="6" name="Content Placeholder 5"/>
          <p:cNvSpPr>
            <a:spLocks noGrp="1"/>
          </p:cNvSpPr>
          <p:nvPr>
            <p:ph sz="quarter" idx="1"/>
          </p:nvPr>
        </p:nvSpPr>
        <p:spPr/>
        <p:txBody>
          <a:bodyPr/>
          <a:lstStyle/>
          <a:p>
            <a:r>
              <a:rPr lang="en-US" dirty="0" smtClean="0"/>
              <a:t>Suppose we want to calculate the average of several consecutive lists  of numbers, if we know in advance how many lists are to be averaged.</a:t>
            </a:r>
            <a:endParaRPr lang="en-GB" dirty="0" smtClean="0"/>
          </a:p>
          <a:p>
            <a:r>
              <a:rPr lang="en-US" dirty="0" smtClean="0"/>
              <a:t> </a:t>
            </a:r>
            <a:endParaRPr lang="en-GB" dirty="0" smtClean="0"/>
          </a:p>
          <a:p>
            <a:pPr hangingPunct="0"/>
            <a:r>
              <a:rPr lang="en-US" b="1" i="1" dirty="0" smtClean="0"/>
              <a:t>Example: Nested ‘for’ statements</a:t>
            </a:r>
            <a:endParaRPr lang="en-GB" b="1" dirty="0" smtClean="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Selection or decision structure</a:t>
            </a:r>
            <a:endParaRPr lang="en-GB" dirty="0"/>
          </a:p>
        </p:txBody>
      </p:sp>
      <p:sp>
        <p:nvSpPr>
          <p:cNvPr id="4" name="Date Placeholder 3"/>
          <p:cNvSpPr>
            <a:spLocks noGrp="1"/>
          </p:cNvSpPr>
          <p:nvPr>
            <p:ph type="dt" sz="half" idx="10"/>
          </p:nvPr>
        </p:nvSpPr>
        <p:spPr/>
        <p:txBody>
          <a:bodyPr/>
          <a:lstStyle/>
          <a:p>
            <a:fld id="{CAD7FD8E-8469-4BB1-B3CA-E21AD9550092}"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4</a:t>
            </a:fld>
            <a:endParaRPr lang="en-GB"/>
          </a:p>
        </p:txBody>
      </p:sp>
      <p:sp>
        <p:nvSpPr>
          <p:cNvPr id="3" name="Content Placeholder 2"/>
          <p:cNvSpPr>
            <a:spLocks noGrp="1"/>
          </p:cNvSpPr>
          <p:nvPr>
            <p:ph sz="quarter" idx="1"/>
          </p:nvPr>
        </p:nvSpPr>
        <p:spPr>
          <a:xfrm>
            <a:off x="457200" y="1571612"/>
            <a:ext cx="8229600" cy="4554551"/>
          </a:xfrm>
        </p:spPr>
        <p:txBody>
          <a:bodyPr>
            <a:normAutofit fontScale="92500" lnSpcReduction="20000"/>
          </a:bodyPr>
          <a:lstStyle/>
          <a:p>
            <a:r>
              <a:rPr lang="en-US" dirty="0" smtClean="0"/>
              <a:t>A logical test using logical and relational operators may require to be used in order to determine which actions to take (subsequent statements to be executed) depending on the outcome of the test. </a:t>
            </a:r>
          </a:p>
          <a:p>
            <a:r>
              <a:rPr lang="en-US" dirty="0" smtClean="0"/>
              <a:t>This is </a:t>
            </a:r>
            <a:r>
              <a:rPr lang="en-US" b="1" dirty="0" smtClean="0"/>
              <a:t>selection</a:t>
            </a:r>
            <a:r>
              <a:rPr lang="en-US" dirty="0" smtClean="0"/>
              <a:t>.</a:t>
            </a:r>
          </a:p>
          <a:p>
            <a:r>
              <a:rPr lang="en-US" dirty="0" smtClean="0"/>
              <a:t> For example:</a:t>
            </a:r>
            <a:endParaRPr lang="en-GB" dirty="0" smtClean="0"/>
          </a:p>
          <a:p>
            <a:r>
              <a:rPr lang="en-US" dirty="0" smtClean="0"/>
              <a:t> </a:t>
            </a:r>
            <a:endParaRPr lang="en-GB" dirty="0" smtClean="0"/>
          </a:p>
          <a:p>
            <a:r>
              <a:rPr lang="en-US" dirty="0" smtClean="0"/>
              <a:t>	if (score &gt;= 50)</a:t>
            </a:r>
            <a:endParaRPr lang="en-GB" dirty="0" smtClean="0"/>
          </a:p>
          <a:p>
            <a:r>
              <a:rPr lang="en-US" dirty="0" smtClean="0"/>
              <a:t>		</a:t>
            </a:r>
            <a:r>
              <a:rPr lang="en-US" dirty="0" err="1" smtClean="0"/>
              <a:t>printf</a:t>
            </a:r>
            <a:r>
              <a:rPr lang="en-US" dirty="0" smtClean="0"/>
              <a:t>(“Pass”);</a:t>
            </a:r>
            <a:endParaRPr lang="en-GB" dirty="0" smtClean="0"/>
          </a:p>
          <a:p>
            <a:r>
              <a:rPr lang="en-US" dirty="0" smtClean="0"/>
              <a:t>	else</a:t>
            </a:r>
            <a:endParaRPr lang="en-GB" dirty="0" smtClean="0"/>
          </a:p>
          <a:p>
            <a:r>
              <a:rPr lang="en-US" dirty="0" smtClean="0"/>
              <a:t>		</a:t>
            </a:r>
            <a:r>
              <a:rPr lang="en-US" dirty="0" err="1" smtClean="0"/>
              <a:t>printf</a:t>
            </a:r>
            <a:r>
              <a:rPr lang="en-US" dirty="0" smtClean="0"/>
              <a:t>(“Fail</a:t>
            </a:r>
            <a:r>
              <a:rPr lang="en-US" b="1" dirty="0" smtClean="0"/>
              <a:t>”);</a:t>
            </a:r>
            <a:r>
              <a:rPr lang="en-US" dirty="0" smtClean="0"/>
              <a:t>	</a:t>
            </a:r>
            <a:endParaRPr lang="en-GB" dirty="0" smtClean="0"/>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t>
            </a:r>
            <a:endParaRPr lang="en-GB" dirty="0"/>
          </a:p>
        </p:txBody>
      </p:sp>
      <p:sp>
        <p:nvSpPr>
          <p:cNvPr id="3" name="Date Placeholder 2"/>
          <p:cNvSpPr>
            <a:spLocks noGrp="1"/>
          </p:cNvSpPr>
          <p:nvPr>
            <p:ph type="dt" sz="half" idx="10"/>
          </p:nvPr>
        </p:nvSpPr>
        <p:spPr/>
        <p:txBody>
          <a:bodyPr/>
          <a:lstStyle/>
          <a:p>
            <a:fld id="{85FB5B7C-F6B1-4829-A0ED-94A3F7A20637}"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40</a:t>
            </a:fld>
            <a:endParaRPr lang="en-GB"/>
          </a:p>
        </p:txBody>
      </p:sp>
      <p:sp>
        <p:nvSpPr>
          <p:cNvPr id="6" name="Content Placeholder 5"/>
          <p:cNvSpPr>
            <a:spLocks noGrp="1"/>
          </p:cNvSpPr>
          <p:nvPr>
            <p:ph sz="quarter" idx="1"/>
          </p:nvPr>
        </p:nvSpPr>
        <p:spPr/>
        <p:txBody>
          <a:bodyPr>
            <a:normAutofit fontScale="47500" lnSpcReduction="20000"/>
          </a:bodyPr>
          <a:lstStyle/>
          <a:p>
            <a:pPr marL="514350" indent="-514350">
              <a:buFont typeface="+mj-lt"/>
              <a:buAutoNum type="arabicPeriod"/>
            </a:pPr>
            <a:r>
              <a:rPr lang="en-US" dirty="0" smtClean="0">
                <a:solidFill>
                  <a:srgbClr val="FF0000"/>
                </a:solidFill>
              </a:rPr>
              <a:t>/* Calculate the averages of several different lists of number */</a:t>
            </a:r>
            <a:endParaRPr lang="en-GB" dirty="0" smtClean="0">
              <a:solidFill>
                <a:srgbClr val="FF0000"/>
              </a:solidFill>
            </a:endParaRPr>
          </a:p>
          <a:p>
            <a:pPr marL="514350" indent="-514350">
              <a:buFont typeface="+mj-lt"/>
              <a:buAutoNum type="arabicPeriod"/>
            </a:pPr>
            <a:r>
              <a:rPr lang="en-US" dirty="0" smtClean="0">
                <a:solidFill>
                  <a:srgbClr val="FF0000"/>
                </a:solidFill>
              </a:rPr>
              <a:t>#include&lt;</a:t>
            </a:r>
            <a:r>
              <a:rPr lang="en-US" dirty="0" err="1" smtClean="0">
                <a:solidFill>
                  <a:srgbClr val="FF0000"/>
                </a:solidFill>
              </a:rPr>
              <a:t>stdio.h</a:t>
            </a:r>
            <a:r>
              <a:rPr lang="en-US" dirty="0" smtClean="0">
                <a:solidFill>
                  <a:srgbClr val="FF0000"/>
                </a:solidFill>
              </a:rPr>
              <a:t>&gt;</a:t>
            </a:r>
            <a:endParaRPr lang="en-GB" dirty="0" smtClean="0">
              <a:solidFill>
                <a:srgbClr val="FF0000"/>
              </a:solidFill>
            </a:endParaRPr>
          </a:p>
          <a:p>
            <a:pPr marL="514350" indent="-514350">
              <a:buFont typeface="+mj-lt"/>
              <a:buAutoNum type="arabicPeriod"/>
            </a:pPr>
            <a:r>
              <a:rPr lang="en-US" dirty="0" smtClean="0">
                <a:solidFill>
                  <a:srgbClr val="FF0000"/>
                </a:solidFill>
              </a:rPr>
              <a:t>main()</a:t>
            </a:r>
            <a:endParaRPr lang="en-GB" dirty="0" smtClean="0">
              <a:solidFill>
                <a:srgbClr val="FF0000"/>
              </a:solidFill>
            </a:endParaRPr>
          </a:p>
          <a:p>
            <a:pPr marL="514350" indent="-514350">
              <a:buFont typeface="+mj-lt"/>
              <a:buAutoNum type="arabicPeriod"/>
            </a:pP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int</a:t>
            </a:r>
            <a:r>
              <a:rPr lang="en-US" dirty="0" smtClean="0">
                <a:solidFill>
                  <a:srgbClr val="FF0000"/>
                </a:solidFill>
              </a:rPr>
              <a:t> n, count, loops, </a:t>
            </a:r>
            <a:r>
              <a:rPr lang="en-US" dirty="0" err="1" smtClean="0">
                <a:solidFill>
                  <a:srgbClr val="FF0000"/>
                </a:solidFill>
              </a:rPr>
              <a:t>loopcount</a:t>
            </a: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float x, average, sum;</a:t>
            </a:r>
            <a:endParaRPr lang="en-GB" dirty="0" smtClean="0">
              <a:solidFill>
                <a:srgbClr val="FF0000"/>
              </a:solidFill>
            </a:endParaRPr>
          </a:p>
          <a:p>
            <a:pPr marL="514350" indent="-514350">
              <a:buFont typeface="+mj-lt"/>
              <a:buAutoNum type="arabicPeriod"/>
            </a:pPr>
            <a:r>
              <a:rPr lang="en-US" dirty="0" smtClean="0">
                <a:solidFill>
                  <a:srgbClr val="FF0000"/>
                </a:solidFill>
              </a:rPr>
              <a:t>	/*Read in the number of loops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(“How many lists?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scanf</a:t>
            </a:r>
            <a:r>
              <a:rPr lang="en-US" dirty="0" smtClean="0">
                <a:solidFill>
                  <a:srgbClr val="FF0000"/>
                </a:solidFill>
              </a:rPr>
              <a:t>(“%d”, &amp;loops);</a:t>
            </a:r>
            <a:endParaRPr lang="en-GB" dirty="0" smtClean="0">
              <a:solidFill>
                <a:srgbClr val="FF0000"/>
              </a:solidFill>
            </a:endParaRPr>
          </a:p>
          <a:p>
            <a:pPr marL="514350" indent="-514350">
              <a:buFont typeface="+mj-lt"/>
              <a:buAutoNum type="arabicPeriod"/>
            </a:pPr>
            <a:r>
              <a:rPr lang="en-US" dirty="0" smtClean="0">
                <a:solidFill>
                  <a:srgbClr val="FF0000"/>
                </a:solidFill>
              </a:rPr>
              <a:t>	/*Outer loop processes each list of numbers */</a:t>
            </a:r>
            <a:endParaRPr lang="en-GB" dirty="0" smtClean="0">
              <a:solidFill>
                <a:srgbClr val="FF0000"/>
              </a:solidFill>
            </a:endParaRPr>
          </a:p>
          <a:p>
            <a:pPr marL="514350" indent="-514350">
              <a:buFont typeface="+mj-lt"/>
              <a:buAutoNum type="arabicPeriod"/>
            </a:pPr>
            <a:r>
              <a:rPr lang="en-US" dirty="0" smtClean="0">
                <a:solidFill>
                  <a:srgbClr val="FF0000"/>
                </a:solidFill>
              </a:rPr>
              <a:t>	for (</a:t>
            </a:r>
            <a:r>
              <a:rPr lang="en-US" dirty="0" err="1" smtClean="0">
                <a:solidFill>
                  <a:srgbClr val="FF0000"/>
                </a:solidFill>
              </a:rPr>
              <a:t>loopcount</a:t>
            </a:r>
            <a:r>
              <a:rPr lang="en-US" dirty="0" smtClean="0">
                <a:solidFill>
                  <a:srgbClr val="FF0000"/>
                </a:solidFill>
              </a:rPr>
              <a:t>=1; </a:t>
            </a:r>
            <a:r>
              <a:rPr lang="en-US" dirty="0" err="1" smtClean="0">
                <a:solidFill>
                  <a:srgbClr val="FF0000"/>
                </a:solidFill>
              </a:rPr>
              <a:t>loopcount</a:t>
            </a:r>
            <a:r>
              <a:rPr lang="en-US" dirty="0" smtClean="0">
                <a:solidFill>
                  <a:srgbClr val="FF0000"/>
                </a:solidFill>
              </a:rPr>
              <a:t>&lt;=loops; </a:t>
            </a:r>
            <a:r>
              <a:rPr lang="en-US" dirty="0" err="1" smtClean="0">
                <a:solidFill>
                  <a:srgbClr val="FF0000"/>
                </a:solidFill>
              </a:rPr>
              <a:t>loopcount</a:t>
            </a: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smtClean="0">
              <a:solidFill>
                <a:srgbClr val="FF0000"/>
              </a:solidFill>
            </a:endParaRPr>
          </a:p>
          <a:p>
            <a:pPr marL="514350" indent="-514350">
              <a:buFont typeface="+mj-lt"/>
              <a:buAutoNum type="arabicPeriod"/>
            </a:pPr>
            <a:r>
              <a:rPr lang="en-US" dirty="0" smtClean="0">
                <a:solidFill>
                  <a:srgbClr val="FF0000"/>
                </a:solidFill>
              </a:rPr>
              <a:t>		/* </a:t>
            </a:r>
            <a:r>
              <a:rPr lang="en-US" dirty="0" err="1" smtClean="0">
                <a:solidFill>
                  <a:srgbClr val="FF0000"/>
                </a:solidFill>
              </a:rPr>
              <a:t>initialise</a:t>
            </a:r>
            <a:r>
              <a:rPr lang="en-US" dirty="0" smtClean="0">
                <a:solidFill>
                  <a:srgbClr val="FF0000"/>
                </a:solidFill>
              </a:rPr>
              <a:t> sum and read in a value of n */</a:t>
            </a:r>
            <a:endParaRPr lang="en-GB" dirty="0" smtClean="0">
              <a:solidFill>
                <a:srgbClr val="FF0000"/>
              </a:solidFill>
            </a:endParaRPr>
          </a:p>
          <a:p>
            <a:pPr marL="514350" indent="-514350">
              <a:buFont typeface="+mj-lt"/>
              <a:buAutoNum type="arabicPeriod"/>
            </a:pPr>
            <a:r>
              <a:rPr lang="en-US" dirty="0" smtClean="0">
                <a:solidFill>
                  <a:srgbClr val="FF0000"/>
                </a:solidFill>
              </a:rPr>
              <a:t>		sum=0.0;</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(“List number %d \n How many numbers ? “,</a:t>
            </a:r>
            <a:r>
              <a:rPr lang="en-US" dirty="0" err="1" smtClean="0">
                <a:solidFill>
                  <a:srgbClr val="FF0000"/>
                </a:solidFill>
              </a:rPr>
              <a:t>loopcount</a:t>
            </a:r>
            <a:r>
              <a:rPr lang="en-US" dirty="0" smtClean="0">
                <a:solidFill>
                  <a:srgbClr val="FF0000"/>
                </a:solidFill>
              </a:rPr>
              <a:t>);</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scanf</a:t>
            </a:r>
            <a:r>
              <a:rPr lang="en-US" dirty="0" smtClean="0">
                <a:solidFill>
                  <a:srgbClr val="FF0000"/>
                </a:solidFill>
              </a:rPr>
              <a:t>(“%d”, &amp;n);</a:t>
            </a:r>
            <a:endParaRPr lang="en-GB" dirty="0" smtClean="0">
              <a:solidFill>
                <a:srgbClr val="FF0000"/>
              </a:solidFill>
            </a:endParaRPr>
          </a:p>
          <a:p>
            <a:pPr marL="514350" indent="-514350">
              <a:buFont typeface="+mj-lt"/>
              <a:buAutoNum type="arabicPeriod"/>
            </a:pPr>
            <a:endParaRPr lang="en-GB"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continued…</a:t>
            </a:r>
            <a:endParaRPr lang="en-GB" dirty="0"/>
          </a:p>
        </p:txBody>
      </p:sp>
      <p:sp>
        <p:nvSpPr>
          <p:cNvPr id="3" name="Date Placeholder 2"/>
          <p:cNvSpPr>
            <a:spLocks noGrp="1"/>
          </p:cNvSpPr>
          <p:nvPr>
            <p:ph type="dt" sz="half" idx="10"/>
          </p:nvPr>
        </p:nvSpPr>
        <p:spPr/>
        <p:txBody>
          <a:bodyPr/>
          <a:lstStyle/>
          <a:p>
            <a:fld id="{D3796017-16BF-46B7-AB4F-F335C0BCACD9}"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41</a:t>
            </a:fld>
            <a:endParaRPr lang="en-GB"/>
          </a:p>
        </p:txBody>
      </p:sp>
      <p:sp>
        <p:nvSpPr>
          <p:cNvPr id="6" name="Content Placeholder 5"/>
          <p:cNvSpPr>
            <a:spLocks noGrp="1"/>
          </p:cNvSpPr>
          <p:nvPr>
            <p:ph sz="quarter" idx="1"/>
          </p:nvPr>
        </p:nvSpPr>
        <p:spPr/>
        <p:txBody>
          <a:bodyPr>
            <a:normAutofit fontScale="70000" lnSpcReduction="20000"/>
          </a:bodyPr>
          <a:lstStyle/>
          <a:p>
            <a:pPr marL="514350" indent="-514350">
              <a:buFont typeface="+mj-lt"/>
              <a:buAutoNum type="arabicPeriod"/>
            </a:pPr>
            <a:r>
              <a:rPr lang="en-US" dirty="0" smtClean="0">
                <a:solidFill>
                  <a:srgbClr val="FF0000"/>
                </a:solidFill>
              </a:rPr>
              <a:t>/*Read in the numbers */</a:t>
            </a:r>
            <a:endParaRPr lang="en-GB" dirty="0" smtClean="0">
              <a:solidFill>
                <a:srgbClr val="FF0000"/>
              </a:solidFill>
            </a:endParaRPr>
          </a:p>
          <a:p>
            <a:pPr marL="514350" indent="-514350">
              <a:buFont typeface="+mj-lt"/>
              <a:buAutoNum type="arabicPeriod"/>
            </a:pPr>
            <a:r>
              <a:rPr lang="en-US" dirty="0" smtClean="0">
                <a:solidFill>
                  <a:srgbClr val="FF0000"/>
                </a:solidFill>
              </a:rPr>
              <a:t>	for(count=1;count&lt;=n; count++)</a:t>
            </a:r>
            <a:endParaRPr lang="en-GB" dirty="0" smtClean="0">
              <a:solidFill>
                <a:srgbClr val="FF0000"/>
              </a:solidFill>
            </a:endParaRPr>
          </a:p>
          <a:p>
            <a:pPr marL="514350" indent="-514350">
              <a:buFont typeface="+mj-lt"/>
              <a:buAutoNum type="arabicPeriod"/>
            </a:pPr>
            <a:r>
              <a:rPr lang="en-US" dirty="0" smtClean="0">
                <a:solidFill>
                  <a:srgbClr val="FF0000"/>
                </a:solidFill>
              </a:rPr>
              <a:t>	{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(“x = “);</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scanf</a:t>
            </a:r>
            <a:r>
              <a:rPr lang="en-US" dirty="0" smtClean="0">
                <a:solidFill>
                  <a:srgbClr val="FF0000"/>
                </a:solidFill>
              </a:rPr>
              <a:t>(“%f”, &amp;x);</a:t>
            </a:r>
            <a:endParaRPr lang="en-GB" dirty="0" smtClean="0">
              <a:solidFill>
                <a:srgbClr val="FF0000"/>
              </a:solidFill>
            </a:endParaRPr>
          </a:p>
          <a:p>
            <a:pPr marL="514350" indent="-514350">
              <a:buFont typeface="+mj-lt"/>
              <a:buAutoNum type="arabicPeriod"/>
            </a:pPr>
            <a:r>
              <a:rPr lang="en-US" dirty="0" smtClean="0">
                <a:solidFill>
                  <a:srgbClr val="FF0000"/>
                </a:solidFill>
              </a:rPr>
              <a:t>		sum+=x;</a:t>
            </a:r>
            <a:endParaRPr lang="en-GB" dirty="0" smtClean="0">
              <a:solidFill>
                <a:srgbClr val="FF0000"/>
              </a:solidFill>
            </a:endParaRPr>
          </a:p>
          <a:p>
            <a:pPr marL="514350" indent="-514350">
              <a:buFont typeface="+mj-lt"/>
              <a:buAutoNum type="arabicPeriod"/>
            </a:pPr>
            <a:r>
              <a:rPr lang="en-US" dirty="0" smtClean="0">
                <a:solidFill>
                  <a:srgbClr val="FF0000"/>
                </a:solidFill>
              </a:rPr>
              <a:t>	} 		/* End of inner loop */</a:t>
            </a:r>
            <a:endParaRPr lang="en-GB" dirty="0" smtClean="0">
              <a:solidFill>
                <a:srgbClr val="FF0000"/>
              </a:solidFill>
            </a:endParaRPr>
          </a:p>
          <a:p>
            <a:pPr marL="514350" indent="-514350">
              <a:buFont typeface="+mj-lt"/>
              <a:buAutoNum type="arabicPeriod"/>
            </a:pPr>
            <a:r>
              <a:rPr lang="en-US" dirty="0" smtClean="0">
                <a:solidFill>
                  <a:srgbClr val="FF0000"/>
                </a:solidFill>
              </a:rPr>
              <a:t>	/* Calculate the average and display the answer */</a:t>
            </a:r>
            <a:endParaRPr lang="en-GB" dirty="0" smtClean="0">
              <a:solidFill>
                <a:srgbClr val="FF0000"/>
              </a:solidFill>
            </a:endParaRPr>
          </a:p>
          <a:p>
            <a:pPr marL="514350" indent="-514350">
              <a:buFont typeface="+mj-lt"/>
              <a:buAutoNum type="arabicPeriod"/>
            </a:pPr>
            <a:r>
              <a:rPr lang="en-US" dirty="0" smtClean="0">
                <a:solidFill>
                  <a:srgbClr val="FF0000"/>
                </a:solidFill>
              </a:rPr>
              <a:t>	average = sum/n;</a:t>
            </a:r>
            <a:endParaRPr lang="en-GB" dirty="0" smtClean="0">
              <a:solidFill>
                <a:srgbClr val="FF0000"/>
              </a:solidFill>
            </a:endParaRPr>
          </a:p>
          <a:p>
            <a:pPr marL="514350" indent="-514350">
              <a:buFont typeface="+mj-lt"/>
              <a:buAutoNum type="arabicPeriod"/>
            </a:pPr>
            <a:r>
              <a:rPr lang="en-US" dirty="0" smtClean="0">
                <a:solidFill>
                  <a:srgbClr val="FF0000"/>
                </a:solidFill>
              </a:rPr>
              <a:t>	</a:t>
            </a:r>
            <a:r>
              <a:rPr lang="en-US" dirty="0" err="1" smtClean="0">
                <a:solidFill>
                  <a:srgbClr val="FF0000"/>
                </a:solidFill>
              </a:rPr>
              <a:t>printf</a:t>
            </a:r>
            <a:r>
              <a:rPr lang="en-US" dirty="0" smtClean="0">
                <a:solidFill>
                  <a:srgbClr val="FF0000"/>
                </a:solidFill>
              </a:rPr>
              <a:t>(“\n The average is %f \n”, average);</a:t>
            </a:r>
            <a:endParaRPr lang="en-GB" dirty="0" smtClean="0">
              <a:solidFill>
                <a:srgbClr val="FF0000"/>
              </a:solidFill>
            </a:endParaRPr>
          </a:p>
          <a:p>
            <a:pPr marL="514350" indent="-514350">
              <a:buFont typeface="+mj-lt"/>
              <a:buAutoNum type="arabicPeriod"/>
            </a:pPr>
            <a:r>
              <a:rPr lang="en-US" dirty="0" smtClean="0">
                <a:solidFill>
                  <a:srgbClr val="FF0000"/>
                </a:solidFill>
              </a:rPr>
              <a:t>} 	/*End of outer loop */</a:t>
            </a:r>
            <a:endParaRPr lang="en-GB" dirty="0" smtClean="0">
              <a:solidFill>
                <a:srgbClr val="FF0000"/>
              </a:solidFill>
            </a:endParaRPr>
          </a:p>
          <a:p>
            <a:pPr marL="514350" indent="-514350">
              <a:buFont typeface="+mj-lt"/>
              <a:buAutoNum type="arabicPeriod"/>
            </a:pPr>
            <a:r>
              <a:rPr lang="en-US" dirty="0" smtClean="0">
                <a:solidFill>
                  <a:srgbClr val="FF0000"/>
                </a:solidFill>
              </a:rPr>
              <a:t>	return 0;</a:t>
            </a:r>
            <a:endParaRPr lang="en-GB" dirty="0" smtClean="0">
              <a:solidFill>
                <a:srgbClr val="FF0000"/>
              </a:solidFill>
            </a:endParaRPr>
          </a:p>
          <a:p>
            <a:pPr marL="514350" indent="-514350">
              <a:buFont typeface="+mj-lt"/>
              <a:buAutoNum type="arabicPeriod"/>
            </a:pPr>
            <a:r>
              <a:rPr lang="en-US" dirty="0" smtClean="0">
                <a:solidFill>
                  <a:srgbClr val="FF0000"/>
                </a:solidFill>
              </a:rPr>
              <a:t>}	</a:t>
            </a:r>
            <a:endParaRPr lang="en-GB"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endParaRPr lang="en-GB" dirty="0"/>
          </a:p>
        </p:txBody>
      </p:sp>
      <p:sp>
        <p:nvSpPr>
          <p:cNvPr id="3" name="Date Placeholder 2"/>
          <p:cNvSpPr>
            <a:spLocks noGrp="1"/>
          </p:cNvSpPr>
          <p:nvPr>
            <p:ph type="dt" sz="half" idx="10"/>
          </p:nvPr>
        </p:nvSpPr>
        <p:spPr/>
        <p:txBody>
          <a:bodyPr/>
          <a:lstStyle/>
          <a:p>
            <a:fld id="{8FDB2A07-13A9-4BC1-97B6-AB9163F7DAA7}"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42</a:t>
            </a:fld>
            <a:endParaRPr lang="en-GB"/>
          </a:p>
        </p:txBody>
      </p:sp>
      <p:sp>
        <p:nvSpPr>
          <p:cNvPr id="6" name="Content Placeholder 5"/>
          <p:cNvSpPr>
            <a:spLocks noGrp="1"/>
          </p:cNvSpPr>
          <p:nvPr>
            <p:ph sz="quarter" idx="1"/>
          </p:nvPr>
        </p:nvSpPr>
        <p:spPr/>
        <p:txBody>
          <a:bodyPr>
            <a:normAutofit fontScale="70000" lnSpcReduction="20000"/>
          </a:bodyPr>
          <a:lstStyle/>
          <a:p>
            <a:pPr lvl="0">
              <a:buFont typeface="Wingdings" pitchFamily="2" charset="2"/>
              <a:buChar char="v"/>
            </a:pPr>
            <a:r>
              <a:rPr lang="en-US" dirty="0" smtClean="0"/>
              <a:t>Using a nested if statement, write a program that prompts the user for a number and then reports if the number is positive, zero or negative.</a:t>
            </a:r>
            <a:endParaRPr lang="en-GB" dirty="0" smtClean="0"/>
          </a:p>
          <a:p>
            <a:pPr>
              <a:buNone/>
            </a:pPr>
            <a:r>
              <a:rPr lang="en-US" dirty="0" smtClean="0"/>
              <a:t> </a:t>
            </a:r>
            <a:endParaRPr lang="en-GB" dirty="0" smtClean="0"/>
          </a:p>
          <a:p>
            <a:pPr lvl="0">
              <a:buFont typeface="Wingdings" pitchFamily="2" charset="2"/>
              <a:buChar char="v"/>
            </a:pPr>
            <a:r>
              <a:rPr lang="en-US" dirty="0" smtClean="0"/>
              <a:t>Write a </a:t>
            </a:r>
            <a:r>
              <a:rPr lang="en-US" i="1" dirty="0" smtClean="0"/>
              <a:t>while</a:t>
            </a:r>
            <a:r>
              <a:rPr lang="en-US" dirty="0" smtClean="0"/>
              <a:t> loop</a:t>
            </a:r>
            <a:r>
              <a:rPr lang="en-US" i="1" dirty="0" smtClean="0"/>
              <a:t> </a:t>
            </a:r>
            <a:r>
              <a:rPr lang="en-US" dirty="0" smtClean="0"/>
              <a:t>that will calculate th</a:t>
            </a:r>
            <a:r>
              <a:rPr lang="en-US" i="1" dirty="0" smtClean="0"/>
              <a:t>e </a:t>
            </a:r>
            <a:r>
              <a:rPr lang="en-US" dirty="0" smtClean="0"/>
              <a:t>sum of every fourth integer, beginning with the integer 3</a:t>
            </a:r>
            <a:r>
              <a:rPr lang="en-US" i="1" dirty="0" smtClean="0"/>
              <a:t> </a:t>
            </a:r>
            <a:r>
              <a:rPr lang="en-US" dirty="0" smtClean="0"/>
              <a:t>(that is calculate the sum 3 + 7 +11 + 15 + ...)  for all integers that are less than 30.</a:t>
            </a:r>
            <a:endParaRPr lang="en-GB" dirty="0" smtClean="0"/>
          </a:p>
          <a:p>
            <a:pPr>
              <a:buNone/>
            </a:pPr>
            <a:r>
              <a:rPr lang="en-US" dirty="0" smtClean="0"/>
              <a:t> </a:t>
            </a:r>
            <a:endParaRPr lang="en-GB" dirty="0" smtClean="0"/>
          </a:p>
          <a:p>
            <a:pPr lvl="0">
              <a:buFont typeface="Wingdings" pitchFamily="2" charset="2"/>
              <a:buChar char="v"/>
            </a:pPr>
            <a:r>
              <a:rPr lang="en-US" dirty="0" smtClean="0"/>
              <a:t>Write a program that prints only the odd numbers between 1 and 100. Use a </a:t>
            </a:r>
            <a:r>
              <a:rPr lang="en-US" i="1" dirty="0" smtClean="0"/>
              <a:t>for</a:t>
            </a:r>
            <a:r>
              <a:rPr lang="en-US" dirty="0" smtClean="0"/>
              <a:t> loop that looks this: </a:t>
            </a:r>
            <a:endParaRPr lang="en-GB" dirty="0" smtClean="0"/>
          </a:p>
          <a:p>
            <a:pPr>
              <a:buNone/>
            </a:pPr>
            <a:r>
              <a:rPr lang="en-US" dirty="0" smtClean="0"/>
              <a:t>	for(</a:t>
            </a:r>
            <a:r>
              <a:rPr lang="en-US" dirty="0" err="1" smtClean="0"/>
              <a:t>i</a:t>
            </a:r>
            <a:r>
              <a:rPr lang="en-US" dirty="0" smtClean="0"/>
              <a:t>=1; </a:t>
            </a:r>
            <a:r>
              <a:rPr lang="en-US" dirty="0" err="1" smtClean="0"/>
              <a:t>i</a:t>
            </a:r>
            <a:r>
              <a:rPr lang="en-US" dirty="0" smtClean="0"/>
              <a:t>&lt;101; </a:t>
            </a:r>
            <a:r>
              <a:rPr lang="en-US" dirty="0" err="1" smtClean="0"/>
              <a:t>i</a:t>
            </a:r>
            <a:r>
              <a:rPr lang="en-US" dirty="0" smtClean="0"/>
              <a:t>++).... </a:t>
            </a:r>
            <a:endParaRPr lang="en-GB" dirty="0" smtClean="0"/>
          </a:p>
          <a:p>
            <a:pPr>
              <a:buNone/>
            </a:pPr>
            <a:r>
              <a:rPr lang="en-US" dirty="0" smtClean="0"/>
              <a:t>		Use a </a:t>
            </a:r>
            <a:r>
              <a:rPr lang="en-US" b="1" dirty="0" smtClean="0"/>
              <a:t>continue</a:t>
            </a:r>
            <a:r>
              <a:rPr lang="en-US" dirty="0" smtClean="0"/>
              <a:t> statement to avoid printing even numbers.</a:t>
            </a:r>
            <a:endParaRPr lang="en-GB" dirty="0" smtClean="0"/>
          </a:p>
          <a:p>
            <a:pPr>
              <a:buNone/>
            </a:pPr>
            <a:r>
              <a:rPr lang="en-US" dirty="0" smtClean="0"/>
              <a:t> </a:t>
            </a:r>
            <a:endParaRPr lang="en-GB" dirty="0" smtClean="0"/>
          </a:p>
          <a:p>
            <a:pPr>
              <a:buNone/>
            </a:pPr>
            <a:r>
              <a:rPr lang="en-US" dirty="0" smtClean="0"/>
              <a:t> </a:t>
            </a:r>
            <a:endParaRPr lang="en-GB" dirty="0" smtClean="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Exercises </a:t>
            </a:r>
            <a:endParaRPr lang="en-GB" dirty="0"/>
          </a:p>
        </p:txBody>
      </p:sp>
      <p:sp>
        <p:nvSpPr>
          <p:cNvPr id="3" name="Date Placeholder 2"/>
          <p:cNvSpPr>
            <a:spLocks noGrp="1"/>
          </p:cNvSpPr>
          <p:nvPr>
            <p:ph type="dt" sz="half" idx="10"/>
          </p:nvPr>
        </p:nvSpPr>
        <p:spPr/>
        <p:txBody>
          <a:bodyPr/>
          <a:lstStyle/>
          <a:p>
            <a:fld id="{E7C477E6-7106-4EC0-B033-900B8BF50EC2}" type="datetime1">
              <a:rPr lang="en-US" smtClean="0"/>
              <a:t>5/28/2012</a:t>
            </a:fld>
            <a:endParaRPr lang="en-GB"/>
          </a:p>
        </p:txBody>
      </p:sp>
      <p:sp>
        <p:nvSpPr>
          <p:cNvPr id="4" name="Footer Placeholder 3"/>
          <p:cNvSpPr>
            <a:spLocks noGrp="1"/>
          </p:cNvSpPr>
          <p:nvPr>
            <p:ph type="ftr" sz="quarter" idx="11"/>
          </p:nvPr>
        </p:nvSpPr>
        <p:spPr/>
        <p:txBody>
          <a:bodyPr/>
          <a:lstStyle/>
          <a:p>
            <a:r>
              <a:rPr lang="en-GB" smtClean="0"/>
              <a:t>Jane Kuria                                                                     KUCT</a:t>
            </a:r>
            <a:endParaRPr lang="en-GB" dirty="0"/>
          </a:p>
        </p:txBody>
      </p:sp>
      <p:sp>
        <p:nvSpPr>
          <p:cNvPr id="5" name="Slide Number Placeholder 4"/>
          <p:cNvSpPr>
            <a:spLocks noGrp="1"/>
          </p:cNvSpPr>
          <p:nvPr>
            <p:ph type="sldNum" sz="quarter" idx="12"/>
          </p:nvPr>
        </p:nvSpPr>
        <p:spPr/>
        <p:txBody>
          <a:bodyPr>
            <a:normAutofit fontScale="85000" lnSpcReduction="20000"/>
          </a:bodyPr>
          <a:lstStyle/>
          <a:p>
            <a:fld id="{2851580B-532C-46DD-8981-D1006AF55002}" type="slidenum">
              <a:rPr lang="en-GB" smtClean="0"/>
              <a:pPr/>
              <a:t>43</a:t>
            </a:fld>
            <a:endParaRPr lang="en-GB"/>
          </a:p>
        </p:txBody>
      </p:sp>
      <p:sp>
        <p:nvSpPr>
          <p:cNvPr id="6" name="Content Placeholder 5"/>
          <p:cNvSpPr>
            <a:spLocks noGrp="1"/>
          </p:cNvSpPr>
          <p:nvPr>
            <p:ph sz="quarter" idx="1"/>
          </p:nvPr>
        </p:nvSpPr>
        <p:spPr/>
        <p:txBody>
          <a:bodyPr>
            <a:normAutofit lnSpcReduction="10000"/>
          </a:bodyPr>
          <a:lstStyle/>
          <a:p>
            <a:pPr lvl="0">
              <a:buFont typeface="Wingdings" pitchFamily="2" charset="2"/>
              <a:buChar char="v"/>
            </a:pPr>
            <a:r>
              <a:rPr lang="en-US" dirty="0" smtClean="0"/>
              <a:t>Write a program that computes the area of a circle, rectangle or triangle using an if..else if ladder. </a:t>
            </a:r>
            <a:endParaRPr lang="en-GB" dirty="0" smtClean="0"/>
          </a:p>
          <a:p>
            <a:pPr>
              <a:buFont typeface="Wingdings" pitchFamily="2" charset="2"/>
              <a:buChar char="v"/>
            </a:pPr>
            <a:endParaRPr lang="en-GB" dirty="0" smtClean="0"/>
          </a:p>
          <a:p>
            <a:pPr lvl="0">
              <a:buFont typeface="Wingdings" pitchFamily="2" charset="2"/>
              <a:buChar char="v"/>
            </a:pPr>
            <a:r>
              <a:rPr lang="en-US" dirty="0" smtClean="0"/>
              <a:t>Write a program that requests two numbers and then displays their sum or product, depending upon what the user selects.</a:t>
            </a:r>
            <a:endParaRPr lang="en-GB" dirty="0" smtClean="0"/>
          </a:p>
          <a:p>
            <a:pPr>
              <a:buFont typeface="Wingdings" pitchFamily="2" charset="2"/>
              <a:buChar char="v"/>
            </a:pPr>
            <a:endParaRPr lang="en-GB" dirty="0" smtClean="0"/>
          </a:p>
          <a:p>
            <a:pPr lvl="0">
              <a:buFont typeface="Wingdings" pitchFamily="2" charset="2"/>
              <a:buChar char="v"/>
            </a:pPr>
            <a:r>
              <a:rPr lang="en-US" dirty="0" smtClean="0"/>
              <a:t>Write a program that asks the user for an integer and then tells the user if that number is even or odd. (Hint: Use C’s modulus operator %)</a:t>
            </a:r>
            <a:endParaRPr lang="en-GB" dirty="0" smtClean="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Iteration or looping structure</a:t>
            </a:r>
            <a:endParaRPr lang="en-GB" dirty="0"/>
          </a:p>
        </p:txBody>
      </p:sp>
      <p:sp>
        <p:nvSpPr>
          <p:cNvPr id="4" name="Date Placeholder 3"/>
          <p:cNvSpPr>
            <a:spLocks noGrp="1"/>
          </p:cNvSpPr>
          <p:nvPr>
            <p:ph type="dt" sz="half" idx="10"/>
          </p:nvPr>
        </p:nvSpPr>
        <p:spPr/>
        <p:txBody>
          <a:bodyPr/>
          <a:lstStyle/>
          <a:p>
            <a:fld id="{BDC77AC7-6249-43AB-8EC6-3B14A3693545}"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5</a:t>
            </a:fld>
            <a:endParaRPr lang="en-GB"/>
          </a:p>
        </p:txBody>
      </p:sp>
      <p:sp>
        <p:nvSpPr>
          <p:cNvPr id="3" name="Content Placeholder 2"/>
          <p:cNvSpPr>
            <a:spLocks noGrp="1"/>
          </p:cNvSpPr>
          <p:nvPr>
            <p:ph sz="quarter" idx="1"/>
          </p:nvPr>
        </p:nvSpPr>
        <p:spPr/>
        <p:txBody>
          <a:bodyPr>
            <a:normAutofit/>
          </a:bodyPr>
          <a:lstStyle/>
          <a:p>
            <a:r>
              <a:rPr lang="en-US" dirty="0" smtClean="0"/>
              <a:t>These are a group of statements in a program may have to be executed repeatedly until some condition is satisfied.</a:t>
            </a:r>
          </a:p>
          <a:p>
            <a:r>
              <a:rPr lang="en-US" dirty="0" smtClean="0"/>
              <a:t> This is known as </a:t>
            </a:r>
            <a:r>
              <a:rPr lang="en-US" b="1" dirty="0" smtClean="0"/>
              <a:t>looping. </a:t>
            </a:r>
            <a:r>
              <a:rPr lang="en-US" dirty="0" smtClean="0"/>
              <a:t>Suppose you were asked to display "Hello World!" five times on the screen. </a:t>
            </a:r>
          </a:p>
          <a:p>
            <a:r>
              <a:rPr lang="en-US" dirty="0" smtClean="0"/>
              <a:t>How would you write the above program?</a:t>
            </a:r>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If statement</a:t>
            </a:r>
            <a:endParaRPr lang="en-GB" dirty="0"/>
          </a:p>
        </p:txBody>
      </p:sp>
      <p:sp>
        <p:nvSpPr>
          <p:cNvPr id="4" name="Date Placeholder 3"/>
          <p:cNvSpPr>
            <a:spLocks noGrp="1"/>
          </p:cNvSpPr>
          <p:nvPr>
            <p:ph type="dt" sz="half" idx="10"/>
          </p:nvPr>
        </p:nvSpPr>
        <p:spPr/>
        <p:txBody>
          <a:bodyPr/>
          <a:lstStyle/>
          <a:p>
            <a:fld id="{324FB59B-248C-4D99-8527-55914DF617E1}"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6</a:t>
            </a:fld>
            <a:endParaRPr lang="en-GB"/>
          </a:p>
        </p:txBody>
      </p:sp>
      <p:sp>
        <p:nvSpPr>
          <p:cNvPr id="3" name="Content Placeholder 2"/>
          <p:cNvSpPr>
            <a:spLocks noGrp="1"/>
          </p:cNvSpPr>
          <p:nvPr>
            <p:ph sz="quarter" idx="1"/>
          </p:nvPr>
        </p:nvSpPr>
        <p:spPr/>
        <p:txBody>
          <a:bodyPr>
            <a:normAutofit/>
          </a:bodyPr>
          <a:lstStyle/>
          <a:p>
            <a:r>
              <a:rPr lang="en-GB" dirty="0" smtClean="0"/>
              <a:t>We can say that the syntax of an if statement is: </a:t>
            </a:r>
          </a:p>
          <a:p>
            <a:pPr lvl="1"/>
            <a:r>
              <a:rPr lang="en-GB" dirty="0" smtClean="0"/>
              <a:t>if( </a:t>
            </a:r>
            <a:r>
              <a:rPr lang="en-GB" i="1" dirty="0" smtClean="0"/>
              <a:t>expression</a:t>
            </a:r>
            <a:r>
              <a:rPr lang="en-GB" dirty="0" smtClean="0"/>
              <a:t> ) </a:t>
            </a:r>
          </a:p>
          <a:p>
            <a:pPr lvl="1"/>
            <a:r>
              <a:rPr lang="en-GB" i="1" dirty="0" smtClean="0"/>
              <a:t>statement</a:t>
            </a:r>
            <a:r>
              <a:rPr lang="en-GB" dirty="0" smtClean="0"/>
              <a:t> </a:t>
            </a:r>
          </a:p>
          <a:p>
            <a:r>
              <a:rPr lang="en-GB" dirty="0" smtClean="0"/>
              <a:t>where </a:t>
            </a:r>
            <a:r>
              <a:rPr lang="en-GB" i="1" dirty="0" smtClean="0"/>
              <a:t>expression</a:t>
            </a:r>
            <a:r>
              <a:rPr lang="en-GB" dirty="0" smtClean="0"/>
              <a:t> is any expression and </a:t>
            </a:r>
            <a:r>
              <a:rPr lang="en-GB" i="1" dirty="0" smtClean="0"/>
              <a:t>statement</a:t>
            </a:r>
            <a:r>
              <a:rPr lang="en-GB" dirty="0" smtClean="0"/>
              <a:t> is any statement. </a:t>
            </a:r>
          </a:p>
          <a:p>
            <a:pPr marL="514350" indent="-514350">
              <a:buFont typeface="+mj-lt"/>
              <a:buAutoNum type="arabicPeriod"/>
            </a:pPr>
            <a:r>
              <a:rPr lang="en-GB" dirty="0" smtClean="0">
                <a:solidFill>
                  <a:srgbClr val="C00000"/>
                </a:solidFill>
              </a:rPr>
              <a:t>if(x &gt; max) </a:t>
            </a:r>
          </a:p>
          <a:p>
            <a:pPr marL="514350" indent="-514350">
              <a:buFont typeface="+mj-lt"/>
              <a:buAutoNum type="arabicPeriod"/>
            </a:pPr>
            <a:r>
              <a:rPr lang="en-GB" dirty="0" smtClean="0">
                <a:solidFill>
                  <a:srgbClr val="C00000"/>
                </a:solidFill>
              </a:rPr>
              <a:t>max = x; </a:t>
            </a:r>
          </a:p>
          <a:p>
            <a:pPr marL="514350" indent="-514350"/>
            <a:r>
              <a:rPr lang="en-GB" dirty="0" smtClean="0"/>
              <a:t>what happens here is that if x is greater than max, x gets assigned to max.</a:t>
            </a:r>
            <a:endParaRPr lang="en-GB" dirty="0">
              <a:solidFill>
                <a:srgbClr val="C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if statement examples…</a:t>
            </a:r>
            <a:endParaRPr lang="en-GB" b="1" dirty="0"/>
          </a:p>
        </p:txBody>
      </p:sp>
      <p:sp>
        <p:nvSpPr>
          <p:cNvPr id="4" name="Date Placeholder 3"/>
          <p:cNvSpPr>
            <a:spLocks noGrp="1"/>
          </p:cNvSpPr>
          <p:nvPr>
            <p:ph type="dt" sz="half" idx="10"/>
          </p:nvPr>
        </p:nvSpPr>
        <p:spPr/>
        <p:txBody>
          <a:bodyPr/>
          <a:lstStyle/>
          <a:p>
            <a:fld id="{7F9F23CF-9487-4E19-8C57-6C80BF4BBCF7}"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7</a:t>
            </a:fld>
            <a:endParaRPr lang="en-GB"/>
          </a:p>
        </p:txBody>
      </p:sp>
      <p:sp>
        <p:nvSpPr>
          <p:cNvPr id="3" name="Content Placeholder 2"/>
          <p:cNvSpPr>
            <a:spLocks noGrp="1"/>
          </p:cNvSpPr>
          <p:nvPr>
            <p:ph sz="quarter" idx="1"/>
          </p:nvPr>
        </p:nvSpPr>
        <p:spPr/>
        <p:txBody>
          <a:bodyPr>
            <a:normAutofit/>
          </a:bodyPr>
          <a:lstStyle/>
          <a:p>
            <a:r>
              <a:rPr lang="en-US" dirty="0" smtClean="0"/>
              <a:t>(</a:t>
            </a:r>
            <a:r>
              <a:rPr lang="en-US" dirty="0" err="1" smtClean="0"/>
              <a:t>i</a:t>
            </a:r>
            <a:r>
              <a:rPr lang="en-US" dirty="0" smtClean="0"/>
              <a:t>)</a:t>
            </a:r>
            <a:r>
              <a:rPr lang="en-US" b="1" dirty="0" smtClean="0"/>
              <a:t> </a:t>
            </a:r>
            <a:r>
              <a:rPr lang="en-US" dirty="0" smtClean="0"/>
              <a:t>if (x&lt;y)</a:t>
            </a:r>
            <a:endParaRPr lang="en-GB" b="1" dirty="0" smtClean="0"/>
          </a:p>
          <a:p>
            <a:r>
              <a:rPr lang="en-US" dirty="0" smtClean="0"/>
              <a:t>      </a:t>
            </a:r>
            <a:r>
              <a:rPr lang="en-US" dirty="0" err="1" smtClean="0"/>
              <a:t>printf</a:t>
            </a:r>
            <a:r>
              <a:rPr lang="en-US" dirty="0" smtClean="0"/>
              <a:t>(“x is less that y”);</a:t>
            </a:r>
            <a:endParaRPr lang="en-GB" b="1" dirty="0" smtClean="0"/>
          </a:p>
          <a:p>
            <a:r>
              <a:rPr lang="en-US" i="1" dirty="0" smtClean="0"/>
              <a:t> </a:t>
            </a:r>
            <a:endParaRPr lang="en-GB" i="1" dirty="0" smtClean="0"/>
          </a:p>
          <a:p>
            <a:r>
              <a:rPr lang="en-US" dirty="0" smtClean="0"/>
              <a:t>(ii)</a:t>
            </a:r>
            <a:r>
              <a:rPr lang="en-US" b="1" dirty="0" smtClean="0"/>
              <a:t> </a:t>
            </a:r>
            <a:r>
              <a:rPr lang="en-US" dirty="0" smtClean="0"/>
              <a:t>if (salary &gt;500</a:t>
            </a:r>
            <a:r>
              <a:rPr lang="en-US" b="1" dirty="0" smtClean="0"/>
              <a:t>)</a:t>
            </a:r>
            <a:endParaRPr lang="en-GB" b="1" dirty="0" smtClean="0"/>
          </a:p>
          <a:p>
            <a:r>
              <a:rPr lang="en-US" b="1" dirty="0" smtClean="0"/>
              <a:t>      </a:t>
            </a:r>
            <a:r>
              <a:rPr lang="en-US" dirty="0" smtClean="0"/>
              <a:t>tax-amount = salary  *  1.5;</a:t>
            </a:r>
            <a:endParaRPr lang="en-GB" b="1" dirty="0" smtClean="0"/>
          </a:p>
          <a:p>
            <a:r>
              <a:rPr lang="en-US" i="1" dirty="0" smtClean="0"/>
              <a:t> </a:t>
            </a:r>
            <a:endParaRPr lang="en-GB" i="1" dirty="0" smtClean="0"/>
          </a:p>
          <a:p>
            <a:r>
              <a:rPr lang="en-US" dirty="0" smtClean="0"/>
              <a:t>(iii)</a:t>
            </a:r>
            <a:r>
              <a:rPr lang="en-US" b="1" dirty="0" smtClean="0"/>
              <a:t> </a:t>
            </a:r>
            <a:r>
              <a:rPr lang="en-US" dirty="0" smtClean="0"/>
              <a:t>if(balance&lt;1000 || status =’R’)</a:t>
            </a:r>
            <a:endParaRPr lang="en-GB" b="1" dirty="0" smtClean="0"/>
          </a:p>
          <a:p>
            <a:r>
              <a:rPr lang="en-US" b="1" dirty="0" smtClean="0"/>
              <a:t>       </a:t>
            </a:r>
            <a:r>
              <a:rPr lang="en-US" dirty="0" smtClean="0"/>
              <a:t>print (“Balance  =  %f”, balance);</a:t>
            </a:r>
            <a:endParaRPr lang="en-GB" b="1"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If statement…</a:t>
            </a:r>
            <a:endParaRPr lang="en-GB" dirty="0"/>
          </a:p>
        </p:txBody>
      </p:sp>
      <p:sp>
        <p:nvSpPr>
          <p:cNvPr id="4" name="Date Placeholder 3"/>
          <p:cNvSpPr>
            <a:spLocks noGrp="1"/>
          </p:cNvSpPr>
          <p:nvPr>
            <p:ph type="dt" sz="half" idx="10"/>
          </p:nvPr>
        </p:nvSpPr>
        <p:spPr/>
        <p:txBody>
          <a:bodyPr/>
          <a:lstStyle/>
          <a:p>
            <a:fld id="{20DA2D69-8745-4666-86EE-B2C1847EC332}"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8</a:t>
            </a:fld>
            <a:endParaRPr lang="en-GB"/>
          </a:p>
        </p:txBody>
      </p:sp>
      <p:sp>
        <p:nvSpPr>
          <p:cNvPr id="3" name="Content Placeholder 2"/>
          <p:cNvSpPr>
            <a:spLocks noGrp="1"/>
          </p:cNvSpPr>
          <p:nvPr>
            <p:ph sz="quarter" idx="1"/>
          </p:nvPr>
        </p:nvSpPr>
        <p:spPr/>
        <p:txBody>
          <a:bodyPr>
            <a:normAutofit fontScale="70000" lnSpcReduction="20000"/>
          </a:bodyPr>
          <a:lstStyle/>
          <a:p>
            <a:endParaRPr lang="en-GB" dirty="0" smtClean="0"/>
          </a:p>
          <a:p>
            <a:r>
              <a:rPr lang="en-US" dirty="0" smtClean="0"/>
              <a:t>The statement in the if structure can be a single statement or a block (compound statement).</a:t>
            </a:r>
            <a:endParaRPr lang="en-GB" dirty="0" smtClean="0"/>
          </a:p>
          <a:p>
            <a:r>
              <a:rPr lang="en-US" dirty="0" smtClean="0"/>
              <a:t>If the statement is a block (of statements), it must be marked off by braces.</a:t>
            </a:r>
            <a:endParaRPr lang="en-GB" dirty="0" smtClean="0"/>
          </a:p>
          <a:p>
            <a:r>
              <a:rPr lang="en-US" dirty="0" smtClean="0"/>
              <a:t>            </a:t>
            </a:r>
            <a:endParaRPr lang="en-GB" dirty="0" smtClean="0"/>
          </a:p>
          <a:p>
            <a:r>
              <a:rPr lang="en-US" dirty="0" smtClean="0"/>
              <a:t>            if(expression)</a:t>
            </a:r>
            <a:endParaRPr lang="en-GB" dirty="0" smtClean="0"/>
          </a:p>
          <a:p>
            <a:r>
              <a:rPr lang="en-US" dirty="0" smtClean="0"/>
              <a:t>      {</a:t>
            </a:r>
            <a:endParaRPr lang="en-GB" dirty="0" smtClean="0"/>
          </a:p>
          <a:p>
            <a:r>
              <a:rPr lang="en-US" dirty="0" smtClean="0"/>
              <a:t>         block of statements;</a:t>
            </a:r>
            <a:endParaRPr lang="en-GB" dirty="0" smtClean="0"/>
          </a:p>
          <a:p>
            <a:r>
              <a:rPr lang="en-US" dirty="0" smtClean="0"/>
              <a:t>      }</a:t>
            </a:r>
          </a:p>
          <a:p>
            <a:r>
              <a:rPr lang="en-GB" dirty="0" smtClean="0"/>
              <a:t>You may write a series of statements enclosed by braces. (You do not need to, and should not, put a semicolon after the closing brace, because the series of statements enclosed by braces is not itself a simple expression statement.) </a:t>
            </a:r>
          </a:p>
          <a:p>
            <a:endParaRPr lang="en-US" dirty="0" smtClean="0"/>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If ….else statement </a:t>
            </a:r>
            <a:endParaRPr lang="en-GB" b="1" dirty="0"/>
          </a:p>
        </p:txBody>
      </p:sp>
      <p:sp>
        <p:nvSpPr>
          <p:cNvPr id="4" name="Date Placeholder 3"/>
          <p:cNvSpPr>
            <a:spLocks noGrp="1"/>
          </p:cNvSpPr>
          <p:nvPr>
            <p:ph type="dt" sz="half" idx="10"/>
          </p:nvPr>
        </p:nvSpPr>
        <p:spPr/>
        <p:txBody>
          <a:bodyPr/>
          <a:lstStyle/>
          <a:p>
            <a:fld id="{2E5E4AB8-9CAF-4143-A129-DE0EECCFE7CB}" type="datetime1">
              <a:rPr lang="en-US" smtClean="0"/>
              <a:t>5/28/2012</a:t>
            </a:fld>
            <a:endParaRPr lang="en-GB"/>
          </a:p>
        </p:txBody>
      </p:sp>
      <p:sp>
        <p:nvSpPr>
          <p:cNvPr id="5" name="Footer Placeholder 4"/>
          <p:cNvSpPr>
            <a:spLocks noGrp="1"/>
          </p:cNvSpPr>
          <p:nvPr>
            <p:ph type="ftr" sz="quarter" idx="11"/>
          </p:nvPr>
        </p:nvSpPr>
        <p:spPr/>
        <p:txBody>
          <a:bodyPr/>
          <a:lstStyle/>
          <a:p>
            <a:r>
              <a:rPr lang="en-GB" smtClean="0"/>
              <a:t>Jane Kuria                                                                     KUCT</a:t>
            </a:r>
            <a:endParaRPr lang="en-GB" dirty="0"/>
          </a:p>
        </p:txBody>
      </p:sp>
      <p:sp>
        <p:nvSpPr>
          <p:cNvPr id="6" name="Slide Number Placeholder 5"/>
          <p:cNvSpPr>
            <a:spLocks noGrp="1"/>
          </p:cNvSpPr>
          <p:nvPr>
            <p:ph type="sldNum" sz="quarter" idx="12"/>
          </p:nvPr>
        </p:nvSpPr>
        <p:spPr/>
        <p:txBody>
          <a:bodyPr>
            <a:normAutofit fontScale="85000" lnSpcReduction="20000"/>
          </a:bodyPr>
          <a:lstStyle/>
          <a:p>
            <a:fld id="{2851580B-532C-46DD-8981-D1006AF55002}" type="slidenum">
              <a:rPr lang="en-GB" smtClean="0"/>
              <a:pPr/>
              <a:t>9</a:t>
            </a:fld>
            <a:endParaRPr lang="en-GB"/>
          </a:p>
        </p:txBody>
      </p:sp>
      <p:sp>
        <p:nvSpPr>
          <p:cNvPr id="3" name="Content Placeholder 2"/>
          <p:cNvSpPr>
            <a:spLocks noGrp="1"/>
          </p:cNvSpPr>
          <p:nvPr>
            <p:ph sz="quarter" idx="1"/>
          </p:nvPr>
        </p:nvSpPr>
        <p:spPr/>
        <p:txBody>
          <a:bodyPr>
            <a:normAutofit fontScale="92500" lnSpcReduction="10000"/>
          </a:bodyPr>
          <a:lstStyle/>
          <a:p>
            <a:r>
              <a:rPr lang="en-US" dirty="0" smtClean="0"/>
              <a:t>The if else statement lets the programmer choose between two statements as opposed to the simple if statement which gives you the choice of executing a statement  (possibly compound) or skipping it.</a:t>
            </a:r>
            <a:endParaRPr lang="en-GB" dirty="0" smtClean="0"/>
          </a:p>
          <a:p>
            <a:r>
              <a:rPr lang="en-US" dirty="0" smtClean="0"/>
              <a:t> </a:t>
            </a:r>
            <a:endParaRPr lang="en-GB" dirty="0" smtClean="0"/>
          </a:p>
          <a:p>
            <a:r>
              <a:rPr lang="en-US" dirty="0" smtClean="0"/>
              <a:t>        The general form is:</a:t>
            </a:r>
            <a:endParaRPr lang="en-GB" dirty="0" smtClean="0"/>
          </a:p>
          <a:p>
            <a:r>
              <a:rPr lang="en-US" dirty="0" smtClean="0"/>
              <a:t>                    if (expression)</a:t>
            </a:r>
            <a:endParaRPr lang="en-GB" dirty="0" smtClean="0"/>
          </a:p>
          <a:p>
            <a:r>
              <a:rPr lang="en-US" dirty="0" smtClean="0"/>
              <a:t>                           statement1;</a:t>
            </a:r>
            <a:endParaRPr lang="en-GB" dirty="0" smtClean="0"/>
          </a:p>
          <a:p>
            <a:r>
              <a:rPr lang="en-US" dirty="0" smtClean="0"/>
              <a:t>                    else</a:t>
            </a:r>
            <a:endParaRPr lang="en-GB" dirty="0" smtClean="0"/>
          </a:p>
          <a:p>
            <a:r>
              <a:rPr lang="en-US" dirty="0" smtClean="0"/>
              <a:t>                            statement2;</a:t>
            </a:r>
            <a:endParaRPr lang="en-GB" dirty="0" smtClean="0"/>
          </a:p>
          <a:p>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601</TotalTime>
  <Words>1742</Words>
  <Application>Microsoft Office PowerPoint</Application>
  <PresentationFormat>On-screen Show (4:3)</PresentationFormat>
  <Paragraphs>589</Paragraphs>
  <Slides>43</Slides>
  <Notes>43</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Median</vt:lpstr>
      <vt:lpstr>Control structures</vt:lpstr>
      <vt:lpstr>Introduction </vt:lpstr>
      <vt:lpstr>Sequence…</vt:lpstr>
      <vt:lpstr>Selection or decision structure</vt:lpstr>
      <vt:lpstr>Iteration or looping structure</vt:lpstr>
      <vt:lpstr>If statement</vt:lpstr>
      <vt:lpstr> if statement examples…</vt:lpstr>
      <vt:lpstr>If statement…</vt:lpstr>
      <vt:lpstr>If ….else statement </vt:lpstr>
      <vt:lpstr>If…else…example</vt:lpstr>
      <vt:lpstr>If..else…</vt:lpstr>
      <vt:lpstr>Else… if statement</vt:lpstr>
      <vt:lpstr>Else..if example</vt:lpstr>
      <vt:lpstr>Exercises.</vt:lpstr>
      <vt:lpstr>Switch..case</vt:lpstr>
      <vt:lpstr>Switch case… </vt:lpstr>
      <vt:lpstr>Switch case..</vt:lpstr>
      <vt:lpstr>Explanation of program…</vt:lpstr>
      <vt:lpstr>Switch case continued…</vt:lpstr>
      <vt:lpstr>Looping</vt:lpstr>
      <vt:lpstr>The ‘while’ loop</vt:lpstr>
      <vt:lpstr>Example ‘while’ loop </vt:lpstr>
      <vt:lpstr>Example:  Calculating the average of n numbers using a ‘while’ loop</vt:lpstr>
      <vt:lpstr>  The ‘do .. while’ loop  </vt:lpstr>
      <vt:lpstr>Example of ‘do…while’</vt:lpstr>
      <vt:lpstr>The ‘for’ loop</vt:lpstr>
      <vt:lpstr>The ‘for’ loop</vt:lpstr>
      <vt:lpstr>Examples of ‘for’ loop</vt:lpstr>
      <vt:lpstr>Example: Table of cubes </vt:lpstr>
      <vt:lpstr>Note….</vt:lpstr>
      <vt:lpstr> Using break and continue statements in loops </vt:lpstr>
      <vt:lpstr>Example: break statement</vt:lpstr>
      <vt:lpstr>Continue statement</vt:lpstr>
      <vt:lpstr>Example : continue statement</vt:lpstr>
      <vt:lpstr>The ‘goto’ statement</vt:lpstr>
      <vt:lpstr>Example of ‘goto’</vt:lpstr>
      <vt:lpstr>Nesting statements </vt:lpstr>
      <vt:lpstr> Nested ‘if’ statement </vt:lpstr>
      <vt:lpstr> Nested ‘for’ statement </vt:lpstr>
      <vt:lpstr>Example </vt:lpstr>
      <vt:lpstr>Example continued…</vt:lpstr>
      <vt:lpstr>Exercises </vt:lpstr>
      <vt:lpstr>Exercises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nyambura</dc:creator>
  <cp:lastModifiedBy>Nyambura</cp:lastModifiedBy>
  <cp:revision>60</cp:revision>
  <dcterms:created xsi:type="dcterms:W3CDTF">2009-09-09T17:37:27Z</dcterms:created>
  <dcterms:modified xsi:type="dcterms:W3CDTF">2012-05-28T04:51:09Z</dcterms:modified>
</cp:coreProperties>
</file>