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1" r:id="rId1"/>
  </p:sldMasterIdLst>
  <p:sldIdLst>
    <p:sldId id="256" r:id="rId2"/>
    <p:sldId id="257" r:id="rId3"/>
    <p:sldId id="258" r:id="rId4"/>
    <p:sldId id="259" r:id="rId5"/>
    <p:sldId id="267" r:id="rId6"/>
    <p:sldId id="260" r:id="rId7"/>
    <p:sldId id="261" r:id="rId8"/>
    <p:sldId id="268" r:id="rId9"/>
    <p:sldId id="269" r:id="rId10"/>
    <p:sldId id="270" r:id="rId11"/>
    <p:sldId id="262" r:id="rId12"/>
    <p:sldId id="263" r:id="rId13"/>
    <p:sldId id="264" r:id="rId14"/>
    <p:sldId id="265"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1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AD782E73-9F8F-4BA3-A3B5-FF6A4FC0D3A8}" type="datetimeFigureOut">
              <a:rPr lang="en-US" smtClean="0"/>
              <a:t>6/20/2018</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395BA06F-95F7-470E-B675-B4301E06E3E2}"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23646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782E73-9F8F-4BA3-A3B5-FF6A4FC0D3A8}" type="datetimeFigureOut">
              <a:rPr lang="en-US" smtClean="0"/>
              <a:t>6/20/2018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95BA06F-95F7-470E-B675-B4301E06E3E2}" type="slidenum">
              <a:rPr lang="en-US" smtClean="0"/>
              <a:t>‹#›</a:t>
            </a:fld>
            <a:endParaRPr lang="en-US" dirty="0"/>
          </a:p>
        </p:txBody>
      </p:sp>
    </p:spTree>
    <p:extLst>
      <p:ext uri="{BB962C8B-B14F-4D97-AF65-F5344CB8AC3E}">
        <p14:creationId xmlns:p14="http://schemas.microsoft.com/office/powerpoint/2010/main" val="833341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782E73-9F8F-4BA3-A3B5-FF6A4FC0D3A8}" type="datetimeFigureOut">
              <a:rPr lang="en-US" smtClean="0"/>
              <a:t>6/20/2018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95BA06F-95F7-470E-B675-B4301E06E3E2}" type="slidenum">
              <a:rPr lang="en-US" smtClean="0"/>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829574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782E73-9F8F-4BA3-A3B5-FF6A4FC0D3A8}" type="datetimeFigureOut">
              <a:rPr lang="en-US" smtClean="0"/>
              <a:t>6/20/2018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95BA06F-95F7-470E-B675-B4301E06E3E2}" type="slidenum">
              <a:rPr lang="en-US" smtClean="0"/>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512334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782E73-9F8F-4BA3-A3B5-FF6A4FC0D3A8}" type="datetimeFigureOut">
              <a:rPr lang="en-US" smtClean="0"/>
              <a:t>6/20/2018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95BA06F-95F7-470E-B675-B4301E06E3E2}" type="slidenum">
              <a:rPr lang="en-US" smtClean="0"/>
              <a:t>‹#›</a:t>
            </a:fld>
            <a:endParaRPr lang="en-US" dirty="0"/>
          </a:p>
        </p:txBody>
      </p:sp>
    </p:spTree>
    <p:extLst>
      <p:ext uri="{BB962C8B-B14F-4D97-AF65-F5344CB8AC3E}">
        <p14:creationId xmlns:p14="http://schemas.microsoft.com/office/powerpoint/2010/main" val="24915997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782E73-9F8F-4BA3-A3B5-FF6A4FC0D3A8}" type="datetimeFigureOut">
              <a:rPr lang="en-US" smtClean="0"/>
              <a:t>6/20/2018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95BA06F-95F7-470E-B675-B4301E06E3E2}" type="slidenum">
              <a:rPr lang="en-US" smtClean="0"/>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381374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782E73-9F8F-4BA3-A3B5-FF6A4FC0D3A8}" type="datetimeFigureOut">
              <a:rPr lang="en-US" smtClean="0"/>
              <a:t>6/20/2018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95BA06F-95F7-470E-B675-B4301E06E3E2}" type="slidenum">
              <a:rPr lang="en-US" smtClean="0"/>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51821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D782E73-9F8F-4BA3-A3B5-FF6A4FC0D3A8}" type="datetimeFigureOut">
              <a:rPr lang="en-US" smtClean="0"/>
              <a:t>6/20/2018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95BA06F-95F7-470E-B675-B4301E06E3E2}"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711663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D782E73-9F8F-4BA3-A3B5-FF6A4FC0D3A8}" type="datetimeFigureOut">
              <a:rPr lang="en-US" smtClean="0"/>
              <a:t>6/20/2018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95BA06F-95F7-470E-B675-B4301E06E3E2}" type="slidenum">
              <a:rPr lang="en-US" smtClean="0"/>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62099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D782E73-9F8F-4BA3-A3B5-FF6A4FC0D3A8}" type="datetimeFigureOut">
              <a:rPr lang="en-US" smtClean="0"/>
              <a:t>6/20/2018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95BA06F-95F7-470E-B675-B4301E06E3E2}" type="slidenum">
              <a:rPr lang="en-US" smtClean="0"/>
              <a:t>‹#›</a:t>
            </a:fld>
            <a:endParaRPr lang="en-US" dirty="0"/>
          </a:p>
        </p:txBody>
      </p:sp>
    </p:spTree>
    <p:extLst>
      <p:ext uri="{BB962C8B-B14F-4D97-AF65-F5344CB8AC3E}">
        <p14:creationId xmlns:p14="http://schemas.microsoft.com/office/powerpoint/2010/main" val="798720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782E73-9F8F-4BA3-A3B5-FF6A4FC0D3A8}" type="datetimeFigureOut">
              <a:rPr lang="en-US" smtClean="0"/>
              <a:t>6/20/2018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95BA06F-95F7-470E-B675-B4301E06E3E2}"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55688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D782E73-9F8F-4BA3-A3B5-FF6A4FC0D3A8}" type="datetimeFigureOut">
              <a:rPr lang="en-US" smtClean="0"/>
              <a:t>6/20/2018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95BA06F-95F7-470E-B675-B4301E06E3E2}" type="slidenum">
              <a:rPr lang="en-US" smtClean="0"/>
              <a:t>‹#›</a:t>
            </a:fld>
            <a:endParaRPr lang="en-US" dirty="0"/>
          </a:p>
        </p:txBody>
      </p:sp>
    </p:spTree>
    <p:extLst>
      <p:ext uri="{BB962C8B-B14F-4D97-AF65-F5344CB8AC3E}">
        <p14:creationId xmlns:p14="http://schemas.microsoft.com/office/powerpoint/2010/main" val="2982100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D782E73-9F8F-4BA3-A3B5-FF6A4FC0D3A8}" type="datetimeFigureOut">
              <a:rPr lang="en-US" smtClean="0"/>
              <a:t>6/20/2018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95BA06F-95F7-470E-B675-B4301E06E3E2}"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73441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D782E73-9F8F-4BA3-A3B5-FF6A4FC0D3A8}" type="datetimeFigureOut">
              <a:rPr lang="en-US" smtClean="0"/>
              <a:t>6/20/2018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95BA06F-95F7-470E-B675-B4301E06E3E2}"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85961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782E73-9F8F-4BA3-A3B5-FF6A4FC0D3A8}" type="datetimeFigureOut">
              <a:rPr lang="en-US" smtClean="0"/>
              <a:t>6/20/2018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95BA06F-95F7-470E-B675-B4301E06E3E2}" type="slidenum">
              <a:rPr lang="en-US" smtClean="0"/>
              <a:t>‹#›</a:t>
            </a:fld>
            <a:endParaRPr lang="en-US" dirty="0"/>
          </a:p>
        </p:txBody>
      </p:sp>
    </p:spTree>
    <p:extLst>
      <p:ext uri="{BB962C8B-B14F-4D97-AF65-F5344CB8AC3E}">
        <p14:creationId xmlns:p14="http://schemas.microsoft.com/office/powerpoint/2010/main" val="3549135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782E73-9F8F-4BA3-A3B5-FF6A4FC0D3A8}" type="datetimeFigureOut">
              <a:rPr lang="en-US" smtClean="0"/>
              <a:t>6/20/2018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95BA06F-95F7-470E-B675-B4301E06E3E2}" type="slidenum">
              <a:rPr lang="en-US" smtClean="0"/>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28352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782E73-9F8F-4BA3-A3B5-FF6A4FC0D3A8}" type="datetimeFigureOut">
              <a:rPr lang="en-US" smtClean="0"/>
              <a:t>6/20/2018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95BA06F-95F7-470E-B675-B4301E06E3E2}" type="slidenum">
              <a:rPr lang="en-US" smtClean="0"/>
              <a:t>‹#›</a:t>
            </a:fld>
            <a:endParaRPr lang="en-US" dirty="0"/>
          </a:p>
        </p:txBody>
      </p:sp>
    </p:spTree>
    <p:extLst>
      <p:ext uri="{BB962C8B-B14F-4D97-AF65-F5344CB8AC3E}">
        <p14:creationId xmlns:p14="http://schemas.microsoft.com/office/powerpoint/2010/main" val="1620419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D782E73-9F8F-4BA3-A3B5-FF6A4FC0D3A8}" type="datetimeFigureOut">
              <a:rPr lang="en-US" smtClean="0"/>
              <a:t>6/20/2018</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95BA06F-95F7-470E-B675-B4301E06E3E2}" type="slidenum">
              <a:rPr lang="en-US" smtClean="0"/>
              <a:t>‹#›</a:t>
            </a:fld>
            <a:endParaRPr lang="en-US" dirty="0"/>
          </a:p>
        </p:txBody>
      </p:sp>
    </p:spTree>
    <p:extLst>
      <p:ext uri="{BB962C8B-B14F-4D97-AF65-F5344CB8AC3E}">
        <p14:creationId xmlns:p14="http://schemas.microsoft.com/office/powerpoint/2010/main" val="1859266006"/>
      </p:ext>
    </p:extLst>
  </p:cSld>
  <p:clrMap bg1="lt1" tx1="dk1" bg2="lt2" tx2="dk2" accent1="accent1" accent2="accent2" accent3="accent3" accent4="accent4" accent5="accent5" accent6="accent6" hlink="hlink" folHlink="folHlink"/>
  <p:sldLayoutIdLst>
    <p:sldLayoutId id="2147483852" r:id="rId1"/>
    <p:sldLayoutId id="2147483853" r:id="rId2"/>
    <p:sldLayoutId id="2147483854" r:id="rId3"/>
    <p:sldLayoutId id="2147483855" r:id="rId4"/>
    <p:sldLayoutId id="2147483856" r:id="rId5"/>
    <p:sldLayoutId id="2147483857" r:id="rId6"/>
    <p:sldLayoutId id="2147483858" r:id="rId7"/>
    <p:sldLayoutId id="2147483859" r:id="rId8"/>
    <p:sldLayoutId id="2147483860" r:id="rId9"/>
    <p:sldLayoutId id="2147483861" r:id="rId10"/>
    <p:sldLayoutId id="2147483862" r:id="rId11"/>
    <p:sldLayoutId id="2147483863" r:id="rId12"/>
    <p:sldLayoutId id="2147483864" r:id="rId13"/>
    <p:sldLayoutId id="2147483865" r:id="rId14"/>
    <p:sldLayoutId id="2147483866" r:id="rId15"/>
    <p:sldLayoutId id="2147483867" r:id="rId16"/>
    <p:sldLayoutId id="2147483868"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9624" y="524436"/>
            <a:ext cx="11389658" cy="2123658"/>
          </a:xfrm>
          <a:prstGeom prst="rect">
            <a:avLst/>
          </a:prstGeom>
          <a:noFill/>
        </p:spPr>
        <p:txBody>
          <a:bodyPr wrap="square" rtlCol="0">
            <a:spAutoFit/>
          </a:bodyPr>
          <a:lstStyle/>
          <a:p>
            <a:r>
              <a:rPr lang="en-US" sz="2400" b="1" dirty="0" smtClean="0"/>
              <a:t>     </a:t>
            </a:r>
          </a:p>
          <a:p>
            <a:r>
              <a:rPr lang="en-US" sz="2400" b="1" dirty="0"/>
              <a:t> </a:t>
            </a:r>
            <a:r>
              <a:rPr lang="en-US" sz="2400" b="1" dirty="0" smtClean="0"/>
              <a:t>      </a:t>
            </a:r>
            <a:r>
              <a:rPr lang="en-US" b="1" dirty="0" smtClean="0"/>
              <a:t>NAME: NAOMI WAMBUI WANJIKU</a:t>
            </a:r>
          </a:p>
          <a:p>
            <a:r>
              <a:rPr lang="en-US" b="1" dirty="0" smtClean="0"/>
              <a:t>        REG NO: C027-01-1464/2015</a:t>
            </a:r>
          </a:p>
          <a:p>
            <a:r>
              <a:rPr lang="en-US" b="1" dirty="0" smtClean="0"/>
              <a:t>        PROJECT TITLE:ONLINE </a:t>
            </a:r>
            <a:r>
              <a:rPr lang="en-US" b="1" dirty="0"/>
              <a:t>SYSTEM FOR ACCESSING LOANS BY </a:t>
            </a:r>
            <a:r>
              <a:rPr lang="en-US" b="1" dirty="0" smtClean="0"/>
              <a:t>SELF-HELP </a:t>
            </a:r>
            <a:r>
              <a:rPr lang="en-US" b="1" dirty="0"/>
              <a:t>GROUPS </a:t>
            </a:r>
          </a:p>
          <a:p>
            <a:endParaRPr lang="en-US" sz="2400" b="1" dirty="0" smtClean="0"/>
          </a:p>
          <a:p>
            <a:endParaRPr lang="en-US" sz="2400" dirty="0"/>
          </a:p>
        </p:txBody>
      </p:sp>
    </p:spTree>
    <p:extLst>
      <p:ext uri="{BB962C8B-B14F-4D97-AF65-F5344CB8AC3E}">
        <p14:creationId xmlns:p14="http://schemas.microsoft.com/office/powerpoint/2010/main" val="1461595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87506" y="820271"/>
            <a:ext cx="9278470" cy="2585323"/>
          </a:xfrm>
          <a:prstGeom prst="rect">
            <a:avLst/>
          </a:prstGeom>
          <a:noFill/>
        </p:spPr>
        <p:txBody>
          <a:bodyPr wrap="square" rtlCol="0">
            <a:spAutoFit/>
          </a:bodyPr>
          <a:lstStyle/>
          <a:p>
            <a:r>
              <a:rPr lang="en-US" dirty="0" smtClean="0"/>
              <a:t>Case 3: </a:t>
            </a:r>
            <a:r>
              <a:rPr lang="en-US" dirty="0"/>
              <a:t>T</a:t>
            </a:r>
            <a:r>
              <a:rPr lang="en-US" dirty="0" smtClean="0"/>
              <a:t>ala loan app</a:t>
            </a:r>
          </a:p>
          <a:p>
            <a:r>
              <a:rPr lang="en-US" dirty="0"/>
              <a:t>Tala was the first instant loan app in Kenya launched as Mkopo Rahisi in 2014 and later rebranded to Tala. Tala app requires one to have a smartphone and a good mpesa record in order to access their loans. To determine your loan limit, the app depends on your loan repayment behavior and on reading your mpesa transaction activities. The loan is disbursed through the mpesa account and the minimum loan is ksh 50000at an interest rate of 15%.loan defaulters are restricted from qualifying for future loans.  This application offers individuals a platform where they can borrow loans and also pay as individuals</a:t>
            </a:r>
          </a:p>
          <a:p>
            <a:endParaRPr lang="en-US" dirty="0"/>
          </a:p>
        </p:txBody>
      </p:sp>
    </p:spTree>
    <p:extLst>
      <p:ext uri="{BB962C8B-B14F-4D97-AF65-F5344CB8AC3E}">
        <p14:creationId xmlns:p14="http://schemas.microsoft.com/office/powerpoint/2010/main" val="3018790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 </a:t>
            </a:r>
            <a:endParaRPr lang="en-US" dirty="0"/>
          </a:p>
        </p:txBody>
      </p:sp>
      <p:sp>
        <p:nvSpPr>
          <p:cNvPr id="3" name="Content Placeholder 2"/>
          <p:cNvSpPr>
            <a:spLocks noGrp="1"/>
          </p:cNvSpPr>
          <p:nvPr>
            <p:ph idx="1"/>
          </p:nvPr>
        </p:nvSpPr>
        <p:spPr/>
        <p:txBody>
          <a:bodyPr/>
          <a:lstStyle/>
          <a:p>
            <a:r>
              <a:rPr lang="en-US" dirty="0"/>
              <a:t>The agile method is my preferred methodology for the development of application. The agile development life cycle is based upon the iterative and incremental process models, and focuses upon adaptability to changing product requirements and enhancing customer satisfaction through rapid delivery of working product features and client participation. Agile methods focus on breaking the entire product into smaller and easily developable product features that are developed through incremental cycles</a:t>
            </a:r>
          </a:p>
        </p:txBody>
      </p:sp>
    </p:spTree>
    <p:extLst>
      <p:ext uri="{BB962C8B-B14F-4D97-AF65-F5344CB8AC3E}">
        <p14:creationId xmlns:p14="http://schemas.microsoft.com/office/powerpoint/2010/main" val="679534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 </a:t>
            </a:r>
            <a:endParaRPr lang="en-US" dirty="0"/>
          </a:p>
        </p:txBody>
      </p:sp>
      <p:sp>
        <p:nvSpPr>
          <p:cNvPr id="3" name="Content Placeholder 2"/>
          <p:cNvSpPr>
            <a:spLocks noGrp="1"/>
          </p:cNvSpPr>
          <p:nvPr>
            <p:ph idx="1"/>
          </p:nvPr>
        </p:nvSpPr>
        <p:spPr/>
        <p:txBody>
          <a:bodyPr>
            <a:normAutofit fontScale="47500" lnSpcReduction="20000"/>
          </a:bodyPr>
          <a:lstStyle/>
          <a:p>
            <a:pPr marL="0" indent="0">
              <a:buNone/>
            </a:pPr>
            <a:r>
              <a:rPr lang="en-US" b="1" dirty="0" smtClean="0"/>
              <a:t>Hardware </a:t>
            </a:r>
            <a:r>
              <a:rPr lang="en-US" b="1" dirty="0"/>
              <a:t>Resources</a:t>
            </a:r>
          </a:p>
          <a:p>
            <a:pPr lvl="0"/>
            <a:r>
              <a:rPr lang="en-US" dirty="0"/>
              <a:t>Computer (desktop/laptop) with 4GB RAM.</a:t>
            </a:r>
          </a:p>
          <a:p>
            <a:pPr lvl="0"/>
            <a:r>
              <a:rPr lang="en-US" dirty="0"/>
              <a:t> </a:t>
            </a:r>
            <a:r>
              <a:rPr lang="en-US" sz="5100" dirty="0"/>
              <a:t>2.5</a:t>
            </a:r>
            <a:r>
              <a:rPr lang="en-US" dirty="0"/>
              <a:t> GHZ processor speed.</a:t>
            </a:r>
          </a:p>
          <a:p>
            <a:pPr lvl="0"/>
            <a:r>
              <a:rPr lang="en-US" dirty="0"/>
              <a:t>500 GB hard disk capacity.</a:t>
            </a:r>
          </a:p>
          <a:p>
            <a:pPr lvl="0"/>
            <a:r>
              <a:rPr lang="en-US" dirty="0"/>
              <a:t> External hard disk 150 GB for backup.</a:t>
            </a:r>
          </a:p>
          <a:p>
            <a:r>
              <a:rPr lang="en-US" b="1" dirty="0"/>
              <a:t> </a:t>
            </a:r>
          </a:p>
          <a:p>
            <a:pPr marL="0" indent="0">
              <a:buNone/>
            </a:pPr>
            <a:r>
              <a:rPr lang="en-US" b="1" dirty="0" smtClean="0"/>
              <a:t> </a:t>
            </a:r>
            <a:r>
              <a:rPr lang="en-US" b="1" dirty="0"/>
              <a:t>Software Resources</a:t>
            </a:r>
          </a:p>
          <a:p>
            <a:pPr lvl="0"/>
            <a:r>
              <a:rPr lang="en-US" dirty="0"/>
              <a:t>Operating system (windows 10).</a:t>
            </a:r>
          </a:p>
          <a:p>
            <a:pPr lvl="0"/>
            <a:r>
              <a:rPr lang="en-US" dirty="0"/>
              <a:t>Android studio.</a:t>
            </a:r>
          </a:p>
          <a:p>
            <a:pPr lvl="0"/>
            <a:r>
              <a:rPr lang="en-US" dirty="0"/>
              <a:t>MYSQL database.</a:t>
            </a:r>
          </a:p>
          <a:p>
            <a:pPr lvl="0"/>
            <a:r>
              <a:rPr lang="en-US" dirty="0" err="1" smtClean="0"/>
              <a:t>Xammp</a:t>
            </a:r>
            <a:r>
              <a:rPr lang="en-US" dirty="0" smtClean="0"/>
              <a:t>  </a:t>
            </a:r>
            <a:r>
              <a:rPr lang="en-US" dirty="0"/>
              <a:t>server.</a:t>
            </a:r>
          </a:p>
          <a:p>
            <a:pPr lvl="0"/>
            <a:r>
              <a:rPr lang="en-US" dirty="0"/>
              <a:t>Android phone.</a:t>
            </a:r>
          </a:p>
          <a:p>
            <a:endParaRPr lang="en-US" dirty="0"/>
          </a:p>
        </p:txBody>
      </p:sp>
    </p:spTree>
    <p:extLst>
      <p:ext uri="{BB962C8B-B14F-4D97-AF65-F5344CB8AC3E}">
        <p14:creationId xmlns:p14="http://schemas.microsoft.com/office/powerpoint/2010/main" val="462082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schedule </a:t>
            </a:r>
            <a:endParaRPr lang="en-US" dirty="0"/>
          </a:p>
        </p:txBody>
      </p:sp>
      <p:graphicFrame>
        <p:nvGraphicFramePr>
          <p:cNvPr id="4" name="Content Placeholder 3"/>
          <p:cNvGraphicFramePr>
            <a:graphicFrameLocks noGrp="1"/>
          </p:cNvGraphicFramePr>
          <p:nvPr>
            <p:ph idx="1"/>
          </p:nvPr>
        </p:nvGraphicFramePr>
        <p:xfrm>
          <a:off x="2838325" y="2557462"/>
          <a:ext cx="6515349" cy="3317877"/>
        </p:xfrm>
        <a:graphic>
          <a:graphicData uri="http://schemas.openxmlformats.org/drawingml/2006/table">
            <a:tbl>
              <a:tblPr firstRow="1" firstCol="1" bandRow="1"/>
              <a:tblGrid>
                <a:gridCol w="1590959"/>
                <a:gridCol w="345348"/>
                <a:gridCol w="333540"/>
                <a:gridCol w="172969"/>
                <a:gridCol w="333540"/>
                <a:gridCol w="333540"/>
                <a:gridCol w="295759"/>
                <a:gridCol w="295759"/>
                <a:gridCol w="295759"/>
                <a:gridCol w="295759"/>
                <a:gridCol w="295759"/>
                <a:gridCol w="295169"/>
                <a:gridCol w="295759"/>
                <a:gridCol w="295169"/>
                <a:gridCol w="295759"/>
                <a:gridCol w="295759"/>
                <a:gridCol w="295759"/>
                <a:gridCol w="153284"/>
              </a:tblGrid>
              <a:tr h="255768">
                <a:tc rowSpan="2">
                  <a:txBody>
                    <a:bodyPr/>
                    <a:lstStyle/>
                    <a:p>
                      <a:pPr marL="0" marR="0" algn="just">
                        <a:lnSpc>
                          <a:spcPct val="150000"/>
                        </a:lnSpc>
                        <a:spcBef>
                          <a:spcPts val="0"/>
                        </a:spcBef>
                        <a:spcAft>
                          <a:spcPts val="1000"/>
                        </a:spcAft>
                      </a:pPr>
                      <a:r>
                        <a:rPr lang="en-US" sz="1100" b="1" dirty="0">
                          <a:effectLst/>
                          <a:latin typeface="Times New Roman" panose="02020603050405020304" pitchFamily="18" charset="0"/>
                          <a:ea typeface="Calibri" panose="020F0502020204030204" pitchFamily="34" charset="0"/>
                          <a:cs typeface="Times New Roman" panose="02020603050405020304" pitchFamily="18" charset="0"/>
                        </a:rPr>
                        <a:t>Duration</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1000"/>
                        </a:spcAft>
                      </a:pPr>
                      <a:r>
                        <a:rPr lang="en-US" sz="1100" b="1" dirty="0">
                          <a:effectLst/>
                          <a:latin typeface="Times New Roman" panose="02020603050405020304" pitchFamily="18" charset="0"/>
                          <a:ea typeface="Calibri" panose="020F0502020204030204" pitchFamily="34" charset="0"/>
                          <a:cs typeface="Times New Roman" panose="02020603050405020304" pitchFamily="18" charset="0"/>
                        </a:rPr>
                        <a:t>(in weeks)</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3942" marR="639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gn="just">
                        <a:lnSpc>
                          <a:spcPct val="150000"/>
                        </a:lnSpc>
                        <a:spcBef>
                          <a:spcPts val="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May</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942" marR="639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2">
                  <a:txBody>
                    <a:bodyPr/>
                    <a:lstStyle/>
                    <a:p>
                      <a:pPr marL="0" marR="0" algn="just">
                        <a:lnSpc>
                          <a:spcPct val="150000"/>
                        </a:lnSpc>
                        <a:spcBef>
                          <a:spcPts val="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June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942" marR="639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lgn="just">
                        <a:lnSpc>
                          <a:spcPct val="150000"/>
                        </a:lnSpc>
                        <a:spcBef>
                          <a:spcPts val="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July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942" marR="639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lgn="just">
                        <a:lnSpc>
                          <a:spcPct val="150000"/>
                        </a:lnSpc>
                        <a:spcBef>
                          <a:spcPts val="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Aug</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942" marR="639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lgn="just">
                        <a:lnSpc>
                          <a:spcPct val="150000"/>
                        </a:lnSpc>
                        <a:spcBef>
                          <a:spcPts val="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Sept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942" marR="639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lgn="just">
                        <a:lnSpc>
                          <a:spcPct val="150000"/>
                        </a:lnSpc>
                        <a:spcBef>
                          <a:spcPts val="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Oct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942" marR="639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lgn="just">
                        <a:lnSpc>
                          <a:spcPct val="150000"/>
                        </a:lnSpc>
                        <a:spcBef>
                          <a:spcPts val="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Nov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942" marR="639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lgn="just">
                        <a:lnSpc>
                          <a:spcPct val="150000"/>
                        </a:lnSpc>
                        <a:spcBef>
                          <a:spcPts val="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Dec</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942" marR="639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374179">
                <a:tc vMerge="1">
                  <a:txBody>
                    <a:bodyPr/>
                    <a:lstStyle/>
                    <a:p>
                      <a:endParaRPr lang="en-US"/>
                    </a:p>
                  </a:txBody>
                  <a:tcPr/>
                </a:tc>
                <a:tc>
                  <a:txBody>
                    <a:bodyPr/>
                    <a:lstStyle/>
                    <a:p>
                      <a:pPr marL="0" marR="0" algn="just">
                        <a:lnSpc>
                          <a:spcPct val="150000"/>
                        </a:lnSpc>
                        <a:spcBef>
                          <a:spcPts val="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942" marR="639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gn="just">
                        <a:lnSpc>
                          <a:spcPct val="150000"/>
                        </a:lnSpc>
                        <a:spcBef>
                          <a:spcPts val="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4</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942" marR="639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gn="just">
                        <a:lnSpc>
                          <a:spcPct val="150000"/>
                        </a:lnSpc>
                        <a:spcBef>
                          <a:spcPts val="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942" marR="639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4</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942" marR="639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942" marR="639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4</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942" marR="639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942" marR="639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4</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942" marR="639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942" marR="639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4</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942" marR="639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942" marR="639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4</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942" marR="639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942" marR="639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4</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942" marR="639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942" marR="639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4</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942" marR="639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9946">
                <a:tc>
                  <a:txBody>
                    <a:bodyPr/>
                    <a:lstStyle/>
                    <a:p>
                      <a:pPr marL="0" marR="0" algn="just">
                        <a:lnSpc>
                          <a:spcPct val="150000"/>
                        </a:lnSpc>
                        <a:spcBef>
                          <a:spcPts val="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Research</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Planning</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942" marR="639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942" marR="639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gn="just">
                        <a:lnSpc>
                          <a:spcPct val="150000"/>
                        </a:lnSpc>
                        <a:spcBef>
                          <a:spcPts val="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942" marR="639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gn="just">
                        <a:lnSpc>
                          <a:spcPct val="150000"/>
                        </a:lnSpc>
                        <a:spcBef>
                          <a:spcPts val="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942" marR="639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gn="just">
                        <a:lnSpc>
                          <a:spcPct val="150000"/>
                        </a:lnSpc>
                        <a:spcBef>
                          <a:spcPts val="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942" marR="639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lgn="just">
                        <a:lnSpc>
                          <a:spcPct val="150000"/>
                        </a:lnSpc>
                        <a:spcBef>
                          <a:spcPts val="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942" marR="639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lgn="just">
                        <a:lnSpc>
                          <a:spcPct val="150000"/>
                        </a:lnSpc>
                        <a:spcBef>
                          <a:spcPts val="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942" marR="639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lgn="just">
                        <a:lnSpc>
                          <a:spcPct val="150000"/>
                        </a:lnSpc>
                        <a:spcBef>
                          <a:spcPts val="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942" marR="639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lgn="just">
                        <a:lnSpc>
                          <a:spcPct val="150000"/>
                        </a:lnSpc>
                        <a:spcBef>
                          <a:spcPts val="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942" marR="639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lgn="just">
                        <a:lnSpc>
                          <a:spcPct val="150000"/>
                        </a:lnSpc>
                        <a:spcBef>
                          <a:spcPts val="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942" marR="639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lgn="just">
                        <a:lnSpc>
                          <a:spcPct val="150000"/>
                        </a:lnSpc>
                        <a:spcBef>
                          <a:spcPts val="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942" marR="639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629946">
                <a:tc>
                  <a:txBody>
                    <a:bodyPr/>
                    <a:lstStyle/>
                    <a:p>
                      <a:pPr marL="0" marR="0" algn="just">
                        <a:lnSpc>
                          <a:spcPct val="150000"/>
                        </a:lnSpc>
                        <a:spcBef>
                          <a:spcPts val="0"/>
                        </a:spcBef>
                        <a:spcAft>
                          <a:spcPts val="1000"/>
                        </a:spcAft>
                      </a:pPr>
                      <a:r>
                        <a:rPr lang="en-US" sz="1100" b="1" dirty="0">
                          <a:effectLst/>
                          <a:latin typeface="Times New Roman" panose="02020603050405020304" pitchFamily="18" charset="0"/>
                          <a:ea typeface="Calibri" panose="020F0502020204030204" pitchFamily="34" charset="0"/>
                          <a:cs typeface="Times New Roman" panose="02020603050405020304" pitchFamily="18" charset="0"/>
                        </a:rPr>
                        <a:t>Proposal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1000"/>
                        </a:spcAft>
                      </a:pPr>
                      <a:r>
                        <a:rPr lang="en-US" sz="1100" b="1" dirty="0">
                          <a:effectLst/>
                          <a:latin typeface="Times New Roman" panose="02020603050405020304" pitchFamily="18" charset="0"/>
                          <a:ea typeface="Calibri" panose="020F0502020204030204" pitchFamily="34" charset="0"/>
                          <a:cs typeface="Times New Roman" panose="02020603050405020304" pitchFamily="18" charset="0"/>
                        </a:rPr>
                        <a:t>Writing and submitting</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3942" marR="639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942" marR="639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gn="just">
                        <a:lnSpc>
                          <a:spcPct val="150000"/>
                        </a:lnSpc>
                        <a:spcBef>
                          <a:spcPts val="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942" marR="639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hMerge="1">
                  <a:txBody>
                    <a:bodyPr/>
                    <a:lstStyle/>
                    <a:p>
                      <a:endParaRPr lang="en-US"/>
                    </a:p>
                  </a:txBody>
                  <a:tcPr/>
                </a:tc>
                <a:tc>
                  <a:txBody>
                    <a:bodyPr/>
                    <a:lstStyle/>
                    <a:p>
                      <a:pPr marL="0" marR="0" algn="just">
                        <a:lnSpc>
                          <a:spcPct val="150000"/>
                        </a:lnSpc>
                        <a:spcBef>
                          <a:spcPts val="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942" marR="639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gn="just">
                        <a:lnSpc>
                          <a:spcPct val="150000"/>
                        </a:lnSpc>
                        <a:spcBef>
                          <a:spcPts val="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942" marR="639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gridSpan="2">
                  <a:txBody>
                    <a:bodyPr/>
                    <a:lstStyle/>
                    <a:p>
                      <a:pPr marL="0" marR="0" algn="just">
                        <a:lnSpc>
                          <a:spcPct val="150000"/>
                        </a:lnSpc>
                        <a:spcBef>
                          <a:spcPts val="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942" marR="639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lgn="just">
                        <a:lnSpc>
                          <a:spcPct val="150000"/>
                        </a:lnSpc>
                        <a:spcBef>
                          <a:spcPts val="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942" marR="639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lgn="just">
                        <a:lnSpc>
                          <a:spcPct val="150000"/>
                        </a:lnSpc>
                        <a:spcBef>
                          <a:spcPts val="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942" marR="639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lgn="just">
                        <a:lnSpc>
                          <a:spcPct val="150000"/>
                        </a:lnSpc>
                        <a:spcBef>
                          <a:spcPts val="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942" marR="639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lgn="just">
                        <a:lnSpc>
                          <a:spcPct val="150000"/>
                        </a:lnSpc>
                        <a:spcBef>
                          <a:spcPts val="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942" marR="639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lgn="just">
                        <a:lnSpc>
                          <a:spcPct val="150000"/>
                        </a:lnSpc>
                        <a:spcBef>
                          <a:spcPts val="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942" marR="639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287147">
                <a:tc>
                  <a:txBody>
                    <a:bodyPr/>
                    <a:lstStyle/>
                    <a:p>
                      <a:pPr marL="0" marR="0" algn="just">
                        <a:lnSpc>
                          <a:spcPct val="150000"/>
                        </a:lnSpc>
                        <a:spcBef>
                          <a:spcPts val="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Analysis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942" marR="639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gn="just">
                        <a:lnSpc>
                          <a:spcPct val="150000"/>
                        </a:lnSpc>
                        <a:spcBef>
                          <a:spcPts val="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942" marR="639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2">
                  <a:txBody>
                    <a:bodyPr/>
                    <a:lstStyle/>
                    <a:p>
                      <a:pPr marL="0" marR="0" algn="just">
                        <a:lnSpc>
                          <a:spcPct val="150000"/>
                        </a:lnSpc>
                        <a:spcBef>
                          <a:spcPts val="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942" marR="639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hMerge="1">
                  <a:txBody>
                    <a:bodyPr/>
                    <a:lstStyle/>
                    <a:p>
                      <a:endParaRPr lang="en-US"/>
                    </a:p>
                  </a:txBody>
                  <a:tcPr/>
                </a:tc>
                <a:tc>
                  <a:txBody>
                    <a:bodyPr/>
                    <a:lstStyle/>
                    <a:p>
                      <a:pPr marL="0" marR="0" algn="just">
                        <a:lnSpc>
                          <a:spcPct val="150000"/>
                        </a:lnSpc>
                        <a:spcBef>
                          <a:spcPts val="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942" marR="639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gn="just">
                        <a:lnSpc>
                          <a:spcPct val="150000"/>
                        </a:lnSpc>
                        <a:spcBef>
                          <a:spcPts val="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942" marR="639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gn="just">
                        <a:lnSpc>
                          <a:spcPct val="150000"/>
                        </a:lnSpc>
                        <a:spcBef>
                          <a:spcPts val="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942" marR="639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lgn="just">
                        <a:lnSpc>
                          <a:spcPct val="150000"/>
                        </a:lnSpc>
                        <a:spcBef>
                          <a:spcPts val="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942" marR="639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lgn="just">
                        <a:lnSpc>
                          <a:spcPct val="150000"/>
                        </a:lnSpc>
                        <a:spcBef>
                          <a:spcPts val="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942" marR="639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lgn="just">
                        <a:lnSpc>
                          <a:spcPct val="150000"/>
                        </a:lnSpc>
                        <a:spcBef>
                          <a:spcPts val="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942" marR="639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lgn="just">
                        <a:lnSpc>
                          <a:spcPct val="150000"/>
                        </a:lnSpc>
                        <a:spcBef>
                          <a:spcPts val="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942" marR="639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287147">
                <a:tc>
                  <a:txBody>
                    <a:bodyPr/>
                    <a:lstStyle/>
                    <a:p>
                      <a:pPr marL="0" marR="0" algn="just">
                        <a:lnSpc>
                          <a:spcPct val="150000"/>
                        </a:lnSpc>
                        <a:spcBef>
                          <a:spcPts val="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Design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942" marR="639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gn="just">
                        <a:lnSpc>
                          <a:spcPct val="150000"/>
                        </a:lnSpc>
                        <a:spcBef>
                          <a:spcPts val="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942" marR="639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gn="just">
                        <a:lnSpc>
                          <a:spcPct val="150000"/>
                        </a:lnSpc>
                        <a:spcBef>
                          <a:spcPts val="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942" marR="639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942" marR="639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gridSpan="2">
                  <a:txBody>
                    <a:bodyPr/>
                    <a:lstStyle/>
                    <a:p>
                      <a:pPr marL="0" marR="0" algn="just">
                        <a:lnSpc>
                          <a:spcPct val="150000"/>
                        </a:lnSpc>
                        <a:spcBef>
                          <a:spcPts val="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942" marR="639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hMerge="1">
                  <a:txBody>
                    <a:bodyPr/>
                    <a:lstStyle/>
                    <a:p>
                      <a:endParaRPr lang="en-US"/>
                    </a:p>
                  </a:txBody>
                  <a:tcPr/>
                </a:tc>
                <a:tc gridSpan="2">
                  <a:txBody>
                    <a:bodyPr/>
                    <a:lstStyle/>
                    <a:p>
                      <a:pPr marL="0" marR="0" algn="just">
                        <a:lnSpc>
                          <a:spcPct val="150000"/>
                        </a:lnSpc>
                        <a:spcBef>
                          <a:spcPts val="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942" marR="639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hMerge="1">
                  <a:txBody>
                    <a:bodyPr/>
                    <a:lstStyle/>
                    <a:p>
                      <a:endParaRPr lang="en-US"/>
                    </a:p>
                  </a:txBody>
                  <a:tcPr/>
                </a:tc>
                <a:tc gridSpan="2">
                  <a:txBody>
                    <a:bodyPr/>
                    <a:lstStyle/>
                    <a:p>
                      <a:pPr marL="0" marR="0" algn="just">
                        <a:lnSpc>
                          <a:spcPct val="150000"/>
                        </a:lnSpc>
                        <a:spcBef>
                          <a:spcPts val="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942" marR="639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hMerge="1">
                  <a:txBody>
                    <a:bodyPr/>
                    <a:lstStyle/>
                    <a:p>
                      <a:endParaRPr lang="en-US"/>
                    </a:p>
                  </a:txBody>
                  <a:tcPr/>
                </a:tc>
                <a:tc gridSpan="2">
                  <a:txBody>
                    <a:bodyPr/>
                    <a:lstStyle/>
                    <a:p>
                      <a:pPr marL="0" marR="0" algn="just">
                        <a:lnSpc>
                          <a:spcPct val="150000"/>
                        </a:lnSpc>
                        <a:spcBef>
                          <a:spcPts val="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942" marR="639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lgn="just">
                        <a:lnSpc>
                          <a:spcPct val="150000"/>
                        </a:lnSpc>
                        <a:spcBef>
                          <a:spcPts val="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942" marR="639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lgn="just">
                        <a:lnSpc>
                          <a:spcPct val="150000"/>
                        </a:lnSpc>
                        <a:spcBef>
                          <a:spcPts val="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942" marR="639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287147">
                <a:tc>
                  <a:txBody>
                    <a:bodyPr/>
                    <a:lstStyle/>
                    <a:p>
                      <a:pPr marL="0" marR="0" algn="just">
                        <a:lnSpc>
                          <a:spcPct val="150000"/>
                        </a:lnSpc>
                        <a:spcBef>
                          <a:spcPts val="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Coding</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942" marR="639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gn="just">
                        <a:lnSpc>
                          <a:spcPct val="150000"/>
                        </a:lnSpc>
                        <a:spcBef>
                          <a:spcPts val="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942" marR="639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gn="just">
                        <a:lnSpc>
                          <a:spcPct val="150000"/>
                        </a:lnSpc>
                        <a:spcBef>
                          <a:spcPts val="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942" marR="639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942" marR="639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gridSpan="2">
                  <a:txBody>
                    <a:bodyPr/>
                    <a:lstStyle/>
                    <a:p>
                      <a:pPr marL="0" marR="0" algn="just">
                        <a:lnSpc>
                          <a:spcPct val="150000"/>
                        </a:lnSpc>
                        <a:spcBef>
                          <a:spcPts val="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942" marR="639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hMerge="1">
                  <a:txBody>
                    <a:bodyPr/>
                    <a:lstStyle/>
                    <a:p>
                      <a:endParaRPr lang="en-US"/>
                    </a:p>
                  </a:txBody>
                  <a:tcPr/>
                </a:tc>
                <a:tc>
                  <a:txBody>
                    <a:bodyPr/>
                    <a:lstStyle/>
                    <a:p>
                      <a:pPr marL="0" marR="0" algn="just">
                        <a:lnSpc>
                          <a:spcPct val="150000"/>
                        </a:lnSpc>
                        <a:spcBef>
                          <a:spcPts val="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942" marR="639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gn="just">
                        <a:lnSpc>
                          <a:spcPct val="150000"/>
                        </a:lnSpc>
                        <a:spcBef>
                          <a:spcPts val="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942" marR="639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gridSpan="2">
                  <a:txBody>
                    <a:bodyPr/>
                    <a:lstStyle/>
                    <a:p>
                      <a:pPr marL="0" marR="0" algn="just">
                        <a:lnSpc>
                          <a:spcPct val="150000"/>
                        </a:lnSpc>
                        <a:spcBef>
                          <a:spcPts val="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942" marR="639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hMerge="1">
                  <a:txBody>
                    <a:bodyPr/>
                    <a:lstStyle/>
                    <a:p>
                      <a:endParaRPr lang="en-US"/>
                    </a:p>
                  </a:txBody>
                  <a:tcPr/>
                </a:tc>
                <a:tc gridSpan="2">
                  <a:txBody>
                    <a:bodyPr/>
                    <a:lstStyle/>
                    <a:p>
                      <a:pPr marL="0" marR="0" algn="just">
                        <a:lnSpc>
                          <a:spcPct val="150000"/>
                        </a:lnSpc>
                        <a:spcBef>
                          <a:spcPts val="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942" marR="639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hMerge="1">
                  <a:txBody>
                    <a:bodyPr/>
                    <a:lstStyle/>
                    <a:p>
                      <a:endParaRPr lang="en-US"/>
                    </a:p>
                  </a:txBody>
                  <a:tcPr/>
                </a:tc>
                <a:tc>
                  <a:txBody>
                    <a:bodyPr/>
                    <a:lstStyle/>
                    <a:p>
                      <a:pPr marL="0" marR="0" algn="just">
                        <a:lnSpc>
                          <a:spcPct val="150000"/>
                        </a:lnSpc>
                        <a:spcBef>
                          <a:spcPts val="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942" marR="639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gn="just">
                        <a:lnSpc>
                          <a:spcPct val="150000"/>
                        </a:lnSpc>
                        <a:spcBef>
                          <a:spcPts val="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942" marR="639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gn="just">
                        <a:lnSpc>
                          <a:spcPct val="150000"/>
                        </a:lnSpc>
                        <a:spcBef>
                          <a:spcPts val="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942" marR="639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287147">
                <a:tc>
                  <a:txBody>
                    <a:bodyPr/>
                    <a:lstStyle/>
                    <a:p>
                      <a:pPr marL="0" marR="0" algn="just">
                        <a:lnSpc>
                          <a:spcPct val="150000"/>
                        </a:lnSpc>
                        <a:spcBef>
                          <a:spcPts val="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Documentation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942" marR="639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gn="just">
                        <a:lnSpc>
                          <a:spcPct val="150000"/>
                        </a:lnSpc>
                        <a:spcBef>
                          <a:spcPts val="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942" marR="639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2">
                  <a:txBody>
                    <a:bodyPr/>
                    <a:lstStyle/>
                    <a:p>
                      <a:pPr marL="0" marR="0" algn="just">
                        <a:lnSpc>
                          <a:spcPct val="150000"/>
                        </a:lnSpc>
                        <a:spcBef>
                          <a:spcPts val="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942" marR="639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lgn="just">
                        <a:lnSpc>
                          <a:spcPct val="150000"/>
                        </a:lnSpc>
                        <a:spcBef>
                          <a:spcPts val="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942" marR="639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lgn="just">
                        <a:lnSpc>
                          <a:spcPct val="150000"/>
                        </a:lnSpc>
                        <a:spcBef>
                          <a:spcPts val="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942" marR="639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lgn="just">
                        <a:lnSpc>
                          <a:spcPct val="150000"/>
                        </a:lnSpc>
                        <a:spcBef>
                          <a:spcPts val="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942" marR="639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hMerge="1">
                  <a:txBody>
                    <a:bodyPr/>
                    <a:lstStyle/>
                    <a:p>
                      <a:endParaRPr lang="en-US"/>
                    </a:p>
                  </a:txBody>
                  <a:tcPr/>
                </a:tc>
                <a:tc gridSpan="2">
                  <a:txBody>
                    <a:bodyPr/>
                    <a:lstStyle/>
                    <a:p>
                      <a:pPr marL="0" marR="0" algn="just">
                        <a:lnSpc>
                          <a:spcPct val="150000"/>
                        </a:lnSpc>
                        <a:spcBef>
                          <a:spcPts val="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942" marR="639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hMerge="1">
                  <a:txBody>
                    <a:bodyPr/>
                    <a:lstStyle/>
                    <a:p>
                      <a:endParaRPr lang="en-US"/>
                    </a:p>
                  </a:txBody>
                  <a:tcPr/>
                </a:tc>
                <a:tc>
                  <a:txBody>
                    <a:bodyPr/>
                    <a:lstStyle/>
                    <a:p>
                      <a:pPr marL="0" marR="0" algn="just">
                        <a:lnSpc>
                          <a:spcPct val="150000"/>
                        </a:lnSpc>
                        <a:spcBef>
                          <a:spcPts val="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942" marR="639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gn="just">
                        <a:lnSpc>
                          <a:spcPct val="150000"/>
                        </a:lnSpc>
                        <a:spcBef>
                          <a:spcPts val="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942" marR="639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gridSpan="2">
                  <a:txBody>
                    <a:bodyPr/>
                    <a:lstStyle/>
                    <a:p>
                      <a:pPr marL="0" marR="0" algn="just">
                        <a:lnSpc>
                          <a:spcPct val="150000"/>
                        </a:lnSpc>
                        <a:spcBef>
                          <a:spcPts val="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942" marR="639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279450">
                <a:tc>
                  <a:txBody>
                    <a:bodyPr/>
                    <a:lstStyle/>
                    <a:p>
                      <a:pPr marL="0" marR="0" algn="just">
                        <a:lnSpc>
                          <a:spcPct val="150000"/>
                        </a:lnSpc>
                        <a:spcBef>
                          <a:spcPts val="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Presentation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942" marR="639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gn="just">
                        <a:lnSpc>
                          <a:spcPct val="150000"/>
                        </a:lnSpc>
                        <a:spcBef>
                          <a:spcPts val="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942" marR="639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gn="just">
                        <a:lnSpc>
                          <a:spcPct val="150000"/>
                        </a:lnSpc>
                        <a:spcBef>
                          <a:spcPts val="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942" marR="639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gn="just">
                        <a:lnSpc>
                          <a:spcPct val="150000"/>
                        </a:lnSpc>
                        <a:spcBef>
                          <a:spcPts val="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942" marR="639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gn="just">
                        <a:lnSpc>
                          <a:spcPct val="150000"/>
                        </a:lnSpc>
                        <a:spcBef>
                          <a:spcPts val="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942" marR="639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gn="just">
                        <a:lnSpc>
                          <a:spcPct val="150000"/>
                        </a:lnSpc>
                        <a:spcBef>
                          <a:spcPts val="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942" marR="639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942" marR="639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gridSpan="2">
                  <a:txBody>
                    <a:bodyPr/>
                    <a:lstStyle/>
                    <a:p>
                      <a:pPr marL="0" marR="0" algn="just">
                        <a:lnSpc>
                          <a:spcPct val="150000"/>
                        </a:lnSpc>
                        <a:spcBef>
                          <a:spcPts val="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942" marR="639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lgn="just">
                        <a:lnSpc>
                          <a:spcPct val="150000"/>
                        </a:lnSpc>
                        <a:spcBef>
                          <a:spcPts val="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942" marR="639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lgn="just">
                        <a:lnSpc>
                          <a:spcPct val="150000"/>
                        </a:lnSpc>
                        <a:spcBef>
                          <a:spcPts val="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942" marR="639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hMerge="1">
                  <a:txBody>
                    <a:bodyPr/>
                    <a:lstStyle/>
                    <a:p>
                      <a:endParaRPr lang="en-US"/>
                    </a:p>
                  </a:txBody>
                  <a:tcPr/>
                </a:tc>
                <a:tc gridSpan="2">
                  <a:txBody>
                    <a:bodyPr/>
                    <a:lstStyle/>
                    <a:p>
                      <a:pPr marL="0" marR="0" algn="just">
                        <a:lnSpc>
                          <a:spcPct val="150000"/>
                        </a:lnSpc>
                        <a:spcBef>
                          <a:spcPts val="0"/>
                        </a:spcBef>
                        <a:spcAft>
                          <a:spcPts val="1000"/>
                        </a:spcAft>
                      </a:pPr>
                      <a:r>
                        <a:rPr lang="en-US" sz="11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3942" marR="639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bl>
          </a:graphicData>
        </a:graphic>
      </p:graphicFrame>
    </p:spTree>
    <p:extLst>
      <p:ext uri="{BB962C8B-B14F-4D97-AF65-F5344CB8AC3E}">
        <p14:creationId xmlns:p14="http://schemas.microsoft.com/office/powerpoint/2010/main" val="2196689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Budget </a:t>
            </a:r>
            <a:endParaRPr lang="en-US" dirty="0"/>
          </a:p>
        </p:txBody>
      </p:sp>
      <p:graphicFrame>
        <p:nvGraphicFramePr>
          <p:cNvPr id="4" name="Content Placeholder 3"/>
          <p:cNvGraphicFramePr>
            <a:graphicFrameLocks noGrp="1"/>
          </p:cNvGraphicFramePr>
          <p:nvPr>
            <p:ph idx="1"/>
          </p:nvPr>
        </p:nvGraphicFramePr>
        <p:xfrm>
          <a:off x="3127375" y="3174365"/>
          <a:ext cx="5937250" cy="2084070"/>
        </p:xfrm>
        <a:graphic>
          <a:graphicData uri="http://schemas.openxmlformats.org/drawingml/2006/table">
            <a:tbl>
              <a:tblPr firstRow="1" firstCol="1" bandRow="1">
                <a:tableStyleId>{5C22544A-7EE6-4342-B048-85BDC9FD1C3A}</a:tableStyleId>
              </a:tblPr>
              <a:tblGrid>
                <a:gridCol w="1978660"/>
                <a:gridCol w="1979295"/>
                <a:gridCol w="1979295"/>
              </a:tblGrid>
              <a:tr h="0">
                <a:tc>
                  <a:txBody>
                    <a:bodyPr/>
                    <a:lstStyle/>
                    <a:p>
                      <a:pPr marL="0" marR="0">
                        <a:lnSpc>
                          <a:spcPct val="150000"/>
                        </a:lnSpc>
                        <a:spcBef>
                          <a:spcPts val="0"/>
                        </a:spcBef>
                        <a:spcAft>
                          <a:spcPts val="0"/>
                        </a:spcAft>
                      </a:pPr>
                      <a:r>
                        <a:rPr lang="en-US" sz="1200" dirty="0">
                          <a:effectLst/>
                        </a:rPr>
                        <a:t>Item required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rPr>
                        <a:t>Description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rPr>
                        <a:t>cost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96545">
                <a:tc>
                  <a:txBody>
                    <a:bodyPr/>
                    <a:lstStyle/>
                    <a:p>
                      <a:pPr marL="0" marR="0">
                        <a:lnSpc>
                          <a:spcPct val="150000"/>
                        </a:lnSpc>
                        <a:spcBef>
                          <a:spcPts val="0"/>
                        </a:spcBef>
                        <a:spcAft>
                          <a:spcPts val="0"/>
                        </a:spcAft>
                      </a:pPr>
                      <a:r>
                        <a:rPr lang="en-US" sz="1200" dirty="0">
                          <a:effectLst/>
                        </a:rPr>
                        <a:t>Hardware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rPr>
                        <a:t>Laptop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rPr>
                        <a:t>sh40000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07975">
                <a:tc>
                  <a:txBody>
                    <a:bodyPr/>
                    <a:lstStyle/>
                    <a:p>
                      <a:pPr marL="0" marR="0">
                        <a:lnSpc>
                          <a:spcPct val="150000"/>
                        </a:lnSpc>
                        <a:spcBef>
                          <a:spcPts val="0"/>
                        </a:spcBef>
                        <a:spcAft>
                          <a:spcPts val="0"/>
                        </a:spcAft>
                      </a:pPr>
                      <a:r>
                        <a:rPr lang="en-US" sz="1200" dirty="0">
                          <a:effectLst/>
                        </a:rPr>
                        <a:t>Printing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rPr>
                        <a:t>Proposal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rPr>
                        <a:t>sh500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marL="0" marR="0">
                        <a:lnSpc>
                          <a:spcPct val="150000"/>
                        </a:lnSpc>
                        <a:spcBef>
                          <a:spcPts val="0"/>
                        </a:spcBef>
                        <a:spcAft>
                          <a:spcPts val="0"/>
                        </a:spcAft>
                      </a:pPr>
                      <a:r>
                        <a:rPr lang="en-US" sz="1200" dirty="0">
                          <a:effectLst/>
                        </a:rPr>
                        <a:t>Data bundles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rPr>
                        <a:t>Subscription and purchase of data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rPr>
                        <a:t>sh3000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82270">
                <a:tc>
                  <a:txBody>
                    <a:bodyPr/>
                    <a:lstStyle/>
                    <a:p>
                      <a:pPr marL="0" marR="0">
                        <a:lnSpc>
                          <a:spcPct val="150000"/>
                        </a:lnSpc>
                        <a:spcBef>
                          <a:spcPts val="0"/>
                        </a:spcBef>
                        <a:spcAft>
                          <a:spcPts val="0"/>
                        </a:spcAft>
                      </a:pPr>
                      <a:r>
                        <a:rPr lang="en-US" sz="1200" dirty="0">
                          <a:effectLst/>
                        </a:rPr>
                        <a:t>Sundry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rPr>
                        <a:t>Transport and other sundry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rPr>
                        <a:t>sh1500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50825">
                <a:tc>
                  <a:txBody>
                    <a:bodyPr/>
                    <a:lstStyle/>
                    <a:p>
                      <a:pPr marL="0" marR="0">
                        <a:lnSpc>
                          <a:spcPct val="150000"/>
                        </a:lnSpc>
                        <a:spcBef>
                          <a:spcPts val="0"/>
                        </a:spcBef>
                        <a:spcAft>
                          <a:spcPts val="0"/>
                        </a:spcAft>
                      </a:pPr>
                      <a:r>
                        <a:rPr lang="en-US" sz="12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rPr>
                        <a:t>Totals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rPr>
                        <a:t>sh45000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862471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a:t>
            </a:r>
            <a:endParaRPr lang="en-US" dirty="0"/>
          </a:p>
        </p:txBody>
      </p:sp>
      <p:sp>
        <p:nvSpPr>
          <p:cNvPr id="4" name="Rectangle 1"/>
          <p:cNvSpPr>
            <a:spLocks noGrp="1" noChangeArrowheads="1"/>
          </p:cNvSpPr>
          <p:nvPr>
            <p:ph idx="1"/>
          </p:nvPr>
        </p:nvSpPr>
        <p:spPr bwMode="auto">
          <a:xfrm>
            <a:off x="1295401" y="3708568"/>
            <a:ext cx="9323834"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1"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an evaluation toolkit</a:t>
            </a:r>
            <a:r>
              <a:rPr kumimoji="0" lang="en-US" sz="12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(2006). Retrieved from focus group: www.evalued.bcu.ac.uk.&gt;tutorial</a:t>
            </a:r>
            <a:endParaRPr kumimoji="0" 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Rafael. (2018, </a:t>
            </a:r>
            <a:r>
              <a:rPr kumimoji="0" lang="en-US" sz="1200" b="0"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january</a:t>
            </a:r>
            <a:r>
              <a:rPr kumimoji="0" lang="en-US" sz="12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31). </a:t>
            </a:r>
            <a:r>
              <a:rPr kumimoji="0" lang="en-US" sz="1200" b="0" i="1"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urban </a:t>
            </a:r>
            <a:r>
              <a:rPr kumimoji="0" lang="en-US" sz="1200" b="0" i="1"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kenyans</a:t>
            </a:r>
            <a:r>
              <a:rPr kumimoji="0" lang="en-US" sz="12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Retrieved from mobile loan apps in </a:t>
            </a:r>
            <a:r>
              <a:rPr kumimoji="0" lang="en-US" sz="1200" b="0"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kenya</a:t>
            </a:r>
            <a:r>
              <a:rPr kumimoji="0" lang="en-US" sz="12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https//urbankenyans.com</a:t>
            </a:r>
            <a:endParaRPr kumimoji="0" 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sommerville</a:t>
            </a:r>
            <a:r>
              <a:rPr kumimoji="0" lang="en-US" sz="12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sz="1200" b="0"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a:t>
            </a:r>
            <a:r>
              <a:rPr kumimoji="0" lang="en-US" sz="12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(2011). </a:t>
            </a:r>
            <a:r>
              <a:rPr kumimoji="0" lang="en-US" sz="1200" b="0" i="1"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software engineering 9th edition.</a:t>
            </a:r>
            <a:r>
              <a:rPr kumimoji="0" lang="en-US" sz="12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1"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understanding the agile software development lifecycle and process workflow</a:t>
            </a:r>
            <a:r>
              <a:rPr kumimoji="0" lang="en-US" sz="12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(2018). Retrieved from try </a:t>
            </a:r>
            <a:r>
              <a:rPr kumimoji="0" lang="en-US" sz="1200" b="0"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smartsheet</a:t>
            </a:r>
            <a:r>
              <a:rPr kumimoji="0" lang="en-US" sz="12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http://www.smartsheet.com</a:t>
            </a:r>
            <a:endParaRPr kumimoji="0" 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1448011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Background</a:t>
            </a:r>
            <a:br>
              <a:rPr lang="en-US" dirty="0" smtClean="0"/>
            </a:br>
            <a:endParaRPr lang="en-US" dirty="0"/>
          </a:p>
        </p:txBody>
      </p:sp>
      <p:sp>
        <p:nvSpPr>
          <p:cNvPr id="3" name="Content Placeholder 2"/>
          <p:cNvSpPr>
            <a:spLocks noGrp="1"/>
          </p:cNvSpPr>
          <p:nvPr>
            <p:ph idx="1"/>
          </p:nvPr>
        </p:nvSpPr>
        <p:spPr/>
        <p:txBody>
          <a:bodyPr>
            <a:normAutofit fontScale="62500" lnSpcReduction="20000"/>
          </a:bodyPr>
          <a:lstStyle/>
          <a:p>
            <a:r>
              <a:rPr lang="en-US" dirty="0"/>
              <a:t>A self- help group can be defined as a group of people who come together with the objectives of saving together and borrowing from each other. The aim of forming this self- help groups is to improve the living conditions of the </a:t>
            </a:r>
            <a:r>
              <a:rPr lang="en-US" dirty="0" smtClean="0"/>
              <a:t>people. People </a:t>
            </a:r>
            <a:r>
              <a:rPr lang="en-US" dirty="0"/>
              <a:t>can borrow money and use it for investment and setting income generating business thus improving their standards of living. </a:t>
            </a:r>
            <a:r>
              <a:rPr lang="en-US" dirty="0" smtClean="0"/>
              <a:t>Many </a:t>
            </a:r>
            <a:r>
              <a:rPr lang="en-US" dirty="0"/>
              <a:t>financial institutions such as banks have lengthy procedures for granting people loans for example people seeking to apply for loans must present a guarantor as it is a requirement so that they can be able to get loans. Also, after they have filled in the application forms for loans, the application forms have to be taken to different departments for loan approval and this may take a lot of time. And, there are also consultations done to decide whether or not to grant them with </a:t>
            </a:r>
            <a:r>
              <a:rPr lang="en-US" dirty="0" smtClean="0"/>
              <a:t>loans. People </a:t>
            </a:r>
            <a:r>
              <a:rPr lang="en-US" dirty="0"/>
              <a:t>spend a lot of their time making long queues in the banks applying for loans this is because the banks have many clients waiting to receive other services offered in the banks and other financial institutions. </a:t>
            </a:r>
            <a:r>
              <a:rPr lang="en-US" dirty="0" smtClean="0"/>
              <a:t>Also </a:t>
            </a:r>
            <a:r>
              <a:rPr lang="en-US" dirty="0"/>
              <a:t>there is a lot of paper work involved in accessing loans this happens because the banks requires people accessing loans to fill in many forms before they can be given loans by </a:t>
            </a:r>
            <a:r>
              <a:rPr lang="en-US" dirty="0" smtClean="0"/>
              <a:t>banks. For </a:t>
            </a:r>
            <a:r>
              <a:rPr lang="en-US" dirty="0"/>
              <a:t>this there is a need of coming up with a platform that will assist self-help groups in acquiring loans with minimal requirements and that saves time and has reduced paper work.</a:t>
            </a:r>
          </a:p>
          <a:p>
            <a:r>
              <a:rPr lang="en-US" dirty="0"/>
              <a:t> </a:t>
            </a:r>
          </a:p>
          <a:p>
            <a:endParaRPr lang="en-US" dirty="0"/>
          </a:p>
        </p:txBody>
      </p:sp>
    </p:spTree>
    <p:extLst>
      <p:ext uri="{BB962C8B-B14F-4D97-AF65-F5344CB8AC3E}">
        <p14:creationId xmlns:p14="http://schemas.microsoft.com/office/powerpoint/2010/main" val="171050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statement </a:t>
            </a:r>
            <a:endParaRPr lang="en-US" dirty="0"/>
          </a:p>
        </p:txBody>
      </p:sp>
      <p:sp>
        <p:nvSpPr>
          <p:cNvPr id="3" name="Content Placeholder 2"/>
          <p:cNvSpPr>
            <a:spLocks noGrp="1"/>
          </p:cNvSpPr>
          <p:nvPr>
            <p:ph idx="1"/>
          </p:nvPr>
        </p:nvSpPr>
        <p:spPr/>
        <p:txBody>
          <a:bodyPr/>
          <a:lstStyle/>
          <a:p>
            <a:r>
              <a:rPr lang="en-US" dirty="0"/>
              <a:t>The aim of forming self- help groups is to improve the living conditions of the people. This could be by using it as an avenue to access loans and grants. Many financial institutions such as banks have lengthy procedures for granting people loans. People spend a lot of their time making long queues in the banks applying for loans. Also there is a lot of paper work involved in accessing loans. There lacks of a platform where self-help groups can acquire loans with minimal procedures. The purpose of this research is find how self -help groups can access loans online with minimal procedures</a:t>
            </a:r>
          </a:p>
          <a:p>
            <a:endParaRPr lang="en-US" dirty="0"/>
          </a:p>
        </p:txBody>
      </p:sp>
    </p:spTree>
    <p:extLst>
      <p:ext uri="{BB962C8B-B14F-4D97-AF65-F5344CB8AC3E}">
        <p14:creationId xmlns:p14="http://schemas.microsoft.com/office/powerpoint/2010/main" val="4039580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r>
              <a:rPr lang="en-US" b="1" dirty="0" smtClean="0"/>
              <a:t>General objective:</a:t>
            </a:r>
          </a:p>
          <a:p>
            <a:pPr>
              <a:buClrTx/>
              <a:buFont typeface="Wingdings" panose="05000000000000000000" pitchFamily="2" charset="2"/>
              <a:buChar char="v"/>
            </a:pPr>
            <a:r>
              <a:rPr lang="en-US" dirty="0"/>
              <a:t>The general objective of this study is to provide an online platform that will enable self-help groups to access loans with minimal procedures. </a:t>
            </a:r>
          </a:p>
          <a:p>
            <a:endParaRPr lang="en-US" dirty="0"/>
          </a:p>
          <a:p>
            <a:endParaRPr lang="en-US" dirty="0" smtClean="0"/>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4117262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27847" y="1506071"/>
            <a:ext cx="6804212" cy="2308324"/>
          </a:xfrm>
          <a:prstGeom prst="rect">
            <a:avLst/>
          </a:prstGeom>
          <a:noFill/>
        </p:spPr>
        <p:txBody>
          <a:bodyPr wrap="square" rtlCol="0">
            <a:spAutoFit/>
          </a:bodyPr>
          <a:lstStyle/>
          <a:p>
            <a:r>
              <a:rPr lang="en-US" b="1" dirty="0" smtClean="0"/>
              <a:t>Specific objectives:</a:t>
            </a:r>
          </a:p>
          <a:p>
            <a:pPr marL="285750" lvl="0" indent="-285750">
              <a:buFont typeface="Wingdings" panose="05000000000000000000" pitchFamily="2" charset="2"/>
              <a:buChar char="v"/>
            </a:pPr>
            <a:r>
              <a:rPr lang="en-US" dirty="0"/>
              <a:t>To have a user friendly interface for the loan application process.</a:t>
            </a:r>
          </a:p>
          <a:p>
            <a:pPr marL="285750" lvl="0" indent="-285750">
              <a:buFont typeface="Wingdings" panose="05000000000000000000" pitchFamily="2" charset="2"/>
              <a:buChar char="v"/>
            </a:pPr>
            <a:r>
              <a:rPr lang="en-US" dirty="0"/>
              <a:t>To keep updated track of the </a:t>
            </a:r>
            <a:r>
              <a:rPr lang="en-US" dirty="0" smtClean="0"/>
              <a:t>members </a:t>
            </a:r>
            <a:r>
              <a:rPr lang="en-US" dirty="0"/>
              <a:t>contribution.</a:t>
            </a:r>
          </a:p>
          <a:p>
            <a:pPr marL="285750" lvl="0" indent="-285750">
              <a:buFont typeface="Wingdings" panose="05000000000000000000" pitchFamily="2" charset="2"/>
              <a:buChar char="v"/>
            </a:pPr>
            <a:r>
              <a:rPr lang="en-US" dirty="0"/>
              <a:t>To keep track of members loan repayments.</a:t>
            </a:r>
          </a:p>
          <a:p>
            <a:pPr marL="285750" indent="-285750">
              <a:buFont typeface="Wingdings" panose="05000000000000000000" pitchFamily="2" charset="2"/>
              <a:buChar char="v"/>
            </a:pPr>
            <a:endParaRPr lang="en-US" dirty="0" smtClean="0"/>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endParaRPr lang="en-US" dirty="0" smtClean="0"/>
          </a:p>
          <a:p>
            <a:pPr marL="285750" indent="-285750">
              <a:buFont typeface="Wingdings" panose="05000000000000000000" pitchFamily="2" charset="2"/>
              <a:buChar char="v"/>
            </a:pPr>
            <a:endParaRPr lang="en-US" dirty="0"/>
          </a:p>
        </p:txBody>
      </p:sp>
    </p:spTree>
    <p:extLst>
      <p:ext uri="{BB962C8B-B14F-4D97-AF65-F5344CB8AC3E}">
        <p14:creationId xmlns:p14="http://schemas.microsoft.com/office/powerpoint/2010/main" val="2181993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justification</a:t>
            </a:r>
            <a:endParaRPr lang="en-US" dirty="0"/>
          </a:p>
        </p:txBody>
      </p:sp>
      <p:sp>
        <p:nvSpPr>
          <p:cNvPr id="3" name="Content Placeholder 2"/>
          <p:cNvSpPr>
            <a:spLocks noGrp="1"/>
          </p:cNvSpPr>
          <p:nvPr>
            <p:ph idx="1"/>
          </p:nvPr>
        </p:nvSpPr>
        <p:spPr/>
        <p:txBody>
          <a:bodyPr/>
          <a:lstStyle/>
          <a:p>
            <a:r>
              <a:rPr lang="en-US" dirty="0"/>
              <a:t> The project will be of great help to the self-help groups as they will be able to access </a:t>
            </a:r>
            <a:r>
              <a:rPr lang="en-US" dirty="0" smtClean="0"/>
              <a:t>loans online</a:t>
            </a:r>
            <a:r>
              <a:rPr lang="en-US" dirty="0"/>
              <a:t>. With this system, it will save on time as the members of the group will not queue long queues in banks to apply for the loans and also there will no lengthy procedures for loan application. Also the project will also be of help to lenders who are the financial institutions, because when they lend money to the groups there is interest charged</a:t>
            </a:r>
          </a:p>
        </p:txBody>
      </p:sp>
    </p:spTree>
    <p:extLst>
      <p:ext uri="{BB962C8B-B14F-4D97-AF65-F5344CB8AC3E}">
        <p14:creationId xmlns:p14="http://schemas.microsoft.com/office/powerpoint/2010/main" val="3466388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review </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case 1:mshwari mobile app</a:t>
            </a:r>
          </a:p>
          <a:p>
            <a:pPr marL="0" indent="0">
              <a:buNone/>
            </a:pPr>
            <a:r>
              <a:rPr lang="en-US" dirty="0"/>
              <a:t>This is a mobile banking services offered through m-pesa in partnership with the commercial Bank of Africa (CBA).mshwari was founded in 2012. The minimum loan amount that can be borrowed is ksh 100 and the maximum is unknown. To qualify for a higher loan limit, one is required to have repaid the first loan and also increased their savings in the mshwari account. Mshwari loans have a repayment duration of 30 days. For one to qualify for a loan they must meet the following criteria; be a safaricom subscriber and have mpesa enabled for your line, a registered and active mpesa line used for a period of six months. This application offers individuals a platform where they can borrow loans and also pay as individuals.</a:t>
            </a:r>
          </a:p>
          <a:p>
            <a:pPr marL="0" indent="0">
              <a:buNone/>
            </a:pPr>
            <a:endParaRPr lang="en-US" dirty="0"/>
          </a:p>
        </p:txBody>
      </p:sp>
    </p:spTree>
    <p:extLst>
      <p:ext uri="{BB962C8B-B14F-4D97-AF65-F5344CB8AC3E}">
        <p14:creationId xmlns:p14="http://schemas.microsoft.com/office/powerpoint/2010/main" val="1928029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6141" y="524435"/>
            <a:ext cx="10892118" cy="2862322"/>
          </a:xfrm>
          <a:prstGeom prst="rect">
            <a:avLst/>
          </a:prstGeom>
          <a:noFill/>
        </p:spPr>
        <p:txBody>
          <a:bodyPr wrap="square" rtlCol="0">
            <a:spAutoFit/>
          </a:bodyPr>
          <a:lstStyle/>
          <a:p>
            <a:endParaRPr lang="en-US" dirty="0" smtClean="0"/>
          </a:p>
          <a:p>
            <a:endParaRPr lang="en-US" dirty="0"/>
          </a:p>
          <a:p>
            <a:r>
              <a:rPr lang="en-US" dirty="0" smtClean="0"/>
              <a:t>  Case 2: saida loan app</a:t>
            </a:r>
          </a:p>
          <a:p>
            <a:r>
              <a:rPr lang="en-US" dirty="0" smtClean="0"/>
              <a:t>Saida </a:t>
            </a:r>
            <a:r>
              <a:rPr lang="en-US" dirty="0"/>
              <a:t>is also using a mobile app to grant loans just like Tala and branch. To be eligible for a saida loan, your mpesa/airtel </a:t>
            </a:r>
            <a:r>
              <a:rPr lang="en-US" dirty="0" smtClean="0"/>
              <a:t> money </a:t>
            </a:r>
            <a:r>
              <a:rPr lang="en-US" dirty="0"/>
              <a:t>accounts must be very active. The app reads and monitors your transaction and calls activities to determine if you can be able to repay their loan. To access saida, download the app from the playstore. Fill in your mobile number and wait for the invitation to access loans, the invitation could take up to 3-7 days for approval. Saida offers a minimum loan limit of ksh 600 with a maximum of ksh 25000 at an interest rate of 10%. Defaulters are handed over to CRB to be blacklisted.  This application offers individuals a platform where they can borrow loans and also pay as individuals</a:t>
            </a:r>
          </a:p>
          <a:p>
            <a:endParaRPr lang="en-US" dirty="0"/>
          </a:p>
        </p:txBody>
      </p:sp>
    </p:spTree>
    <p:extLst>
      <p:ext uri="{BB962C8B-B14F-4D97-AF65-F5344CB8AC3E}">
        <p14:creationId xmlns:p14="http://schemas.microsoft.com/office/powerpoint/2010/main" val="1592578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9929" y="887506"/>
            <a:ext cx="10394577" cy="3139321"/>
          </a:xfrm>
          <a:prstGeom prst="rect">
            <a:avLst/>
          </a:prstGeom>
          <a:noFill/>
        </p:spPr>
        <p:txBody>
          <a:bodyPr wrap="square" rtlCol="0">
            <a:spAutoFit/>
          </a:bodyPr>
          <a:lstStyle/>
          <a:p>
            <a:r>
              <a:rPr lang="en-US" dirty="0" smtClean="0"/>
              <a:t>Case 3: branch loan app</a:t>
            </a:r>
          </a:p>
          <a:p>
            <a:r>
              <a:rPr lang="en-US" dirty="0"/>
              <a:t>Branch international Inc. is a San Francisco based company with a branch in Nairobi. It was launched in Kenya in 2015 and has been active since. To qualify for a loan using the app, you need to be registered mpesa user and have a genuine active Facebook account with the usernames matching those in your national ID card. First you have to link the app to your Facebook account. Fill in the required details. Verify your account by clicking on the link that is sent to our phone via SMS. The minimum loan amount is ksh 1000, and the maximum loan limit is currently unknown. The loan is disbursed via mpesa and the interest rate is dependent on the repayment of the weekly installments by the due date which ultimately increases the credit score and decreases the interest rates. .  This application offers individuals a platform where they can borrow loans and also pay as individuals</a:t>
            </a:r>
          </a:p>
          <a:p>
            <a:endParaRPr lang="en-US" dirty="0"/>
          </a:p>
        </p:txBody>
      </p:sp>
    </p:spTree>
    <p:extLst>
      <p:ext uri="{BB962C8B-B14F-4D97-AF65-F5344CB8AC3E}">
        <p14:creationId xmlns:p14="http://schemas.microsoft.com/office/powerpoint/2010/main" val="19287263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624</TotalTime>
  <Words>1373</Words>
  <Application>Microsoft Office PowerPoint</Application>
  <PresentationFormat>Widescreen</PresentationFormat>
  <Paragraphs>178</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Garamond</vt:lpstr>
      <vt:lpstr>Times New Roman</vt:lpstr>
      <vt:lpstr>Wingdings</vt:lpstr>
      <vt:lpstr>Organic</vt:lpstr>
      <vt:lpstr>PowerPoint Presentation</vt:lpstr>
      <vt:lpstr>Background </vt:lpstr>
      <vt:lpstr>Project statement </vt:lpstr>
      <vt:lpstr>objectives</vt:lpstr>
      <vt:lpstr>PowerPoint Presentation</vt:lpstr>
      <vt:lpstr>Project justification</vt:lpstr>
      <vt:lpstr>Literature review </vt:lpstr>
      <vt:lpstr>PowerPoint Presentation</vt:lpstr>
      <vt:lpstr>PowerPoint Presentation</vt:lpstr>
      <vt:lpstr>PowerPoint Presentation</vt:lpstr>
      <vt:lpstr>Methodology </vt:lpstr>
      <vt:lpstr>Resources </vt:lpstr>
      <vt:lpstr>Time schedule </vt:lpstr>
      <vt:lpstr>Budget </vt:lpstr>
      <vt:lpstr>References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14</cp:revision>
  <dcterms:created xsi:type="dcterms:W3CDTF">2018-06-17T09:36:39Z</dcterms:created>
  <dcterms:modified xsi:type="dcterms:W3CDTF">2018-06-20T03:45:58Z</dcterms:modified>
</cp:coreProperties>
</file>