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155A-3540-490E-9908-26847BE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37CD3-4768-473B-868E-18BECB36C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74D4B-EA40-4E89-939B-6FB9B05DA69E}"/>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5379E07D-DAB9-444C-8687-5743874F7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7E2AA-9234-42CE-9766-60AC6031EF7D}"/>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282579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00C2-ED2D-4362-8193-5C68822EB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B86766-F7C3-45AA-9B3C-90998F5CBA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9FC11-9F1F-4DC4-965F-C34B2104AEBB}"/>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CEEC5028-32B2-4CAB-B4F1-43ED104C1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24794-A3FF-4B2F-995D-4435A4A085C3}"/>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203162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68268-665A-44CB-9871-163A41DE4B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7DDF2-EE35-48A6-9F57-6962E91A54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F6B7F-A160-45DE-ADF1-200A118F3B90}"/>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85DF3983-D941-4238-A90E-12FDC8D11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D246E-901E-4DF7-9E79-5DDF6C18BB12}"/>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348708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EF23-AB8D-4C79-A785-08B2F9AEA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613B3-B156-461E-93E8-B4FA9659D3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CB870-4A5C-41CF-A392-BEB6C4DD7FD6}"/>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85DD362A-97F3-474E-B903-CA2306BBF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BDF43-73F1-43C0-B4D0-D1BD3B13A57F}"/>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17886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CF8-97AF-4D36-A322-C39EAE124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6A11FD-5550-4AF3-8863-0B7A621EA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0C9C8A-9811-4061-880D-8C5542FCC836}"/>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59DDF17D-5E74-46EA-9025-A0B7F09A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5F21-59BD-4BBC-99D8-B974F4C7FB64}"/>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7555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9A67-BA42-4CA1-BEBE-703F88E1C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54E0D-17E9-4094-8955-E9FAC48BEC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3B097-FB21-496D-8883-A8C5AB80F2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A3D8D2-69B0-4536-ADA7-E08D8AEC5F49}"/>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6" name="Footer Placeholder 5">
            <a:extLst>
              <a:ext uri="{FF2B5EF4-FFF2-40B4-BE49-F238E27FC236}">
                <a16:creationId xmlns:a16="http://schemas.microsoft.com/office/drawing/2014/main" id="{EC2E1C38-A822-4802-AE63-643EC862E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64CB0-E87B-4906-80E8-3375BF962ECD}"/>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344066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1DCC-E9E8-4404-BE81-D65737636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DFFE5-0D7C-4808-9C66-F99DA28BA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F01D92-EF86-4CC1-99AE-6F96186EBB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C98A7-9F55-4454-9115-712636348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69E161-9E1B-4E3E-9BD6-9A00A5AD74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71B68-3347-4E3D-A7E7-F519BC10A8A5}"/>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8" name="Footer Placeholder 7">
            <a:extLst>
              <a:ext uri="{FF2B5EF4-FFF2-40B4-BE49-F238E27FC236}">
                <a16:creationId xmlns:a16="http://schemas.microsoft.com/office/drawing/2014/main" id="{AB066F88-5117-4FDB-A0DE-EB1C054A27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B63890-55EF-49EC-A28F-6F72BF94C4FD}"/>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300584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7207-A1CD-4029-AEDB-8941C9D6B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1EA0F-47A0-4B83-9E46-0FF071762081}"/>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4" name="Footer Placeholder 3">
            <a:extLst>
              <a:ext uri="{FF2B5EF4-FFF2-40B4-BE49-F238E27FC236}">
                <a16:creationId xmlns:a16="http://schemas.microsoft.com/office/drawing/2014/main" id="{3F65119A-8B57-444C-9085-DA20A219B5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190DF0-2F83-479C-B6C4-3B8EB99029D9}"/>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159182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EC943-CAFB-4085-B2CE-3825CBD9570A}"/>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3" name="Footer Placeholder 2">
            <a:extLst>
              <a:ext uri="{FF2B5EF4-FFF2-40B4-BE49-F238E27FC236}">
                <a16:creationId xmlns:a16="http://schemas.microsoft.com/office/drawing/2014/main" id="{77F5AC0C-00F6-44C8-BE4D-D5D4183700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0954C8-A4FC-478E-8576-2E8B4E7DF0BE}"/>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66733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B77C-9236-42AD-A961-D24BE1345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A459C4-8DFC-4044-B338-7BF6DC716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459E7-567A-4CD6-8949-8052FD213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0A0B90-6BB8-4C21-A791-E6412C23A98C}"/>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6" name="Footer Placeholder 5">
            <a:extLst>
              <a:ext uri="{FF2B5EF4-FFF2-40B4-BE49-F238E27FC236}">
                <a16:creationId xmlns:a16="http://schemas.microsoft.com/office/drawing/2014/main" id="{A2DD5503-0937-4675-B90C-845BA4D6C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73881-DB86-4388-97B2-352A60399984}"/>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31242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EE9-490A-433D-AD71-33CDAB209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BD973F-6AA5-4747-8797-23B1D6F6D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BB42B-C7A4-4CB1-BEDF-2C3A4A266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D3402-B52F-4A8E-BEB1-5864E2129C47}"/>
              </a:ext>
            </a:extLst>
          </p:cNvPr>
          <p:cNvSpPr>
            <a:spLocks noGrp="1"/>
          </p:cNvSpPr>
          <p:nvPr>
            <p:ph type="dt" sz="half" idx="10"/>
          </p:nvPr>
        </p:nvSpPr>
        <p:spPr/>
        <p:txBody>
          <a:bodyPr/>
          <a:lstStyle/>
          <a:p>
            <a:fld id="{7E0996E9-5B25-4A05-BFAE-2F346290EAA7}" type="datetimeFigureOut">
              <a:rPr lang="en-US" smtClean="0"/>
              <a:t>18/07/10</a:t>
            </a:fld>
            <a:endParaRPr lang="en-US"/>
          </a:p>
        </p:txBody>
      </p:sp>
      <p:sp>
        <p:nvSpPr>
          <p:cNvPr id="6" name="Footer Placeholder 5">
            <a:extLst>
              <a:ext uri="{FF2B5EF4-FFF2-40B4-BE49-F238E27FC236}">
                <a16:creationId xmlns:a16="http://schemas.microsoft.com/office/drawing/2014/main" id="{CC944849-A1CE-406D-ACAC-40CFB9B5B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25884-13D7-497E-AD4F-B7BC0CF35485}"/>
              </a:ext>
            </a:extLst>
          </p:cNvPr>
          <p:cNvSpPr>
            <a:spLocks noGrp="1"/>
          </p:cNvSpPr>
          <p:nvPr>
            <p:ph type="sldNum" sz="quarter" idx="12"/>
          </p:nvPr>
        </p:nvSpPr>
        <p:spPr/>
        <p:txBody>
          <a:bodyPr/>
          <a:lstStyle/>
          <a:p>
            <a:fld id="{08B8DF1D-7439-4688-AE9E-FFB48823FD1F}" type="slidenum">
              <a:rPr lang="en-US" smtClean="0"/>
              <a:t>‹#›</a:t>
            </a:fld>
            <a:endParaRPr lang="en-US"/>
          </a:p>
        </p:txBody>
      </p:sp>
    </p:spTree>
    <p:extLst>
      <p:ext uri="{BB962C8B-B14F-4D97-AF65-F5344CB8AC3E}">
        <p14:creationId xmlns:p14="http://schemas.microsoft.com/office/powerpoint/2010/main" val="18749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accent5">
                <a:lumMod val="40000"/>
                <a:lumOff val="60000"/>
              </a:schemeClr>
            </a:gs>
            <a:gs pos="57000">
              <a:srgbClr val="90BCE3"/>
            </a:gs>
            <a:gs pos="91000">
              <a:schemeClr val="accent5">
                <a:lumMod val="95000"/>
                <a:lumOff val="5000"/>
              </a:schemeClr>
            </a:gs>
            <a:gs pos="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E2C61-DD99-4A74-8445-E01A4845E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A0D4AB-6BB5-4E9C-9736-37877C5F2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81ACB-62B3-43F1-8D2C-966025C2A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996E9-5B25-4A05-BFAE-2F346290EAA7}" type="datetimeFigureOut">
              <a:rPr lang="en-US" smtClean="0"/>
              <a:t>18/07/10</a:t>
            </a:fld>
            <a:endParaRPr lang="en-US"/>
          </a:p>
        </p:txBody>
      </p:sp>
      <p:sp>
        <p:nvSpPr>
          <p:cNvPr id="5" name="Footer Placeholder 4">
            <a:extLst>
              <a:ext uri="{FF2B5EF4-FFF2-40B4-BE49-F238E27FC236}">
                <a16:creationId xmlns:a16="http://schemas.microsoft.com/office/drawing/2014/main" id="{1FB3AD2B-5E77-4AA8-94E5-33B7DB913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35E87-70FE-483A-8146-176E28D48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8DF1D-7439-4688-AE9E-FFB48823FD1F}" type="slidenum">
              <a:rPr lang="en-US" smtClean="0"/>
              <a:t>‹#›</a:t>
            </a:fld>
            <a:endParaRPr lang="en-US"/>
          </a:p>
        </p:txBody>
      </p:sp>
    </p:spTree>
    <p:extLst>
      <p:ext uri="{BB962C8B-B14F-4D97-AF65-F5344CB8AC3E}">
        <p14:creationId xmlns:p14="http://schemas.microsoft.com/office/powerpoint/2010/main" val="134236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3C12-DD19-4509-AECE-D6B08410569D}"/>
              </a:ext>
            </a:extLst>
          </p:cNvPr>
          <p:cNvSpPr>
            <a:spLocks noGrp="1"/>
          </p:cNvSpPr>
          <p:nvPr>
            <p:ph type="ctrTitle"/>
          </p:nvPr>
        </p:nvSpPr>
        <p:spPr>
          <a:xfrm flipV="1">
            <a:off x="1524000" y="177020"/>
            <a:ext cx="9144000" cy="45719"/>
          </a:xfrm>
        </p:spPr>
        <p:txBody>
          <a:bodyPr>
            <a:normAutofit fontScale="90000"/>
          </a:bodyPr>
          <a:lstStyle/>
          <a:p>
            <a:r>
              <a:rPr lang="en-US" dirty="0"/>
              <a:t>.</a:t>
            </a:r>
          </a:p>
        </p:txBody>
      </p:sp>
      <p:sp>
        <p:nvSpPr>
          <p:cNvPr id="3" name="Subtitle 2">
            <a:extLst>
              <a:ext uri="{FF2B5EF4-FFF2-40B4-BE49-F238E27FC236}">
                <a16:creationId xmlns:a16="http://schemas.microsoft.com/office/drawing/2014/main" id="{6E73263F-F74A-4149-A1DD-DAC17B0537D5}"/>
              </a:ext>
            </a:extLst>
          </p:cNvPr>
          <p:cNvSpPr>
            <a:spLocks noGrp="1"/>
          </p:cNvSpPr>
          <p:nvPr>
            <p:ph type="subTitle" idx="1"/>
          </p:nvPr>
        </p:nvSpPr>
        <p:spPr>
          <a:xfrm>
            <a:off x="656492" y="1323103"/>
            <a:ext cx="10011508" cy="4774070"/>
          </a:xfrm>
        </p:spPr>
        <p:txBody>
          <a:bodyPr>
            <a:normAutofit lnSpcReduction="10000"/>
          </a:bodyPr>
          <a:lstStyle/>
          <a:p>
            <a:endParaRPr lang="en-US" sz="2800" b="1" dirty="0"/>
          </a:p>
          <a:p>
            <a:r>
              <a:rPr lang="en-US" sz="2800" b="1" dirty="0"/>
              <a:t>DEDAN KIMATHI UNIVERSITY OF TECHNOLGY</a:t>
            </a:r>
            <a:br>
              <a:rPr lang="en-US" sz="2800" dirty="0"/>
            </a:br>
            <a:r>
              <a:rPr lang="en-US" b="1" dirty="0"/>
              <a:t>PROJECT PROPOSAL FOR DEGREE IN BSc. INFORMATION TECHNOLOGY</a:t>
            </a:r>
            <a:br>
              <a:rPr lang="en-US" dirty="0"/>
            </a:br>
            <a:r>
              <a:rPr lang="en-US" b="1" dirty="0"/>
              <a:t>BY</a:t>
            </a:r>
            <a:br>
              <a:rPr lang="en-US" b="1" dirty="0"/>
            </a:br>
            <a:br>
              <a:rPr lang="en-US" sz="2800" dirty="0"/>
            </a:br>
            <a:r>
              <a:rPr lang="en-US" sz="2800" b="1" dirty="0"/>
              <a:t>KIMANI PATRICK GICHINGA (C025-01-0966/2015)</a:t>
            </a:r>
            <a:br>
              <a:rPr lang="en-US" sz="2800" b="1" dirty="0"/>
            </a:br>
            <a:br>
              <a:rPr lang="en-US" sz="2800" dirty="0"/>
            </a:br>
            <a:r>
              <a:rPr lang="en-US" sz="2800" b="1" dirty="0"/>
              <a:t>EBURSARY SYSTEM</a:t>
            </a:r>
            <a:br>
              <a:rPr lang="en-US" sz="2800" dirty="0"/>
            </a:br>
            <a:r>
              <a:rPr lang="en-US" sz="2800" b="1" dirty="0"/>
              <a:t> </a:t>
            </a:r>
            <a:br>
              <a:rPr lang="en-US" sz="2800" dirty="0"/>
            </a:br>
            <a:r>
              <a:rPr lang="en-US" sz="2800" b="1" dirty="0"/>
              <a:t>SUPERVISOR</a:t>
            </a:r>
            <a:br>
              <a:rPr lang="en-US" sz="2800" dirty="0"/>
            </a:br>
            <a:r>
              <a:rPr lang="en-US" sz="2800" b="1" dirty="0"/>
              <a:t>MR. MICHAEL KAMAU</a:t>
            </a:r>
            <a:br>
              <a:rPr lang="en-US" dirty="0"/>
            </a:br>
            <a:r>
              <a:rPr lang="en-US" b="1" dirty="0"/>
              <a:t>  </a:t>
            </a:r>
            <a:br>
              <a:rPr lang="en-US" dirty="0"/>
            </a:br>
            <a:r>
              <a:rPr lang="en-US" b="1" dirty="0"/>
              <a:t>Submitted in partial fulfillment of the requirements for award of degree in BSc. Information Technology</a:t>
            </a:r>
            <a:endParaRPr lang="en-US" dirty="0"/>
          </a:p>
        </p:txBody>
      </p:sp>
      <p:pic>
        <p:nvPicPr>
          <p:cNvPr id="4" name="Picture 3" descr="logo-green1">
            <a:extLst>
              <a:ext uri="{FF2B5EF4-FFF2-40B4-BE49-F238E27FC236}">
                <a16:creationId xmlns:a16="http://schemas.microsoft.com/office/drawing/2014/main" id="{82865738-4547-400D-A9C1-5AFC70569B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36119" y="0"/>
            <a:ext cx="3852254" cy="1500554"/>
          </a:xfrm>
          <a:prstGeom prst="rect">
            <a:avLst/>
          </a:prstGeom>
          <a:noFill/>
          <a:ln>
            <a:noFill/>
          </a:ln>
        </p:spPr>
      </p:pic>
    </p:spTree>
    <p:extLst>
      <p:ext uri="{BB962C8B-B14F-4D97-AF65-F5344CB8AC3E}">
        <p14:creationId xmlns:p14="http://schemas.microsoft.com/office/powerpoint/2010/main" val="3547810589"/>
      </p:ext>
    </p:extLst>
  </p:cSld>
  <p:clrMapOvr>
    <a:masterClrMapping/>
  </p:clrMapOvr>
  <mc:AlternateContent xmlns:mc="http://schemas.openxmlformats.org/markup-compatibility/2006" xmlns:p14="http://schemas.microsoft.com/office/powerpoint/2010/main">
    <mc:Choice Requires="p14">
      <p:transition spd="slow" p14:dur="2000" advTm="15097"/>
    </mc:Choice>
    <mc:Fallback xmlns="">
      <p:transition spd="slow" advTm="1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017D-A670-47BC-AF2F-0EA7ACBBDE9E}"/>
              </a:ext>
            </a:extLst>
          </p:cNvPr>
          <p:cNvSpPr>
            <a:spLocks noGrp="1"/>
          </p:cNvSpPr>
          <p:nvPr>
            <p:ph type="ctrTitle"/>
          </p:nvPr>
        </p:nvSpPr>
        <p:spPr>
          <a:xfrm>
            <a:off x="218364" y="150126"/>
            <a:ext cx="11682484" cy="736978"/>
          </a:xfrm>
        </p:spPr>
        <p:txBody>
          <a:bodyPr>
            <a:normAutofit fontScale="90000"/>
          </a:bodyPr>
          <a:lstStyle/>
          <a:p>
            <a:r>
              <a:rPr lang="en-US" b="1" dirty="0"/>
              <a:t>Resources</a:t>
            </a:r>
            <a:endParaRPr lang="en-US" dirty="0"/>
          </a:p>
        </p:txBody>
      </p:sp>
      <p:sp>
        <p:nvSpPr>
          <p:cNvPr id="3" name="Subtitle 2">
            <a:extLst>
              <a:ext uri="{FF2B5EF4-FFF2-40B4-BE49-F238E27FC236}">
                <a16:creationId xmlns:a16="http://schemas.microsoft.com/office/drawing/2014/main" id="{53FAECAD-DCFD-400E-AC11-545B075CF8F0}"/>
              </a:ext>
            </a:extLst>
          </p:cNvPr>
          <p:cNvSpPr>
            <a:spLocks noGrp="1"/>
          </p:cNvSpPr>
          <p:nvPr>
            <p:ph type="subTitle" idx="1"/>
          </p:nvPr>
        </p:nvSpPr>
        <p:spPr>
          <a:xfrm>
            <a:off x="1637731" y="1132764"/>
            <a:ext cx="10263115" cy="5575110"/>
          </a:xfrm>
        </p:spPr>
        <p:txBody>
          <a:bodyPr>
            <a:normAutofit lnSpcReduction="10000"/>
          </a:bodyPr>
          <a:lstStyle/>
          <a:p>
            <a:pPr algn="l">
              <a:buFont typeface="Wingdings" panose="05000000000000000000" pitchFamily="2" charset="2"/>
              <a:buChar char="§"/>
            </a:pPr>
            <a:r>
              <a:rPr lang="en-US" sz="2800" dirty="0"/>
              <a:t>Hardware</a:t>
            </a:r>
          </a:p>
          <a:p>
            <a:pPr marL="571500" indent="-571500" algn="l">
              <a:buFont typeface="+mj-lt"/>
              <a:buAutoNum type="romanLcPeriod"/>
            </a:pPr>
            <a:r>
              <a:rPr lang="en-US" sz="2800" dirty="0"/>
              <a:t>Computer </a:t>
            </a:r>
            <a:r>
              <a:rPr lang="en-US" dirty="0"/>
              <a:t>(4GB RAM, core i5 CPU 2.53GHz, 500GB HDD).</a:t>
            </a:r>
            <a:endParaRPr lang="en-US" sz="2800" dirty="0"/>
          </a:p>
          <a:p>
            <a:pPr marL="571500" indent="-571500" algn="l">
              <a:buFont typeface="+mj-lt"/>
              <a:buAutoNum type="romanLcPeriod"/>
            </a:pPr>
            <a:r>
              <a:rPr lang="en-US" sz="2800" dirty="0"/>
              <a:t>Hard disk</a:t>
            </a:r>
          </a:p>
          <a:p>
            <a:pPr marL="571500" indent="-571500" algn="l">
              <a:buFont typeface="+mj-lt"/>
              <a:buAutoNum type="romanLcPeriod"/>
            </a:pPr>
            <a:r>
              <a:rPr lang="en-US" sz="2800" dirty="0"/>
              <a:t>Modem </a:t>
            </a:r>
          </a:p>
          <a:p>
            <a:pPr algn="l"/>
            <a:endParaRPr lang="en-US" sz="2800" dirty="0"/>
          </a:p>
          <a:p>
            <a:pPr algn="l">
              <a:buFont typeface="Wingdings" panose="05000000000000000000" pitchFamily="2" charset="2"/>
              <a:buChar char="§"/>
            </a:pPr>
            <a:r>
              <a:rPr lang="en-US" sz="2800" dirty="0"/>
              <a:t>Software </a:t>
            </a:r>
          </a:p>
          <a:p>
            <a:pPr marL="571500" indent="-571500" algn="l">
              <a:buFont typeface="+mj-lt"/>
              <a:buAutoNum type="romanLcPeriod"/>
            </a:pPr>
            <a:r>
              <a:rPr lang="en-US" sz="2800" dirty="0"/>
              <a:t>Xampp server</a:t>
            </a:r>
          </a:p>
          <a:p>
            <a:pPr marL="571500" indent="-571500" algn="l">
              <a:buFont typeface="+mj-lt"/>
              <a:buAutoNum type="romanLcPeriod"/>
            </a:pPr>
            <a:r>
              <a:rPr lang="en-US" sz="2800"/>
              <a:t>Laravel </a:t>
            </a:r>
            <a:r>
              <a:rPr lang="en-US" sz="2800" dirty="0"/>
              <a:t>framework</a:t>
            </a:r>
          </a:p>
          <a:p>
            <a:pPr marL="571500" indent="-571500" algn="l">
              <a:buFont typeface="+mj-lt"/>
              <a:buAutoNum type="romanLcPeriod"/>
            </a:pPr>
            <a:r>
              <a:rPr lang="en-US" sz="2800" dirty="0"/>
              <a:t>Browser e.g. chrome</a:t>
            </a:r>
          </a:p>
          <a:p>
            <a:pPr marL="571500" indent="-571500" algn="l">
              <a:buFont typeface="+mj-lt"/>
              <a:buAutoNum type="romanLcPeriod"/>
            </a:pPr>
            <a:r>
              <a:rPr lang="en-US" sz="2800" dirty="0"/>
              <a:t>Editor e.g. atom</a:t>
            </a:r>
          </a:p>
          <a:p>
            <a:pPr marL="571500" indent="-571500" algn="l">
              <a:buFont typeface="+mj-lt"/>
              <a:buAutoNum type="romanLcPeriod"/>
            </a:pPr>
            <a:r>
              <a:rPr lang="en-US" sz="2800" dirty="0"/>
              <a:t>Windows OS (64-bit OS)</a:t>
            </a:r>
          </a:p>
          <a:p>
            <a:pPr algn="l"/>
            <a:endParaRPr lang="en-US" dirty="0"/>
          </a:p>
        </p:txBody>
      </p:sp>
    </p:spTree>
    <p:extLst>
      <p:ext uri="{BB962C8B-B14F-4D97-AF65-F5344CB8AC3E}">
        <p14:creationId xmlns:p14="http://schemas.microsoft.com/office/powerpoint/2010/main" val="120732748"/>
      </p:ext>
    </p:extLst>
  </p:cSld>
  <p:clrMapOvr>
    <a:masterClrMapping/>
  </p:clrMapOvr>
  <mc:AlternateContent xmlns:mc="http://schemas.openxmlformats.org/markup-compatibility/2006" xmlns:p14="http://schemas.microsoft.com/office/powerpoint/2010/main">
    <mc:Choice Requires="p14">
      <p:transition spd="slow" p14:dur="2000" advTm="540"/>
    </mc:Choice>
    <mc:Fallback xmlns="">
      <p:transition spd="slow" advTm="5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0C68-4BCB-4882-9150-963F27E39DF6}"/>
              </a:ext>
            </a:extLst>
          </p:cNvPr>
          <p:cNvSpPr>
            <a:spLocks noGrp="1"/>
          </p:cNvSpPr>
          <p:nvPr>
            <p:ph type="title"/>
          </p:nvPr>
        </p:nvSpPr>
        <p:spPr>
          <a:xfrm>
            <a:off x="765412" y="119465"/>
            <a:ext cx="10515600" cy="1095186"/>
          </a:xfrm>
        </p:spPr>
        <p:txBody>
          <a:bodyPr>
            <a:normAutofit fontScale="90000"/>
          </a:bodyPr>
          <a:lstStyle/>
          <a:p>
            <a:r>
              <a:rPr lang="en-US" b="1" dirty="0"/>
              <a:t>Appendices</a:t>
            </a:r>
            <a:br>
              <a:rPr lang="en-US" dirty="0"/>
            </a:br>
            <a:r>
              <a:rPr lang="en-US" sz="3100" b="1" dirty="0"/>
              <a:t>Appendix A: schedule</a:t>
            </a:r>
          </a:p>
        </p:txBody>
      </p:sp>
      <p:pic>
        <p:nvPicPr>
          <p:cNvPr id="7" name="Content Placeholder 6">
            <a:extLst>
              <a:ext uri="{FF2B5EF4-FFF2-40B4-BE49-F238E27FC236}">
                <a16:creationId xmlns:a16="http://schemas.microsoft.com/office/drawing/2014/main" id="{08F1BC6B-8236-43B2-A795-262D07308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934" y="1214651"/>
            <a:ext cx="9921923" cy="4763067"/>
          </a:xfrm>
        </p:spPr>
      </p:pic>
    </p:spTree>
    <p:extLst>
      <p:ext uri="{BB962C8B-B14F-4D97-AF65-F5344CB8AC3E}">
        <p14:creationId xmlns:p14="http://schemas.microsoft.com/office/powerpoint/2010/main" val="481203679"/>
      </p:ext>
    </p:extLst>
  </p:cSld>
  <p:clrMapOvr>
    <a:masterClrMapping/>
  </p:clrMapOvr>
  <mc:AlternateContent xmlns:mc="http://schemas.openxmlformats.org/markup-compatibility/2006" xmlns:p14="http://schemas.microsoft.com/office/powerpoint/2010/main">
    <mc:Choice Requires="p14">
      <p:transition spd="slow" p14:dur="2000" advTm="2670"/>
    </mc:Choice>
    <mc:Fallback xmlns="">
      <p:transition spd="slow" advTm="26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B214-64D1-4222-955D-580F2DB6D54A}"/>
              </a:ext>
            </a:extLst>
          </p:cNvPr>
          <p:cNvSpPr>
            <a:spLocks noGrp="1"/>
          </p:cNvSpPr>
          <p:nvPr>
            <p:ph type="title"/>
          </p:nvPr>
        </p:nvSpPr>
        <p:spPr>
          <a:xfrm>
            <a:off x="838200" y="365125"/>
            <a:ext cx="10515600" cy="904117"/>
          </a:xfrm>
        </p:spPr>
        <p:txBody>
          <a:bodyPr>
            <a:normAutofit fontScale="90000"/>
          </a:bodyPr>
          <a:lstStyle/>
          <a:p>
            <a:r>
              <a:rPr lang="en-US" b="1" dirty="0"/>
              <a:t>Appendix B</a:t>
            </a:r>
            <a:br>
              <a:rPr lang="en-US" dirty="0"/>
            </a:br>
            <a:r>
              <a:rPr lang="en-US" sz="2200" dirty="0"/>
              <a:t>Table 3.1 Budget</a:t>
            </a:r>
          </a:p>
        </p:txBody>
      </p:sp>
      <p:pic>
        <p:nvPicPr>
          <p:cNvPr id="4" name="Content Placeholder 8">
            <a:extLst>
              <a:ext uri="{FF2B5EF4-FFF2-40B4-BE49-F238E27FC236}">
                <a16:creationId xmlns:a16="http://schemas.microsoft.com/office/drawing/2014/main" id="{31B13F00-15C0-4DBA-863E-7D2295F1E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9888940" cy="4177848"/>
          </a:xfrm>
        </p:spPr>
      </p:pic>
    </p:spTree>
    <p:extLst>
      <p:ext uri="{BB962C8B-B14F-4D97-AF65-F5344CB8AC3E}">
        <p14:creationId xmlns:p14="http://schemas.microsoft.com/office/powerpoint/2010/main" val="860905575"/>
      </p:ext>
    </p:extLst>
  </p:cSld>
  <p:clrMapOvr>
    <a:masterClrMapping/>
  </p:clrMapOvr>
  <mc:AlternateContent xmlns:mc="http://schemas.openxmlformats.org/markup-compatibility/2006" xmlns:p14="http://schemas.microsoft.com/office/powerpoint/2010/main">
    <mc:Choice Requires="p14">
      <p:transition spd="slow" p14:dur="2000" advTm="3401"/>
    </mc:Choice>
    <mc:Fallback xmlns="">
      <p:transition spd="slow" advTm="340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434D-A0D7-42A4-8D49-46FF5238C140}"/>
              </a:ext>
            </a:extLst>
          </p:cNvPr>
          <p:cNvSpPr>
            <a:spLocks noGrp="1"/>
          </p:cNvSpPr>
          <p:nvPr>
            <p:ph type="title"/>
          </p:nvPr>
        </p:nvSpPr>
        <p:spPr>
          <a:xfrm>
            <a:off x="660779" y="119465"/>
            <a:ext cx="10515600" cy="767639"/>
          </a:xfrm>
        </p:spPr>
        <p:txBody>
          <a:bodyPr/>
          <a:lstStyle/>
          <a:p>
            <a:pPr algn="ctr"/>
            <a:r>
              <a:rPr lang="en-US" b="1" dirty="0"/>
              <a:t>References</a:t>
            </a:r>
          </a:p>
        </p:txBody>
      </p:sp>
      <p:sp>
        <p:nvSpPr>
          <p:cNvPr id="3" name="Content Placeholder 2">
            <a:extLst>
              <a:ext uri="{FF2B5EF4-FFF2-40B4-BE49-F238E27FC236}">
                <a16:creationId xmlns:a16="http://schemas.microsoft.com/office/drawing/2014/main" id="{3C7375E2-D8EB-496E-8C26-0D9E22DDD45F}"/>
              </a:ext>
            </a:extLst>
          </p:cNvPr>
          <p:cNvSpPr>
            <a:spLocks noGrp="1"/>
          </p:cNvSpPr>
          <p:nvPr>
            <p:ph idx="1"/>
          </p:nvPr>
        </p:nvSpPr>
        <p:spPr>
          <a:xfrm>
            <a:off x="409433" y="777922"/>
            <a:ext cx="11245755" cy="5595582"/>
          </a:xfrm>
        </p:spPr>
        <p:txBody>
          <a:bodyPr>
            <a:normAutofit fontScale="70000" lnSpcReduction="20000"/>
          </a:bodyPr>
          <a:lstStyle/>
          <a:p>
            <a:r>
              <a:rPr lang="en-US" dirty="0"/>
              <a:t>Constituency Development Fund. (2017, August 12). In </a:t>
            </a:r>
            <a:r>
              <a:rPr lang="en-US" i="1" dirty="0"/>
              <a:t>Wikipedia</a:t>
            </a:r>
            <a:r>
              <a:rPr lang="en-US" dirty="0"/>
              <a:t>. Retrieved from https://en.wikipedia.org/w/index.php?title=Constituency_Development_Fund&amp;oldid=795157511</a:t>
            </a:r>
          </a:p>
          <a:p>
            <a:r>
              <a:rPr lang="en-US" dirty="0"/>
              <a:t>Donate - Kin Canada. (n.d.). Retrieved May 31, 2018, from http://www.kincanada.ca/donate</a:t>
            </a:r>
          </a:p>
          <a:p>
            <a:r>
              <a:rPr lang="en-US" dirty="0"/>
              <a:t>HAL ROGERS ENDOWMENT FUND / KIN CANADA BURSARIES | Ways To Give. (n.d.). Retrieved May 31, 2018, from https://www.canadahelps.org/en/charities/hal-rogers-endowment-fund-kin-canada-bursaries/</a:t>
            </a:r>
          </a:p>
          <a:p>
            <a:r>
              <a:rPr lang="en-US" dirty="0"/>
              <a:t>Higher Education Loans Board - Empowering Dreams. (n.d.). Retrieved May 26, 2018, from http://www.helb.co.ke/single-page.php</a:t>
            </a:r>
          </a:p>
          <a:p>
            <a:r>
              <a:rPr lang="en-US" dirty="0"/>
              <a:t>Jubilee’s free secondary education to kick off smoothly » Capital News. (2017, June 24). Retrieved May 29, 2018, from https://www.capitalfm.co.ke/news/2017/06/jubilees-free-secondary-education-kick-off-smoothly/</a:t>
            </a:r>
          </a:p>
          <a:p>
            <a:r>
              <a:rPr lang="en-US" dirty="0"/>
              <a:t>Kenya Law: Kenya Community Development Foundation. (n.d.). Retrieved May 31, 2018, from http://kenyalaw.org/kl/index.php?id=147</a:t>
            </a:r>
          </a:p>
          <a:p>
            <a:r>
              <a:rPr lang="en-US" dirty="0"/>
              <a:t>Latymer Foundation Hammersmith. (n.d.). Retrieved May 31, 2018, from http://www.latymerfoundation.org/</a:t>
            </a:r>
          </a:p>
          <a:p>
            <a:r>
              <a:rPr lang="en-US" dirty="0"/>
              <a:t>ogola.pdf. (n.d.). Retrieved from http://www.ossrea.net/publications/images/stories/ossrea/ogola.pdf</a:t>
            </a:r>
          </a:p>
          <a:p>
            <a:r>
              <a:rPr lang="en-US" dirty="0"/>
              <a:t>‘The Children Act’ Review: Emma Thompson’s Best Role Since ‘Wit’ – Variety. (n.d.). Retrieved May 30, 2018, from http://variety.com/2017/film/reviews/the-children-act-review-emma-thompson-1202553219/</a:t>
            </a:r>
          </a:p>
          <a:p>
            <a:r>
              <a:rPr lang="en-US" dirty="0"/>
              <a:t>Wishbone. (n.d.). Retrieved May 26, 2018, from https://www.wishbone.org/</a:t>
            </a:r>
          </a:p>
          <a:p>
            <a:pPr marL="0" indent="0">
              <a:buNone/>
            </a:pPr>
            <a:endParaRPr lang="en-US" dirty="0"/>
          </a:p>
        </p:txBody>
      </p:sp>
    </p:spTree>
    <p:extLst>
      <p:ext uri="{BB962C8B-B14F-4D97-AF65-F5344CB8AC3E}">
        <p14:creationId xmlns:p14="http://schemas.microsoft.com/office/powerpoint/2010/main" val="2792545744"/>
      </p:ext>
    </p:extLst>
  </p:cSld>
  <p:clrMapOvr>
    <a:masterClrMapping/>
  </p:clrMapOvr>
  <mc:AlternateContent xmlns:mc="http://schemas.openxmlformats.org/markup-compatibility/2006" xmlns:p14="http://schemas.microsoft.com/office/powerpoint/2010/main">
    <mc:Choice Requires="p14">
      <p:transition spd="slow" p14:dur="2000" advTm="713"/>
    </mc:Choice>
    <mc:Fallback xmlns="">
      <p:transition spd="slow" advTm="7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A734-72F6-42CE-9984-975EB2FC675B}"/>
              </a:ext>
            </a:extLst>
          </p:cNvPr>
          <p:cNvSpPr>
            <a:spLocks noGrp="1"/>
          </p:cNvSpPr>
          <p:nvPr>
            <p:ph type="ctrTitle"/>
          </p:nvPr>
        </p:nvSpPr>
        <p:spPr>
          <a:xfrm>
            <a:off x="1524000" y="93783"/>
            <a:ext cx="9144000" cy="562709"/>
          </a:xfrm>
        </p:spPr>
        <p:txBody>
          <a:bodyPr>
            <a:noAutofit/>
          </a:bodyPr>
          <a:lstStyle/>
          <a:p>
            <a:r>
              <a:rPr lang="en-US" sz="5400" b="1" dirty="0"/>
              <a:t>EBURSARY SYSTEM</a:t>
            </a:r>
          </a:p>
        </p:txBody>
      </p:sp>
      <p:sp>
        <p:nvSpPr>
          <p:cNvPr id="3" name="Subtitle 2">
            <a:extLst>
              <a:ext uri="{FF2B5EF4-FFF2-40B4-BE49-F238E27FC236}">
                <a16:creationId xmlns:a16="http://schemas.microsoft.com/office/drawing/2014/main" id="{83B60A1A-C440-4187-BFD2-2CEB97DB9AE3}"/>
              </a:ext>
            </a:extLst>
          </p:cNvPr>
          <p:cNvSpPr>
            <a:spLocks noGrp="1"/>
          </p:cNvSpPr>
          <p:nvPr>
            <p:ph type="subTitle" idx="1"/>
          </p:nvPr>
        </p:nvSpPr>
        <p:spPr>
          <a:xfrm>
            <a:off x="293077" y="656493"/>
            <a:ext cx="11898923" cy="5943598"/>
          </a:xfrm>
        </p:spPr>
        <p:txBody>
          <a:bodyPr/>
          <a:lstStyle/>
          <a:p>
            <a:r>
              <a:rPr lang="en-US" sz="2800" b="1" u="sng" dirty="0">
                <a:latin typeface="Times New Roman" panose="02020603050405020304" pitchFamily="18" charset="0"/>
                <a:cs typeface="Times New Roman" panose="02020603050405020304" pitchFamily="18" charset="0"/>
              </a:rPr>
              <a:t>Background</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Bursary is a monetary award given by institution to a learner to cater for his/her studies.</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NARC and Jubilee government pledged free education to Kenyan children.</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Government doesn’t meet all the requirements.</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Hence, it becomes a burden to low-earning parents.</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If institutions can provide bursaries to learners as part of giving back to the community, this burden would be no more.</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system therefore aims to create a centralized platform where bursaries will be accessible to everyone despite his/her geographical location.</a:t>
            </a:r>
          </a:p>
          <a:p>
            <a:endParaRPr lang="en-US" dirty="0"/>
          </a:p>
        </p:txBody>
      </p:sp>
    </p:spTree>
    <p:extLst>
      <p:ext uri="{BB962C8B-B14F-4D97-AF65-F5344CB8AC3E}">
        <p14:creationId xmlns:p14="http://schemas.microsoft.com/office/powerpoint/2010/main" val="2158474613"/>
      </p:ext>
    </p:extLst>
  </p:cSld>
  <p:clrMapOvr>
    <a:masterClrMapping/>
  </p:clrMapOvr>
  <mc:AlternateContent xmlns:mc="http://schemas.openxmlformats.org/markup-compatibility/2006" xmlns:p14="http://schemas.microsoft.com/office/powerpoint/2010/main">
    <mc:Choice Requires="p14">
      <p:transition spd="slow" p14:dur="2000" advTm="3782"/>
    </mc:Choice>
    <mc:Fallback xmlns="">
      <p:transition spd="slow" advTm="37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2C38-2EC0-42F1-B545-2C33DEC7615C}"/>
              </a:ext>
            </a:extLst>
          </p:cNvPr>
          <p:cNvSpPr>
            <a:spLocks noGrp="1"/>
          </p:cNvSpPr>
          <p:nvPr>
            <p:ph type="ctrTitle"/>
          </p:nvPr>
        </p:nvSpPr>
        <p:spPr>
          <a:xfrm>
            <a:off x="222738" y="234463"/>
            <a:ext cx="11664462" cy="961291"/>
          </a:xfrm>
        </p:spPr>
        <p:txBody>
          <a:bodyPr/>
          <a:lstStyle/>
          <a:p>
            <a:r>
              <a:rPr lang="en-US" b="1" dirty="0"/>
              <a:t>Problem statement</a:t>
            </a:r>
          </a:p>
        </p:txBody>
      </p:sp>
      <p:sp>
        <p:nvSpPr>
          <p:cNvPr id="3" name="Subtitle 2">
            <a:extLst>
              <a:ext uri="{FF2B5EF4-FFF2-40B4-BE49-F238E27FC236}">
                <a16:creationId xmlns:a16="http://schemas.microsoft.com/office/drawing/2014/main" id="{773E70DB-F7D2-48F6-AC81-10F7D6B657E5}"/>
              </a:ext>
            </a:extLst>
          </p:cNvPr>
          <p:cNvSpPr>
            <a:spLocks noGrp="1"/>
          </p:cNvSpPr>
          <p:nvPr>
            <p:ph type="subTitle" idx="1"/>
          </p:nvPr>
        </p:nvSpPr>
        <p:spPr>
          <a:xfrm>
            <a:off x="222737" y="1371600"/>
            <a:ext cx="11664461" cy="4947137"/>
          </a:xfrm>
        </p:spPr>
        <p:txBody>
          <a:bodyPr>
            <a:normAutofit fontScale="92500"/>
          </a:bodyPr>
          <a:lstStyle/>
          <a:p>
            <a:pPr algn="l">
              <a:lnSpc>
                <a:spcPct val="150000"/>
              </a:lnSpc>
            </a:pPr>
            <a:r>
              <a:rPr lang="en-US" dirty="0"/>
              <a:t>  </a:t>
            </a:r>
            <a:r>
              <a:rPr lang="en-US" sz="2800" dirty="0"/>
              <a:t>   Access to bursary form from SOME companies may be hectic if one has to travel to where these institutions are located to get the forms. Also, knowing which companies that wish to offer bursaries may be difficult. However, after one has applied for the bursary, it may also be difficult to recognize if he/she managed to be awarded the bursary. One may be forced to keep on calling the institution’s management to request for the same. If officer in-charge of bursaries in a particular institution speaks contrary to what the student expected, he/she may never be encouraged to apply again even though he/she is needy.</a:t>
            </a:r>
          </a:p>
          <a:p>
            <a:pPr algn="l">
              <a:lnSpc>
                <a:spcPct val="150000"/>
              </a:lnSpc>
            </a:pPr>
            <a:endParaRPr lang="en-US" dirty="0"/>
          </a:p>
          <a:p>
            <a:pPr algn="l"/>
            <a:endParaRPr lang="en-US" dirty="0"/>
          </a:p>
        </p:txBody>
      </p:sp>
    </p:spTree>
    <p:extLst>
      <p:ext uri="{BB962C8B-B14F-4D97-AF65-F5344CB8AC3E}">
        <p14:creationId xmlns:p14="http://schemas.microsoft.com/office/powerpoint/2010/main" val="1586360947"/>
      </p:ext>
    </p:extLst>
  </p:cSld>
  <p:clrMapOvr>
    <a:masterClrMapping/>
  </p:clrMapOvr>
  <mc:AlternateContent xmlns:mc="http://schemas.openxmlformats.org/markup-compatibility/2006" xmlns:p14="http://schemas.microsoft.com/office/powerpoint/2010/main">
    <mc:Choice Requires="p14">
      <p:transition spd="slow" p14:dur="2000" advTm="1577"/>
    </mc:Choice>
    <mc:Fallback xmlns="">
      <p:transition spd="slow" advTm="15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3AA-29DD-4F47-9E5B-B9D1B2D62A15}"/>
              </a:ext>
            </a:extLst>
          </p:cNvPr>
          <p:cNvSpPr>
            <a:spLocks noGrp="1"/>
          </p:cNvSpPr>
          <p:nvPr>
            <p:ph type="ctrTitle"/>
          </p:nvPr>
        </p:nvSpPr>
        <p:spPr>
          <a:xfrm>
            <a:off x="293077" y="125902"/>
            <a:ext cx="11629292" cy="776775"/>
          </a:xfrm>
        </p:spPr>
        <p:txBody>
          <a:bodyPr>
            <a:normAutofit fontScale="90000"/>
          </a:bodyPr>
          <a:lstStyle/>
          <a:p>
            <a:r>
              <a:rPr lang="en-US" b="1" dirty="0"/>
              <a:t>Objectives</a:t>
            </a:r>
          </a:p>
        </p:txBody>
      </p:sp>
      <p:sp>
        <p:nvSpPr>
          <p:cNvPr id="3" name="Subtitle 2">
            <a:extLst>
              <a:ext uri="{FF2B5EF4-FFF2-40B4-BE49-F238E27FC236}">
                <a16:creationId xmlns:a16="http://schemas.microsoft.com/office/drawing/2014/main" id="{067688B3-561C-4E03-B382-0C75B4119EB4}"/>
              </a:ext>
            </a:extLst>
          </p:cNvPr>
          <p:cNvSpPr>
            <a:spLocks noGrp="1"/>
          </p:cNvSpPr>
          <p:nvPr>
            <p:ph type="subTitle" idx="1"/>
          </p:nvPr>
        </p:nvSpPr>
        <p:spPr>
          <a:xfrm>
            <a:off x="293077" y="723331"/>
            <a:ext cx="11629292" cy="6008767"/>
          </a:xfrm>
        </p:spPr>
        <p:txBody>
          <a:bodyPr>
            <a:normAutofit fontScale="92500" lnSpcReduction="20000"/>
          </a:bodyPr>
          <a:lstStyle/>
          <a:p>
            <a:pPr algn="l">
              <a:lnSpc>
                <a:spcPct val="150000"/>
              </a:lnSpc>
            </a:pPr>
            <a:r>
              <a:rPr lang="en-US" sz="2800" b="1" dirty="0"/>
              <a:t>1.3.1 General objective</a:t>
            </a:r>
          </a:p>
          <a:p>
            <a:pPr algn="l"/>
            <a:r>
              <a:rPr lang="en-US" sz="3000" dirty="0"/>
              <a:t>The main objective of an EBS is to create a widely accessible system that will link learners to institutions offering bursaries.</a:t>
            </a:r>
          </a:p>
          <a:p>
            <a:pPr algn="l">
              <a:lnSpc>
                <a:spcPct val="150000"/>
              </a:lnSpc>
            </a:pPr>
            <a:r>
              <a:rPr lang="en-US" sz="2800" b="1" dirty="0"/>
              <a:t>1.3.2 Specific objectives</a:t>
            </a:r>
          </a:p>
          <a:p>
            <a:pPr marL="571500" lvl="0" indent="-571500" algn="l">
              <a:buFont typeface="+mj-lt"/>
              <a:buAutoNum type="romanLcPeriod"/>
            </a:pPr>
            <a:r>
              <a:rPr lang="en-US" sz="3000" dirty="0"/>
              <a:t>To create a system that will provide timely information about bursary application forms posted on the system by sending emails to the bursary beneficiaries.</a:t>
            </a:r>
          </a:p>
          <a:p>
            <a:pPr marL="571500" lvl="0" indent="-571500" algn="l">
              <a:buFont typeface="+mj-lt"/>
              <a:buAutoNum type="romanLcPeriod"/>
            </a:pPr>
            <a:r>
              <a:rPr lang="en-US" sz="3000" dirty="0"/>
              <a:t>To create a system that will ensure only genuine needy students acquires bursary through e-requesting to the respective authorities.</a:t>
            </a:r>
          </a:p>
          <a:p>
            <a:pPr marL="571500" lvl="0" indent="-571500" algn="l">
              <a:buFont typeface="+mj-lt"/>
              <a:buAutoNum type="romanLcPeriod"/>
            </a:pPr>
            <a:r>
              <a:rPr lang="en-US" sz="3000" dirty="0"/>
              <a:t>To create a system </a:t>
            </a:r>
            <a:r>
              <a:rPr lang="en-US" sz="3000"/>
              <a:t>that will </a:t>
            </a:r>
            <a:r>
              <a:rPr lang="en-US" sz="3000" dirty="0"/>
              <a:t>diversify bursary issuance over a large geographical area.</a:t>
            </a:r>
          </a:p>
          <a:p>
            <a:pPr marL="571500" lvl="0" indent="-571500" algn="l">
              <a:buFont typeface="+mj-lt"/>
              <a:buAutoNum type="romanLcPeriod"/>
            </a:pPr>
            <a:r>
              <a:rPr lang="en-US" sz="3000" dirty="0"/>
              <a:t>To create a system that will enhance efficiency on provision of bursary e.g. making access to bursary from various institutions easy and time-saving.</a:t>
            </a:r>
          </a:p>
          <a:p>
            <a:pPr marL="571500" lvl="0" indent="-571500" algn="l">
              <a:buFont typeface="+mj-lt"/>
              <a:buAutoNum type="romanLcPeriod"/>
            </a:pPr>
            <a:r>
              <a:rPr lang="en-US" sz="3000" dirty="0"/>
              <a:t>To create a database that store records for needy students who apply for bursaries to various institutions and the amount that one acquired.</a:t>
            </a:r>
          </a:p>
        </p:txBody>
      </p:sp>
    </p:spTree>
    <p:extLst>
      <p:ext uri="{BB962C8B-B14F-4D97-AF65-F5344CB8AC3E}">
        <p14:creationId xmlns:p14="http://schemas.microsoft.com/office/powerpoint/2010/main" val="3077673080"/>
      </p:ext>
    </p:extLst>
  </p:cSld>
  <p:clrMapOvr>
    <a:masterClrMapping/>
  </p:clrMapOvr>
  <mc:AlternateContent xmlns:mc="http://schemas.openxmlformats.org/markup-compatibility/2006" xmlns:p14="http://schemas.microsoft.com/office/powerpoint/2010/main">
    <mc:Choice Requires="p14">
      <p:transition spd="slow" p14:dur="2000" advTm="1874"/>
    </mc:Choice>
    <mc:Fallback xmlns="">
      <p:transition spd="slow" advTm="18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E4F7-A6C9-4143-9630-B3FB3D718789}"/>
              </a:ext>
            </a:extLst>
          </p:cNvPr>
          <p:cNvSpPr>
            <a:spLocks noGrp="1"/>
          </p:cNvSpPr>
          <p:nvPr>
            <p:ph type="ctrTitle"/>
          </p:nvPr>
        </p:nvSpPr>
        <p:spPr>
          <a:xfrm>
            <a:off x="1524000" y="0"/>
            <a:ext cx="9144000" cy="1008185"/>
          </a:xfrm>
        </p:spPr>
        <p:txBody>
          <a:bodyPr/>
          <a:lstStyle/>
          <a:p>
            <a:r>
              <a:rPr lang="en-US" dirty="0"/>
              <a:t>Problem justification</a:t>
            </a:r>
          </a:p>
        </p:txBody>
      </p:sp>
      <p:sp>
        <p:nvSpPr>
          <p:cNvPr id="3" name="Subtitle 2">
            <a:extLst>
              <a:ext uri="{FF2B5EF4-FFF2-40B4-BE49-F238E27FC236}">
                <a16:creationId xmlns:a16="http://schemas.microsoft.com/office/drawing/2014/main" id="{F297664E-5809-4298-917D-3CAD0D5BD4C6}"/>
              </a:ext>
            </a:extLst>
          </p:cNvPr>
          <p:cNvSpPr>
            <a:spLocks noGrp="1"/>
          </p:cNvSpPr>
          <p:nvPr>
            <p:ph type="subTitle" idx="1"/>
          </p:nvPr>
        </p:nvSpPr>
        <p:spPr>
          <a:xfrm>
            <a:off x="550985" y="1008185"/>
            <a:ext cx="11113477" cy="5439507"/>
          </a:xfrm>
        </p:spPr>
        <p:txBody>
          <a:bodyPr>
            <a:normAutofit lnSpcReduction="10000"/>
          </a:bodyPr>
          <a:lstStyle/>
          <a:p>
            <a:pPr algn="l"/>
            <a:r>
              <a:rPr lang="en-US" sz="2800" dirty="0"/>
              <a:t>Most of the countries have pledged to provide free education, but they are unable because their GDP is still low. If it(free education) is provided, not all the requirements of the learner are catered for. Parents are forced to pay some fees to cater for fees and stationaries. Those who are not in a position to provide fees, their young ones end up dropping out of the school. </a:t>
            </a:r>
          </a:p>
          <a:p>
            <a:pPr algn="l"/>
            <a:r>
              <a:rPr lang="en-US" sz="2800" dirty="0"/>
              <a:t>If institutions were involved in provision of bursaries to this learners, there could be no cases of drop outs.</a:t>
            </a:r>
          </a:p>
          <a:p>
            <a:endParaRPr lang="en-US" sz="3200" dirty="0"/>
          </a:p>
          <a:p>
            <a:r>
              <a:rPr lang="en-US" sz="5400" dirty="0"/>
              <a:t>Scope</a:t>
            </a:r>
          </a:p>
          <a:p>
            <a:pPr algn="l"/>
            <a:r>
              <a:rPr lang="en-US" sz="2800" dirty="0"/>
              <a:t>Ebursary system will be expected to be commonly used in institutions of learning e.g. universities, secondary schools etc. and those that are willing to offer bursaries to students.</a:t>
            </a:r>
          </a:p>
          <a:p>
            <a:pPr algn="l"/>
            <a:endParaRPr lang="en-US" sz="2800" dirty="0"/>
          </a:p>
        </p:txBody>
      </p:sp>
    </p:spTree>
    <p:extLst>
      <p:ext uri="{BB962C8B-B14F-4D97-AF65-F5344CB8AC3E}">
        <p14:creationId xmlns:p14="http://schemas.microsoft.com/office/powerpoint/2010/main" val="736089059"/>
      </p:ext>
    </p:extLst>
  </p:cSld>
  <p:clrMapOvr>
    <a:masterClrMapping/>
  </p:clrMapOvr>
  <mc:AlternateContent xmlns:mc="http://schemas.openxmlformats.org/markup-compatibility/2006" xmlns:p14="http://schemas.microsoft.com/office/powerpoint/2010/main">
    <mc:Choice Requires="p14">
      <p:transition spd="slow" p14:dur="2000" advTm="1968"/>
    </mc:Choice>
    <mc:Fallback xmlns="">
      <p:transition spd="slow" advTm="19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8204-E7E1-4947-B54F-020C0DE33561}"/>
              </a:ext>
            </a:extLst>
          </p:cNvPr>
          <p:cNvSpPr>
            <a:spLocks noGrp="1"/>
          </p:cNvSpPr>
          <p:nvPr>
            <p:ph type="title"/>
          </p:nvPr>
        </p:nvSpPr>
        <p:spPr>
          <a:xfrm>
            <a:off x="436728" y="1"/>
            <a:ext cx="10917072" cy="573205"/>
          </a:xfrm>
        </p:spPr>
        <p:txBody>
          <a:bodyPr>
            <a:noAutofit/>
          </a:bodyPr>
          <a:lstStyle/>
          <a:p>
            <a:pPr algn="ctr"/>
            <a:r>
              <a:rPr lang="en-US" sz="5400" b="1" dirty="0"/>
              <a:t>LITERATURE REVIEW</a:t>
            </a:r>
          </a:p>
        </p:txBody>
      </p:sp>
      <p:sp>
        <p:nvSpPr>
          <p:cNvPr id="3" name="Content Placeholder 2">
            <a:extLst>
              <a:ext uri="{FF2B5EF4-FFF2-40B4-BE49-F238E27FC236}">
                <a16:creationId xmlns:a16="http://schemas.microsoft.com/office/drawing/2014/main" id="{65039F1C-A30B-4945-AE62-9A70626A09CC}"/>
              </a:ext>
            </a:extLst>
          </p:cNvPr>
          <p:cNvSpPr>
            <a:spLocks noGrp="1"/>
          </p:cNvSpPr>
          <p:nvPr>
            <p:ph idx="1"/>
          </p:nvPr>
        </p:nvSpPr>
        <p:spPr>
          <a:xfrm>
            <a:off x="177421" y="573206"/>
            <a:ext cx="12014579" cy="6428095"/>
          </a:xfrm>
        </p:spPr>
        <p:txBody>
          <a:bodyPr>
            <a:noAutofit/>
          </a:bodyPr>
          <a:lstStyle/>
          <a:p>
            <a:pPr marL="0" indent="0">
              <a:buNone/>
            </a:pPr>
            <a:r>
              <a:rPr lang="en-US" dirty="0"/>
              <a:t>-&gt; Research from various systems:</a:t>
            </a:r>
          </a:p>
          <a:p>
            <a:pPr marL="0" indent="0">
              <a:buNone/>
            </a:pPr>
            <a:r>
              <a:rPr lang="en-US" u="sng" dirty="0"/>
              <a:t>Gaps</a:t>
            </a:r>
            <a:r>
              <a:rPr lang="en-US" dirty="0"/>
              <a:t> </a:t>
            </a:r>
          </a:p>
          <a:p>
            <a:pPr>
              <a:buFont typeface="Wingdings" panose="05000000000000000000" pitchFamily="2" charset="2"/>
              <a:buChar char="ü"/>
            </a:pPr>
            <a:r>
              <a:rPr lang="en-US" dirty="0"/>
              <a:t>Wishbone system – population benefiting from the system is very small compared to the donations awarded to them. majorly because they come from few selected countries e.g. Los Angeles. </a:t>
            </a:r>
          </a:p>
          <a:p>
            <a:pPr>
              <a:buFont typeface="Wingdings" panose="05000000000000000000" pitchFamily="2" charset="2"/>
              <a:buChar char="ü"/>
            </a:pPr>
            <a:r>
              <a:rPr lang="en-US" dirty="0"/>
              <a:t>Latymer foundation – Alumni donates   towards this foundation, hence sources of funds is limited.</a:t>
            </a:r>
          </a:p>
          <a:p>
            <a:pPr>
              <a:buFont typeface="Wingdings" panose="05000000000000000000" pitchFamily="2" charset="2"/>
              <a:buChar char="ü"/>
            </a:pPr>
            <a:r>
              <a:rPr lang="en-US" dirty="0"/>
              <a:t>Kin Canada system – donations are made by individuals and organizations. They are aimed at funding projects that will support the livelihood of the community. However, one has to be a member of the foundation, hence very few persons benefits.</a:t>
            </a:r>
          </a:p>
          <a:p>
            <a:pPr>
              <a:buFont typeface="Wingdings" panose="05000000000000000000" pitchFamily="2" charset="2"/>
              <a:buChar char="ü"/>
            </a:pPr>
            <a:r>
              <a:rPr lang="en-US" dirty="0"/>
              <a:t>Higher Education Loan Board –  bursaries provided by HELB are few. Instead, they provide loans which is repayable with interest rate. If the leaner lacks job, he/she will not be in a position to raise the cash hence loan amount continues to accumulate.</a:t>
            </a:r>
          </a:p>
        </p:txBody>
      </p:sp>
    </p:spTree>
    <p:extLst>
      <p:ext uri="{BB962C8B-B14F-4D97-AF65-F5344CB8AC3E}">
        <p14:creationId xmlns:p14="http://schemas.microsoft.com/office/powerpoint/2010/main" val="91513144"/>
      </p:ext>
    </p:extLst>
  </p:cSld>
  <p:clrMapOvr>
    <a:masterClrMapping/>
  </p:clrMapOvr>
  <mc:AlternateContent xmlns:mc="http://schemas.openxmlformats.org/markup-compatibility/2006" xmlns:p14="http://schemas.microsoft.com/office/powerpoint/2010/main">
    <mc:Choice Requires="p14">
      <p:transition spd="slow" p14:dur="2000" advTm="4927"/>
    </mc:Choice>
    <mc:Fallback xmlns="">
      <p:transition spd="slow" advTm="49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149-E76F-44AD-A02A-D25EDBB5D814}"/>
              </a:ext>
            </a:extLst>
          </p:cNvPr>
          <p:cNvSpPr>
            <a:spLocks noGrp="1"/>
          </p:cNvSpPr>
          <p:nvPr>
            <p:ph type="title"/>
          </p:nvPr>
        </p:nvSpPr>
        <p:spPr>
          <a:xfrm>
            <a:off x="838200" y="365125"/>
            <a:ext cx="10515600" cy="740344"/>
          </a:xfrm>
        </p:spPr>
        <p:txBody>
          <a:bodyPr>
            <a:normAutofit/>
          </a:bodyPr>
          <a:lstStyle/>
          <a:p>
            <a:pPr algn="ctr"/>
            <a:r>
              <a:rPr lang="en-US" b="1" dirty="0"/>
              <a:t>Summary</a:t>
            </a:r>
          </a:p>
        </p:txBody>
      </p:sp>
      <p:sp>
        <p:nvSpPr>
          <p:cNvPr id="3" name="Content Placeholder 2">
            <a:extLst>
              <a:ext uri="{FF2B5EF4-FFF2-40B4-BE49-F238E27FC236}">
                <a16:creationId xmlns:a16="http://schemas.microsoft.com/office/drawing/2014/main" id="{AC8CC1D2-C03A-46BE-8131-2523FAD453E6}"/>
              </a:ext>
            </a:extLst>
          </p:cNvPr>
          <p:cNvSpPr>
            <a:spLocks noGrp="1"/>
          </p:cNvSpPr>
          <p:nvPr>
            <p:ph idx="1"/>
          </p:nvPr>
        </p:nvSpPr>
        <p:spPr>
          <a:xfrm>
            <a:off x="655093" y="1501253"/>
            <a:ext cx="10698707" cy="4675709"/>
          </a:xfrm>
        </p:spPr>
        <p:txBody>
          <a:bodyPr/>
          <a:lstStyle/>
          <a:p>
            <a:pPr marL="0" indent="0">
              <a:buNone/>
            </a:pPr>
            <a:r>
              <a:rPr lang="en-US" dirty="0"/>
              <a:t>Most of the system allows donors across the country or even from worldwide to donate funds to them despite them having a very small population to donate to.  In addition, most of them are much specific with the academic level they fund i.e. university/college, secondary etc. </a:t>
            </a:r>
          </a:p>
          <a:p>
            <a:pPr marL="0" indent="0">
              <a:buNone/>
            </a:pPr>
            <a:r>
              <a:rPr lang="en-US" dirty="0"/>
              <a:t>Ebursary system will involve all companies which wishes to offer bursaries to students at any part of the country as part of community building. </a:t>
            </a:r>
          </a:p>
          <a:p>
            <a:pPr marL="0" indent="0">
              <a:buNone/>
            </a:pPr>
            <a:endParaRPr lang="en-US" dirty="0"/>
          </a:p>
        </p:txBody>
      </p:sp>
    </p:spTree>
    <p:extLst>
      <p:ext uri="{BB962C8B-B14F-4D97-AF65-F5344CB8AC3E}">
        <p14:creationId xmlns:p14="http://schemas.microsoft.com/office/powerpoint/2010/main" val="2540951795"/>
      </p:ext>
    </p:extLst>
  </p:cSld>
  <p:clrMapOvr>
    <a:masterClrMapping/>
  </p:clrMapOvr>
  <mc:AlternateContent xmlns:mc="http://schemas.openxmlformats.org/markup-compatibility/2006" xmlns:p14="http://schemas.microsoft.com/office/powerpoint/2010/main">
    <mc:Choice Requires="p14">
      <p:transition spd="slow" p14:dur="2000" advTm="803"/>
    </mc:Choice>
    <mc:Fallback xmlns="">
      <p:transition spd="slow" advTm="8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FF-FD5D-4435-B4F3-69B5D23E9872}"/>
              </a:ext>
            </a:extLst>
          </p:cNvPr>
          <p:cNvSpPr>
            <a:spLocks noGrp="1"/>
          </p:cNvSpPr>
          <p:nvPr>
            <p:ph type="ctrTitle"/>
          </p:nvPr>
        </p:nvSpPr>
        <p:spPr>
          <a:xfrm>
            <a:off x="384412" y="139724"/>
            <a:ext cx="11423176" cy="529016"/>
          </a:xfrm>
        </p:spPr>
        <p:txBody>
          <a:bodyPr>
            <a:noAutofit/>
          </a:bodyPr>
          <a:lstStyle/>
          <a:p>
            <a:r>
              <a:rPr lang="en-US" sz="4000" b="1" dirty="0"/>
              <a:t>CHAPTER THREE: METHODOLOGY</a:t>
            </a:r>
            <a:endParaRPr lang="en-US" sz="4000" dirty="0"/>
          </a:p>
        </p:txBody>
      </p:sp>
      <p:sp>
        <p:nvSpPr>
          <p:cNvPr id="3" name="Subtitle 2">
            <a:extLst>
              <a:ext uri="{FF2B5EF4-FFF2-40B4-BE49-F238E27FC236}">
                <a16:creationId xmlns:a16="http://schemas.microsoft.com/office/drawing/2014/main" id="{F2F39648-5EE8-4FA1-8CC4-F7E1869C42A6}"/>
              </a:ext>
            </a:extLst>
          </p:cNvPr>
          <p:cNvSpPr>
            <a:spLocks noGrp="1"/>
          </p:cNvSpPr>
          <p:nvPr>
            <p:ph type="subTitle" idx="1"/>
          </p:nvPr>
        </p:nvSpPr>
        <p:spPr>
          <a:xfrm>
            <a:off x="384411" y="668741"/>
            <a:ext cx="11423175" cy="5800298"/>
          </a:xfrm>
        </p:spPr>
        <p:txBody>
          <a:bodyPr/>
          <a:lstStyle/>
          <a:p>
            <a:pPr algn="l"/>
            <a:r>
              <a:rPr lang="en-US" b="1" dirty="0"/>
              <a:t>Iterative model</a:t>
            </a:r>
          </a:p>
          <a:p>
            <a:pPr algn="l"/>
            <a:r>
              <a:rPr lang="en-US" sz="2800" dirty="0"/>
              <a:t>-&gt; Iterative model is a system development model will be most preferable model to develop web-based systems. This is because, it focusses on initial, simplified implementation which then progressively gains more complexity and a broader feature set until the final system is complete. </a:t>
            </a:r>
          </a:p>
          <a:p>
            <a:pPr algn="l"/>
            <a:endParaRPr lang="en-US" dirty="0"/>
          </a:p>
        </p:txBody>
      </p:sp>
      <p:pic>
        <p:nvPicPr>
          <p:cNvPr id="4" name="Content Placeholder 4">
            <a:extLst>
              <a:ext uri="{FF2B5EF4-FFF2-40B4-BE49-F238E27FC236}">
                <a16:creationId xmlns:a16="http://schemas.microsoft.com/office/drawing/2014/main" id="{40D7C734-A846-4A3E-86EC-4FA1F608F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2715904"/>
            <a:ext cx="9728582" cy="3853707"/>
          </a:xfrm>
          <a:prstGeom prst="rect">
            <a:avLst/>
          </a:prstGeom>
        </p:spPr>
      </p:pic>
    </p:spTree>
    <p:extLst>
      <p:ext uri="{BB962C8B-B14F-4D97-AF65-F5344CB8AC3E}">
        <p14:creationId xmlns:p14="http://schemas.microsoft.com/office/powerpoint/2010/main" val="3139568836"/>
      </p:ext>
    </p:extLst>
  </p:cSld>
  <p:clrMapOvr>
    <a:masterClrMapping/>
  </p:clrMapOvr>
  <mc:AlternateContent xmlns:mc="http://schemas.openxmlformats.org/markup-compatibility/2006" xmlns:p14="http://schemas.microsoft.com/office/powerpoint/2010/main">
    <mc:Choice Requires="p14">
      <p:transition spd="slow" p14:dur="2000" advTm="1061"/>
    </mc:Choice>
    <mc:Fallback xmlns="">
      <p:transition spd="slow" advTm="10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ECA8-D941-4C61-B6BB-76AA871AF91C}"/>
              </a:ext>
            </a:extLst>
          </p:cNvPr>
          <p:cNvSpPr>
            <a:spLocks noGrp="1"/>
          </p:cNvSpPr>
          <p:nvPr>
            <p:ph type="ctrTitle"/>
          </p:nvPr>
        </p:nvSpPr>
        <p:spPr>
          <a:xfrm>
            <a:off x="341194" y="207963"/>
            <a:ext cx="11641540" cy="597255"/>
          </a:xfrm>
        </p:spPr>
        <p:txBody>
          <a:bodyPr>
            <a:normAutofit fontScale="90000"/>
          </a:bodyPr>
          <a:lstStyle/>
          <a:p>
            <a:r>
              <a:rPr lang="en-US" b="1" dirty="0"/>
              <a:t>Facts finding methods</a:t>
            </a:r>
            <a:endParaRPr lang="en-US" dirty="0"/>
          </a:p>
        </p:txBody>
      </p:sp>
      <p:sp>
        <p:nvSpPr>
          <p:cNvPr id="3" name="Subtitle 2">
            <a:extLst>
              <a:ext uri="{FF2B5EF4-FFF2-40B4-BE49-F238E27FC236}">
                <a16:creationId xmlns:a16="http://schemas.microsoft.com/office/drawing/2014/main" id="{B26586A6-3660-4312-95DE-DDD1FCB674DE}"/>
              </a:ext>
            </a:extLst>
          </p:cNvPr>
          <p:cNvSpPr>
            <a:spLocks noGrp="1"/>
          </p:cNvSpPr>
          <p:nvPr>
            <p:ph type="subTitle" idx="1"/>
          </p:nvPr>
        </p:nvSpPr>
        <p:spPr>
          <a:xfrm>
            <a:off x="341194" y="668741"/>
            <a:ext cx="11641540" cy="5981296"/>
          </a:xfrm>
        </p:spPr>
        <p:txBody>
          <a:bodyPr>
            <a:normAutofit lnSpcReduction="10000"/>
          </a:bodyPr>
          <a:lstStyle/>
          <a:p>
            <a:pPr algn="l"/>
            <a:r>
              <a:rPr lang="en-US" sz="2800" b="1" dirty="0"/>
              <a:t>Questionnaires</a:t>
            </a:r>
          </a:p>
          <a:p>
            <a:pPr algn="l"/>
            <a:r>
              <a:rPr lang="en-US" sz="2800" dirty="0"/>
              <a:t>-Questionnaire will be used to collect general opinion of the respondent is required and shall be used when a specific answer is required.</a:t>
            </a:r>
          </a:p>
          <a:p>
            <a:pPr algn="l"/>
            <a:r>
              <a:rPr lang="en-US" sz="2800" b="1" dirty="0"/>
              <a:t>Past records</a:t>
            </a:r>
          </a:p>
          <a:p>
            <a:pPr algn="l"/>
            <a:r>
              <a:rPr lang="en-US" sz="2800" dirty="0"/>
              <a:t>-Make use of the existing materials e.g. online materials to get information on the approximate number of students</a:t>
            </a:r>
          </a:p>
          <a:p>
            <a:pPr algn="l"/>
            <a:r>
              <a:rPr lang="en-US" sz="2800" dirty="0"/>
              <a:t> who are in need of the bursary and </a:t>
            </a:r>
          </a:p>
          <a:p>
            <a:pPr algn="l"/>
            <a:r>
              <a:rPr lang="en-US" sz="2800" dirty="0"/>
              <a:t>how Ebursary system will benefit </a:t>
            </a:r>
          </a:p>
          <a:p>
            <a:pPr algn="l"/>
            <a:r>
              <a:rPr lang="en-US" sz="2800" dirty="0"/>
              <a:t>them.</a:t>
            </a:r>
          </a:p>
          <a:p>
            <a:pPr algn="l"/>
            <a:r>
              <a:rPr lang="en-US" sz="2800" b="1" dirty="0"/>
              <a:t>Data presentation</a:t>
            </a:r>
          </a:p>
          <a:p>
            <a:pPr algn="l"/>
            <a:r>
              <a:rPr lang="en-US" dirty="0"/>
              <a:t>-Pie charts was used to present the </a:t>
            </a:r>
          </a:p>
          <a:p>
            <a:pPr algn="l"/>
            <a:r>
              <a:rPr lang="en-US" dirty="0"/>
              <a:t>outcome of the results. To test the </a:t>
            </a:r>
          </a:p>
          <a:p>
            <a:pPr algn="l"/>
            <a:r>
              <a:rPr lang="en-US" dirty="0"/>
              <a:t>appropriateness of the system</a:t>
            </a:r>
          </a:p>
        </p:txBody>
      </p:sp>
      <p:pic>
        <p:nvPicPr>
          <p:cNvPr id="5" name="Picture 4">
            <a:extLst>
              <a:ext uri="{FF2B5EF4-FFF2-40B4-BE49-F238E27FC236}">
                <a16:creationId xmlns:a16="http://schemas.microsoft.com/office/drawing/2014/main" id="{585C2AB3-D6E8-4738-BCEF-D14EC3EFC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713" y="3183257"/>
            <a:ext cx="6121021" cy="3466780"/>
          </a:xfrm>
          <a:prstGeom prst="rect">
            <a:avLst/>
          </a:prstGeom>
        </p:spPr>
      </p:pic>
    </p:spTree>
    <p:extLst>
      <p:ext uri="{BB962C8B-B14F-4D97-AF65-F5344CB8AC3E}">
        <p14:creationId xmlns:p14="http://schemas.microsoft.com/office/powerpoint/2010/main" val="476279046"/>
      </p:ext>
    </p:extLst>
  </p:cSld>
  <p:clrMapOvr>
    <a:masterClrMapping/>
  </p:clrMapOvr>
  <mc:AlternateContent xmlns:mc="http://schemas.openxmlformats.org/markup-compatibility/2006" xmlns:p14="http://schemas.microsoft.com/office/powerpoint/2010/main">
    <mc:Choice Requires="p14">
      <p:transition spd="slow" p14:dur="2000" advTm="1227"/>
    </mc:Choice>
    <mc:Fallback xmlns="">
      <p:transition spd="slow" advTm="122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1259</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vt:lpstr>
      <vt:lpstr>EBURSARY SYSTEM</vt:lpstr>
      <vt:lpstr>Problem statement</vt:lpstr>
      <vt:lpstr>Objectives</vt:lpstr>
      <vt:lpstr>Problem justification</vt:lpstr>
      <vt:lpstr>LITERATURE REVIEW</vt:lpstr>
      <vt:lpstr>Summary</vt:lpstr>
      <vt:lpstr>CHAPTER THREE: METHODOLOGY</vt:lpstr>
      <vt:lpstr>Facts finding methods</vt:lpstr>
      <vt:lpstr>Resources</vt:lpstr>
      <vt:lpstr>Appendices Appendix A: schedule</vt:lpstr>
      <vt:lpstr>Appendix B Table 3.1 Budget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Gichinga</dc:creator>
  <cp:lastModifiedBy>Gichinga</cp:lastModifiedBy>
  <cp:revision>81</cp:revision>
  <dcterms:created xsi:type="dcterms:W3CDTF">2018-06-16T16:19:39Z</dcterms:created>
  <dcterms:modified xsi:type="dcterms:W3CDTF">2018-07-10T13:21:36Z</dcterms:modified>
</cp:coreProperties>
</file>