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75" r:id="rId3"/>
    <p:sldId id="256" r:id="rId4"/>
    <p:sldId id="257" r:id="rId5"/>
    <p:sldId id="258" r:id="rId6"/>
    <p:sldId id="259" r:id="rId7"/>
    <p:sldId id="260" r:id="rId8"/>
    <p:sldId id="262" r:id="rId9"/>
    <p:sldId id="278" r:id="rId10"/>
    <p:sldId id="267" r:id="rId11"/>
    <p:sldId id="271" r:id="rId12"/>
    <p:sldId id="270" r:id="rId13"/>
    <p:sldId id="272" r:id="rId14"/>
    <p:sldId id="273" r:id="rId15"/>
    <p:sldId id="274"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1FC592-BBAF-46E0-8FCF-9643FF668B54}">
          <p14:sldIdLst>
            <p14:sldId id="275"/>
            <p14:sldId id="256"/>
            <p14:sldId id="257"/>
            <p14:sldId id="258"/>
            <p14:sldId id="259"/>
            <p14:sldId id="260"/>
            <p14:sldId id="262"/>
            <p14:sldId id="278"/>
            <p14:sldId id="267"/>
            <p14:sldId id="271"/>
            <p14:sldId id="270"/>
            <p14:sldId id="272"/>
            <p14:sldId id="273"/>
            <p14:sldId id="274"/>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94" autoAdjust="0"/>
  </p:normalViewPr>
  <p:slideViewPr>
    <p:cSldViewPr snapToGrid="0">
      <p:cViewPr varScale="1">
        <p:scale>
          <a:sx n="70" d="100"/>
          <a:sy n="70" d="100"/>
        </p:scale>
        <p:origin x="714" y="60"/>
      </p:cViewPr>
      <p:guideLst/>
    </p:cSldViewPr>
  </p:slideViewPr>
  <p:outlineViewPr>
    <p:cViewPr>
      <p:scale>
        <a:sx n="33" d="100"/>
        <a:sy n="33" d="100"/>
      </p:scale>
      <p:origin x="0" y="-4104"/>
    </p:cViewPr>
  </p:outlineViewPr>
  <p:notesTextViewPr>
    <p:cViewPr>
      <p:scale>
        <a:sx n="1" d="1"/>
        <a:sy n="1" d="1"/>
      </p:scale>
      <p:origin x="0" y="0"/>
    </p:cViewPr>
  </p:notesTextViewPr>
  <p:sorterViewPr>
    <p:cViewPr>
      <p:scale>
        <a:sx n="100" d="100"/>
        <a:sy n="100" d="100"/>
      </p:scale>
      <p:origin x="0" y="-11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E481-339A-4FFB-BCEC-7C1919BBC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89D137-733C-46AE-A3E3-B99045226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428622-21F7-42EB-BBB7-497FEEF463E8}"/>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5" name="Footer Placeholder 4">
            <a:extLst>
              <a:ext uri="{FF2B5EF4-FFF2-40B4-BE49-F238E27FC236}">
                <a16:creationId xmlns:a16="http://schemas.microsoft.com/office/drawing/2014/main" id="{026B0953-BB57-4650-A7CC-67643005A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B50AB-165F-4FAE-A919-D99C1D01734B}"/>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1713647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0825-5D0C-4E39-851F-BEC9BFEF3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F363A-6C1D-4866-90AB-DF1EF9165B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AA9C7-2DF2-451E-A985-1084564368E7}"/>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5" name="Footer Placeholder 4">
            <a:extLst>
              <a:ext uri="{FF2B5EF4-FFF2-40B4-BE49-F238E27FC236}">
                <a16:creationId xmlns:a16="http://schemas.microsoft.com/office/drawing/2014/main" id="{D339B2F5-7A27-44C1-B6E2-955B3A20C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23031-2538-47BA-A0C8-C2910D795041}"/>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1895985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7515C-D076-4967-96B4-0EE3136119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C716DD-1190-4412-9238-D00793EC58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312B5-A636-4B8A-B38B-4F93BE77B90B}"/>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5" name="Footer Placeholder 4">
            <a:extLst>
              <a:ext uri="{FF2B5EF4-FFF2-40B4-BE49-F238E27FC236}">
                <a16:creationId xmlns:a16="http://schemas.microsoft.com/office/drawing/2014/main" id="{F58FD62A-AA4E-4740-86B4-F5631CE02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820C0-B9A0-4890-BAFE-FBEFEA47FE1D}"/>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1328674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5540-E1D9-4DC7-BF1E-BD33705F9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A0CF2-F8B0-4185-AFCC-32DA7D796B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60168-6853-4626-8A87-6568AF2E9A86}"/>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5" name="Footer Placeholder 4">
            <a:extLst>
              <a:ext uri="{FF2B5EF4-FFF2-40B4-BE49-F238E27FC236}">
                <a16:creationId xmlns:a16="http://schemas.microsoft.com/office/drawing/2014/main" id="{B705526B-219B-4749-81E3-8B271C943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6CD25-80D0-497A-9CD3-D747B85A181D}"/>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2919092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14AA-EFF2-4101-A4A3-FF0BC52853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D38D60-40B2-4762-8735-F2E43D19A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BEA3A-72A9-41E9-A9DB-4084D7EA7962}"/>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5" name="Footer Placeholder 4">
            <a:extLst>
              <a:ext uri="{FF2B5EF4-FFF2-40B4-BE49-F238E27FC236}">
                <a16:creationId xmlns:a16="http://schemas.microsoft.com/office/drawing/2014/main" id="{1AB9AA59-4706-4F22-854E-F3EDA345A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6D9D8-708D-4A96-AE2B-FA379EC87BF4}"/>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2891990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241C-E3C4-49CF-93B7-53C18209A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33504D-60D6-4A85-8A6E-719434842E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4B54A3-3E36-4D27-B5FC-66DECBD6A6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5BF33-8CE1-4F8A-8717-362D822F2DCB}"/>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6" name="Footer Placeholder 5">
            <a:extLst>
              <a:ext uri="{FF2B5EF4-FFF2-40B4-BE49-F238E27FC236}">
                <a16:creationId xmlns:a16="http://schemas.microsoft.com/office/drawing/2014/main" id="{A667F191-7544-4F80-8D57-4E9323658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2353FA-EF15-49F7-AF2F-95FED32CFDA8}"/>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863873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9A67-752F-48E9-85F7-F467B7EF2E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AD01B-2995-4F04-AFD1-DDF254C9B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CEEABE-D216-46DB-A8B5-C2B8110EF1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2BBF93-E595-4D0D-8989-E64F8F15A3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60DD43-B5C8-40A4-A2DF-D78ED81798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808F60-A02E-43C5-B181-328BB22C90DB}"/>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8" name="Footer Placeholder 7">
            <a:extLst>
              <a:ext uri="{FF2B5EF4-FFF2-40B4-BE49-F238E27FC236}">
                <a16:creationId xmlns:a16="http://schemas.microsoft.com/office/drawing/2014/main" id="{590499D3-3C2E-475F-A112-6DB7E08296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00F2ED-C584-43DF-9F04-FC0ED6E22A3F}"/>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3305502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7112-D5AD-4B8A-A70C-ABC0A7FE95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2B8198-030F-4611-A200-A0B4E27C4C7F}"/>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4" name="Footer Placeholder 3">
            <a:extLst>
              <a:ext uri="{FF2B5EF4-FFF2-40B4-BE49-F238E27FC236}">
                <a16:creationId xmlns:a16="http://schemas.microsoft.com/office/drawing/2014/main" id="{798658CD-E395-4843-B66D-742427AF3C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A71C14-4794-48B4-895A-2FD3ED0FB9A0}"/>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240595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A8C76-5B28-4720-B4E7-AC456A172CAF}"/>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3" name="Footer Placeholder 2">
            <a:extLst>
              <a:ext uri="{FF2B5EF4-FFF2-40B4-BE49-F238E27FC236}">
                <a16:creationId xmlns:a16="http://schemas.microsoft.com/office/drawing/2014/main" id="{EC188C44-DBB8-46B3-A4B3-AF33F19E78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5B0FD1-89B2-4160-B08E-5CA2EC83472E}"/>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2017108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DA36-8CC1-41B7-B06D-07F8A4921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18E14A-2DBD-413C-ACA0-B1077B7FB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7E8512-33FD-4095-8ACC-55ED39E4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075B1D-D951-412C-9D09-79D032FB771A}"/>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6" name="Footer Placeholder 5">
            <a:extLst>
              <a:ext uri="{FF2B5EF4-FFF2-40B4-BE49-F238E27FC236}">
                <a16:creationId xmlns:a16="http://schemas.microsoft.com/office/drawing/2014/main" id="{D7DC2615-D0A5-450C-8554-06C7D83F6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71A10-D6F5-42F8-9E9A-C23A2BB08391}"/>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837321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A9CB-557E-48CA-BB49-50DB5D440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3D106B-7786-4F2E-86E9-D2EBA9A2C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FE0AD7-8C66-473B-895E-25BE3CA43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82B775-5314-4EF1-9840-08D3990751D4}"/>
              </a:ext>
            </a:extLst>
          </p:cNvPr>
          <p:cNvSpPr>
            <a:spLocks noGrp="1"/>
          </p:cNvSpPr>
          <p:nvPr>
            <p:ph type="dt" sz="half" idx="10"/>
          </p:nvPr>
        </p:nvSpPr>
        <p:spPr/>
        <p:txBody>
          <a:bodyPr/>
          <a:lstStyle/>
          <a:p>
            <a:fld id="{FAFA9864-7FAD-4FC9-9043-F7711D33EF41}" type="datetimeFigureOut">
              <a:rPr lang="en-US" smtClean="0"/>
              <a:t>18/06/17</a:t>
            </a:fld>
            <a:endParaRPr lang="en-US"/>
          </a:p>
        </p:txBody>
      </p:sp>
      <p:sp>
        <p:nvSpPr>
          <p:cNvPr id="6" name="Footer Placeholder 5">
            <a:extLst>
              <a:ext uri="{FF2B5EF4-FFF2-40B4-BE49-F238E27FC236}">
                <a16:creationId xmlns:a16="http://schemas.microsoft.com/office/drawing/2014/main" id="{BD771588-B7B7-4FD4-854A-590C4475D6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4E1DB-88B5-4EE1-BBA5-0700C55AACD7}"/>
              </a:ext>
            </a:extLst>
          </p:cNvPr>
          <p:cNvSpPr>
            <a:spLocks noGrp="1"/>
          </p:cNvSpPr>
          <p:nvPr>
            <p:ph type="sldNum" sz="quarter" idx="12"/>
          </p:nvPr>
        </p:nvSpPr>
        <p:spPr/>
        <p:txBody>
          <a:bodyPr/>
          <a:lstStyle/>
          <a:p>
            <a:fld id="{5CA4D486-05E2-45CA-8DC1-D14D0B6EA246}" type="slidenum">
              <a:rPr lang="en-US" smtClean="0"/>
              <a:t>‹#›</a:t>
            </a:fld>
            <a:endParaRPr lang="en-US"/>
          </a:p>
        </p:txBody>
      </p:sp>
    </p:spTree>
    <p:extLst>
      <p:ext uri="{BB962C8B-B14F-4D97-AF65-F5344CB8AC3E}">
        <p14:creationId xmlns:p14="http://schemas.microsoft.com/office/powerpoint/2010/main" val="1119796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AC5684-5031-4716-8525-435DA63D9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C3BECE-04B4-46A3-BE44-454997564A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4C63D-8908-40A9-ACF7-85CE3D594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A9864-7FAD-4FC9-9043-F7711D33EF41}" type="datetimeFigureOut">
              <a:rPr lang="en-US" smtClean="0"/>
              <a:t>18/06/17</a:t>
            </a:fld>
            <a:endParaRPr lang="en-US"/>
          </a:p>
        </p:txBody>
      </p:sp>
      <p:sp>
        <p:nvSpPr>
          <p:cNvPr id="5" name="Footer Placeholder 4">
            <a:extLst>
              <a:ext uri="{FF2B5EF4-FFF2-40B4-BE49-F238E27FC236}">
                <a16:creationId xmlns:a16="http://schemas.microsoft.com/office/drawing/2014/main" id="{66377C5D-EC47-4B1C-B760-161BCC280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39377-4A83-4539-A749-702DA233E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4D486-05E2-45CA-8DC1-D14D0B6EA246}" type="slidenum">
              <a:rPr lang="en-US" smtClean="0"/>
              <a:t>‹#›</a:t>
            </a:fld>
            <a:endParaRPr lang="en-US"/>
          </a:p>
        </p:txBody>
      </p:sp>
    </p:spTree>
    <p:extLst>
      <p:ext uri="{BB962C8B-B14F-4D97-AF65-F5344CB8AC3E}">
        <p14:creationId xmlns:p14="http://schemas.microsoft.com/office/powerpoint/2010/main" val="2616897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B6AE-D243-4950-8CCD-66AC0DAE1930}"/>
              </a:ext>
            </a:extLst>
          </p:cNvPr>
          <p:cNvSpPr>
            <a:spLocks noGrp="1"/>
          </p:cNvSpPr>
          <p:nvPr>
            <p:ph type="title"/>
          </p:nvPr>
        </p:nvSpPr>
        <p:spPr>
          <a:xfrm>
            <a:off x="838200" y="365125"/>
            <a:ext cx="10515600" cy="6799950"/>
          </a:xfrm>
        </p:spPr>
        <p:txBody>
          <a:bodyPr>
            <a:normAutofit/>
          </a:bodyPr>
          <a:lstStyle/>
          <a:p>
            <a:pPr algn="ctr"/>
            <a:br>
              <a:rPr lang="en-US" sz="3100" b="1" dirty="0"/>
            </a:br>
            <a:r>
              <a:rPr lang="en-US" sz="3100" b="1" dirty="0"/>
              <a:t>DEDAN KIMATHI UNIVERSITY OF TECHNOLGY</a:t>
            </a:r>
            <a:br>
              <a:rPr lang="en-US" sz="3100" dirty="0"/>
            </a:br>
            <a:r>
              <a:rPr lang="en-US" sz="2400" b="1" dirty="0"/>
              <a:t>PROJECT PROPOSAL FOR DEGREE IN BSc. INFORMATION TECHNOLOGY</a:t>
            </a:r>
            <a:br>
              <a:rPr lang="en-US" sz="2400" dirty="0"/>
            </a:br>
            <a:r>
              <a:rPr lang="en-US" sz="2400" b="1" dirty="0"/>
              <a:t>BY</a:t>
            </a:r>
            <a:br>
              <a:rPr lang="en-US" sz="2400" b="1" dirty="0"/>
            </a:br>
            <a:br>
              <a:rPr lang="en-US" sz="2400" dirty="0"/>
            </a:br>
            <a:r>
              <a:rPr lang="en-US" sz="3100" b="1" dirty="0"/>
              <a:t>KIMANI PATRICK GICHINGA (C025-01-0966/2015)</a:t>
            </a:r>
            <a:br>
              <a:rPr lang="en-US" sz="3100" b="1" dirty="0"/>
            </a:br>
            <a:br>
              <a:rPr lang="en-US" sz="3100" dirty="0"/>
            </a:br>
            <a:r>
              <a:rPr lang="en-US" sz="3100" b="1" dirty="0"/>
              <a:t>EBURSARY SYSTEM</a:t>
            </a:r>
            <a:br>
              <a:rPr lang="en-US" sz="3100" dirty="0"/>
            </a:br>
            <a:r>
              <a:rPr lang="en-US" sz="3100" b="1" dirty="0"/>
              <a:t> </a:t>
            </a:r>
            <a:br>
              <a:rPr lang="en-US" sz="3100" dirty="0"/>
            </a:br>
            <a:r>
              <a:rPr lang="en-US" sz="3100" b="1" dirty="0"/>
              <a:t>SUPERVISOR</a:t>
            </a:r>
            <a:br>
              <a:rPr lang="en-US" sz="3100" dirty="0"/>
            </a:br>
            <a:r>
              <a:rPr lang="en-US" sz="3100" b="1" dirty="0"/>
              <a:t>MR. MICHAEL KAMAU</a:t>
            </a:r>
            <a:br>
              <a:rPr lang="en-US" sz="3100" dirty="0"/>
            </a:br>
            <a:r>
              <a:rPr lang="en-US" sz="3100" b="1" dirty="0"/>
              <a:t>  </a:t>
            </a:r>
            <a:br>
              <a:rPr lang="en-US" sz="3100" dirty="0"/>
            </a:br>
            <a:r>
              <a:rPr lang="en-US" sz="1800" b="1" dirty="0"/>
              <a:t>Submitted in partial fulfillment of the requirements for award of degree in BSc. Information Technology</a:t>
            </a:r>
            <a:br>
              <a:rPr lang="en-US" dirty="0"/>
            </a:br>
            <a:endParaRPr lang="en-US" dirty="0"/>
          </a:p>
        </p:txBody>
      </p:sp>
      <p:pic>
        <p:nvPicPr>
          <p:cNvPr id="3" name="Picture 2" descr="logo-green1">
            <a:extLst>
              <a:ext uri="{FF2B5EF4-FFF2-40B4-BE49-F238E27FC236}">
                <a16:creationId xmlns:a16="http://schemas.microsoft.com/office/drawing/2014/main" id="{C06CAF03-9BBA-41F0-8090-404322F8E9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60115" y="187703"/>
            <a:ext cx="3671769" cy="1231663"/>
          </a:xfrm>
          <a:prstGeom prst="rect">
            <a:avLst/>
          </a:prstGeom>
          <a:noFill/>
          <a:ln>
            <a:noFill/>
          </a:ln>
        </p:spPr>
      </p:pic>
    </p:spTree>
    <p:extLst>
      <p:ext uri="{BB962C8B-B14F-4D97-AF65-F5344CB8AC3E}">
        <p14:creationId xmlns:p14="http://schemas.microsoft.com/office/powerpoint/2010/main" val="3552792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E5D4-5B1E-4D18-AEDA-9C456C47BBA9}"/>
              </a:ext>
            </a:extLst>
          </p:cNvPr>
          <p:cNvSpPr>
            <a:spLocks noGrp="1"/>
          </p:cNvSpPr>
          <p:nvPr>
            <p:ph type="title"/>
          </p:nvPr>
        </p:nvSpPr>
        <p:spPr>
          <a:xfrm>
            <a:off x="838200" y="365125"/>
            <a:ext cx="10515600" cy="999441"/>
          </a:xfrm>
        </p:spPr>
        <p:txBody>
          <a:bodyPr>
            <a:normAutofit fontScale="90000"/>
          </a:bodyPr>
          <a:lstStyle/>
          <a:p>
            <a:r>
              <a:rPr lang="en-US" b="1" dirty="0"/>
              <a:t>3.2 Facts finding methods</a:t>
            </a:r>
            <a:br>
              <a:rPr lang="en-US" b="1" dirty="0"/>
            </a:br>
            <a:endParaRPr lang="en-US" dirty="0"/>
          </a:p>
        </p:txBody>
      </p:sp>
      <p:sp>
        <p:nvSpPr>
          <p:cNvPr id="3" name="Content Placeholder 2">
            <a:extLst>
              <a:ext uri="{FF2B5EF4-FFF2-40B4-BE49-F238E27FC236}">
                <a16:creationId xmlns:a16="http://schemas.microsoft.com/office/drawing/2014/main" id="{2F9E64A2-0047-499D-8AA8-4E6B6A14A043}"/>
              </a:ext>
            </a:extLst>
          </p:cNvPr>
          <p:cNvSpPr>
            <a:spLocks noGrp="1"/>
          </p:cNvSpPr>
          <p:nvPr>
            <p:ph idx="1"/>
          </p:nvPr>
        </p:nvSpPr>
        <p:spPr>
          <a:xfrm>
            <a:off x="838200" y="942535"/>
            <a:ext cx="10515600" cy="5234428"/>
          </a:xfrm>
        </p:spPr>
        <p:txBody>
          <a:bodyPr>
            <a:normAutofit/>
          </a:bodyPr>
          <a:lstStyle/>
          <a:p>
            <a:pPr marL="0" indent="0">
              <a:buNone/>
            </a:pPr>
            <a:r>
              <a:rPr lang="en-US" sz="2400" b="1" dirty="0"/>
              <a:t>3.2.1 Questionnaires</a:t>
            </a:r>
          </a:p>
          <a:p>
            <a:pPr>
              <a:buFont typeface="Wingdings" panose="05000000000000000000" pitchFamily="2" charset="2"/>
              <a:buChar char="Ø"/>
            </a:pPr>
            <a:r>
              <a:rPr lang="en-US" sz="2400" dirty="0"/>
              <a:t>The questionnaire consists of open-ended and closed questionnaires.</a:t>
            </a:r>
          </a:p>
          <a:p>
            <a:pPr>
              <a:buFont typeface="Wingdings" panose="05000000000000000000" pitchFamily="2" charset="2"/>
              <a:buChar char="Ø"/>
            </a:pPr>
            <a:r>
              <a:rPr lang="en-US" sz="2400" dirty="0"/>
              <a:t>Open-ended questionnaire aims at capturing the respondents’ own opinion about the system e.g. How the system will benefit them as a community.</a:t>
            </a:r>
          </a:p>
          <a:p>
            <a:pPr>
              <a:buFont typeface="Wingdings" panose="05000000000000000000" pitchFamily="2" charset="2"/>
              <a:buChar char="Ø"/>
            </a:pPr>
            <a:r>
              <a:rPr lang="en-US" sz="2400" dirty="0"/>
              <a:t>Closed questionnaire are those that are meant to capture specific area of interest for the developer of the system.</a:t>
            </a:r>
          </a:p>
          <a:p>
            <a:pPr marL="0" indent="0">
              <a:buNone/>
            </a:pPr>
            <a:r>
              <a:rPr lang="en-US" sz="2400" b="1" dirty="0"/>
              <a:t>3.2.2 Past records</a:t>
            </a:r>
          </a:p>
          <a:p>
            <a:pPr>
              <a:buFont typeface="Wingdings" panose="05000000000000000000" pitchFamily="2" charset="2"/>
              <a:buChar char="Ø"/>
            </a:pPr>
            <a:r>
              <a:rPr lang="en-US" sz="2400" dirty="0"/>
              <a:t>Make use of the existing materials e.g. online materials to get information on the approximate number of students who are in need of the bursary and how Ebursary system will benefit them.</a:t>
            </a:r>
          </a:p>
          <a:p>
            <a:pPr marL="0" indent="0">
              <a:buNone/>
            </a:pPr>
            <a:r>
              <a:rPr lang="en-US" sz="2400" b="1" dirty="0"/>
              <a:t>3.2.3 Data presentation</a:t>
            </a:r>
          </a:p>
          <a:p>
            <a:pPr>
              <a:buFont typeface="Wingdings" panose="05000000000000000000" pitchFamily="2" charset="2"/>
              <a:buChar char="v"/>
            </a:pPr>
            <a:r>
              <a:rPr lang="en-US" sz="2400" dirty="0"/>
              <a:t>In this regard, pie charts shall be used to present the outcome of the results.</a:t>
            </a:r>
          </a:p>
        </p:txBody>
      </p:sp>
    </p:spTree>
    <p:extLst>
      <p:ext uri="{BB962C8B-B14F-4D97-AF65-F5344CB8AC3E}">
        <p14:creationId xmlns:p14="http://schemas.microsoft.com/office/powerpoint/2010/main" val="3145190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8681-5A48-4DE9-B9F1-895F3D376055}"/>
              </a:ext>
            </a:extLst>
          </p:cNvPr>
          <p:cNvSpPr>
            <a:spLocks noGrp="1"/>
          </p:cNvSpPr>
          <p:nvPr>
            <p:ph type="ctrTitle"/>
          </p:nvPr>
        </p:nvSpPr>
        <p:spPr>
          <a:xfrm>
            <a:off x="337625" y="281354"/>
            <a:ext cx="10330375" cy="1655762"/>
          </a:xfrm>
        </p:spPr>
        <p:txBody>
          <a:bodyPr>
            <a:normAutofit fontScale="90000"/>
          </a:bodyPr>
          <a:lstStyle/>
          <a:p>
            <a:pPr algn="l"/>
            <a:br>
              <a:rPr lang="en-US" b="1" dirty="0"/>
            </a:br>
            <a:br>
              <a:rPr lang="en-US" dirty="0"/>
            </a:br>
            <a:endParaRPr lang="en-US" dirty="0"/>
          </a:p>
        </p:txBody>
      </p:sp>
      <p:sp>
        <p:nvSpPr>
          <p:cNvPr id="3" name="Subtitle 2">
            <a:extLst>
              <a:ext uri="{FF2B5EF4-FFF2-40B4-BE49-F238E27FC236}">
                <a16:creationId xmlns:a16="http://schemas.microsoft.com/office/drawing/2014/main" id="{ACCB9BFB-8769-49B6-B5A5-8BE95B9AB58A}"/>
              </a:ext>
            </a:extLst>
          </p:cNvPr>
          <p:cNvSpPr>
            <a:spLocks noGrp="1"/>
          </p:cNvSpPr>
          <p:nvPr>
            <p:ph type="subTitle" idx="1"/>
          </p:nvPr>
        </p:nvSpPr>
        <p:spPr>
          <a:xfrm>
            <a:off x="492369" y="689317"/>
            <a:ext cx="10719582" cy="5766074"/>
          </a:xfrm>
        </p:spPr>
        <p:txBody>
          <a:bodyPr/>
          <a:lstStyle/>
          <a:p>
            <a:pPr algn="l"/>
            <a:r>
              <a:rPr lang="en-US" sz="3600" b="1" dirty="0"/>
              <a:t>3.3 Method justification</a:t>
            </a:r>
          </a:p>
          <a:p>
            <a:pPr algn="l"/>
            <a:r>
              <a:rPr lang="en-US" b="1" dirty="0"/>
              <a:t>Why iterative model?</a:t>
            </a:r>
          </a:p>
          <a:p>
            <a:pPr marL="342900" indent="-342900" algn="l">
              <a:buFont typeface="Wingdings" panose="05000000000000000000" pitchFamily="2" charset="2"/>
              <a:buChar char="v"/>
            </a:pPr>
            <a:r>
              <a:rPr lang="en-US" dirty="0"/>
              <a:t>There is rapid turnaround meaning that each stage of an iterative process can be slimmed down into smaller and smaller time frames so that to suit the needs of the project.</a:t>
            </a:r>
          </a:p>
          <a:p>
            <a:pPr algn="l"/>
            <a:r>
              <a:rPr lang="en-US" b="1" dirty="0"/>
              <a:t>Why questionnaire and past records?</a:t>
            </a:r>
          </a:p>
          <a:p>
            <a:pPr marL="342900" indent="-342900" algn="l">
              <a:buFont typeface="Wingdings" panose="05000000000000000000" pitchFamily="2" charset="2"/>
              <a:buChar char="v"/>
            </a:pPr>
            <a:r>
              <a:rPr lang="en-US" dirty="0"/>
              <a:t>By use of questionnaire one is able to capture  respondents’ own opinion about the system.</a:t>
            </a:r>
          </a:p>
          <a:p>
            <a:pPr marL="342900" indent="-342900" algn="l">
              <a:buFont typeface="Wingdings" panose="05000000000000000000" pitchFamily="2" charset="2"/>
              <a:buChar char="v"/>
            </a:pPr>
            <a:r>
              <a:rPr lang="en-US" dirty="0"/>
              <a:t>Pasts records will also give history of how other previous system worked before the new one is developed. And how the new system will more preferable.</a:t>
            </a:r>
          </a:p>
          <a:p>
            <a:pPr algn="l"/>
            <a:endParaRPr lang="en-US" dirty="0"/>
          </a:p>
        </p:txBody>
      </p:sp>
    </p:spTree>
    <p:extLst>
      <p:ext uri="{BB962C8B-B14F-4D97-AF65-F5344CB8AC3E}">
        <p14:creationId xmlns:p14="http://schemas.microsoft.com/office/powerpoint/2010/main" val="2667163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AAC0-27B2-4E2E-839E-3B8CD8E4BBCB}"/>
              </a:ext>
            </a:extLst>
          </p:cNvPr>
          <p:cNvSpPr>
            <a:spLocks noGrp="1"/>
          </p:cNvSpPr>
          <p:nvPr>
            <p:ph type="title"/>
          </p:nvPr>
        </p:nvSpPr>
        <p:spPr/>
        <p:txBody>
          <a:bodyPr/>
          <a:lstStyle/>
          <a:p>
            <a:r>
              <a:rPr lang="en-US" b="1" dirty="0"/>
              <a:t>3.3 Resources</a:t>
            </a:r>
            <a:br>
              <a:rPr lang="en-US" b="1" dirty="0"/>
            </a:br>
            <a:endParaRPr lang="en-US" dirty="0"/>
          </a:p>
        </p:txBody>
      </p:sp>
      <p:sp>
        <p:nvSpPr>
          <p:cNvPr id="3" name="Content Placeholder 2">
            <a:extLst>
              <a:ext uri="{FF2B5EF4-FFF2-40B4-BE49-F238E27FC236}">
                <a16:creationId xmlns:a16="http://schemas.microsoft.com/office/drawing/2014/main" id="{68B6DA58-2538-4348-BDA6-FAD7F14CA61A}"/>
              </a:ext>
            </a:extLst>
          </p:cNvPr>
          <p:cNvSpPr>
            <a:spLocks noGrp="1"/>
          </p:cNvSpPr>
          <p:nvPr>
            <p:ph idx="1"/>
          </p:nvPr>
        </p:nvSpPr>
        <p:spPr>
          <a:xfrm>
            <a:off x="838200" y="1111348"/>
            <a:ext cx="10515600" cy="5065615"/>
          </a:xfrm>
        </p:spPr>
        <p:txBody>
          <a:bodyPr/>
          <a:lstStyle/>
          <a:p>
            <a:pPr>
              <a:buFont typeface="Wingdings" panose="05000000000000000000" pitchFamily="2" charset="2"/>
              <a:buChar char="§"/>
            </a:pPr>
            <a:r>
              <a:rPr lang="en-US" dirty="0"/>
              <a:t>Hardware</a:t>
            </a:r>
          </a:p>
          <a:p>
            <a:pPr marL="571500" indent="-571500">
              <a:buFont typeface="+mj-lt"/>
              <a:buAutoNum type="romanLcPeriod"/>
            </a:pPr>
            <a:r>
              <a:rPr lang="en-US" dirty="0"/>
              <a:t>Computer</a:t>
            </a:r>
          </a:p>
          <a:p>
            <a:pPr marL="571500" indent="-571500">
              <a:buFont typeface="+mj-lt"/>
              <a:buAutoNum type="romanLcPeriod"/>
            </a:pPr>
            <a:r>
              <a:rPr lang="en-US" dirty="0"/>
              <a:t>Hard disk</a:t>
            </a:r>
          </a:p>
          <a:p>
            <a:pPr marL="571500" indent="-571500">
              <a:buFont typeface="+mj-lt"/>
              <a:buAutoNum type="romanLcPeriod"/>
            </a:pPr>
            <a:r>
              <a:rPr lang="en-US" dirty="0"/>
              <a:t>Modem </a:t>
            </a:r>
          </a:p>
          <a:p>
            <a:pPr>
              <a:buFont typeface="Wingdings" panose="05000000000000000000" pitchFamily="2" charset="2"/>
              <a:buChar char="§"/>
            </a:pPr>
            <a:r>
              <a:rPr lang="en-US" dirty="0"/>
              <a:t>Software </a:t>
            </a:r>
          </a:p>
          <a:p>
            <a:pPr marL="571500" indent="-571500">
              <a:buFont typeface="+mj-lt"/>
              <a:buAutoNum type="romanLcPeriod"/>
            </a:pPr>
            <a:r>
              <a:rPr lang="en-US" dirty="0"/>
              <a:t>Xampp server</a:t>
            </a:r>
          </a:p>
          <a:p>
            <a:pPr marL="571500" indent="-571500">
              <a:buFont typeface="+mj-lt"/>
              <a:buAutoNum type="romanLcPeriod"/>
            </a:pPr>
            <a:r>
              <a:rPr lang="en-US" dirty="0"/>
              <a:t>Browser e.g. chrome</a:t>
            </a:r>
          </a:p>
          <a:p>
            <a:pPr marL="571500" indent="-571500">
              <a:buFont typeface="+mj-lt"/>
              <a:buAutoNum type="romanLcPeriod"/>
            </a:pPr>
            <a:r>
              <a:rPr lang="en-US" dirty="0"/>
              <a:t>Editor e.g. atom</a:t>
            </a:r>
          </a:p>
        </p:txBody>
      </p:sp>
    </p:spTree>
    <p:extLst>
      <p:ext uri="{BB962C8B-B14F-4D97-AF65-F5344CB8AC3E}">
        <p14:creationId xmlns:p14="http://schemas.microsoft.com/office/powerpoint/2010/main" val="1589878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15D0-83F0-4C5C-801D-7EE7AD583959}"/>
              </a:ext>
            </a:extLst>
          </p:cNvPr>
          <p:cNvSpPr>
            <a:spLocks noGrp="1"/>
          </p:cNvSpPr>
          <p:nvPr>
            <p:ph type="title"/>
          </p:nvPr>
        </p:nvSpPr>
        <p:spPr>
          <a:xfrm>
            <a:off x="838200" y="365126"/>
            <a:ext cx="10515600" cy="699400"/>
          </a:xfrm>
        </p:spPr>
        <p:txBody>
          <a:bodyPr/>
          <a:lstStyle/>
          <a:p>
            <a:r>
              <a:rPr lang="en-US" dirty="0"/>
              <a:t>Appendices</a:t>
            </a:r>
          </a:p>
        </p:txBody>
      </p:sp>
      <p:sp>
        <p:nvSpPr>
          <p:cNvPr id="3" name="Content Placeholder 2">
            <a:extLst>
              <a:ext uri="{FF2B5EF4-FFF2-40B4-BE49-F238E27FC236}">
                <a16:creationId xmlns:a16="http://schemas.microsoft.com/office/drawing/2014/main" id="{F6106A0D-2B8D-46E0-9491-F703AF3AD08F}"/>
              </a:ext>
            </a:extLst>
          </p:cNvPr>
          <p:cNvSpPr>
            <a:spLocks noGrp="1"/>
          </p:cNvSpPr>
          <p:nvPr>
            <p:ph idx="1"/>
          </p:nvPr>
        </p:nvSpPr>
        <p:spPr>
          <a:xfrm>
            <a:off x="838200" y="1173707"/>
            <a:ext cx="10515600" cy="5003256"/>
          </a:xfrm>
        </p:spPr>
        <p:txBody>
          <a:bodyPr/>
          <a:lstStyle/>
          <a:p>
            <a:r>
              <a:rPr lang="en-US" dirty="0"/>
              <a:t>Appendix A:</a:t>
            </a:r>
          </a:p>
          <a:p>
            <a:pPr marL="0" indent="0">
              <a:buNone/>
            </a:pPr>
            <a:endParaRPr lang="en-US" dirty="0"/>
          </a:p>
        </p:txBody>
      </p:sp>
      <p:pic>
        <p:nvPicPr>
          <p:cNvPr id="5" name="Picture 4">
            <a:extLst>
              <a:ext uri="{FF2B5EF4-FFF2-40B4-BE49-F238E27FC236}">
                <a16:creationId xmlns:a16="http://schemas.microsoft.com/office/drawing/2014/main" id="{2E320454-4856-44ED-8832-305530CD6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85" y="1489619"/>
            <a:ext cx="11627893" cy="5003256"/>
          </a:xfrm>
          <a:prstGeom prst="rect">
            <a:avLst/>
          </a:prstGeom>
        </p:spPr>
      </p:pic>
    </p:spTree>
    <p:extLst>
      <p:ext uri="{BB962C8B-B14F-4D97-AF65-F5344CB8AC3E}">
        <p14:creationId xmlns:p14="http://schemas.microsoft.com/office/powerpoint/2010/main" val="312453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939F-2AE2-41A3-A6D7-796CBB57F6C0}"/>
              </a:ext>
            </a:extLst>
          </p:cNvPr>
          <p:cNvSpPr>
            <a:spLocks noGrp="1"/>
          </p:cNvSpPr>
          <p:nvPr>
            <p:ph type="title"/>
          </p:nvPr>
        </p:nvSpPr>
        <p:spPr/>
        <p:txBody>
          <a:bodyPr/>
          <a:lstStyle/>
          <a:p>
            <a:r>
              <a:rPr lang="en-US" dirty="0"/>
              <a:t>Appendix B</a:t>
            </a:r>
          </a:p>
        </p:txBody>
      </p:sp>
      <p:pic>
        <p:nvPicPr>
          <p:cNvPr id="9" name="Content Placeholder 8">
            <a:extLst>
              <a:ext uri="{FF2B5EF4-FFF2-40B4-BE49-F238E27FC236}">
                <a16:creationId xmlns:a16="http://schemas.microsoft.com/office/drawing/2014/main" id="{381E5641-07E4-4B96-BAFF-5353C7CD8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3015"/>
            <a:ext cx="8701585" cy="4148919"/>
          </a:xfrm>
        </p:spPr>
      </p:pic>
    </p:spTree>
    <p:extLst>
      <p:ext uri="{BB962C8B-B14F-4D97-AF65-F5344CB8AC3E}">
        <p14:creationId xmlns:p14="http://schemas.microsoft.com/office/powerpoint/2010/main" val="2710304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2D84-4447-44F2-AD60-468F0F42D74B}"/>
              </a:ext>
            </a:extLst>
          </p:cNvPr>
          <p:cNvSpPr>
            <a:spLocks noGrp="1"/>
          </p:cNvSpPr>
          <p:nvPr>
            <p:ph type="title"/>
          </p:nvPr>
        </p:nvSpPr>
        <p:spPr>
          <a:xfrm>
            <a:off x="838200" y="365126"/>
            <a:ext cx="10515600" cy="167138"/>
          </a:xfrm>
        </p:spPr>
        <p:txBody>
          <a:bodyPr>
            <a:normAutofit fontScale="90000"/>
          </a:bodyPr>
          <a:lstStyle/>
          <a:p>
            <a:r>
              <a:rPr lang="en-US" dirty="0"/>
              <a:t>References </a:t>
            </a:r>
          </a:p>
        </p:txBody>
      </p:sp>
      <p:sp>
        <p:nvSpPr>
          <p:cNvPr id="3" name="Content Placeholder 2">
            <a:extLst>
              <a:ext uri="{FF2B5EF4-FFF2-40B4-BE49-F238E27FC236}">
                <a16:creationId xmlns:a16="http://schemas.microsoft.com/office/drawing/2014/main" id="{6A0EE1CA-F124-4368-BA5D-E8394E73557B}"/>
              </a:ext>
            </a:extLst>
          </p:cNvPr>
          <p:cNvSpPr>
            <a:spLocks noGrp="1"/>
          </p:cNvSpPr>
          <p:nvPr>
            <p:ph idx="1"/>
          </p:nvPr>
        </p:nvSpPr>
        <p:spPr>
          <a:xfrm>
            <a:off x="838200" y="723330"/>
            <a:ext cx="10515600" cy="5769543"/>
          </a:xfrm>
        </p:spPr>
        <p:txBody>
          <a:bodyPr>
            <a:normAutofit fontScale="62500" lnSpcReduction="20000"/>
          </a:bodyPr>
          <a:lstStyle/>
          <a:p>
            <a:pPr marL="0" indent="0">
              <a:buNone/>
            </a:pPr>
            <a:r>
              <a:rPr lang="en-US" dirty="0"/>
              <a:t>Bursaries - Latymer Foundation. (n.d.). Retrieved May 31, 2018, from https://www.latymerfoundation.org/bursaries/bursaries</a:t>
            </a:r>
          </a:p>
          <a:p>
            <a:pPr marL="0" indent="0">
              <a:buNone/>
            </a:pPr>
            <a:r>
              <a:rPr lang="en-US" dirty="0"/>
              <a:t>Constituency Development Fund. (2017, August 12). In </a:t>
            </a:r>
            <a:r>
              <a:rPr lang="en-US" i="1" dirty="0"/>
              <a:t>Wikipedia</a:t>
            </a:r>
            <a:r>
              <a:rPr lang="en-US" dirty="0"/>
              <a:t>. Retrieved from https://en.wikipedia.org/w/index.php?title=Constituency_Development_Fund&amp;oldid=795157511</a:t>
            </a:r>
          </a:p>
          <a:p>
            <a:pPr marL="0" indent="0">
              <a:buNone/>
            </a:pPr>
            <a:r>
              <a:rPr lang="en-US" dirty="0"/>
              <a:t>Donate - Kin Canada. (n.d.). Retrieved May 31, 2018, from http://www.kincanada.ca/donate</a:t>
            </a:r>
          </a:p>
          <a:p>
            <a:pPr marL="0" indent="0">
              <a:buNone/>
            </a:pPr>
            <a:r>
              <a:rPr lang="en-US" dirty="0"/>
              <a:t>HAL ROGERS ENDOWMENT FUND / KIN CANADA BURSARIES | Ways To Give. (n.d.). Retrieved May 31, 2018, from https://www.canadahelps.org/en/charities/hal-rogers-endowment-fund-kin-canada-bursaries/</a:t>
            </a:r>
          </a:p>
          <a:p>
            <a:pPr marL="0" indent="0">
              <a:buNone/>
            </a:pPr>
            <a:r>
              <a:rPr lang="en-US" dirty="0"/>
              <a:t>Higher Education Loans Board - Empowering Dreams. (n.d.). Retrieved May 26, 2018, from http://www.helb.co.ke/</a:t>
            </a:r>
          </a:p>
          <a:p>
            <a:pPr marL="0" indent="0">
              <a:buNone/>
            </a:pPr>
            <a:r>
              <a:rPr lang="en-US" dirty="0"/>
              <a:t>Jubilee’s free secondary education to kick off smoothly » Capital News. (2017, June 24). Retrieved May 29, 2018, from https://www.capitalfm.co.ke/news/2017/06/jubilees-free-secondary-education-kick-off-smoothly/</a:t>
            </a:r>
          </a:p>
          <a:p>
            <a:pPr marL="0" indent="0">
              <a:buNone/>
            </a:pPr>
            <a:r>
              <a:rPr lang="en-US" dirty="0"/>
              <a:t>Kenya Law: Kenya Community Development Foundation. (n.d.). Retrieved May 31, 2018, from http://kenyalaw.org/kl/index.php?id=147</a:t>
            </a:r>
          </a:p>
          <a:p>
            <a:pPr marL="0" indent="0">
              <a:buNone/>
            </a:pPr>
            <a:r>
              <a:rPr lang="en-US" dirty="0"/>
              <a:t>Latymer Foundation Hammersmith. (n.d.). Retrieved May 31, 2018, from http://www.latymerfoundation.org/</a:t>
            </a:r>
          </a:p>
          <a:p>
            <a:pPr marL="0" indent="0">
              <a:buNone/>
            </a:pPr>
            <a:r>
              <a:rPr lang="en-US" dirty="0"/>
              <a:t>ogola.pdf. (n.d.). Retrieved from http://www.ossrea.net/publications/images/stories/ossrea/ogola.pdf</a:t>
            </a:r>
          </a:p>
          <a:p>
            <a:pPr marL="0" indent="0">
              <a:buNone/>
            </a:pPr>
            <a:r>
              <a:rPr lang="en-US" dirty="0"/>
              <a:t>‘The Children Act’ Review: Emma Thompson’s Best Role Since ‘Wit’ – Variety. (n.d.). Retrieved May 30, 2018, from http://variety.com/2017/film/reviews/the-children-act-review-emma-thompson-1202553219/</a:t>
            </a:r>
          </a:p>
          <a:p>
            <a:pPr marL="0" indent="0">
              <a:buNone/>
            </a:pPr>
            <a:r>
              <a:rPr lang="en-US" dirty="0"/>
              <a:t>United Nations Educational, Scientific and Cultural Organization. (n.d.). Retrieved May 26, 2018, from http://www.unesco.org/new/en/education/themes/leading-the-international-agenda/education-for-all/single-view/news/263_million_children_and_youth_are_out_of_school_from_primar/</a:t>
            </a:r>
          </a:p>
          <a:p>
            <a:pPr marL="0" indent="0">
              <a:buNone/>
            </a:pPr>
            <a:r>
              <a:rPr lang="en-US" dirty="0"/>
              <a:t>Wishbone. (n.d.). Retrieved May 26, 2018, from https://www.wishbone.org/</a:t>
            </a:r>
          </a:p>
        </p:txBody>
      </p:sp>
    </p:spTree>
    <p:extLst>
      <p:ext uri="{BB962C8B-B14F-4D97-AF65-F5344CB8AC3E}">
        <p14:creationId xmlns:p14="http://schemas.microsoft.com/office/powerpoint/2010/main" val="1493786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DBDD-627E-47B8-961B-724B49E4A9D4}"/>
              </a:ext>
            </a:extLst>
          </p:cNvPr>
          <p:cNvSpPr>
            <a:spLocks noGrp="1"/>
          </p:cNvSpPr>
          <p:nvPr>
            <p:ph type="ctrTitle"/>
          </p:nvPr>
        </p:nvSpPr>
        <p:spPr>
          <a:xfrm>
            <a:off x="1524000" y="143302"/>
            <a:ext cx="9144000" cy="716508"/>
          </a:xfrm>
        </p:spPr>
        <p:txBody>
          <a:bodyPr>
            <a:normAutofit fontScale="90000"/>
          </a:bodyPr>
          <a:lstStyle/>
          <a:p>
            <a:r>
              <a:rPr lang="en-US" dirty="0"/>
              <a:t>Ebursary system</a:t>
            </a:r>
          </a:p>
        </p:txBody>
      </p:sp>
      <p:sp>
        <p:nvSpPr>
          <p:cNvPr id="3" name="Subtitle 2">
            <a:extLst>
              <a:ext uri="{FF2B5EF4-FFF2-40B4-BE49-F238E27FC236}">
                <a16:creationId xmlns:a16="http://schemas.microsoft.com/office/drawing/2014/main" id="{239FFFD9-5BD1-4DF2-8C19-3234F98D7DC8}"/>
              </a:ext>
            </a:extLst>
          </p:cNvPr>
          <p:cNvSpPr>
            <a:spLocks noGrp="1"/>
          </p:cNvSpPr>
          <p:nvPr>
            <p:ph type="subTitle" idx="1"/>
          </p:nvPr>
        </p:nvSpPr>
        <p:spPr>
          <a:xfrm>
            <a:off x="272955" y="4380931"/>
            <a:ext cx="10781731" cy="2920619"/>
          </a:xfrm>
        </p:spPr>
        <p:txBody>
          <a:bodyPr anchor="ctr">
            <a:noAutofit/>
          </a:bodyPr>
          <a:lstStyle/>
          <a:p>
            <a:pPr marL="285750" indent="-285750" algn="l">
              <a:lnSpc>
                <a:spcPct val="150000"/>
              </a:lnSpc>
              <a:buFont typeface="Wingdings" panose="05000000000000000000" pitchFamily="2" charset="2"/>
              <a:buChar char="§"/>
            </a:pPr>
            <a:r>
              <a:rPr lang="en-US" sz="1600" dirty="0"/>
              <a:t>This is a system that is aimed at linking students/pupils with institutions(companies) offering bursaries. They can download bursary forms, fill them, scan and upload them for approval by the respective institutions. </a:t>
            </a:r>
          </a:p>
          <a:p>
            <a:pPr algn="l"/>
            <a:r>
              <a:rPr lang="en-US" u="sng" dirty="0"/>
              <a:t>Background of the study</a:t>
            </a:r>
          </a:p>
          <a:p>
            <a:pPr marL="342900" indent="-342900" algn="l">
              <a:buFont typeface="Wingdings" panose="05000000000000000000" pitchFamily="2" charset="2"/>
              <a:buChar char="ü"/>
            </a:pPr>
            <a:r>
              <a:rPr lang="en-US" sz="1800" dirty="0"/>
              <a:t>Acts like Children’s Acts 2014 were created to ensure that every child is entitled to basic education.</a:t>
            </a:r>
          </a:p>
          <a:p>
            <a:pPr marL="342900" indent="-342900" algn="l">
              <a:buFont typeface="Wingdings" panose="05000000000000000000" pitchFamily="2" charset="2"/>
              <a:buChar char="ü"/>
            </a:pPr>
            <a:r>
              <a:rPr lang="en-US" sz="1800" dirty="0"/>
              <a:t>In the past years, government administrations i.e. NARC and jubilee have pledged free primary education  to all Kenyans children, even to the extent of providing free secondary education.</a:t>
            </a:r>
          </a:p>
          <a:p>
            <a:pPr marL="342900" indent="-342900" algn="l">
              <a:buFont typeface="Wingdings" panose="05000000000000000000" pitchFamily="2" charset="2"/>
              <a:buChar char="ü"/>
            </a:pPr>
            <a:r>
              <a:rPr lang="en-US" sz="1800" dirty="0"/>
              <a:t>When free education was introduced, many thought all requirements will be catered for.</a:t>
            </a:r>
          </a:p>
          <a:p>
            <a:pPr marL="342900" indent="-342900" algn="l">
              <a:buFont typeface="Wingdings" panose="05000000000000000000" pitchFamily="2" charset="2"/>
              <a:buChar char="ü"/>
            </a:pPr>
            <a:r>
              <a:rPr lang="en-US" sz="1800" dirty="0"/>
              <a:t>But parents goes to extent of paying some amount of fees to pay PTA teachers. </a:t>
            </a:r>
          </a:p>
          <a:p>
            <a:pPr marL="342900" indent="-342900" algn="l">
              <a:buFont typeface="Wingdings" panose="05000000000000000000" pitchFamily="2" charset="2"/>
              <a:buChar char="ü"/>
            </a:pPr>
            <a:r>
              <a:rPr lang="en-US" sz="1800" dirty="0"/>
              <a:t>Some don’t manage because they fill this amount is still high. The same applies to those in schools of higher learning.</a:t>
            </a:r>
          </a:p>
          <a:p>
            <a:pPr marL="342900" indent="-342900" algn="l">
              <a:buFont typeface="Wingdings" panose="05000000000000000000" pitchFamily="2" charset="2"/>
              <a:buChar char="ü"/>
            </a:pPr>
            <a:r>
              <a:rPr lang="en-US" sz="1800" dirty="0"/>
              <a:t>CDF kitty was been set to cater basically for education and infrastructural development. But most of this funds nowadays are used to offer bursaries considering that Kenya is third world country, resources should be channeled to infrastructural developments.</a:t>
            </a:r>
          </a:p>
          <a:p>
            <a:pPr marL="342900" indent="-342900" algn="l">
              <a:buFont typeface="Wingdings" panose="05000000000000000000" pitchFamily="2" charset="2"/>
              <a:buChar char="ü"/>
            </a:pPr>
            <a:r>
              <a:rPr lang="en-US" sz="1800" dirty="0"/>
              <a:t>The laws of Kenya provides that the institutions set within a community should set aside some funds that are used to cater the needs of the community e.g. KenGen.</a:t>
            </a:r>
          </a:p>
          <a:p>
            <a:pPr marL="342900" indent="-342900" algn="l">
              <a:buFont typeface="Wingdings" panose="05000000000000000000" pitchFamily="2" charset="2"/>
              <a:buChar char="ü"/>
            </a:pPr>
            <a:r>
              <a:rPr lang="en-US" sz="1800" dirty="0"/>
              <a:t>This amount may be channeled to education sector in bursary form.</a:t>
            </a:r>
          </a:p>
          <a:p>
            <a:pPr marL="342900" indent="-342900" algn="l">
              <a:buFont typeface="Wingdings" panose="05000000000000000000" pitchFamily="2" charset="2"/>
              <a:buChar char="ü"/>
            </a:pPr>
            <a:r>
              <a:rPr lang="en-US" sz="1800" dirty="0"/>
              <a:t>Institutions need to upload the bursary form to the system. </a:t>
            </a:r>
          </a:p>
          <a:p>
            <a:pPr marL="342900" indent="-342900" algn="l">
              <a:buFont typeface="Wingdings" panose="05000000000000000000" pitchFamily="2" charset="2"/>
              <a:buChar char="ü"/>
            </a:pPr>
            <a:r>
              <a:rPr lang="en-US" sz="1800" dirty="0"/>
              <a:t>Students/pupils downloads the form. Fill in and attach the documents needed as per the requirements. Then uploads waiting for approval/disapproval.</a:t>
            </a:r>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sz="1800" dirty="0"/>
          </a:p>
          <a:p>
            <a:pPr marL="342900" indent="-342900" algn="l">
              <a:buFont typeface="Wingdings" panose="05000000000000000000" pitchFamily="2" charset="2"/>
              <a:buChar char="ü"/>
            </a:pPr>
            <a:endParaRPr lang="en-US" dirty="0"/>
          </a:p>
        </p:txBody>
      </p:sp>
    </p:spTree>
    <p:extLst>
      <p:ext uri="{BB962C8B-B14F-4D97-AF65-F5344CB8AC3E}">
        <p14:creationId xmlns:p14="http://schemas.microsoft.com/office/powerpoint/2010/main" val="2207717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14E3-E288-4FC8-8B15-17A1AB3F7045}"/>
              </a:ext>
            </a:extLst>
          </p:cNvPr>
          <p:cNvSpPr>
            <a:spLocks noGrp="1"/>
          </p:cNvSpPr>
          <p:nvPr>
            <p:ph type="ctrTitle"/>
          </p:nvPr>
        </p:nvSpPr>
        <p:spPr>
          <a:xfrm>
            <a:off x="1428466" y="235258"/>
            <a:ext cx="9144000" cy="1061279"/>
          </a:xfrm>
        </p:spPr>
        <p:txBody>
          <a:bodyPr/>
          <a:lstStyle/>
          <a:p>
            <a:r>
              <a:rPr lang="en-US" dirty="0"/>
              <a:t>1.2 problem statement</a:t>
            </a:r>
          </a:p>
        </p:txBody>
      </p:sp>
      <p:sp>
        <p:nvSpPr>
          <p:cNvPr id="3" name="Subtitle 2">
            <a:extLst>
              <a:ext uri="{FF2B5EF4-FFF2-40B4-BE49-F238E27FC236}">
                <a16:creationId xmlns:a16="http://schemas.microsoft.com/office/drawing/2014/main" id="{754E391F-4D9E-4B4C-857C-B5F10DE1624C}"/>
              </a:ext>
            </a:extLst>
          </p:cNvPr>
          <p:cNvSpPr>
            <a:spLocks noGrp="1"/>
          </p:cNvSpPr>
          <p:nvPr>
            <p:ph type="subTitle" idx="1"/>
          </p:nvPr>
        </p:nvSpPr>
        <p:spPr>
          <a:xfrm>
            <a:off x="682389" y="1146412"/>
            <a:ext cx="10645254" cy="5117910"/>
          </a:xfrm>
        </p:spPr>
        <p:txBody>
          <a:bodyPr>
            <a:normAutofit fontScale="92500"/>
          </a:bodyPr>
          <a:lstStyle/>
          <a:p>
            <a:pPr marL="342900" indent="-342900" algn="l">
              <a:lnSpc>
                <a:spcPct val="150000"/>
              </a:lnSpc>
              <a:buFont typeface="Wingdings" panose="05000000000000000000" pitchFamily="2" charset="2"/>
              <a:buChar char="ü"/>
            </a:pPr>
            <a:r>
              <a:rPr lang="en-US" dirty="0"/>
              <a:t>Access to bursary form from SOME companies may be hectic if one has to travel to where they are located to get the form.</a:t>
            </a:r>
          </a:p>
          <a:p>
            <a:pPr marL="342900" indent="-342900" algn="l">
              <a:lnSpc>
                <a:spcPct val="150000"/>
              </a:lnSpc>
              <a:buFont typeface="Wingdings" panose="05000000000000000000" pitchFamily="2" charset="2"/>
              <a:buChar char="ü"/>
            </a:pPr>
            <a:r>
              <a:rPr lang="en-US" dirty="0"/>
              <a:t>Also, knowing which companies that wish to offer bursaries may be difficult.</a:t>
            </a:r>
          </a:p>
          <a:p>
            <a:pPr marL="342900" indent="-342900" algn="l">
              <a:lnSpc>
                <a:spcPct val="150000"/>
              </a:lnSpc>
              <a:buFont typeface="Wingdings" panose="05000000000000000000" pitchFamily="2" charset="2"/>
              <a:buChar char="ü"/>
            </a:pPr>
            <a:r>
              <a:rPr lang="en-US" dirty="0"/>
              <a:t>However, after one has applied for the bursary, it may also be difficult to recognize if one managed to be awarded the bursary. </a:t>
            </a:r>
          </a:p>
          <a:p>
            <a:pPr marL="342900" indent="-342900" algn="l">
              <a:lnSpc>
                <a:spcPct val="150000"/>
              </a:lnSpc>
              <a:buFont typeface="Wingdings" panose="05000000000000000000" pitchFamily="2" charset="2"/>
              <a:buChar char="ü"/>
            </a:pPr>
            <a:r>
              <a:rPr lang="en-US" dirty="0"/>
              <a:t>One may be forced to keep on calling the institution receptionist to request for the same.</a:t>
            </a:r>
          </a:p>
          <a:p>
            <a:pPr marL="342900" indent="-342900" algn="l">
              <a:lnSpc>
                <a:spcPct val="150000"/>
              </a:lnSpc>
              <a:buFont typeface="Wingdings" panose="05000000000000000000" pitchFamily="2" charset="2"/>
              <a:buChar char="ü"/>
            </a:pPr>
            <a:r>
              <a:rPr lang="en-US" dirty="0"/>
              <a:t> If officer in-charge of bursaries in a particular institution talks rude to the student, he/she may never be encouraged to apply again even though he/she is needy.</a:t>
            </a:r>
          </a:p>
        </p:txBody>
      </p:sp>
    </p:spTree>
    <p:extLst>
      <p:ext uri="{BB962C8B-B14F-4D97-AF65-F5344CB8AC3E}">
        <p14:creationId xmlns:p14="http://schemas.microsoft.com/office/powerpoint/2010/main" val="865728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070D-60E8-4546-81BD-447D6331247E}"/>
              </a:ext>
            </a:extLst>
          </p:cNvPr>
          <p:cNvSpPr>
            <a:spLocks noGrp="1"/>
          </p:cNvSpPr>
          <p:nvPr>
            <p:ph type="ctrTitle"/>
          </p:nvPr>
        </p:nvSpPr>
        <p:spPr>
          <a:xfrm>
            <a:off x="1524000" y="289851"/>
            <a:ext cx="9144000" cy="829266"/>
          </a:xfrm>
        </p:spPr>
        <p:txBody>
          <a:bodyPr>
            <a:normAutofit fontScale="90000"/>
          </a:bodyPr>
          <a:lstStyle/>
          <a:p>
            <a:r>
              <a:rPr lang="en-US" dirty="0"/>
              <a:t>1.3 objectives</a:t>
            </a:r>
          </a:p>
        </p:txBody>
      </p:sp>
      <p:sp>
        <p:nvSpPr>
          <p:cNvPr id="3" name="Subtitle 2">
            <a:extLst>
              <a:ext uri="{FF2B5EF4-FFF2-40B4-BE49-F238E27FC236}">
                <a16:creationId xmlns:a16="http://schemas.microsoft.com/office/drawing/2014/main" id="{EAED96F4-E9EA-4291-8A07-1107A3358DB5}"/>
              </a:ext>
            </a:extLst>
          </p:cNvPr>
          <p:cNvSpPr>
            <a:spLocks noGrp="1"/>
          </p:cNvSpPr>
          <p:nvPr>
            <p:ph type="subTitle" idx="1"/>
          </p:nvPr>
        </p:nvSpPr>
        <p:spPr>
          <a:xfrm>
            <a:off x="736979" y="1119117"/>
            <a:ext cx="11000095" cy="5449032"/>
          </a:xfrm>
        </p:spPr>
        <p:txBody>
          <a:bodyPr>
            <a:normAutofit lnSpcReduction="10000"/>
          </a:bodyPr>
          <a:lstStyle/>
          <a:p>
            <a:pPr algn="l">
              <a:lnSpc>
                <a:spcPct val="150000"/>
              </a:lnSpc>
            </a:pPr>
            <a:r>
              <a:rPr lang="en-US" b="1" dirty="0"/>
              <a:t>1.3.1 General objective</a:t>
            </a:r>
          </a:p>
          <a:p>
            <a:pPr marL="342900" indent="-342900" algn="l">
              <a:lnSpc>
                <a:spcPct val="150000"/>
              </a:lnSpc>
              <a:buFont typeface="Courier New" panose="02070309020205020404" pitchFamily="49" charset="0"/>
              <a:buChar char="o"/>
            </a:pPr>
            <a:r>
              <a:rPr lang="en-US" dirty="0"/>
              <a:t>To link students and pupils with institutions offering bursaries.</a:t>
            </a:r>
          </a:p>
          <a:p>
            <a:pPr algn="l">
              <a:lnSpc>
                <a:spcPct val="150000"/>
              </a:lnSpc>
            </a:pPr>
            <a:r>
              <a:rPr lang="en-US" b="1" dirty="0"/>
              <a:t>1.3.2 Specific objectives</a:t>
            </a:r>
          </a:p>
          <a:p>
            <a:pPr marL="514350" indent="-514350" algn="l">
              <a:lnSpc>
                <a:spcPct val="150000"/>
              </a:lnSpc>
              <a:buFont typeface="+mj-lt"/>
              <a:buAutoNum type="romanLcPeriod"/>
            </a:pPr>
            <a:r>
              <a:rPr lang="en-US" dirty="0"/>
              <a:t>To create a centralize and widely accessible platform where students can access bursary forms from various institutions.</a:t>
            </a:r>
          </a:p>
          <a:p>
            <a:pPr marL="514350" indent="-514350" algn="l">
              <a:lnSpc>
                <a:spcPct val="150000"/>
              </a:lnSpc>
              <a:buFont typeface="+mj-lt"/>
              <a:buAutoNum type="romanLcPeriod"/>
            </a:pPr>
            <a:r>
              <a:rPr lang="en-US" dirty="0"/>
              <a:t>To provide accurate and timely information about new bursary application forms posted on Ebusary system by sending emails to the beneficiaries.</a:t>
            </a:r>
          </a:p>
          <a:p>
            <a:pPr marL="514350" indent="-514350" algn="l">
              <a:lnSpc>
                <a:spcPct val="150000"/>
              </a:lnSpc>
              <a:buFont typeface="+mj-lt"/>
              <a:buAutoNum type="romanLcPeriod"/>
            </a:pPr>
            <a:r>
              <a:rPr lang="en-US" dirty="0"/>
              <a:t>Equity to those receiving bursaries. One will receive funds equivalent to his/her school fees.</a:t>
            </a:r>
          </a:p>
        </p:txBody>
      </p:sp>
    </p:spTree>
    <p:extLst>
      <p:ext uri="{BB962C8B-B14F-4D97-AF65-F5344CB8AC3E}">
        <p14:creationId xmlns:p14="http://schemas.microsoft.com/office/powerpoint/2010/main" val="2959329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84D3-399B-48D6-80BE-0E81B899B86B}"/>
              </a:ext>
            </a:extLst>
          </p:cNvPr>
          <p:cNvSpPr>
            <a:spLocks noGrp="1"/>
          </p:cNvSpPr>
          <p:nvPr>
            <p:ph type="ctrTitle"/>
          </p:nvPr>
        </p:nvSpPr>
        <p:spPr>
          <a:xfrm>
            <a:off x="1278341" y="213981"/>
            <a:ext cx="9144000" cy="928047"/>
          </a:xfrm>
        </p:spPr>
        <p:txBody>
          <a:bodyPr>
            <a:normAutofit/>
          </a:bodyPr>
          <a:lstStyle/>
          <a:p>
            <a:r>
              <a:rPr lang="en-US" dirty="0"/>
              <a:t>1.4 problem justification</a:t>
            </a:r>
          </a:p>
        </p:txBody>
      </p:sp>
      <p:sp>
        <p:nvSpPr>
          <p:cNvPr id="3" name="Subtitle 2">
            <a:extLst>
              <a:ext uri="{FF2B5EF4-FFF2-40B4-BE49-F238E27FC236}">
                <a16:creationId xmlns:a16="http://schemas.microsoft.com/office/drawing/2014/main" id="{F0FB1A98-D8DF-4829-80E3-85F92058C095}"/>
              </a:ext>
            </a:extLst>
          </p:cNvPr>
          <p:cNvSpPr>
            <a:spLocks noGrp="1"/>
          </p:cNvSpPr>
          <p:nvPr>
            <p:ph type="subTitle" idx="1"/>
          </p:nvPr>
        </p:nvSpPr>
        <p:spPr>
          <a:xfrm>
            <a:off x="573206" y="1142028"/>
            <a:ext cx="11436824" cy="5245124"/>
          </a:xfrm>
        </p:spPr>
        <p:txBody>
          <a:bodyPr>
            <a:normAutofit fontScale="77500" lnSpcReduction="20000"/>
          </a:bodyPr>
          <a:lstStyle/>
          <a:p>
            <a:pPr marL="342900" indent="-342900" algn="l">
              <a:lnSpc>
                <a:spcPct val="150000"/>
              </a:lnSpc>
              <a:buFont typeface="Wingdings" panose="05000000000000000000" pitchFamily="2" charset="2"/>
              <a:buChar char="Ø"/>
            </a:pPr>
            <a:r>
              <a:rPr lang="en-US" dirty="0"/>
              <a:t>UNESCO (United Nations Educational, Scientific and Cultural Organization) director confirms that most countries have promised to provide primary and secondary school to every child in their respective countries by the year 2030.</a:t>
            </a:r>
          </a:p>
          <a:p>
            <a:pPr marL="342900" indent="-342900" algn="l">
              <a:lnSpc>
                <a:spcPct val="150000"/>
              </a:lnSpc>
              <a:buFont typeface="Wingdings" panose="05000000000000000000" pitchFamily="2" charset="2"/>
              <a:buChar char="Ø"/>
            </a:pPr>
            <a:r>
              <a:rPr lang="en-US" dirty="0"/>
              <a:t>But they are mostly focusing on  early childhood stage.</a:t>
            </a:r>
          </a:p>
          <a:p>
            <a:pPr marL="342900" indent="-342900" algn="l">
              <a:lnSpc>
                <a:spcPct val="150000"/>
              </a:lnSpc>
              <a:buFont typeface="Wingdings" panose="05000000000000000000" pitchFamily="2" charset="2"/>
              <a:buChar char="Ø"/>
            </a:pPr>
            <a:r>
              <a:rPr lang="en-US" dirty="0"/>
              <a:t>Furthermore, this “free education” does not cater for all school fees required in schools &amp; universities.</a:t>
            </a:r>
          </a:p>
          <a:p>
            <a:pPr marL="342900" indent="-342900" algn="l">
              <a:lnSpc>
                <a:spcPct val="150000"/>
              </a:lnSpc>
              <a:buFont typeface="Wingdings" panose="05000000000000000000" pitchFamily="2" charset="2"/>
              <a:buChar char="Ø"/>
            </a:pPr>
            <a:r>
              <a:rPr lang="en-US" dirty="0"/>
              <a:t>Parents who pay for this fees still free that it is a huge burden that cannot able to cater unless they assisted. </a:t>
            </a:r>
          </a:p>
          <a:p>
            <a:pPr marL="342900" indent="-342900" algn="l">
              <a:lnSpc>
                <a:spcPct val="150000"/>
              </a:lnSpc>
              <a:buFont typeface="Wingdings" panose="05000000000000000000" pitchFamily="2" charset="2"/>
              <a:buChar char="Ø"/>
            </a:pPr>
            <a:r>
              <a:rPr lang="en-US" dirty="0"/>
              <a:t>When one finishes form four, he/she is left behind to struggle with his/her studies. </a:t>
            </a:r>
          </a:p>
          <a:p>
            <a:pPr marL="342900" indent="-342900" algn="l">
              <a:lnSpc>
                <a:spcPct val="150000"/>
              </a:lnSpc>
              <a:buFont typeface="Wingdings" panose="05000000000000000000" pitchFamily="2" charset="2"/>
              <a:buChar char="Ø"/>
            </a:pPr>
            <a:r>
              <a:rPr lang="en-US" dirty="0"/>
              <a:t>This however, has resulted to many youths failing to continue with their studies due to lack of sufficient fees.</a:t>
            </a:r>
          </a:p>
          <a:p>
            <a:pPr marL="342900" indent="-342900" algn="l">
              <a:lnSpc>
                <a:spcPct val="150000"/>
              </a:lnSpc>
              <a:buFont typeface="Wingdings" panose="05000000000000000000" pitchFamily="2" charset="2"/>
              <a:buChar char="Ø"/>
            </a:pPr>
            <a:r>
              <a:rPr lang="en-US" dirty="0"/>
              <a:t>If bursary application was to be centralized, students could never lack fees to cater for their learning as they could be applying them online to secure one.</a:t>
            </a:r>
          </a:p>
        </p:txBody>
      </p:sp>
    </p:spTree>
    <p:extLst>
      <p:ext uri="{BB962C8B-B14F-4D97-AF65-F5344CB8AC3E}">
        <p14:creationId xmlns:p14="http://schemas.microsoft.com/office/powerpoint/2010/main" val="4068057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D797-2C95-47F6-951C-8A196AB1CC59}"/>
              </a:ext>
            </a:extLst>
          </p:cNvPr>
          <p:cNvSpPr>
            <a:spLocks noGrp="1"/>
          </p:cNvSpPr>
          <p:nvPr>
            <p:ph type="ctrTitle"/>
          </p:nvPr>
        </p:nvSpPr>
        <p:spPr>
          <a:xfrm>
            <a:off x="1524000" y="300251"/>
            <a:ext cx="9144000" cy="750627"/>
          </a:xfrm>
        </p:spPr>
        <p:txBody>
          <a:bodyPr>
            <a:normAutofit/>
          </a:bodyPr>
          <a:lstStyle/>
          <a:p>
            <a:r>
              <a:rPr lang="en-US" sz="2800" dirty="0"/>
              <a:t>1.5 Scope</a:t>
            </a:r>
          </a:p>
        </p:txBody>
      </p:sp>
      <p:sp>
        <p:nvSpPr>
          <p:cNvPr id="3" name="Subtitle 2">
            <a:extLst>
              <a:ext uri="{FF2B5EF4-FFF2-40B4-BE49-F238E27FC236}">
                <a16:creationId xmlns:a16="http://schemas.microsoft.com/office/drawing/2014/main" id="{D6ACC1C5-57A9-4F0C-B482-E1C9F52DA069}"/>
              </a:ext>
            </a:extLst>
          </p:cNvPr>
          <p:cNvSpPr>
            <a:spLocks noGrp="1"/>
          </p:cNvSpPr>
          <p:nvPr>
            <p:ph type="subTitle" idx="1"/>
          </p:nvPr>
        </p:nvSpPr>
        <p:spPr>
          <a:xfrm>
            <a:off x="464023" y="1050877"/>
            <a:ext cx="11259403" cy="5370393"/>
          </a:xfrm>
        </p:spPr>
        <p:txBody>
          <a:bodyPr>
            <a:normAutofit/>
          </a:bodyPr>
          <a:lstStyle/>
          <a:p>
            <a:pPr marL="342900" indent="-342900" algn="l">
              <a:buFont typeface="Wingdings" panose="05000000000000000000" pitchFamily="2" charset="2"/>
              <a:buChar char="Ø"/>
            </a:pPr>
            <a:r>
              <a:rPr lang="en-US" dirty="0"/>
              <a:t>Ebursary system will be expected to be commonly used in institutions of learning e.g. universities, secondary schools etc. and those that are will to offer bursaries to students.</a:t>
            </a:r>
          </a:p>
          <a:p>
            <a:r>
              <a:rPr lang="en-US" dirty="0"/>
              <a:t>1.6 Assumptions</a:t>
            </a:r>
          </a:p>
          <a:p>
            <a:pPr marL="342900" indent="-342900" algn="l">
              <a:buFont typeface="Wingdings" panose="05000000000000000000" pitchFamily="2" charset="2"/>
              <a:buChar char="Ø"/>
            </a:pPr>
            <a:r>
              <a:rPr lang="en-US" dirty="0"/>
              <a:t>The hardware resources required will be readily available e.g. a smart device which can access internet.</a:t>
            </a:r>
          </a:p>
          <a:p>
            <a:r>
              <a:rPr lang="en-US" dirty="0"/>
              <a:t>1.7 Limitations</a:t>
            </a:r>
          </a:p>
          <a:p>
            <a:pPr marL="514350" indent="-514350" algn="l">
              <a:buFont typeface="+mj-lt"/>
              <a:buAutoNum type="romanLcPeriod"/>
            </a:pPr>
            <a:r>
              <a:rPr lang="en-US" dirty="0"/>
              <a:t>Students in remote areas, where internet in not readily available, will not benefit from the system.</a:t>
            </a:r>
          </a:p>
          <a:p>
            <a:pPr marL="514350" indent="-514350" algn="l">
              <a:buFont typeface="+mj-lt"/>
              <a:buAutoNum type="romanLcPeriod"/>
            </a:pPr>
            <a:r>
              <a:rPr lang="en-US" dirty="0"/>
              <a:t>Also, those who have no access smart devices will not enjoy the system</a:t>
            </a:r>
          </a:p>
          <a:p>
            <a:endParaRPr lang="en-US" dirty="0"/>
          </a:p>
        </p:txBody>
      </p:sp>
    </p:spTree>
    <p:extLst>
      <p:ext uri="{BB962C8B-B14F-4D97-AF65-F5344CB8AC3E}">
        <p14:creationId xmlns:p14="http://schemas.microsoft.com/office/powerpoint/2010/main" val="1511009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5543-624F-46FE-A6CF-F4D386D70E2D}"/>
              </a:ext>
            </a:extLst>
          </p:cNvPr>
          <p:cNvSpPr>
            <a:spLocks noGrp="1"/>
          </p:cNvSpPr>
          <p:nvPr>
            <p:ph type="ctrTitle"/>
          </p:nvPr>
        </p:nvSpPr>
        <p:spPr>
          <a:xfrm>
            <a:off x="532263" y="100014"/>
            <a:ext cx="11177516" cy="671512"/>
          </a:xfrm>
        </p:spPr>
        <p:txBody>
          <a:bodyPr>
            <a:normAutofit/>
          </a:bodyPr>
          <a:lstStyle/>
          <a:p>
            <a:r>
              <a:rPr lang="en-US" sz="3600" dirty="0"/>
              <a:t>Chapter two: Literature review</a:t>
            </a:r>
          </a:p>
        </p:txBody>
      </p:sp>
      <p:sp>
        <p:nvSpPr>
          <p:cNvPr id="3" name="Subtitle 2">
            <a:extLst>
              <a:ext uri="{FF2B5EF4-FFF2-40B4-BE49-F238E27FC236}">
                <a16:creationId xmlns:a16="http://schemas.microsoft.com/office/drawing/2014/main" id="{30D3D460-D5CA-4377-BF70-82D58FEB86C8}"/>
              </a:ext>
            </a:extLst>
          </p:cNvPr>
          <p:cNvSpPr>
            <a:spLocks noGrp="1"/>
          </p:cNvSpPr>
          <p:nvPr>
            <p:ph type="subTitle" idx="1"/>
          </p:nvPr>
        </p:nvSpPr>
        <p:spPr>
          <a:xfrm>
            <a:off x="532263" y="657225"/>
            <a:ext cx="11177516" cy="5886876"/>
          </a:xfrm>
        </p:spPr>
        <p:txBody>
          <a:bodyPr>
            <a:normAutofit fontScale="70000" lnSpcReduction="20000"/>
          </a:bodyPr>
          <a:lstStyle/>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r>
              <a:rPr lang="en-US" dirty="0"/>
              <a:t>Donations are the major sources of funds for bursaries in most schools.</a:t>
            </a:r>
          </a:p>
          <a:p>
            <a:pPr marL="342900" indent="-342900" algn="l">
              <a:buFont typeface="Wingdings" panose="05000000000000000000" pitchFamily="2" charset="2"/>
              <a:buChar char="Ø"/>
            </a:pPr>
            <a:r>
              <a:rPr lang="en-US" dirty="0"/>
              <a:t>Donated to a given school as part of charity work.</a:t>
            </a:r>
          </a:p>
          <a:p>
            <a:pPr marL="342900" indent="-342900" algn="l">
              <a:buFont typeface="Wingdings" panose="05000000000000000000" pitchFamily="2" charset="2"/>
              <a:buChar char="Ø"/>
            </a:pPr>
            <a:r>
              <a:rPr lang="en-US" dirty="0"/>
              <a:t>Some the system developed to aid this include: wishbone organization system, kin Canada system, higher education loan board system and Latymer system.</a:t>
            </a:r>
          </a:p>
          <a:p>
            <a:pPr marL="342900" indent="-342900" algn="l">
              <a:buFont typeface="Wingdings" panose="05000000000000000000" pitchFamily="2" charset="2"/>
              <a:buChar char="Ø"/>
            </a:pPr>
            <a:r>
              <a:rPr lang="en-US" dirty="0"/>
              <a:t>All this system allows donors to assist students who are financially unstable.</a:t>
            </a:r>
          </a:p>
          <a:p>
            <a:pPr marL="342900" indent="-342900" algn="l">
              <a:buFont typeface="Wingdings" panose="05000000000000000000" pitchFamily="2" charset="2"/>
              <a:buChar char="Ø"/>
            </a:pPr>
            <a:r>
              <a:rPr lang="en-US" dirty="0"/>
              <a:t>However, because there are so many Kenyan who are needy, </a:t>
            </a:r>
            <a:r>
              <a:rPr lang="en-US" i="1" dirty="0"/>
              <a:t>Ebursary system </a:t>
            </a:r>
            <a:r>
              <a:rPr lang="en-US" dirty="0"/>
              <a:t>is aimed to link much more learners country wide regardless of school they are in.</a:t>
            </a:r>
          </a:p>
          <a:p>
            <a:pPr marL="342900" indent="-342900" algn="l">
              <a:buFont typeface="Wingdings" panose="05000000000000000000" pitchFamily="2" charset="2"/>
              <a:buChar char="Ø"/>
            </a:pPr>
            <a:r>
              <a:rPr lang="en-US" dirty="0"/>
              <a:t>Donors(institutions) are encouraged to provide bursaries as part of community building.</a:t>
            </a:r>
          </a:p>
          <a:p>
            <a:pPr algn="l"/>
            <a:r>
              <a:rPr lang="en-US" b="1" dirty="0"/>
              <a:t>Case 1: wishbone system</a:t>
            </a:r>
          </a:p>
          <a:p>
            <a:pPr algn="l">
              <a:buFont typeface="Wingdings" panose="05000000000000000000" pitchFamily="2" charset="2"/>
              <a:buChar char="ü"/>
            </a:pPr>
            <a:r>
              <a:rPr lang="en-US" dirty="0"/>
              <a:t>Here donations are done to specific students. </a:t>
            </a:r>
          </a:p>
          <a:p>
            <a:pPr algn="l">
              <a:buFont typeface="Wingdings" panose="05000000000000000000" pitchFamily="2" charset="2"/>
              <a:buChar char="ü"/>
            </a:pPr>
            <a:r>
              <a:rPr lang="en-US" dirty="0"/>
              <a:t>One chooses on the system the student he/she want to offer bursary to.</a:t>
            </a:r>
          </a:p>
          <a:p>
            <a:pPr algn="l">
              <a:buFont typeface="Wingdings" panose="05000000000000000000" pitchFamily="2" charset="2"/>
              <a:buChar char="ü"/>
            </a:pPr>
            <a:r>
              <a:rPr lang="en-US" dirty="0"/>
              <a:t>Limitation: one must be from; Los Angeles, New York city and the Bay area.</a:t>
            </a:r>
          </a:p>
          <a:p>
            <a:pPr algn="l">
              <a:buFont typeface="Wingdings" panose="05000000000000000000" pitchFamily="2" charset="2"/>
              <a:buChar char="ü"/>
            </a:pPr>
            <a:r>
              <a:rPr lang="en-US" dirty="0"/>
              <a:t>Must be a performer, low-income earner and current high-school student.</a:t>
            </a:r>
          </a:p>
          <a:p>
            <a:pPr algn="l"/>
            <a:r>
              <a:rPr lang="en-US" b="1" dirty="0"/>
              <a:t>Case 2: Latymer foundation system</a:t>
            </a:r>
          </a:p>
          <a:p>
            <a:pPr algn="l">
              <a:buFont typeface="Wingdings" panose="05000000000000000000" pitchFamily="2" charset="2"/>
              <a:buChar char="ü"/>
            </a:pPr>
            <a:r>
              <a:rPr lang="en-US" dirty="0"/>
              <a:t>It was founded by Latymer upper</a:t>
            </a:r>
          </a:p>
          <a:p>
            <a:pPr algn="l">
              <a:buFont typeface="Wingdings" panose="05000000000000000000" pitchFamily="2" charset="2"/>
              <a:buChar char="ü"/>
            </a:pPr>
            <a:r>
              <a:rPr lang="en-US" dirty="0"/>
              <a:t>aimed at raising funds that are used to support the expansion of bursary programme. </a:t>
            </a:r>
          </a:p>
          <a:p>
            <a:pPr algn="l">
              <a:buFont typeface="Wingdings" panose="05000000000000000000" pitchFamily="2" charset="2"/>
              <a:buChar char="ü"/>
            </a:pPr>
            <a:r>
              <a:rPr lang="en-US" dirty="0"/>
              <a:t>The system actually links the students and the alumni who usually contribute towards the programme. </a:t>
            </a:r>
          </a:p>
          <a:p>
            <a:pPr algn="l">
              <a:buFont typeface="Wingdings" panose="05000000000000000000" pitchFamily="2" charset="2"/>
              <a:buChar char="ü"/>
            </a:pPr>
            <a:r>
              <a:rPr lang="en-US" dirty="0"/>
              <a:t>Bursaries are awarded to students who are financially unstable and must be studying in that particular school.</a:t>
            </a:r>
          </a:p>
          <a:p>
            <a:pPr algn="l">
              <a:buFont typeface="Wingdings" panose="05000000000000000000" pitchFamily="2" charset="2"/>
              <a:buChar char="ü"/>
            </a:pPr>
            <a:endParaRPr lang="en-US" dirty="0"/>
          </a:p>
          <a:p>
            <a:pPr algn="l"/>
            <a:endParaRPr lang="en-US" dirty="0"/>
          </a:p>
          <a:p>
            <a:pPr algn="l"/>
            <a:endParaRPr lang="en-US" dirty="0"/>
          </a:p>
        </p:txBody>
      </p:sp>
    </p:spTree>
    <p:extLst>
      <p:ext uri="{BB962C8B-B14F-4D97-AF65-F5344CB8AC3E}">
        <p14:creationId xmlns:p14="http://schemas.microsoft.com/office/powerpoint/2010/main" val="3883904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D06B-17B8-4BD9-A171-FE8992AC0679}"/>
              </a:ext>
            </a:extLst>
          </p:cNvPr>
          <p:cNvSpPr>
            <a:spLocks noGrp="1"/>
          </p:cNvSpPr>
          <p:nvPr>
            <p:ph type="title"/>
          </p:nvPr>
        </p:nvSpPr>
        <p:spPr>
          <a:xfrm>
            <a:off x="838200" y="365125"/>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76D86650-BB67-47AD-917E-63CD6896E417}"/>
              </a:ext>
            </a:extLst>
          </p:cNvPr>
          <p:cNvSpPr>
            <a:spLocks noGrp="1"/>
          </p:cNvSpPr>
          <p:nvPr>
            <p:ph idx="1"/>
          </p:nvPr>
        </p:nvSpPr>
        <p:spPr>
          <a:xfrm>
            <a:off x="838200" y="0"/>
            <a:ext cx="10515600" cy="6176963"/>
          </a:xfrm>
        </p:spPr>
        <p:txBody>
          <a:bodyPr>
            <a:normAutofit fontScale="70000" lnSpcReduction="20000"/>
          </a:bodyPr>
          <a:lstStyle/>
          <a:p>
            <a:r>
              <a:rPr lang="en-US" sz="2600" b="1" dirty="0"/>
              <a:t>Case 3: higher education loan board (HELB)</a:t>
            </a:r>
          </a:p>
          <a:p>
            <a:pPr>
              <a:buFont typeface="Wingdings" panose="05000000000000000000" pitchFamily="2" charset="2"/>
              <a:buChar char="ü"/>
            </a:pPr>
            <a:r>
              <a:rPr lang="en-US" sz="2600" dirty="0"/>
              <a:t>Is a state corporation that gives loans and bursaries to Kenyan students</a:t>
            </a:r>
          </a:p>
          <a:p>
            <a:pPr>
              <a:buFont typeface="Wingdings" panose="05000000000000000000" pitchFamily="2" charset="2"/>
              <a:buChar char="ü"/>
            </a:pPr>
            <a:r>
              <a:rPr lang="en-US" sz="2600" dirty="0"/>
              <a:t>Must be in an institution of higher learning for one to be a member</a:t>
            </a:r>
          </a:p>
          <a:p>
            <a:pPr>
              <a:buFont typeface="Wingdings" panose="05000000000000000000" pitchFamily="2" charset="2"/>
              <a:buChar char="ü"/>
            </a:pPr>
            <a:r>
              <a:rPr lang="en-US" sz="2600" dirty="0"/>
              <a:t>Though they provide loans to students, one who is need of applying a bursary must be much in need and usually given to very few people.</a:t>
            </a:r>
          </a:p>
          <a:p>
            <a:pPr>
              <a:buFont typeface="Wingdings" panose="05000000000000000000" pitchFamily="2" charset="2"/>
              <a:buChar char="ü"/>
            </a:pPr>
            <a:r>
              <a:rPr lang="en-US" sz="2600" dirty="0"/>
              <a:t>The loan taken by students is expected to be paid upon completion of their studies.</a:t>
            </a:r>
          </a:p>
          <a:p>
            <a:pPr>
              <a:buFont typeface="Wingdings" panose="05000000000000000000" pitchFamily="2" charset="2"/>
              <a:buChar char="ü"/>
            </a:pPr>
            <a:r>
              <a:rPr lang="en-US" sz="2600" dirty="0"/>
              <a:t>However, these loans and bursaries are issued to students in universities and colleges. Others do not benefit.</a:t>
            </a:r>
          </a:p>
          <a:p>
            <a:r>
              <a:rPr lang="en-US" sz="2600" b="1" dirty="0"/>
              <a:t>Case 4: Kin Canada system</a:t>
            </a:r>
          </a:p>
          <a:p>
            <a:pPr>
              <a:buFont typeface="Wingdings" panose="05000000000000000000" pitchFamily="2" charset="2"/>
              <a:buChar char="ü"/>
            </a:pPr>
            <a:r>
              <a:rPr lang="en-US" sz="2600" dirty="0"/>
              <a:t>This is a system in Canada that allows individuals or organizations to donate towards projects that are aimed at improving the livelihood of the community. </a:t>
            </a:r>
          </a:p>
          <a:p>
            <a:pPr>
              <a:buFont typeface="Wingdings" panose="05000000000000000000" pitchFamily="2" charset="2"/>
              <a:buChar char="ü"/>
            </a:pPr>
            <a:r>
              <a:rPr lang="en-US" sz="2600" dirty="0"/>
              <a:t>Donations are made to financially support initiatives such as bursaries and a number of donation campaigns.</a:t>
            </a:r>
          </a:p>
          <a:p>
            <a:pPr>
              <a:buFont typeface="Wingdings" panose="05000000000000000000" pitchFamily="2" charset="2"/>
              <a:buChar char="ü"/>
            </a:pPr>
            <a:r>
              <a:rPr lang="en-US" sz="2600" dirty="0"/>
              <a:t>Bursaries are only awarded based on financial need, community and volunteer involvement etc.</a:t>
            </a:r>
          </a:p>
          <a:p>
            <a:pPr>
              <a:buFont typeface="Wingdings" panose="05000000000000000000" pitchFamily="2" charset="2"/>
              <a:buChar char="ü"/>
            </a:pPr>
            <a:r>
              <a:rPr lang="en-US" sz="2600" dirty="0"/>
              <a:t>Due to this national contributions by the key donors, the volunteers, those who initially are supposed to pay lumpsum of money, they pay less. </a:t>
            </a:r>
          </a:p>
          <a:p>
            <a:pPr>
              <a:buFont typeface="Wingdings" panose="05000000000000000000" pitchFamily="2" charset="2"/>
              <a:buChar char="ü"/>
            </a:pPr>
            <a:r>
              <a:rPr lang="en-US" sz="2600" dirty="0"/>
              <a:t>Funds secondary and post-secondary education</a:t>
            </a:r>
          </a:p>
          <a:p>
            <a:pPr>
              <a:buFont typeface="Wingdings" panose="05000000000000000000" pitchFamily="2" charset="2"/>
              <a:buChar char="ü"/>
            </a:pPr>
            <a:r>
              <a:rPr lang="en-US" sz="2600" b="1" dirty="0"/>
              <a:t>Conclusion</a:t>
            </a:r>
          </a:p>
          <a:p>
            <a:pPr>
              <a:buFont typeface="Wingdings" panose="05000000000000000000" pitchFamily="2" charset="2"/>
              <a:buChar char="ü"/>
            </a:pPr>
            <a:r>
              <a:rPr lang="en-US" sz="2600" dirty="0"/>
              <a:t>Most of the system, despite them willing to assist, they are concentrating at one academic level i.e. university, secondary schools etc. </a:t>
            </a:r>
          </a:p>
          <a:p>
            <a:pPr>
              <a:buFont typeface="Wingdings" panose="05000000000000000000" pitchFamily="2" charset="2"/>
              <a:buChar char="ü"/>
            </a:pPr>
            <a:r>
              <a:rPr lang="en-US" sz="2600" dirty="0"/>
              <a:t>Others have systems that allows donors across the country to channel their funds to them, despite them having a very small population to handle. </a:t>
            </a:r>
          </a:p>
          <a:p>
            <a:pPr>
              <a:buFont typeface="Wingdings" panose="05000000000000000000" pitchFamily="2" charset="2"/>
              <a:buChar char="ü"/>
            </a:pPr>
            <a:r>
              <a:rPr lang="en-US" sz="2600" dirty="0"/>
              <a:t>Companies are not involved in bursaries provision.</a:t>
            </a:r>
            <a:endParaRPr lang="en-US" sz="2400" dirty="0"/>
          </a:p>
          <a:p>
            <a:endParaRPr lang="en-US" sz="2400" dirty="0"/>
          </a:p>
        </p:txBody>
      </p:sp>
    </p:spTree>
    <p:extLst>
      <p:ext uri="{BB962C8B-B14F-4D97-AF65-F5344CB8AC3E}">
        <p14:creationId xmlns:p14="http://schemas.microsoft.com/office/powerpoint/2010/main" val="982219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563D-652C-456C-A5C2-5C4DB7DBD0D6}"/>
              </a:ext>
            </a:extLst>
          </p:cNvPr>
          <p:cNvSpPr>
            <a:spLocks noGrp="1"/>
          </p:cNvSpPr>
          <p:nvPr>
            <p:ph type="ctrTitle"/>
          </p:nvPr>
        </p:nvSpPr>
        <p:spPr>
          <a:xfrm>
            <a:off x="792479" y="464233"/>
            <a:ext cx="10025575" cy="956604"/>
          </a:xfrm>
        </p:spPr>
        <p:txBody>
          <a:bodyPr>
            <a:normAutofit/>
          </a:bodyPr>
          <a:lstStyle/>
          <a:p>
            <a:r>
              <a:rPr lang="en-US" b="1" dirty="0"/>
              <a:t>Chapter three: Methodology</a:t>
            </a:r>
            <a:endParaRPr lang="en-US" dirty="0"/>
          </a:p>
        </p:txBody>
      </p:sp>
      <p:sp>
        <p:nvSpPr>
          <p:cNvPr id="3" name="Subtitle 2">
            <a:extLst>
              <a:ext uri="{FF2B5EF4-FFF2-40B4-BE49-F238E27FC236}">
                <a16:creationId xmlns:a16="http://schemas.microsoft.com/office/drawing/2014/main" id="{06CCB1F1-4648-4699-88ED-367A19070D15}"/>
              </a:ext>
            </a:extLst>
          </p:cNvPr>
          <p:cNvSpPr>
            <a:spLocks noGrp="1"/>
          </p:cNvSpPr>
          <p:nvPr>
            <p:ph type="subTitle" idx="1"/>
          </p:nvPr>
        </p:nvSpPr>
        <p:spPr>
          <a:xfrm>
            <a:off x="450166" y="1420837"/>
            <a:ext cx="11422966" cy="5205045"/>
          </a:xfrm>
        </p:spPr>
        <p:txBody>
          <a:bodyPr>
            <a:normAutofit/>
          </a:bodyPr>
          <a:lstStyle/>
          <a:p>
            <a:pPr algn="l"/>
            <a:r>
              <a:rPr lang="en-US" sz="1800" b="1" dirty="0"/>
              <a:t>3.1.1 Iterative model</a:t>
            </a:r>
          </a:p>
          <a:p>
            <a:pPr marL="342900" indent="-342900" algn="l">
              <a:buFont typeface="Wingdings" panose="05000000000000000000" pitchFamily="2" charset="2"/>
              <a:buChar char="Ø"/>
            </a:pPr>
            <a:r>
              <a:rPr lang="en-US" sz="1800" dirty="0"/>
              <a:t>Iterative model is will be most preferable model to develop web-based systems. </a:t>
            </a:r>
          </a:p>
          <a:p>
            <a:pPr marL="342900" indent="-342900" algn="l">
              <a:buFont typeface="Wingdings" panose="05000000000000000000" pitchFamily="2" charset="2"/>
              <a:buChar char="Ø"/>
            </a:pPr>
            <a:r>
              <a:rPr lang="en-US" sz="1800" dirty="0"/>
              <a:t>Because, it focusses on initial, simplified implementation which then progressively gains more complexity and a broader feature set until the final system is complete.</a:t>
            </a:r>
          </a:p>
          <a:p>
            <a:pPr marL="342900" indent="-342900" algn="l">
              <a:buFont typeface="Wingdings" panose="05000000000000000000" pitchFamily="2" charset="2"/>
              <a:buChar char="Ø"/>
            </a:pPr>
            <a:r>
              <a:rPr lang="en-US" sz="1800" dirty="0"/>
              <a:t>Has the following stages: initialization, planning and requirement gathering, design and coding, implementation, testing and evaluation.</a:t>
            </a:r>
          </a:p>
        </p:txBody>
      </p:sp>
      <p:pic>
        <p:nvPicPr>
          <p:cNvPr id="4" name="Content Placeholder 4">
            <a:extLst>
              <a:ext uri="{FF2B5EF4-FFF2-40B4-BE49-F238E27FC236}">
                <a16:creationId xmlns:a16="http://schemas.microsoft.com/office/drawing/2014/main" id="{EFFACA97-E23B-4747-AC93-F7A8A8EF8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3429000"/>
            <a:ext cx="9369083" cy="3196882"/>
          </a:xfrm>
          <a:prstGeom prst="rect">
            <a:avLst/>
          </a:prstGeom>
        </p:spPr>
      </p:pic>
    </p:spTree>
    <p:extLst>
      <p:ext uri="{BB962C8B-B14F-4D97-AF65-F5344CB8AC3E}">
        <p14:creationId xmlns:p14="http://schemas.microsoft.com/office/powerpoint/2010/main" val="514064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p15:prstTrans prst="crush"/>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Media.PieChart" Revision="1" Stencil="System.Storyboarding.Media" StencilVersion="0.1"/>
</Control>
</file>

<file path=customXml/itemProps1.xml><?xml version="1.0" encoding="utf-8"?>
<ds:datastoreItem xmlns:ds="http://schemas.openxmlformats.org/officeDocument/2006/customXml" ds:itemID="{BF66E6BE-49B0-4079-A354-F02C7643928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Gallery</Template>
  <TotalTime>1517</TotalTime>
  <Words>1955</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 DEDAN KIMATHI UNIVERSITY OF TECHNOLGY PROJECT PROPOSAL FOR DEGREE IN BSc. INFORMATION TECHNOLOGY BY  KIMANI PATRICK GICHINGA (C025-01-0966/2015)  EBURSARY SYSTEM   SUPERVISOR MR. MICHAEL KAMAU    Submitted in partial fulfillment of the requirements for award of degree in BSc. Information Technology </vt:lpstr>
      <vt:lpstr>Ebursary system</vt:lpstr>
      <vt:lpstr>1.2 problem statement</vt:lpstr>
      <vt:lpstr>1.3 objectives</vt:lpstr>
      <vt:lpstr>1.4 problem justification</vt:lpstr>
      <vt:lpstr>1.5 Scope</vt:lpstr>
      <vt:lpstr>Chapter two: Literature review</vt:lpstr>
      <vt:lpstr>.</vt:lpstr>
      <vt:lpstr>Chapter three: Methodology</vt:lpstr>
      <vt:lpstr>3.2 Facts finding methods </vt:lpstr>
      <vt:lpstr>  </vt:lpstr>
      <vt:lpstr>3.3 Resources </vt:lpstr>
      <vt:lpstr>Appendices</vt:lpstr>
      <vt:lpstr>Appendix B</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Ebursary system</dc:title>
  <dc:creator>Gichinga</dc:creator>
  <cp:lastModifiedBy>Gichinga</cp:lastModifiedBy>
  <cp:revision>87</cp:revision>
  <dcterms:created xsi:type="dcterms:W3CDTF">2018-06-03T12:46:09Z</dcterms:created>
  <dcterms:modified xsi:type="dcterms:W3CDTF">2018-06-17T17:41:45Z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