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276" r:id="rId3"/>
    <p:sldId id="287" r:id="rId4"/>
    <p:sldId id="288" r:id="rId5"/>
    <p:sldId id="289" r:id="rId6"/>
    <p:sldId id="290" r:id="rId7"/>
    <p:sldId id="291" r:id="rId8"/>
    <p:sldId id="292" r:id="rId9"/>
    <p:sldId id="337" r:id="rId10"/>
    <p:sldId id="294" r:id="rId11"/>
    <p:sldId id="286" r:id="rId12"/>
    <p:sldId id="258"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259" r:id="rId37"/>
    <p:sldId id="277" r:id="rId38"/>
    <p:sldId id="278" r:id="rId39"/>
    <p:sldId id="279" r:id="rId40"/>
    <p:sldId id="280" r:id="rId41"/>
    <p:sldId id="281" r:id="rId42"/>
    <p:sldId id="282" r:id="rId43"/>
    <p:sldId id="283" r:id="rId44"/>
    <p:sldId id="284" r:id="rId45"/>
    <p:sldId id="285" r:id="rId46"/>
    <p:sldId id="261" r:id="rId47"/>
    <p:sldId id="275" r:id="rId48"/>
    <p:sldId id="262" r:id="rId49"/>
    <p:sldId id="263" r:id="rId50"/>
    <p:sldId id="264" r:id="rId51"/>
    <p:sldId id="265" r:id="rId52"/>
    <p:sldId id="266" r:id="rId53"/>
    <p:sldId id="267" r:id="rId54"/>
    <p:sldId id="268" r:id="rId55"/>
    <p:sldId id="269" r:id="rId56"/>
    <p:sldId id="270" r:id="rId57"/>
    <p:sldId id="272" r:id="rId58"/>
    <p:sldId id="273" r:id="rId59"/>
    <p:sldId id="274" r:id="rId60"/>
    <p:sldId id="295" r:id="rId61"/>
    <p:sldId id="296" r:id="rId62"/>
    <p:sldId id="297" r:id="rId63"/>
    <p:sldId id="298" r:id="rId64"/>
    <p:sldId id="313"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83" autoAdjust="0"/>
  </p:normalViewPr>
  <p:slideViewPr>
    <p:cSldViewPr>
      <p:cViewPr varScale="1">
        <p:scale>
          <a:sx n="86" d="100"/>
          <a:sy n="8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89512-421D-4D99-95AE-26E72A9FDEC0}" type="datetimeFigureOut">
              <a:rPr lang="en-US" smtClean="0"/>
              <a:pPr/>
              <a:t>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3EBC92-8DF4-462E-A5C2-D3DA2ADAF3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3EBC92-8DF4-462E-A5C2-D3DA2ADAF344}" type="slidenum">
              <a:rPr lang="en-US" smtClean="0"/>
              <a:pPr/>
              <a:t>57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3EBC92-8DF4-462E-A5C2-D3DA2ADAF344}" type="slidenum">
              <a:rPr lang="en-US" smtClean="0"/>
              <a:pPr/>
              <a:t>75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8DAA4-0411-4C7C-BF54-8699C8204967}"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DAA4-0411-4C7C-BF54-8699C8204967}"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DAA4-0411-4C7C-BF54-8699C8204967}"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8DAA4-0411-4C7C-BF54-8699C8204967}"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8DAA4-0411-4C7C-BF54-8699C8204967}" type="datetimeFigureOut">
              <a:rPr lang="en-US" smtClean="0"/>
              <a:pPr/>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68DAA4-0411-4C7C-BF54-8699C8204967}"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8DAA4-0411-4C7C-BF54-8699C8204967}" type="datetimeFigureOut">
              <a:rPr lang="en-US" smtClean="0"/>
              <a:pPr/>
              <a:t>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68DAA4-0411-4C7C-BF54-8699C8204967}" type="datetimeFigureOut">
              <a:rPr lang="en-US" smtClean="0"/>
              <a:pPr/>
              <a:t>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8DAA4-0411-4C7C-BF54-8699C8204967}" type="datetimeFigureOut">
              <a:rPr lang="en-US" smtClean="0"/>
              <a:pPr/>
              <a:t>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8DAA4-0411-4C7C-BF54-8699C8204967}"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8DAA4-0411-4C7C-BF54-8699C8204967}" type="datetimeFigureOut">
              <a:rPr lang="en-US" smtClean="0"/>
              <a:pPr/>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EC1C1-7F66-474B-88E1-FAE900138F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8DAA4-0411-4C7C-BF54-8699C8204967}" type="datetimeFigureOut">
              <a:rPr lang="en-US" smtClean="0"/>
              <a:pPr/>
              <a:t>12/6/2013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C1C1-7F66-474B-88E1-FAE900138F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5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Placeholder 4" descr="Picture1.jpg"/>
          <p:cNvPicPr>
            <a:picLocks noGrp="1" noChangeAspect="1"/>
          </p:cNvPicPr>
          <p:nvPr>
            <p:ph type="pic" idx="1"/>
          </p:nvPr>
        </p:nvPicPr>
        <p:blipFill>
          <a:blip r:embed="rId2"/>
          <a:srcRect l="7560" r="7560"/>
          <a:stretch>
            <a:fillRect/>
          </a:stretch>
        </p:blipFill>
        <p:spPr>
          <a:xfrm>
            <a:off x="0" y="0"/>
            <a:ext cx="9144000" cy="7086600"/>
          </a:xfrm>
        </p:spPr>
      </p:pic>
      <p:sp>
        <p:nvSpPr>
          <p:cNvPr id="4" name="Text Placeholder 3"/>
          <p:cNvSpPr>
            <a:spLocks noGrp="1"/>
          </p:cNvSpPr>
          <p:nvPr>
            <p:ph type="body" sz="half" idx="2"/>
          </p:nvPr>
        </p:nvSpPr>
        <p:spPr>
          <a:xfrm>
            <a:off x="5029200" y="4953000"/>
            <a:ext cx="4114800" cy="1219200"/>
          </a:xfrm>
        </p:spPr>
        <p:txBody>
          <a:bodyPr>
            <a:noAutofit/>
          </a:bodyPr>
          <a:lstStyle/>
          <a:p>
            <a:r>
              <a:rPr lang="en-US" sz="1600" i="1" dirty="0" smtClean="0">
                <a:latin typeface="Times New Roman" pitchFamily="18" charset="0"/>
                <a:cs typeface="Times New Roman" pitchFamily="18" charset="0"/>
              </a:rPr>
              <a:t> </a:t>
            </a:r>
            <a:r>
              <a:rPr lang="en-US" sz="1600" i="1" dirty="0" smtClean="0">
                <a:solidFill>
                  <a:schemeClr val="accent2">
                    <a:lumMod val="50000"/>
                  </a:schemeClr>
                </a:solidFill>
                <a:latin typeface="Times New Roman" pitchFamily="18" charset="0"/>
                <a:cs typeface="Times New Roman" pitchFamily="18" charset="0"/>
              </a:rPr>
              <a:t>Guided by :  Sir </a:t>
            </a:r>
            <a:r>
              <a:rPr lang="en-US" sz="1600" i="1" dirty="0" err="1" smtClean="0">
                <a:solidFill>
                  <a:schemeClr val="accent2">
                    <a:lumMod val="50000"/>
                  </a:schemeClr>
                </a:solidFill>
                <a:latin typeface="Times New Roman" pitchFamily="18" charset="0"/>
                <a:cs typeface="Times New Roman" pitchFamily="18" charset="0"/>
              </a:rPr>
              <a:t>Zafar</a:t>
            </a:r>
            <a:r>
              <a:rPr lang="en-US" sz="1600" i="1" dirty="0" smtClean="0">
                <a:solidFill>
                  <a:schemeClr val="accent2">
                    <a:lumMod val="50000"/>
                  </a:schemeClr>
                </a:solidFill>
                <a:latin typeface="Times New Roman" pitchFamily="18" charset="0"/>
                <a:cs typeface="Times New Roman" pitchFamily="18" charset="0"/>
              </a:rPr>
              <a:t> </a:t>
            </a:r>
            <a:r>
              <a:rPr lang="en-US" sz="1600" i="1" dirty="0" err="1" smtClean="0">
                <a:solidFill>
                  <a:schemeClr val="accent2">
                    <a:lumMod val="50000"/>
                  </a:schemeClr>
                </a:solidFill>
                <a:latin typeface="Times New Roman" pitchFamily="18" charset="0"/>
                <a:cs typeface="Times New Roman" pitchFamily="18" charset="0"/>
              </a:rPr>
              <a:t>Nasir</a:t>
            </a:r>
            <a:r>
              <a:rPr lang="en-US" sz="1600" i="1" dirty="0" smtClean="0">
                <a:solidFill>
                  <a:schemeClr val="accent2">
                    <a:lumMod val="50000"/>
                  </a:schemeClr>
                </a:solidFill>
                <a:latin typeface="Times New Roman" pitchFamily="18" charset="0"/>
                <a:cs typeface="Times New Roman" pitchFamily="18" charset="0"/>
              </a:rPr>
              <a:t> /Sir </a:t>
            </a:r>
            <a:r>
              <a:rPr lang="en-US" sz="1600" i="1" dirty="0" err="1" smtClean="0">
                <a:solidFill>
                  <a:schemeClr val="accent2">
                    <a:lumMod val="50000"/>
                  </a:schemeClr>
                </a:solidFill>
                <a:latin typeface="Times New Roman" pitchFamily="18" charset="0"/>
                <a:cs typeface="Times New Roman" pitchFamily="18" charset="0"/>
              </a:rPr>
              <a:t>Qublai</a:t>
            </a:r>
            <a:endParaRPr lang="en-US" sz="1600" i="1" dirty="0" smtClean="0">
              <a:solidFill>
                <a:schemeClr val="accent2">
                  <a:lumMod val="50000"/>
                </a:schemeClr>
              </a:solidFill>
              <a:latin typeface="Times New Roman" pitchFamily="18" charset="0"/>
              <a:cs typeface="Times New Roman" pitchFamily="18" charset="0"/>
            </a:endParaRPr>
          </a:p>
          <a:p>
            <a:r>
              <a:rPr lang="en-US" sz="1600" i="1" dirty="0" smtClean="0">
                <a:solidFill>
                  <a:schemeClr val="accent2">
                    <a:lumMod val="50000"/>
                  </a:schemeClr>
                </a:solidFill>
                <a:latin typeface="Times New Roman" pitchFamily="18" charset="0"/>
                <a:cs typeface="Times New Roman" pitchFamily="18" charset="0"/>
              </a:rPr>
              <a:t> Submitted by: Muhammad </a:t>
            </a:r>
            <a:r>
              <a:rPr lang="en-US" sz="1600" i="1" dirty="0" err="1" smtClean="0">
                <a:solidFill>
                  <a:schemeClr val="accent2">
                    <a:lumMod val="50000"/>
                  </a:schemeClr>
                </a:solidFill>
                <a:latin typeface="Times New Roman" pitchFamily="18" charset="0"/>
                <a:cs typeface="Times New Roman" pitchFamily="18" charset="0"/>
              </a:rPr>
              <a:t>Hasham</a:t>
            </a:r>
            <a:r>
              <a:rPr lang="en-US" sz="1600" i="1" dirty="0" smtClean="0">
                <a:solidFill>
                  <a:schemeClr val="accent2">
                    <a:lumMod val="50000"/>
                  </a:schemeClr>
                </a:solidFill>
                <a:latin typeface="Times New Roman" pitchFamily="18" charset="0"/>
                <a:cs typeface="Times New Roman" pitchFamily="18" charset="0"/>
              </a:rPr>
              <a:t> k112301(B)</a:t>
            </a:r>
          </a:p>
          <a:p>
            <a:r>
              <a:rPr lang="en-US" sz="1600" i="1" dirty="0">
                <a:solidFill>
                  <a:schemeClr val="accent2">
                    <a:lumMod val="50000"/>
                  </a:schemeClr>
                </a:solidFill>
                <a:latin typeface="Times New Roman" pitchFamily="18" charset="0"/>
                <a:cs typeface="Times New Roman" pitchFamily="18" charset="0"/>
              </a:rPr>
              <a:t> </a:t>
            </a:r>
            <a:r>
              <a:rPr lang="en-US" sz="1600" i="1" dirty="0" smtClean="0">
                <a:solidFill>
                  <a:schemeClr val="accent2">
                    <a:lumMod val="50000"/>
                  </a:schemeClr>
                </a:solidFill>
                <a:latin typeface="Times New Roman" pitchFamily="18" charset="0"/>
                <a:cs typeface="Times New Roman" pitchFamily="18" charset="0"/>
              </a:rPr>
              <a:t>                    </a:t>
            </a:r>
            <a:r>
              <a:rPr lang="en-US" sz="1600" i="1" dirty="0" err="1" smtClean="0">
                <a:solidFill>
                  <a:schemeClr val="accent2">
                    <a:lumMod val="50000"/>
                  </a:schemeClr>
                </a:solidFill>
                <a:latin typeface="Times New Roman" pitchFamily="18" charset="0"/>
                <a:cs typeface="Times New Roman" pitchFamily="18" charset="0"/>
              </a:rPr>
              <a:t>Syed</a:t>
            </a:r>
            <a:r>
              <a:rPr lang="en-US" sz="1600" i="1" dirty="0" smtClean="0">
                <a:solidFill>
                  <a:schemeClr val="accent2">
                    <a:lumMod val="50000"/>
                  </a:schemeClr>
                </a:solidFill>
                <a:latin typeface="Times New Roman" pitchFamily="18" charset="0"/>
                <a:cs typeface="Times New Roman" pitchFamily="18" charset="0"/>
              </a:rPr>
              <a:t> </a:t>
            </a:r>
            <a:r>
              <a:rPr lang="en-US" sz="1600" i="1" dirty="0" err="1" smtClean="0">
                <a:solidFill>
                  <a:schemeClr val="accent2">
                    <a:lumMod val="50000"/>
                  </a:schemeClr>
                </a:solidFill>
                <a:latin typeface="Times New Roman" pitchFamily="18" charset="0"/>
                <a:cs typeface="Times New Roman" pitchFamily="18" charset="0"/>
              </a:rPr>
              <a:t>Ibtehaj</a:t>
            </a:r>
            <a:r>
              <a:rPr lang="en-US" sz="1600" i="1" dirty="0" smtClean="0">
                <a:solidFill>
                  <a:schemeClr val="accent2">
                    <a:lumMod val="50000"/>
                  </a:schemeClr>
                </a:solidFill>
                <a:latin typeface="Times New Roman" pitchFamily="18" charset="0"/>
                <a:cs typeface="Times New Roman" pitchFamily="18" charset="0"/>
              </a:rPr>
              <a:t> Hassan k112126(B)</a:t>
            </a:r>
          </a:p>
          <a:p>
            <a:r>
              <a:rPr lang="en-US" sz="1600" i="1" dirty="0">
                <a:solidFill>
                  <a:schemeClr val="accent2">
                    <a:lumMod val="50000"/>
                  </a:schemeClr>
                </a:solidFill>
                <a:latin typeface="Times New Roman" pitchFamily="18" charset="0"/>
                <a:cs typeface="Times New Roman" pitchFamily="18" charset="0"/>
              </a:rPr>
              <a:t> </a:t>
            </a:r>
            <a:r>
              <a:rPr lang="en-US" sz="1600" i="1" dirty="0" smtClean="0">
                <a:solidFill>
                  <a:schemeClr val="accent2">
                    <a:lumMod val="50000"/>
                  </a:schemeClr>
                </a:solidFill>
                <a:latin typeface="Times New Roman" pitchFamily="18" charset="0"/>
                <a:cs typeface="Times New Roman" pitchFamily="18" charset="0"/>
              </a:rPr>
              <a:t>         Muhammad Abdullah </a:t>
            </a:r>
            <a:r>
              <a:rPr lang="en-US" sz="1600" i="1" dirty="0" err="1" smtClean="0">
                <a:solidFill>
                  <a:schemeClr val="accent2">
                    <a:lumMod val="50000"/>
                  </a:schemeClr>
                </a:solidFill>
                <a:latin typeface="Times New Roman" pitchFamily="18" charset="0"/>
                <a:cs typeface="Times New Roman" pitchFamily="18" charset="0"/>
              </a:rPr>
              <a:t>Mateen</a:t>
            </a:r>
            <a:r>
              <a:rPr lang="en-US" sz="1600" i="1" dirty="0" smtClean="0">
                <a:solidFill>
                  <a:schemeClr val="accent2">
                    <a:lumMod val="50000"/>
                  </a:schemeClr>
                </a:solidFill>
                <a:latin typeface="Times New Roman" pitchFamily="18" charset="0"/>
                <a:cs typeface="Times New Roman" pitchFamily="18" charset="0"/>
              </a:rPr>
              <a:t> k112151(B)</a:t>
            </a:r>
            <a:endParaRPr lang="en-US" sz="1600" i="1"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pPr lvl="1" algn="ctr" rtl="0">
              <a:spcBef>
                <a:spcPct val="0"/>
              </a:spcBef>
            </a:pPr>
            <a:r>
              <a:rPr lang="en-US" sz="2800" b="1" i="1" dirty="0">
                <a:latin typeface="Times New Roman" pitchFamily="18" charset="0"/>
                <a:cs typeface="Times New Roman" pitchFamily="18" charset="0"/>
              </a:rPr>
              <a:t>Elicit stakeholders requests</a:t>
            </a:r>
            <a:br>
              <a:rPr lang="en-US" sz="2800" b="1" i="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pPr>
              <a:buFont typeface="Wingdings" pitchFamily="2" charset="2"/>
              <a:buChar char="Ø"/>
            </a:pPr>
            <a:r>
              <a:rPr lang="en-US" sz="3300" i="1" dirty="0" smtClean="0">
                <a:latin typeface="Times New Roman" pitchFamily="18" charset="0"/>
                <a:cs typeface="Times New Roman" pitchFamily="18" charset="0"/>
              </a:rPr>
              <a:t>The stakeholders at the Hospital Management System are System Administrator, Patient, Management Staff, Nurses, Doctor, Database Administrator …..  </a:t>
            </a:r>
          </a:p>
          <a:p>
            <a:pPr>
              <a:buFont typeface="Wingdings" pitchFamily="2" charset="2"/>
              <a:buChar char="Ø"/>
            </a:pPr>
            <a:r>
              <a:rPr lang="en-US" sz="3300" i="1" dirty="0" smtClean="0">
                <a:latin typeface="Times New Roman" pitchFamily="18" charset="0"/>
                <a:cs typeface="Times New Roman" pitchFamily="18" charset="0"/>
              </a:rPr>
              <a:t> </a:t>
            </a:r>
          </a:p>
          <a:p>
            <a:pPr lvl="0">
              <a:buFont typeface="Wingdings" pitchFamily="2" charset="2"/>
              <a:buChar char="Ø"/>
            </a:pPr>
            <a:r>
              <a:rPr lang="en-US" sz="3300" i="1" dirty="0" smtClean="0">
                <a:latin typeface="Times New Roman" pitchFamily="18" charset="0"/>
                <a:cs typeface="Times New Roman" pitchFamily="18" charset="0"/>
              </a:rPr>
              <a:t>A </a:t>
            </a:r>
            <a:r>
              <a:rPr lang="en-US" sz="3300" i="1" u="sng" dirty="0" smtClean="0">
                <a:latin typeface="Times New Roman" pitchFamily="18" charset="0"/>
                <a:cs typeface="Times New Roman" pitchFamily="18" charset="0"/>
              </a:rPr>
              <a:t>Doctor</a:t>
            </a:r>
            <a:r>
              <a:rPr lang="en-US" sz="3300" i="1" dirty="0" smtClean="0">
                <a:latin typeface="Times New Roman" pitchFamily="18" charset="0"/>
                <a:cs typeface="Times New Roman" pitchFamily="18" charset="0"/>
              </a:rPr>
              <a:t> can take cases, Can give prescription to Patient, Do Operations, Review Patients Health.</a:t>
            </a:r>
          </a:p>
          <a:p>
            <a:pPr lvl="0">
              <a:buFont typeface="Wingdings" pitchFamily="2" charset="2"/>
              <a:buChar char="Ø"/>
            </a:pPr>
            <a:r>
              <a:rPr lang="en-US" sz="3300" i="1" u="sng" dirty="0" smtClean="0">
                <a:latin typeface="Times New Roman" pitchFamily="18" charset="0"/>
                <a:cs typeface="Times New Roman" pitchFamily="18" charset="0"/>
              </a:rPr>
              <a:t>Nurses</a:t>
            </a:r>
            <a:r>
              <a:rPr lang="en-US" sz="3300" i="1" dirty="0" smtClean="0">
                <a:latin typeface="Times New Roman" pitchFamily="18" charset="0"/>
                <a:cs typeface="Times New Roman" pitchFamily="18" charset="0"/>
              </a:rPr>
              <a:t> can give Medicine to Patients, Coordinate with Doctors in Operations, Reports to Doctors, Monitors Patients and their health.</a:t>
            </a:r>
          </a:p>
          <a:p>
            <a:pPr lvl="0">
              <a:buFont typeface="Wingdings" pitchFamily="2" charset="2"/>
              <a:buChar char="Ø"/>
            </a:pPr>
            <a:r>
              <a:rPr lang="en-US" sz="3300" i="1" u="sng" dirty="0" smtClean="0">
                <a:latin typeface="Times New Roman" pitchFamily="18" charset="0"/>
                <a:cs typeface="Times New Roman" pitchFamily="18" charset="0"/>
              </a:rPr>
              <a:t>Staff</a:t>
            </a:r>
            <a:r>
              <a:rPr lang="en-US" sz="3300" i="1" dirty="0" smtClean="0">
                <a:latin typeface="Times New Roman" pitchFamily="18" charset="0"/>
                <a:cs typeface="Times New Roman" pitchFamily="18" charset="0"/>
              </a:rPr>
              <a:t> can do Cleaning , Dispose Wastes, Maintain Beds and Rooms.</a:t>
            </a:r>
          </a:p>
          <a:p>
            <a:pPr lvl="0">
              <a:buFont typeface="Wingdings" pitchFamily="2" charset="2"/>
              <a:buChar char="Ø"/>
            </a:pPr>
            <a:r>
              <a:rPr lang="en-US" sz="3300" i="1" u="sng" dirty="0" smtClean="0">
                <a:latin typeface="Times New Roman" pitchFamily="18" charset="0"/>
                <a:cs typeface="Times New Roman" pitchFamily="18" charset="0"/>
              </a:rPr>
              <a:t>Patient</a:t>
            </a:r>
            <a:r>
              <a:rPr lang="en-US" sz="3300" i="1" dirty="0" smtClean="0">
                <a:latin typeface="Times New Roman" pitchFamily="18" charset="0"/>
                <a:cs typeface="Times New Roman" pitchFamily="18" charset="0"/>
              </a:rPr>
              <a:t> Interact with Doctors, Follow Doctor Instruction, Pay Bills, and give Feedback about Doctors</a:t>
            </a:r>
          </a:p>
          <a:p>
            <a:pPr lvl="0">
              <a:buFont typeface="Wingdings" pitchFamily="2" charset="2"/>
              <a:buChar char="Ø"/>
            </a:pPr>
            <a:r>
              <a:rPr lang="en-US" sz="3300" i="1" u="sng" dirty="0" smtClean="0">
                <a:latin typeface="Times New Roman" pitchFamily="18" charset="0"/>
                <a:cs typeface="Times New Roman" pitchFamily="18" charset="0"/>
              </a:rPr>
              <a:t>Billing Section</a:t>
            </a:r>
            <a:r>
              <a:rPr lang="en-US" sz="3300" i="1" dirty="0" smtClean="0">
                <a:latin typeface="Times New Roman" pitchFamily="18" charset="0"/>
                <a:cs typeface="Times New Roman" pitchFamily="18" charset="0"/>
              </a:rPr>
              <a:t> Patient Billing, Discharge Billing, Give Salaries to Nurses, Staff and Doctors, Maintain tax records.</a:t>
            </a:r>
          </a:p>
          <a:p>
            <a:pPr lvl="0">
              <a:buFont typeface="Wingdings" pitchFamily="2" charset="2"/>
              <a:buChar char="Ø"/>
            </a:pPr>
            <a:r>
              <a:rPr lang="en-US" sz="3300" i="1" u="sng" dirty="0" smtClean="0">
                <a:latin typeface="Times New Roman" pitchFamily="18" charset="0"/>
                <a:cs typeface="Times New Roman" pitchFamily="18" charset="0"/>
              </a:rPr>
              <a:t>System Administrator</a:t>
            </a:r>
            <a:r>
              <a:rPr lang="en-US" sz="3300" i="1" dirty="0" smtClean="0">
                <a:latin typeface="Times New Roman" pitchFamily="18" charset="0"/>
                <a:cs typeface="Times New Roman" pitchFamily="18" charset="0"/>
              </a:rPr>
              <a:t> can remove and modify employee details can add and delete them</a:t>
            </a:r>
          </a:p>
          <a:p>
            <a:pPr lvl="0">
              <a:buFont typeface="Wingdings" pitchFamily="2" charset="2"/>
              <a:buChar char="Ø"/>
            </a:pPr>
            <a:r>
              <a:rPr lang="en-US" sz="3300" i="1" u="sng" dirty="0" smtClean="0">
                <a:latin typeface="Times New Roman" pitchFamily="18" charset="0"/>
                <a:cs typeface="Times New Roman" pitchFamily="18" charset="0"/>
              </a:rPr>
              <a:t>Receptionist</a:t>
            </a:r>
            <a:r>
              <a:rPr lang="en-US" sz="3300" i="1" dirty="0" smtClean="0">
                <a:latin typeface="Times New Roman" pitchFamily="18" charset="0"/>
                <a:cs typeface="Times New Roman" pitchFamily="18" charset="0"/>
              </a:rPr>
              <a:t> can also add Patient via registration, Allot bed to Patients, Allot Patient Appointment according to the availability of Doctors.</a:t>
            </a:r>
          </a:p>
          <a:p>
            <a:pPr lvl="0">
              <a:buFont typeface="Wingdings" pitchFamily="2" charset="2"/>
              <a:buChar char="Ø"/>
            </a:pPr>
            <a:r>
              <a:rPr lang="en-US" sz="3300" i="1" u="sng" dirty="0" smtClean="0">
                <a:latin typeface="Times New Roman" pitchFamily="18" charset="0"/>
                <a:cs typeface="Times New Roman" pitchFamily="18" charset="0"/>
              </a:rPr>
              <a:t>Validation System</a:t>
            </a:r>
            <a:r>
              <a:rPr lang="en-US" sz="3300" i="1" dirty="0" smtClean="0">
                <a:latin typeface="Times New Roman" pitchFamily="18" charset="0"/>
                <a:cs typeface="Times New Roman" pitchFamily="18" charset="0"/>
              </a:rPr>
              <a:t> validates every input and output going in and out of the Database.</a:t>
            </a:r>
          </a:p>
          <a:p>
            <a:pPr lvl="0">
              <a:buFont typeface="Wingdings" pitchFamily="2" charset="2"/>
              <a:buChar char="Ø"/>
            </a:pPr>
            <a:r>
              <a:rPr lang="en-US" sz="3300" i="1" u="sng" dirty="0" smtClean="0">
                <a:latin typeface="Times New Roman" pitchFamily="18" charset="0"/>
                <a:cs typeface="Times New Roman" pitchFamily="18" charset="0"/>
              </a:rPr>
              <a:t>Database System</a:t>
            </a:r>
            <a:r>
              <a:rPr lang="en-US" sz="3300" i="1" dirty="0" smtClean="0">
                <a:latin typeface="Times New Roman" pitchFamily="18" charset="0"/>
                <a:cs typeface="Times New Roman" pitchFamily="18" charset="0"/>
              </a:rPr>
              <a:t> Stores Data and enforce Constraints</a:t>
            </a:r>
            <a:r>
              <a:rPr lang="en-US" dirty="0" smtClean="0"/>
              <a:t>.</a:t>
            </a:r>
          </a:p>
          <a:p>
            <a:endParaRPr lang="en-US" dirty="0"/>
          </a:p>
        </p:txBody>
      </p:sp>
      <p:pic>
        <p:nvPicPr>
          <p:cNvPr id="6"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6629400" y="5562600"/>
            <a:ext cx="2133600" cy="1143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traight Connector 3"/>
          <p:cNvSpPr/>
          <p:nvPr/>
        </p:nvSpPr>
        <p:spPr>
          <a:xfrm>
            <a:off x="4820315" y="3237613"/>
            <a:ext cx="1748478" cy="542266"/>
          </a:xfrm>
          <a:custGeom>
            <a:avLst/>
            <a:gdLst/>
            <a:ahLst/>
            <a:cxnLst/>
            <a:rect l="0" t="0" r="0" b="0"/>
            <a:pathLst>
              <a:path>
                <a:moveTo>
                  <a:pt x="0" y="0"/>
                </a:moveTo>
                <a:lnTo>
                  <a:pt x="0" y="458229"/>
                </a:lnTo>
                <a:lnTo>
                  <a:pt x="1748478" y="458229"/>
                </a:lnTo>
                <a:lnTo>
                  <a:pt x="1748478" y="54226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Straight Connector 4"/>
          <p:cNvSpPr/>
          <p:nvPr/>
        </p:nvSpPr>
        <p:spPr>
          <a:xfrm>
            <a:off x="4820315" y="3237613"/>
            <a:ext cx="548165" cy="542266"/>
          </a:xfrm>
          <a:custGeom>
            <a:avLst/>
            <a:gdLst/>
            <a:ahLst/>
            <a:cxnLst/>
            <a:rect l="0" t="0" r="0" b="0"/>
            <a:pathLst>
              <a:path>
                <a:moveTo>
                  <a:pt x="0" y="0"/>
                </a:moveTo>
                <a:lnTo>
                  <a:pt x="0" y="458229"/>
                </a:lnTo>
                <a:lnTo>
                  <a:pt x="548165" y="458229"/>
                </a:lnTo>
                <a:lnTo>
                  <a:pt x="548165" y="54226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Straight Connector 5"/>
          <p:cNvSpPr/>
          <p:nvPr/>
        </p:nvSpPr>
        <p:spPr>
          <a:xfrm>
            <a:off x="4177852" y="3237613"/>
            <a:ext cx="642463" cy="542266"/>
          </a:xfrm>
          <a:custGeom>
            <a:avLst/>
            <a:gdLst/>
            <a:ahLst/>
            <a:cxnLst/>
            <a:rect l="0" t="0" r="0" b="0"/>
            <a:pathLst>
              <a:path>
                <a:moveTo>
                  <a:pt x="642463" y="0"/>
                </a:moveTo>
                <a:lnTo>
                  <a:pt x="642463" y="458229"/>
                </a:lnTo>
                <a:lnTo>
                  <a:pt x="0" y="458229"/>
                </a:lnTo>
                <a:lnTo>
                  <a:pt x="0" y="54226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Straight Connector 6"/>
          <p:cNvSpPr/>
          <p:nvPr/>
        </p:nvSpPr>
        <p:spPr>
          <a:xfrm>
            <a:off x="2980582" y="3237613"/>
            <a:ext cx="1839733" cy="542266"/>
          </a:xfrm>
          <a:custGeom>
            <a:avLst/>
            <a:gdLst/>
            <a:ahLst/>
            <a:cxnLst/>
            <a:rect l="0" t="0" r="0" b="0"/>
            <a:pathLst>
              <a:path>
                <a:moveTo>
                  <a:pt x="1839733" y="0"/>
                </a:moveTo>
                <a:lnTo>
                  <a:pt x="1839733" y="458229"/>
                </a:lnTo>
                <a:lnTo>
                  <a:pt x="0" y="458229"/>
                </a:lnTo>
                <a:lnTo>
                  <a:pt x="0" y="54226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Straight Connector 7"/>
          <p:cNvSpPr/>
          <p:nvPr/>
        </p:nvSpPr>
        <p:spPr>
          <a:xfrm>
            <a:off x="4575156" y="2042593"/>
            <a:ext cx="245158" cy="618983"/>
          </a:xfrm>
          <a:custGeom>
            <a:avLst/>
            <a:gdLst/>
            <a:ahLst/>
            <a:cxnLst/>
            <a:rect l="0" t="0" r="0" b="0"/>
            <a:pathLst>
              <a:path>
                <a:moveTo>
                  <a:pt x="0" y="0"/>
                </a:moveTo>
                <a:lnTo>
                  <a:pt x="0" y="534946"/>
                </a:lnTo>
                <a:lnTo>
                  <a:pt x="245158" y="534946"/>
                </a:lnTo>
                <a:lnTo>
                  <a:pt x="245158" y="618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8"/>
          <p:cNvSpPr/>
          <p:nvPr/>
        </p:nvSpPr>
        <p:spPr>
          <a:xfrm>
            <a:off x="7839881" y="3237613"/>
            <a:ext cx="511222" cy="1482042"/>
          </a:xfrm>
          <a:custGeom>
            <a:avLst/>
            <a:gdLst/>
            <a:ahLst/>
            <a:cxnLst/>
            <a:rect l="0" t="0" r="0" b="0"/>
            <a:pathLst>
              <a:path>
                <a:moveTo>
                  <a:pt x="0" y="0"/>
                </a:moveTo>
                <a:lnTo>
                  <a:pt x="0" y="1398005"/>
                </a:lnTo>
                <a:lnTo>
                  <a:pt x="511222" y="1398005"/>
                </a:lnTo>
                <a:lnTo>
                  <a:pt x="511222" y="148204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Straight Connector 9"/>
          <p:cNvSpPr/>
          <p:nvPr/>
        </p:nvSpPr>
        <p:spPr>
          <a:xfrm>
            <a:off x="7141623" y="3237613"/>
            <a:ext cx="698257" cy="1482042"/>
          </a:xfrm>
          <a:custGeom>
            <a:avLst/>
            <a:gdLst/>
            <a:ahLst/>
            <a:cxnLst/>
            <a:rect l="0" t="0" r="0" b="0"/>
            <a:pathLst>
              <a:path>
                <a:moveTo>
                  <a:pt x="698257" y="0"/>
                </a:moveTo>
                <a:lnTo>
                  <a:pt x="698257" y="1398005"/>
                </a:lnTo>
                <a:lnTo>
                  <a:pt x="0" y="1398005"/>
                </a:lnTo>
                <a:lnTo>
                  <a:pt x="0" y="148204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Straight Connector 10"/>
          <p:cNvSpPr/>
          <p:nvPr/>
        </p:nvSpPr>
        <p:spPr>
          <a:xfrm>
            <a:off x="4575156" y="2042593"/>
            <a:ext cx="3264724" cy="618983"/>
          </a:xfrm>
          <a:custGeom>
            <a:avLst/>
            <a:gdLst/>
            <a:ahLst/>
            <a:cxnLst/>
            <a:rect l="0" t="0" r="0" b="0"/>
            <a:pathLst>
              <a:path>
                <a:moveTo>
                  <a:pt x="0" y="0"/>
                </a:moveTo>
                <a:lnTo>
                  <a:pt x="0" y="534946"/>
                </a:lnTo>
                <a:lnTo>
                  <a:pt x="3264724" y="534946"/>
                </a:lnTo>
                <a:lnTo>
                  <a:pt x="3264724" y="618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Straight Connector 11"/>
          <p:cNvSpPr/>
          <p:nvPr/>
        </p:nvSpPr>
        <p:spPr>
          <a:xfrm>
            <a:off x="1078374" y="3247936"/>
            <a:ext cx="674444" cy="1384974"/>
          </a:xfrm>
          <a:custGeom>
            <a:avLst/>
            <a:gdLst/>
            <a:ahLst/>
            <a:cxnLst/>
            <a:rect l="0" t="0" r="0" b="0"/>
            <a:pathLst>
              <a:path>
                <a:moveTo>
                  <a:pt x="0" y="0"/>
                </a:moveTo>
                <a:lnTo>
                  <a:pt x="0" y="1300937"/>
                </a:lnTo>
                <a:lnTo>
                  <a:pt x="674444" y="1300937"/>
                </a:lnTo>
                <a:lnTo>
                  <a:pt x="674444" y="138497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12"/>
          <p:cNvSpPr/>
          <p:nvPr/>
        </p:nvSpPr>
        <p:spPr>
          <a:xfrm>
            <a:off x="521033" y="3247936"/>
            <a:ext cx="557341" cy="1405331"/>
          </a:xfrm>
          <a:custGeom>
            <a:avLst/>
            <a:gdLst/>
            <a:ahLst/>
            <a:cxnLst/>
            <a:rect l="0" t="0" r="0" b="0"/>
            <a:pathLst>
              <a:path>
                <a:moveTo>
                  <a:pt x="557341" y="0"/>
                </a:moveTo>
                <a:lnTo>
                  <a:pt x="557341" y="1321294"/>
                </a:lnTo>
                <a:lnTo>
                  <a:pt x="0" y="1321294"/>
                </a:lnTo>
                <a:lnTo>
                  <a:pt x="0" y="14053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Straight Connector 13"/>
          <p:cNvSpPr/>
          <p:nvPr/>
        </p:nvSpPr>
        <p:spPr>
          <a:xfrm>
            <a:off x="1078374" y="2042593"/>
            <a:ext cx="3496782" cy="629305"/>
          </a:xfrm>
          <a:custGeom>
            <a:avLst/>
            <a:gdLst/>
            <a:ahLst/>
            <a:cxnLst/>
            <a:rect l="0" t="0" r="0" b="0"/>
            <a:pathLst>
              <a:path>
                <a:moveTo>
                  <a:pt x="3496782" y="0"/>
                </a:moveTo>
                <a:lnTo>
                  <a:pt x="3496782" y="545269"/>
                </a:lnTo>
                <a:lnTo>
                  <a:pt x="0" y="545269"/>
                </a:lnTo>
                <a:lnTo>
                  <a:pt x="0" y="62930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4121584" y="1466556"/>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8" name="Group 17"/>
          <p:cNvGrpSpPr/>
          <p:nvPr/>
        </p:nvGrpSpPr>
        <p:grpSpPr>
          <a:xfrm>
            <a:off x="4267200" y="1447800"/>
            <a:ext cx="907144" cy="576036"/>
            <a:chOff x="4185281" y="1968423"/>
            <a:chExt cx="907144" cy="576036"/>
          </a:xfrm>
        </p:grpSpPr>
        <p:sp>
          <p:nvSpPr>
            <p:cNvPr id="62" name="Rounded Rectangle 61"/>
            <p:cNvSpPr/>
            <p:nvPr/>
          </p:nvSpPr>
          <p:spPr>
            <a:xfrm>
              <a:off x="4185281" y="1968423"/>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 name="Rounded Rectangle 16"/>
            <p:cNvSpPr/>
            <p:nvPr/>
          </p:nvSpPr>
          <p:spPr>
            <a:xfrm>
              <a:off x="4202153" y="1985295"/>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UML</a:t>
              </a:r>
              <a:endParaRPr lang="en-IN" sz="1600" kern="1200" dirty="0"/>
            </a:p>
          </p:txBody>
        </p:sp>
      </p:grpSp>
      <p:sp>
        <p:nvSpPr>
          <p:cNvPr id="19" name="Rounded Rectangle 18"/>
          <p:cNvSpPr/>
          <p:nvPr/>
        </p:nvSpPr>
        <p:spPr>
          <a:xfrm>
            <a:off x="624802" y="2671899"/>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0" name="Group 19"/>
          <p:cNvGrpSpPr/>
          <p:nvPr/>
        </p:nvGrpSpPr>
        <p:grpSpPr>
          <a:xfrm>
            <a:off x="725596" y="2767653"/>
            <a:ext cx="907144" cy="576036"/>
            <a:chOff x="688499" y="3173766"/>
            <a:chExt cx="907144" cy="576036"/>
          </a:xfrm>
        </p:grpSpPr>
        <p:sp>
          <p:nvSpPr>
            <p:cNvPr id="60" name="Rounded Rectangle 59"/>
            <p:cNvSpPr/>
            <p:nvPr/>
          </p:nvSpPr>
          <p:spPr>
            <a:xfrm>
              <a:off x="688499" y="3173766"/>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Rounded Rectangle 19"/>
            <p:cNvSpPr/>
            <p:nvPr/>
          </p:nvSpPr>
          <p:spPr>
            <a:xfrm>
              <a:off x="705371" y="3190638"/>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Static</a:t>
              </a:r>
              <a:endParaRPr lang="en-IN" sz="1600" kern="1200" dirty="0"/>
            </a:p>
          </p:txBody>
        </p:sp>
      </p:grpSp>
      <p:grpSp>
        <p:nvGrpSpPr>
          <p:cNvPr id="21" name="Group 20"/>
          <p:cNvGrpSpPr/>
          <p:nvPr/>
        </p:nvGrpSpPr>
        <p:grpSpPr>
          <a:xfrm>
            <a:off x="137783" y="4749021"/>
            <a:ext cx="968086" cy="565437"/>
            <a:chOff x="100686" y="5155134"/>
            <a:chExt cx="968086" cy="565437"/>
          </a:xfrm>
        </p:grpSpPr>
        <p:sp>
          <p:nvSpPr>
            <p:cNvPr id="58" name="Rounded Rectangle 57"/>
            <p:cNvSpPr/>
            <p:nvPr/>
          </p:nvSpPr>
          <p:spPr>
            <a:xfrm>
              <a:off x="100686" y="5155134"/>
              <a:ext cx="968086" cy="565437"/>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9" name="Rounded Rectangle 21"/>
            <p:cNvSpPr/>
            <p:nvPr/>
          </p:nvSpPr>
          <p:spPr>
            <a:xfrm>
              <a:off x="117247" y="5171695"/>
              <a:ext cx="934964" cy="5323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22" name="Rounded Rectangle 21"/>
          <p:cNvSpPr/>
          <p:nvPr/>
        </p:nvSpPr>
        <p:spPr>
          <a:xfrm>
            <a:off x="1299247" y="4632910"/>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3" name="Group 22"/>
          <p:cNvGrpSpPr/>
          <p:nvPr/>
        </p:nvGrpSpPr>
        <p:grpSpPr>
          <a:xfrm>
            <a:off x="1400041" y="4728664"/>
            <a:ext cx="907144" cy="576036"/>
            <a:chOff x="1362944" y="5134777"/>
            <a:chExt cx="907144" cy="576036"/>
          </a:xfrm>
        </p:grpSpPr>
        <p:sp>
          <p:nvSpPr>
            <p:cNvPr id="56" name="Rounded Rectangle 55"/>
            <p:cNvSpPr/>
            <p:nvPr/>
          </p:nvSpPr>
          <p:spPr>
            <a:xfrm>
              <a:off x="1362944" y="5134777"/>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 name="Rounded Rectangle 24"/>
            <p:cNvSpPr/>
            <p:nvPr/>
          </p:nvSpPr>
          <p:spPr>
            <a:xfrm>
              <a:off x="1379816" y="5151649"/>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24" name="Rounded Rectangle 23"/>
          <p:cNvSpPr/>
          <p:nvPr/>
        </p:nvSpPr>
        <p:spPr>
          <a:xfrm>
            <a:off x="7386308" y="2661576"/>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5" name="Group 24"/>
          <p:cNvGrpSpPr/>
          <p:nvPr/>
        </p:nvGrpSpPr>
        <p:grpSpPr>
          <a:xfrm>
            <a:off x="7487102" y="2757330"/>
            <a:ext cx="907144" cy="576036"/>
            <a:chOff x="7450005" y="3163443"/>
            <a:chExt cx="907144" cy="576036"/>
          </a:xfrm>
        </p:grpSpPr>
        <p:sp>
          <p:nvSpPr>
            <p:cNvPr id="54" name="Rounded Rectangle 53"/>
            <p:cNvSpPr/>
            <p:nvPr/>
          </p:nvSpPr>
          <p:spPr>
            <a:xfrm>
              <a:off x="7450005" y="3163443"/>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5" name="Rounded Rectangle 27"/>
            <p:cNvSpPr/>
            <p:nvPr/>
          </p:nvSpPr>
          <p:spPr>
            <a:xfrm>
              <a:off x="7466877" y="3180315"/>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Physical</a:t>
              </a:r>
              <a:endParaRPr lang="en-IN" sz="1600" kern="1200" dirty="0"/>
            </a:p>
          </p:txBody>
        </p:sp>
      </p:grpSp>
      <p:sp>
        <p:nvSpPr>
          <p:cNvPr id="26" name="Rounded Rectangle 25"/>
          <p:cNvSpPr/>
          <p:nvPr/>
        </p:nvSpPr>
        <p:spPr>
          <a:xfrm>
            <a:off x="6688051" y="4719655"/>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7" name="Group 26"/>
          <p:cNvGrpSpPr/>
          <p:nvPr/>
        </p:nvGrpSpPr>
        <p:grpSpPr>
          <a:xfrm>
            <a:off x="6788845" y="4815409"/>
            <a:ext cx="907144" cy="576036"/>
            <a:chOff x="6751748" y="5221522"/>
            <a:chExt cx="907144" cy="576036"/>
          </a:xfrm>
        </p:grpSpPr>
        <p:sp>
          <p:nvSpPr>
            <p:cNvPr id="52" name="Rounded Rectangle 51"/>
            <p:cNvSpPr/>
            <p:nvPr/>
          </p:nvSpPr>
          <p:spPr>
            <a:xfrm>
              <a:off x="6751748" y="5221522"/>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3" name="Rounded Rectangle 30"/>
            <p:cNvSpPr/>
            <p:nvPr/>
          </p:nvSpPr>
          <p:spPr>
            <a:xfrm>
              <a:off x="6768620" y="5238394"/>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28" name="Rounded Rectangle 27"/>
          <p:cNvSpPr/>
          <p:nvPr/>
        </p:nvSpPr>
        <p:spPr>
          <a:xfrm>
            <a:off x="7796783" y="4719655"/>
            <a:ext cx="1108639"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9" name="Group 28"/>
          <p:cNvGrpSpPr/>
          <p:nvPr/>
        </p:nvGrpSpPr>
        <p:grpSpPr>
          <a:xfrm>
            <a:off x="7897577" y="4815409"/>
            <a:ext cx="1108639" cy="576036"/>
            <a:chOff x="7860480" y="5221522"/>
            <a:chExt cx="1108639" cy="576036"/>
          </a:xfrm>
        </p:grpSpPr>
        <p:sp>
          <p:nvSpPr>
            <p:cNvPr id="50" name="Rounded Rectangle 49"/>
            <p:cNvSpPr/>
            <p:nvPr/>
          </p:nvSpPr>
          <p:spPr>
            <a:xfrm>
              <a:off x="7860480" y="5221522"/>
              <a:ext cx="1108639"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 name="Rounded Rectangle 33"/>
            <p:cNvSpPr/>
            <p:nvPr/>
          </p:nvSpPr>
          <p:spPr>
            <a:xfrm>
              <a:off x="7877352" y="5238394"/>
              <a:ext cx="1074895"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30" name="Rounded Rectangle 29"/>
          <p:cNvSpPr/>
          <p:nvPr/>
        </p:nvSpPr>
        <p:spPr>
          <a:xfrm>
            <a:off x="4366743" y="2661576"/>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1" name="Group 30"/>
          <p:cNvGrpSpPr/>
          <p:nvPr/>
        </p:nvGrpSpPr>
        <p:grpSpPr>
          <a:xfrm>
            <a:off x="4467537" y="2757330"/>
            <a:ext cx="907144" cy="576036"/>
            <a:chOff x="4430440" y="3163443"/>
            <a:chExt cx="907144" cy="576036"/>
          </a:xfrm>
        </p:grpSpPr>
        <p:sp>
          <p:nvSpPr>
            <p:cNvPr id="48" name="Rounded Rectangle 47"/>
            <p:cNvSpPr/>
            <p:nvPr/>
          </p:nvSpPr>
          <p:spPr>
            <a:xfrm>
              <a:off x="4430440" y="3163443"/>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 name="Rounded Rectangle 36"/>
            <p:cNvSpPr/>
            <p:nvPr/>
          </p:nvSpPr>
          <p:spPr>
            <a:xfrm>
              <a:off x="4447312" y="3180315"/>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Dynamic</a:t>
              </a:r>
              <a:endParaRPr lang="en-IN" sz="1600" kern="1200" dirty="0"/>
            </a:p>
          </p:txBody>
        </p:sp>
      </p:grpSp>
      <p:sp>
        <p:nvSpPr>
          <p:cNvPr id="32" name="Rounded Rectangle 31"/>
          <p:cNvSpPr/>
          <p:nvPr/>
        </p:nvSpPr>
        <p:spPr>
          <a:xfrm>
            <a:off x="2511289" y="3779880"/>
            <a:ext cx="938586" cy="6062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3" name="Group 32"/>
          <p:cNvGrpSpPr/>
          <p:nvPr/>
        </p:nvGrpSpPr>
        <p:grpSpPr>
          <a:xfrm>
            <a:off x="2612083" y="3875634"/>
            <a:ext cx="938586" cy="606221"/>
            <a:chOff x="2574986" y="4281747"/>
            <a:chExt cx="938586" cy="606221"/>
          </a:xfrm>
        </p:grpSpPr>
        <p:sp>
          <p:nvSpPr>
            <p:cNvPr id="46" name="Rounded Rectangle 45"/>
            <p:cNvSpPr/>
            <p:nvPr/>
          </p:nvSpPr>
          <p:spPr>
            <a:xfrm>
              <a:off x="2574986" y="4281747"/>
              <a:ext cx="938586" cy="606221"/>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39"/>
            <p:cNvSpPr/>
            <p:nvPr/>
          </p:nvSpPr>
          <p:spPr>
            <a:xfrm>
              <a:off x="2592742" y="4299503"/>
              <a:ext cx="903074" cy="5707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34" name="Rounded Rectangle 33"/>
          <p:cNvSpPr/>
          <p:nvPr/>
        </p:nvSpPr>
        <p:spPr>
          <a:xfrm>
            <a:off x="3724279" y="3779880"/>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5" name="Group 34"/>
          <p:cNvGrpSpPr/>
          <p:nvPr/>
        </p:nvGrpSpPr>
        <p:grpSpPr>
          <a:xfrm>
            <a:off x="3825073" y="3875634"/>
            <a:ext cx="907144" cy="576036"/>
            <a:chOff x="3787976" y="4281747"/>
            <a:chExt cx="907144" cy="576036"/>
          </a:xfrm>
        </p:grpSpPr>
        <p:sp>
          <p:nvSpPr>
            <p:cNvPr id="44" name="Rounded Rectangle 43"/>
            <p:cNvSpPr/>
            <p:nvPr/>
          </p:nvSpPr>
          <p:spPr>
            <a:xfrm>
              <a:off x="3787976" y="4281747"/>
              <a:ext cx="907144" cy="576036"/>
            </a:xfrm>
            <a:prstGeom prst="roundRect">
              <a:avLst>
                <a:gd name="adj" fmla="val 13825"/>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ounded Rectangle 42"/>
            <p:cNvSpPr/>
            <p:nvPr/>
          </p:nvSpPr>
          <p:spPr>
            <a:xfrm>
              <a:off x="3804848" y="4298619"/>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36" name="Rounded Rectangle 35"/>
          <p:cNvSpPr/>
          <p:nvPr/>
        </p:nvSpPr>
        <p:spPr>
          <a:xfrm>
            <a:off x="4914909" y="3779880"/>
            <a:ext cx="90714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7" name="Group 36"/>
          <p:cNvGrpSpPr/>
          <p:nvPr/>
        </p:nvGrpSpPr>
        <p:grpSpPr>
          <a:xfrm>
            <a:off x="5015702" y="3875634"/>
            <a:ext cx="907144" cy="576036"/>
            <a:chOff x="4978605" y="4281747"/>
            <a:chExt cx="907144" cy="576036"/>
          </a:xfrm>
        </p:grpSpPr>
        <p:sp>
          <p:nvSpPr>
            <p:cNvPr id="42" name="Rounded Rectangle 41"/>
            <p:cNvSpPr/>
            <p:nvPr/>
          </p:nvSpPr>
          <p:spPr>
            <a:xfrm>
              <a:off x="4978605" y="4281747"/>
              <a:ext cx="90714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Rounded Rectangle 45"/>
            <p:cNvSpPr/>
            <p:nvPr/>
          </p:nvSpPr>
          <p:spPr>
            <a:xfrm>
              <a:off x="4995477" y="4298619"/>
              <a:ext cx="87340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38" name="Rounded Rectangle 37"/>
          <p:cNvSpPr/>
          <p:nvPr/>
        </p:nvSpPr>
        <p:spPr>
          <a:xfrm>
            <a:off x="6077562" y="3779880"/>
            <a:ext cx="982464" cy="57603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9" name="Group 38"/>
          <p:cNvGrpSpPr/>
          <p:nvPr/>
        </p:nvGrpSpPr>
        <p:grpSpPr>
          <a:xfrm>
            <a:off x="6178355" y="3875634"/>
            <a:ext cx="982464" cy="576036"/>
            <a:chOff x="6141258" y="4281747"/>
            <a:chExt cx="982464" cy="576036"/>
          </a:xfrm>
        </p:grpSpPr>
        <p:sp>
          <p:nvSpPr>
            <p:cNvPr id="40" name="Rounded Rectangle 39"/>
            <p:cNvSpPr/>
            <p:nvPr/>
          </p:nvSpPr>
          <p:spPr>
            <a:xfrm>
              <a:off x="6141258" y="4281747"/>
              <a:ext cx="982464" cy="57603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8"/>
            <p:cNvSpPr/>
            <p:nvPr/>
          </p:nvSpPr>
          <p:spPr>
            <a:xfrm>
              <a:off x="6158130" y="4298619"/>
              <a:ext cx="948720" cy="542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IN" sz="1600" kern="1200" dirty="0"/>
            </a:p>
          </p:txBody>
        </p:sp>
      </p:grpSp>
      <p:sp>
        <p:nvSpPr>
          <p:cNvPr id="64" name="TextBox 63"/>
          <p:cNvSpPr txBox="1"/>
          <p:nvPr/>
        </p:nvSpPr>
        <p:spPr>
          <a:xfrm>
            <a:off x="2590800" y="4038600"/>
            <a:ext cx="1099981" cy="369332"/>
          </a:xfrm>
          <a:prstGeom prst="rect">
            <a:avLst/>
          </a:prstGeom>
          <a:noFill/>
        </p:spPr>
        <p:txBody>
          <a:bodyPr wrap="none" rtlCol="0">
            <a:spAutoFit/>
          </a:bodyPr>
          <a:lstStyle/>
          <a:p>
            <a:r>
              <a:rPr lang="en-US" dirty="0" smtClean="0"/>
              <a:t>Sequence</a:t>
            </a:r>
            <a:endParaRPr lang="en-US" dirty="0"/>
          </a:p>
        </p:txBody>
      </p:sp>
      <p:sp>
        <p:nvSpPr>
          <p:cNvPr id="65" name="TextBox 64"/>
          <p:cNvSpPr txBox="1"/>
          <p:nvPr/>
        </p:nvSpPr>
        <p:spPr>
          <a:xfrm>
            <a:off x="3810000" y="3962400"/>
            <a:ext cx="1029449" cy="369332"/>
          </a:xfrm>
          <a:prstGeom prst="rect">
            <a:avLst/>
          </a:prstGeom>
          <a:noFill/>
        </p:spPr>
        <p:txBody>
          <a:bodyPr wrap="none" rtlCol="0">
            <a:spAutoFit/>
          </a:bodyPr>
          <a:lstStyle/>
          <a:p>
            <a:r>
              <a:rPr lang="en-US" dirty="0" smtClean="0"/>
              <a:t>Use Case</a:t>
            </a:r>
            <a:endParaRPr lang="en-US" dirty="0"/>
          </a:p>
        </p:txBody>
      </p:sp>
      <p:sp>
        <p:nvSpPr>
          <p:cNvPr id="66" name="TextBox 65"/>
          <p:cNvSpPr txBox="1"/>
          <p:nvPr/>
        </p:nvSpPr>
        <p:spPr>
          <a:xfrm>
            <a:off x="5029200" y="3962400"/>
            <a:ext cx="883575" cy="369332"/>
          </a:xfrm>
          <a:prstGeom prst="rect">
            <a:avLst/>
          </a:prstGeom>
          <a:noFill/>
        </p:spPr>
        <p:txBody>
          <a:bodyPr wrap="none" rtlCol="0">
            <a:spAutoFit/>
          </a:bodyPr>
          <a:lstStyle/>
          <a:p>
            <a:r>
              <a:rPr lang="en-US" dirty="0" smtClean="0"/>
              <a:t>Activity</a:t>
            </a:r>
            <a:endParaRPr lang="en-US" dirty="0"/>
          </a:p>
        </p:txBody>
      </p:sp>
      <p:sp>
        <p:nvSpPr>
          <p:cNvPr id="67" name="TextBox 66"/>
          <p:cNvSpPr txBox="1"/>
          <p:nvPr/>
        </p:nvSpPr>
        <p:spPr>
          <a:xfrm>
            <a:off x="5943600" y="4038600"/>
            <a:ext cx="1600200" cy="338554"/>
          </a:xfrm>
          <a:prstGeom prst="rect">
            <a:avLst/>
          </a:prstGeom>
          <a:noFill/>
        </p:spPr>
        <p:txBody>
          <a:bodyPr wrap="square" rtlCol="0">
            <a:spAutoFit/>
          </a:bodyPr>
          <a:lstStyle/>
          <a:p>
            <a:r>
              <a:rPr lang="en-US" sz="1600" dirty="0" smtClean="0"/>
              <a:t>Communication</a:t>
            </a:r>
            <a:endParaRPr lang="en-US" sz="1600" dirty="0"/>
          </a:p>
        </p:txBody>
      </p:sp>
      <p:sp>
        <p:nvSpPr>
          <p:cNvPr id="68" name="TextBox 67"/>
          <p:cNvSpPr txBox="1"/>
          <p:nvPr/>
        </p:nvSpPr>
        <p:spPr>
          <a:xfrm>
            <a:off x="381000" y="4876800"/>
            <a:ext cx="651140" cy="369332"/>
          </a:xfrm>
          <a:prstGeom prst="rect">
            <a:avLst/>
          </a:prstGeom>
          <a:noFill/>
        </p:spPr>
        <p:txBody>
          <a:bodyPr wrap="none" rtlCol="0">
            <a:spAutoFit/>
          </a:bodyPr>
          <a:lstStyle/>
          <a:p>
            <a:r>
              <a:rPr lang="en-US" dirty="0" smtClean="0"/>
              <a:t>Class</a:t>
            </a:r>
            <a:endParaRPr lang="en-US" dirty="0"/>
          </a:p>
        </p:txBody>
      </p:sp>
      <p:sp>
        <p:nvSpPr>
          <p:cNvPr id="69" name="TextBox 68"/>
          <p:cNvSpPr txBox="1"/>
          <p:nvPr/>
        </p:nvSpPr>
        <p:spPr>
          <a:xfrm>
            <a:off x="1524000" y="4876800"/>
            <a:ext cx="803425" cy="369332"/>
          </a:xfrm>
          <a:prstGeom prst="rect">
            <a:avLst/>
          </a:prstGeom>
          <a:noFill/>
        </p:spPr>
        <p:txBody>
          <a:bodyPr wrap="none" rtlCol="0">
            <a:spAutoFit/>
          </a:bodyPr>
          <a:lstStyle/>
          <a:p>
            <a:r>
              <a:rPr lang="en-US" dirty="0" smtClean="0"/>
              <a:t>Object</a:t>
            </a:r>
            <a:endParaRPr lang="en-US" dirty="0"/>
          </a:p>
        </p:txBody>
      </p:sp>
      <p:sp>
        <p:nvSpPr>
          <p:cNvPr id="70" name="TextBox 69"/>
          <p:cNvSpPr txBox="1"/>
          <p:nvPr/>
        </p:nvSpPr>
        <p:spPr>
          <a:xfrm>
            <a:off x="6629400" y="4953000"/>
            <a:ext cx="1295400" cy="369332"/>
          </a:xfrm>
          <a:prstGeom prst="rect">
            <a:avLst/>
          </a:prstGeom>
          <a:noFill/>
        </p:spPr>
        <p:txBody>
          <a:bodyPr wrap="square" rtlCol="0">
            <a:spAutoFit/>
          </a:bodyPr>
          <a:lstStyle/>
          <a:p>
            <a:r>
              <a:rPr lang="en-US" dirty="0" smtClean="0"/>
              <a:t>Component</a:t>
            </a:r>
            <a:endParaRPr lang="en-US" dirty="0"/>
          </a:p>
        </p:txBody>
      </p:sp>
      <p:sp>
        <p:nvSpPr>
          <p:cNvPr id="71" name="TextBox 70"/>
          <p:cNvSpPr txBox="1"/>
          <p:nvPr/>
        </p:nvSpPr>
        <p:spPr>
          <a:xfrm>
            <a:off x="7805300" y="4953000"/>
            <a:ext cx="1338700" cy="369332"/>
          </a:xfrm>
          <a:prstGeom prst="rect">
            <a:avLst/>
          </a:prstGeom>
          <a:noFill/>
        </p:spPr>
        <p:txBody>
          <a:bodyPr wrap="none" rtlCol="0">
            <a:spAutoFit/>
          </a:bodyPr>
          <a:lstStyle/>
          <a:p>
            <a:r>
              <a:rPr lang="en-US" dirty="0" smtClean="0"/>
              <a:t>Deployment</a:t>
            </a:r>
            <a:endParaRPr lang="en-US" dirty="0"/>
          </a:p>
        </p:txBody>
      </p:sp>
      <p:pic>
        <p:nvPicPr>
          <p:cNvPr id="72"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7162800" y="5410200"/>
            <a:ext cx="1828800" cy="1219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1800" b="1" i="1" dirty="0" smtClean="0">
                <a:latin typeface="Times New Roman" pitchFamily="18" charset="0"/>
                <a:cs typeface="Times New Roman" pitchFamily="18" charset="0"/>
              </a:rPr>
              <a:t>Use Case Diagram of  HMS</a:t>
            </a:r>
            <a:endParaRPr lang="en-US" sz="1800" b="1" i="1" dirty="0">
              <a:latin typeface="Times New Roman" pitchFamily="18" charset="0"/>
              <a:cs typeface="Times New Roman" pitchFamily="18" charset="0"/>
            </a:endParaRPr>
          </a:p>
        </p:txBody>
      </p:sp>
      <p:pic>
        <p:nvPicPr>
          <p:cNvPr id="4" name="Content Placeholder 3" descr="hms use case diagram.jpg"/>
          <p:cNvPicPr>
            <a:picLocks noGrp="1" noChangeAspect="1"/>
          </p:cNvPicPr>
          <p:nvPr>
            <p:ph idx="1"/>
          </p:nvPr>
        </p:nvPicPr>
        <p:blipFill>
          <a:blip r:embed="rId2"/>
          <a:stretch>
            <a:fillRect/>
          </a:stretch>
        </p:blipFill>
        <p:spPr>
          <a:xfrm>
            <a:off x="457200" y="457200"/>
            <a:ext cx="7086600" cy="6172200"/>
          </a:xfrm>
        </p:spPr>
      </p:pic>
      <p:pic>
        <p:nvPicPr>
          <p:cNvPr id="5" name="Picture 2" descr="C:\Users\Yogiji\Pictures\Images 4 hospital mgmt\plusStetoscop.jpg"/>
          <p:cNvPicPr>
            <a:picLocks noChangeAspect="1" noChangeArrowheads="1"/>
          </p:cNvPicPr>
          <p:nvPr/>
        </p:nvPicPr>
        <p:blipFill>
          <a:blip r:embed="rId3">
            <a:lum bright="-1000"/>
          </a:blip>
          <a:srcRect/>
          <a:stretch>
            <a:fillRect/>
          </a:stretch>
        </p:blipFill>
        <p:spPr bwMode="auto">
          <a:xfrm>
            <a:off x="7543800" y="4800600"/>
            <a:ext cx="1600200" cy="1676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Fully Dressed Narration</a:t>
            </a:r>
            <a:endParaRPr lang="en-US" sz="3200"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dirty="0" smtClean="0"/>
              <a:t> </a:t>
            </a:r>
          </a:p>
          <a:p>
            <a:pPr>
              <a:buFont typeface="Wingdings" pitchFamily="2" charset="2"/>
              <a:buChar char="Ø"/>
            </a:pPr>
            <a:r>
              <a:rPr lang="en-US" sz="1400" i="1" dirty="0" smtClean="0">
                <a:latin typeface="Times New Roman" pitchFamily="18" charset="0"/>
                <a:cs typeface="Times New Roman" pitchFamily="18" charset="0"/>
              </a:rPr>
              <a:t>UC1: 			</a:t>
            </a:r>
            <a:r>
              <a:rPr lang="en-US" sz="1400" b="1" i="1" u="sng" dirty="0" smtClean="0">
                <a:latin typeface="Times New Roman" pitchFamily="18" charset="0"/>
                <a:cs typeface="Times New Roman" pitchFamily="18" charset="0"/>
              </a:rPr>
              <a:t>Login to System</a:t>
            </a:r>
            <a:endParaRPr lang="en-US" sz="1400" i="1" dirty="0" smtClean="0">
              <a:latin typeface="Times New Roman" pitchFamily="18" charset="0"/>
              <a:cs typeface="Times New Roman" pitchFamily="18" charset="0"/>
            </a:endParaRPr>
          </a:p>
          <a:p>
            <a:pPr>
              <a:buFont typeface="Wingdings" pitchFamily="2" charset="2"/>
              <a:buChar char="Ø"/>
            </a:pPr>
            <a:r>
              <a:rPr lang="en-US" sz="1400" i="1" dirty="0" smtClean="0">
                <a:latin typeface="Times New Roman" pitchFamily="18" charset="0"/>
                <a:cs typeface="Times New Roman" pitchFamily="18" charset="0"/>
              </a:rPr>
              <a:t>Primary actors:	System Administrator, Receptionist/Management Staff, Doctor , Patient, Nurse.</a:t>
            </a:r>
          </a:p>
          <a:p>
            <a:pPr>
              <a:buFont typeface="Wingdings" pitchFamily="2" charset="2"/>
              <a:buChar char="Ø"/>
            </a:pPr>
            <a:r>
              <a:rPr lang="en-US" sz="1400" i="1" dirty="0" smtClean="0">
                <a:latin typeface="Times New Roman" pitchFamily="18" charset="0"/>
                <a:cs typeface="Times New Roman" pitchFamily="18" charset="0"/>
              </a:rPr>
              <a:t>Trigger: 		User hits login Button in HMS home page.</a:t>
            </a:r>
          </a:p>
          <a:p>
            <a:pPr>
              <a:buFont typeface="Wingdings" pitchFamily="2" charset="2"/>
              <a:buChar char="Ø"/>
            </a:pPr>
            <a:r>
              <a:rPr lang="en-US" sz="1400" i="1" dirty="0" smtClean="0">
                <a:latin typeface="Times New Roman" pitchFamily="18" charset="0"/>
                <a:cs typeface="Times New Roman" pitchFamily="18" charset="0"/>
              </a:rPr>
              <a:t>Preconditions:		The user is not yet logged in</a:t>
            </a:r>
          </a:p>
          <a:p>
            <a:pPr>
              <a:buFont typeface="Wingdings" pitchFamily="2" charset="2"/>
              <a:buChar char="Ø"/>
            </a:pPr>
            <a:r>
              <a:rPr lang="en-US" sz="1400" i="1" dirty="0" err="1" smtClean="0">
                <a:latin typeface="Times New Roman" pitchFamily="18" charset="0"/>
                <a:cs typeface="Times New Roman" pitchFamily="18" charset="0"/>
              </a:rPr>
              <a:t>Postconditions</a:t>
            </a:r>
            <a:r>
              <a:rPr lang="en-US" sz="1400" i="1" dirty="0" smtClean="0">
                <a:latin typeface="Times New Roman" pitchFamily="18" charset="0"/>
                <a:cs typeface="Times New Roman" pitchFamily="18" charset="0"/>
              </a:rPr>
              <a:t>: 	The user can access the main menu of their Profile</a:t>
            </a:r>
          </a:p>
          <a:p>
            <a:pPr>
              <a:buFont typeface="Wingdings" pitchFamily="2" charset="2"/>
              <a:buChar char="Ø"/>
            </a:pPr>
            <a:r>
              <a:rPr lang="en-US" sz="1400" i="1" dirty="0" smtClean="0">
                <a:latin typeface="Times New Roman" pitchFamily="18" charset="0"/>
                <a:cs typeface="Times New Roman" pitchFamily="18" charset="0"/>
              </a:rPr>
              <a:t>Main Success scenario</a:t>
            </a:r>
            <a:r>
              <a:rPr lang="en-US" sz="1400" i="1" dirty="0" smtClean="0">
                <a:latin typeface="Times New Roman" pitchFamily="18" charset="0"/>
                <a:cs typeface="Times New Roman" pitchFamily="18" charset="0"/>
              </a:rPr>
              <a:t>:</a:t>
            </a:r>
          </a:p>
          <a:p>
            <a:pPr marL="514350" indent="-514350">
              <a:buFont typeface="+mj-lt"/>
              <a:buAutoNum type="arabicPeriod"/>
            </a:pPr>
            <a:r>
              <a:rPr lang="en-US" sz="1400" i="1" dirty="0" smtClean="0">
                <a:latin typeface="Times New Roman" pitchFamily="18" charset="0"/>
                <a:cs typeface="Times New Roman" pitchFamily="18" charset="0"/>
              </a:rPr>
              <a:t> </a:t>
            </a:r>
            <a:r>
              <a:rPr lang="en-US" sz="1400" i="1" dirty="0" smtClean="0">
                <a:latin typeface="Times New Roman" pitchFamily="18" charset="0"/>
                <a:cs typeface="Times New Roman" pitchFamily="18" charset="0"/>
              </a:rPr>
              <a:t>User </a:t>
            </a:r>
            <a:r>
              <a:rPr lang="en-US" sz="1400" i="1" dirty="0" smtClean="0">
                <a:latin typeface="Times New Roman" pitchFamily="18" charset="0"/>
                <a:cs typeface="Times New Roman" pitchFamily="18" charset="0"/>
              </a:rPr>
              <a:t>types in his/her User Name</a:t>
            </a:r>
          </a:p>
          <a:p>
            <a:pPr marL="514350" lvl="0" indent="-514350">
              <a:buFont typeface="+mj-lt"/>
              <a:buAutoNum type="arabicPeriod"/>
            </a:pPr>
            <a:r>
              <a:rPr lang="en-US" sz="1400" i="1" dirty="0" smtClean="0">
                <a:latin typeface="Times New Roman" pitchFamily="18" charset="0"/>
                <a:cs typeface="Times New Roman" pitchFamily="18" charset="0"/>
              </a:rPr>
              <a:t>User types in his/her Password</a:t>
            </a:r>
          </a:p>
          <a:p>
            <a:pPr marL="514350" lvl="0" indent="-514350">
              <a:buFont typeface="+mj-lt"/>
              <a:buAutoNum type="arabicPeriod"/>
            </a:pPr>
            <a:r>
              <a:rPr lang="en-US" sz="1400" i="1" dirty="0" smtClean="0">
                <a:latin typeface="Times New Roman" pitchFamily="18" charset="0"/>
                <a:cs typeface="Times New Roman" pitchFamily="18" charset="0"/>
              </a:rPr>
              <a:t>System Validates given login parameters</a:t>
            </a:r>
          </a:p>
          <a:p>
            <a:pPr marL="514350" lvl="0" indent="-514350">
              <a:buFont typeface="+mj-lt"/>
              <a:buAutoNum type="arabicPeriod"/>
            </a:pPr>
            <a:r>
              <a:rPr lang="en-US" sz="1400" i="1" dirty="0" smtClean="0">
                <a:latin typeface="Times New Roman" pitchFamily="18" charset="0"/>
                <a:cs typeface="Times New Roman" pitchFamily="18" charset="0"/>
              </a:rPr>
              <a:t>System creates a new session for the user</a:t>
            </a:r>
          </a:p>
          <a:p>
            <a:pPr marL="514350" indent="-514350">
              <a:buFont typeface="Wingdings" pitchFamily="2" charset="2"/>
              <a:buChar char="Ø"/>
            </a:pPr>
            <a:r>
              <a:rPr lang="en-US" sz="1400" i="1" dirty="0" smtClean="0">
                <a:latin typeface="Times New Roman" pitchFamily="18" charset="0"/>
                <a:cs typeface="Times New Roman" pitchFamily="18" charset="0"/>
              </a:rPr>
              <a:t>Alternative flows:</a:t>
            </a:r>
          </a:p>
          <a:p>
            <a:pPr marL="514350" lvl="0" indent="-514350">
              <a:buFont typeface="+mj-lt"/>
              <a:buAutoNum type="arabicPeriod"/>
            </a:pPr>
            <a:r>
              <a:rPr lang="en-US" sz="1400" i="1" dirty="0" smtClean="0">
                <a:latin typeface="Times New Roman" pitchFamily="18" charset="0"/>
                <a:cs typeface="Times New Roman" pitchFamily="18" charset="0"/>
              </a:rPr>
              <a:t>User provides invalid login parameters.</a:t>
            </a:r>
          </a:p>
          <a:p>
            <a:pPr marL="514350" lvl="0" indent="-514350">
              <a:buFont typeface="+mj-lt"/>
              <a:buAutoNum type="arabicPeriod"/>
            </a:pPr>
            <a:r>
              <a:rPr lang="en-US" sz="1400" i="1" dirty="0" smtClean="0">
                <a:latin typeface="Times New Roman" pitchFamily="18" charset="0"/>
                <a:cs typeface="Times New Roman" pitchFamily="18" charset="0"/>
              </a:rPr>
              <a:t>System show warning about wrong parameters.</a:t>
            </a:r>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Autofit/>
          </a:bodyPr>
          <a:lstStyle/>
          <a:p>
            <a:pPr marL="514350" lvl="0" indent="-514350">
              <a:buNone/>
            </a:pPr>
            <a:r>
              <a:rPr lang="en-US" sz="1200" i="1" dirty="0" smtClean="0">
                <a:latin typeface="Times New Roman" pitchFamily="18" charset="0"/>
                <a:cs typeface="Times New Roman" pitchFamily="18" charset="0"/>
              </a:rPr>
              <a:t>3.System </a:t>
            </a:r>
            <a:r>
              <a:rPr lang="en-US" sz="1200" i="1" dirty="0" smtClean="0">
                <a:latin typeface="Times New Roman" pitchFamily="18" charset="0"/>
                <a:cs typeface="Times New Roman" pitchFamily="18" charset="0"/>
              </a:rPr>
              <a:t>redirects the user to the login page again.</a:t>
            </a:r>
            <a:endParaRPr lang="en-US" sz="1200" dirty="0" smtClean="0">
              <a:latin typeface="Times New Roman" pitchFamily="18" charset="0"/>
              <a:cs typeface="Times New Roman" pitchFamily="18" charset="0"/>
            </a:endParaRPr>
          </a:p>
          <a:p>
            <a:pPr marL="514350" lvl="0" indent="-514350">
              <a:buNone/>
            </a:pPr>
            <a:r>
              <a:rPr lang="en-US" sz="1200" i="1" dirty="0" smtClean="0">
                <a:latin typeface="Times New Roman" pitchFamily="18" charset="0"/>
                <a:cs typeface="Times New Roman" pitchFamily="18" charset="0"/>
              </a:rPr>
              <a:t>4. User </a:t>
            </a:r>
            <a:r>
              <a:rPr lang="en-US" sz="1200" i="1" dirty="0" smtClean="0">
                <a:latin typeface="Times New Roman" pitchFamily="18" charset="0"/>
                <a:cs typeface="Times New Roman" pitchFamily="18" charset="0"/>
              </a:rPr>
              <a:t>re enters his/her id and password.</a:t>
            </a:r>
            <a:endParaRPr lang="en-US" sz="1200" dirty="0" smtClean="0">
              <a:latin typeface="Times New Roman" pitchFamily="18" charset="0"/>
              <a:cs typeface="Times New Roman" pitchFamily="18" charset="0"/>
            </a:endParaRPr>
          </a:p>
          <a:p>
            <a:pPr>
              <a:buNone/>
            </a:pPr>
            <a:r>
              <a:rPr lang="en-US" sz="1200" i="1" dirty="0" smtClean="0">
                <a:latin typeface="Times New Roman" pitchFamily="18" charset="0"/>
                <a:cs typeface="Times New Roman" pitchFamily="18" charset="0"/>
              </a:rPr>
              <a:t>    Inclusive </a:t>
            </a:r>
            <a:r>
              <a:rPr lang="en-US" sz="1200" i="1" dirty="0" smtClean="0">
                <a:latin typeface="Times New Roman" pitchFamily="18" charset="0"/>
                <a:cs typeface="Times New Roman" pitchFamily="18" charset="0"/>
              </a:rPr>
              <a:t>Use Case:</a:t>
            </a:r>
            <a:endParaRPr lang="en-US" sz="1200" dirty="0" smtClean="0">
              <a:latin typeface="Times New Roman" pitchFamily="18" charset="0"/>
              <a:cs typeface="Times New Roman" pitchFamily="18" charset="0"/>
            </a:endParaRPr>
          </a:p>
          <a:p>
            <a:pPr lvl="0"/>
            <a:r>
              <a:rPr lang="en-US" sz="1200" i="1" dirty="0" smtClean="0">
                <a:latin typeface="Times New Roman" pitchFamily="18" charset="0"/>
                <a:cs typeface="Times New Roman" pitchFamily="18" charset="0"/>
              </a:rPr>
              <a:t>None?</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Special requirements:		System Response time less than 3 seconds </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Technology and Data Variations List: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User wants to be remembered on a particular Pc.</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Frequency of occurrence:	Once every time use gets log out.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UC2: 			</a:t>
            </a:r>
            <a:r>
              <a:rPr lang="en-US" sz="1200" b="1" i="1" u="sng" dirty="0" smtClean="0">
                <a:latin typeface="Times New Roman" pitchFamily="18" charset="0"/>
                <a:cs typeface="Times New Roman" pitchFamily="18" charset="0"/>
              </a:rPr>
              <a:t>Logout from System</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Primary actors:	System Administrator, Receptionist/Management Staff, Doctor , Patient, Nurse.</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Trigger: 		User hits logout Button in HMS home page.</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Preconditions:		The user is logged in</a:t>
            </a:r>
            <a:endParaRPr lang="en-US" sz="1200" dirty="0" smtClean="0">
              <a:latin typeface="Times New Roman" pitchFamily="18" charset="0"/>
              <a:cs typeface="Times New Roman" pitchFamily="18" charset="0"/>
            </a:endParaRPr>
          </a:p>
          <a:p>
            <a:r>
              <a:rPr lang="en-US" sz="1200" i="1" dirty="0" err="1" smtClean="0">
                <a:latin typeface="Times New Roman" pitchFamily="18" charset="0"/>
                <a:cs typeface="Times New Roman" pitchFamily="18" charset="0"/>
              </a:rPr>
              <a:t>Postconditions</a:t>
            </a:r>
            <a:r>
              <a:rPr lang="en-US" sz="1200" i="1" dirty="0" smtClean="0">
                <a:latin typeface="Times New Roman" pitchFamily="18" charset="0"/>
                <a:cs typeface="Times New Roman" pitchFamily="18" charset="0"/>
              </a:rPr>
              <a:t>: 	The user successfully gets logged out from his/her account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Main Success scenario:</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lvl="0"/>
            <a:r>
              <a:rPr lang="en-US" sz="1200" i="1" dirty="0" smtClean="0">
                <a:latin typeface="Times New Roman" pitchFamily="18" charset="0"/>
                <a:cs typeface="Times New Roman" pitchFamily="18" charset="0"/>
              </a:rPr>
              <a:t>User finishes his/her session by hitting logout option and get log out from HMS</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Alternative flows:</a:t>
            </a:r>
            <a:endParaRPr lang="en-US" sz="1200" dirty="0" smtClean="0">
              <a:latin typeface="Times New Roman" pitchFamily="18" charset="0"/>
              <a:cs typeface="Times New Roman" pitchFamily="18" charset="0"/>
            </a:endParaRPr>
          </a:p>
          <a:p>
            <a:pPr lvl="0"/>
            <a:r>
              <a:rPr lang="en-US" sz="1200" i="1" dirty="0" smtClean="0">
                <a:latin typeface="Times New Roman" pitchFamily="18" charset="0"/>
                <a:cs typeface="Times New Roman" pitchFamily="18" charset="0"/>
              </a:rPr>
              <a:t>Net gets disconnected:</a:t>
            </a:r>
            <a:endParaRPr lang="en-US" sz="1200" dirty="0" smtClean="0">
              <a:latin typeface="Times New Roman" pitchFamily="18" charset="0"/>
              <a:cs typeface="Times New Roman" pitchFamily="18" charset="0"/>
            </a:endParaRPr>
          </a:p>
          <a:p>
            <a:pPr lvl="0"/>
            <a:r>
              <a:rPr lang="en-US" sz="1200" i="1" dirty="0" smtClean="0">
                <a:latin typeface="Times New Roman" pitchFamily="18" charset="0"/>
                <a:cs typeface="Times New Roman" pitchFamily="18" charset="0"/>
              </a:rPr>
              <a:t>System will automatically log  out if net gets disconnected.</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Inclusive Use Case:</a:t>
            </a:r>
            <a:endParaRPr lang="en-US" sz="1200" dirty="0" smtClean="0">
              <a:latin typeface="Times New Roman" pitchFamily="18" charset="0"/>
              <a:cs typeface="Times New Roman" pitchFamily="18" charset="0"/>
            </a:endParaRPr>
          </a:p>
          <a:p>
            <a:pPr lvl="0"/>
            <a:r>
              <a:rPr lang="en-US" sz="1200" i="1" dirty="0" smtClean="0">
                <a:latin typeface="Times New Roman" pitchFamily="18" charset="0"/>
                <a:cs typeface="Times New Roman" pitchFamily="18" charset="0"/>
              </a:rPr>
              <a:t>Login.</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Special requirements:		System Response time less than 3 seconds </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Technology and Data Variations List: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None?</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Frequency of occurrence:	Once every time use gets logged it.</a:t>
            </a:r>
            <a:endParaRPr lang="en-US" sz="1200" dirty="0" smtClean="0">
              <a:latin typeface="Times New Roman" pitchFamily="18" charset="0"/>
              <a:cs typeface="Times New Roman" pitchFamily="18" charset="0"/>
            </a:endParaRPr>
          </a:p>
          <a:p>
            <a:r>
              <a:rPr lang="en-US" sz="1200" i="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629400"/>
          </a:xfrm>
        </p:spPr>
        <p:txBody>
          <a:bodyPr>
            <a:noAutofit/>
          </a:bodyPr>
          <a:lstStyle/>
          <a:p>
            <a:pPr>
              <a:buNone/>
            </a:pPr>
            <a:endParaRPr lang="en-US" sz="1200" dirty="0" smtClean="0"/>
          </a:p>
          <a:p>
            <a:r>
              <a:rPr lang="en-US" sz="1200" i="1" dirty="0" smtClean="0"/>
              <a:t> </a:t>
            </a:r>
            <a:endParaRPr lang="en-US" sz="1200" dirty="0" smtClean="0"/>
          </a:p>
          <a:p>
            <a:r>
              <a:rPr lang="en-US" sz="1200" i="1" dirty="0" smtClean="0"/>
              <a:t>UC3: 			</a:t>
            </a:r>
            <a:r>
              <a:rPr lang="en-US" sz="1200" b="1" i="1" u="sng" dirty="0" smtClean="0"/>
              <a:t>Add/Register Patient</a:t>
            </a:r>
            <a:r>
              <a:rPr lang="en-US" sz="1200" i="1" dirty="0" smtClean="0"/>
              <a:t> </a:t>
            </a:r>
            <a:endParaRPr lang="en-US" sz="1200" dirty="0" smtClean="0"/>
          </a:p>
          <a:p>
            <a:r>
              <a:rPr lang="en-US" sz="1200" i="1" dirty="0" smtClean="0"/>
              <a:t>Primary actors:	System Administrator, Receptionist/Management Staff</a:t>
            </a:r>
            <a:endParaRPr lang="en-US" sz="1200" dirty="0" smtClean="0"/>
          </a:p>
          <a:p>
            <a:r>
              <a:rPr lang="en-US" sz="1200" i="1" dirty="0" smtClean="0"/>
              <a:t>Trigger: 		Admin/ Receptionist hits register Patient Button in HMS home page.</a:t>
            </a:r>
            <a:endParaRPr lang="en-US" sz="1200" dirty="0" smtClean="0"/>
          </a:p>
          <a:p>
            <a:r>
              <a:rPr lang="en-US" sz="1200" i="1" dirty="0" smtClean="0"/>
              <a:t>Preconditions:		Patient is not Already Registered</a:t>
            </a:r>
            <a:endParaRPr lang="en-US" sz="1200" dirty="0" smtClean="0"/>
          </a:p>
          <a:p>
            <a:r>
              <a:rPr lang="en-US" sz="1200" i="1" dirty="0" err="1" smtClean="0"/>
              <a:t>Postconditions</a:t>
            </a:r>
            <a:r>
              <a:rPr lang="en-US" sz="1200" i="1" dirty="0" smtClean="0"/>
              <a:t>: 	Patient gets Register</a:t>
            </a:r>
            <a:endParaRPr lang="en-US" sz="1200" dirty="0" smtClean="0"/>
          </a:p>
          <a:p>
            <a:r>
              <a:rPr lang="en-US" sz="1200" i="1" dirty="0" smtClean="0"/>
              <a:t>Main Success scenario:</a:t>
            </a:r>
            <a:endParaRPr lang="en-US" sz="1200" dirty="0" smtClean="0"/>
          </a:p>
          <a:p>
            <a:r>
              <a:rPr lang="en-US" sz="1200" i="1" dirty="0" smtClean="0"/>
              <a:t> </a:t>
            </a:r>
            <a:endParaRPr lang="en-US" sz="1200" dirty="0" smtClean="0"/>
          </a:p>
          <a:p>
            <a:pPr lvl="0"/>
            <a:r>
              <a:rPr lang="en-US" sz="1200" i="1" dirty="0" smtClean="0"/>
              <a:t>New Patient comes to the hospital.</a:t>
            </a:r>
            <a:endParaRPr lang="en-US" sz="1200" dirty="0" smtClean="0"/>
          </a:p>
          <a:p>
            <a:pPr lvl="0"/>
            <a:r>
              <a:rPr lang="en-US" sz="1200" i="1" dirty="0" smtClean="0"/>
              <a:t>Admin/Receptionist starts a new Patient registration</a:t>
            </a:r>
            <a:endParaRPr lang="en-US" sz="1200" dirty="0" smtClean="0"/>
          </a:p>
          <a:p>
            <a:pPr lvl="0"/>
            <a:r>
              <a:rPr lang="en-US" sz="1200" i="1" dirty="0" smtClean="0"/>
              <a:t>Admin/Receptionist enters basic Patient information (Name, Age, Gender, </a:t>
            </a:r>
            <a:r>
              <a:rPr lang="en-US" sz="1200" i="1" dirty="0" err="1" smtClean="0"/>
              <a:t>Cnic</a:t>
            </a:r>
            <a:r>
              <a:rPr lang="en-US" sz="1200" i="1" dirty="0" smtClean="0"/>
              <a:t> of his/her or guardian, Phone Number,  Illness)</a:t>
            </a:r>
            <a:endParaRPr lang="en-US" sz="1200" dirty="0" smtClean="0"/>
          </a:p>
          <a:p>
            <a:pPr lvl="0"/>
            <a:r>
              <a:rPr lang="en-US" sz="1200" i="1" dirty="0" smtClean="0"/>
              <a:t>System Assigns New Id and Password to Patient.</a:t>
            </a:r>
            <a:endParaRPr lang="en-US" sz="1200" dirty="0" smtClean="0"/>
          </a:p>
          <a:p>
            <a:pPr lvl="0"/>
            <a:r>
              <a:rPr lang="en-US" sz="1200" i="1" dirty="0" smtClean="0"/>
              <a:t>Admin/Receptionist saves Registration Form</a:t>
            </a:r>
            <a:endParaRPr lang="en-US" sz="1200" dirty="0" smtClean="0"/>
          </a:p>
          <a:p>
            <a:pPr lvl="0"/>
            <a:r>
              <a:rPr lang="en-US" sz="1200" i="1" dirty="0" smtClean="0"/>
              <a:t>System Displays Profile of new Patients.</a:t>
            </a:r>
            <a:endParaRPr lang="en-US" sz="1200" dirty="0" smtClean="0"/>
          </a:p>
          <a:p>
            <a:r>
              <a:rPr lang="en-US" sz="1200" i="1" dirty="0" smtClean="0"/>
              <a:t> </a:t>
            </a:r>
            <a:endParaRPr lang="en-US" sz="1200" dirty="0" smtClean="0"/>
          </a:p>
          <a:p>
            <a:r>
              <a:rPr lang="en-US" sz="1200" i="1" dirty="0" smtClean="0"/>
              <a:t>Alternative flows:</a:t>
            </a:r>
            <a:endParaRPr lang="en-US" sz="1200" dirty="0" smtClean="0"/>
          </a:p>
          <a:p>
            <a:pPr lvl="0"/>
            <a:r>
              <a:rPr lang="en-US" sz="1200" i="1" dirty="0" smtClean="0"/>
              <a:t>at any time system fails:</a:t>
            </a:r>
            <a:endParaRPr lang="en-US" sz="1200" dirty="0" smtClean="0"/>
          </a:p>
          <a:p>
            <a:pPr lvl="0"/>
            <a:r>
              <a:rPr lang="en-US" sz="1200" i="1" dirty="0" smtClean="0"/>
              <a:t>Admin/ Receptionist restarts system, logs in and request recovery of prior state.</a:t>
            </a:r>
            <a:endParaRPr lang="en-US" sz="1200" dirty="0" smtClean="0"/>
          </a:p>
          <a:p>
            <a:pPr lvl="0"/>
            <a:r>
              <a:rPr lang="en-US" sz="1200" i="1" dirty="0" smtClean="0"/>
              <a:t>System reconstructs prior state</a:t>
            </a:r>
            <a:endParaRPr lang="en-US" sz="1200" dirty="0" smtClean="0"/>
          </a:p>
          <a:p>
            <a:pPr lvl="0"/>
            <a:r>
              <a:rPr lang="en-US" sz="1200" i="1" dirty="0" smtClean="0"/>
              <a:t>Admin/ Receptionist starts a new Patient registration</a:t>
            </a:r>
            <a:endParaRPr lang="en-US" sz="1200" dirty="0" smtClean="0"/>
          </a:p>
          <a:p>
            <a:r>
              <a:rPr lang="en-US" sz="1200" i="1" dirty="0" smtClean="0"/>
              <a:t>b)  Any Required Field Left Blank in Registration Form</a:t>
            </a:r>
            <a:endParaRPr lang="en-US" sz="1200" dirty="0" smtClean="0"/>
          </a:p>
          <a:p>
            <a:pPr lvl="0"/>
            <a:r>
              <a:rPr lang="en-US" sz="1200" i="1" dirty="0" smtClean="0"/>
              <a:t>System signals error to Admin/Patient</a:t>
            </a:r>
            <a:endParaRPr lang="en-US" sz="1200" dirty="0" smtClean="0"/>
          </a:p>
          <a:p>
            <a:pPr lvl="0"/>
            <a:r>
              <a:rPr lang="en-US" sz="1200" i="1" dirty="0" smtClean="0"/>
              <a:t>Admin/ Receptionist enters missing field to get Patient Register.</a:t>
            </a:r>
            <a:endParaRPr lang="en-US" sz="1200" dirty="0" smtClean="0"/>
          </a:p>
          <a:p>
            <a:r>
              <a:rPr lang="en-US" sz="1200" i="1" dirty="0" smtClean="0"/>
              <a:t>Inclusive Use Case:</a:t>
            </a:r>
            <a:endParaRPr lang="en-US" sz="1200" dirty="0" smtClean="0"/>
          </a:p>
          <a:p>
            <a:pPr lvl="0"/>
            <a:r>
              <a:rPr lang="en-US" sz="1200" i="1" dirty="0" smtClean="0"/>
              <a:t>Login.</a:t>
            </a:r>
            <a:endParaRPr lang="en-US" sz="1200" dirty="0" smtClean="0"/>
          </a:p>
          <a:p>
            <a:r>
              <a:rPr lang="en-US" sz="1200" i="1" dirty="0" smtClean="0"/>
              <a:t>Special requirements:		System Response time less than 3 seconds </a:t>
            </a:r>
            <a:endParaRPr lang="en-US" sz="1200" dirty="0" smtClean="0"/>
          </a:p>
          <a:p>
            <a:r>
              <a:rPr lang="en-US" sz="1200" i="1" dirty="0" smtClean="0"/>
              <a:t>Technology and Data Variations List:</a:t>
            </a:r>
            <a:endParaRPr lang="en-US" sz="1200" dirty="0" smtClean="0"/>
          </a:p>
          <a:p>
            <a:r>
              <a:rPr lang="en-US" sz="1200" i="1" dirty="0" smtClean="0"/>
              <a:t>				Patient Id and Password could be generated by the system or </a:t>
            </a:r>
            <a:r>
              <a:rPr lang="en-US" sz="1200" i="1" dirty="0" smtClean="0"/>
              <a:t>entered</a:t>
            </a:r>
            <a:endParaRPr lang="en-US" sz="1200"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543800" y="4419600"/>
            <a:ext cx="1600200" cy="1676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fontScale="25000" lnSpcReduction="20000"/>
          </a:bodyPr>
          <a:lstStyle/>
          <a:p>
            <a:r>
              <a:rPr lang="en-US" sz="4000" i="1" dirty="0" smtClean="0"/>
              <a:t>by Admin/ Receptionist.</a:t>
            </a:r>
            <a:endParaRPr lang="en-US" sz="4000" dirty="0" smtClean="0"/>
          </a:p>
          <a:p>
            <a:r>
              <a:rPr lang="en-US" sz="4000" i="1" dirty="0" smtClean="0"/>
              <a:t>Frequency of occurrence:	Patient only gets registered once. </a:t>
            </a:r>
            <a:endParaRPr lang="en-US" sz="4000" dirty="0" smtClean="0"/>
          </a:p>
          <a:p>
            <a:pPr>
              <a:buNone/>
            </a:pPr>
            <a:endParaRPr lang="en-US" sz="3700" i="1" dirty="0" smtClean="0"/>
          </a:p>
          <a:p>
            <a:pPr>
              <a:buNone/>
            </a:pPr>
            <a:r>
              <a:rPr lang="en-US" sz="3700" i="1" dirty="0" smtClean="0"/>
              <a:t> </a:t>
            </a:r>
            <a:endParaRPr lang="en-US" sz="3700" dirty="0" smtClean="0"/>
          </a:p>
          <a:p>
            <a:r>
              <a:rPr lang="en-US" sz="3700" i="1" dirty="0" smtClean="0"/>
              <a:t>UC4: 			</a:t>
            </a:r>
            <a:r>
              <a:rPr lang="en-US" sz="4800" b="1" i="1" u="sng" dirty="0" smtClean="0"/>
              <a:t>Add/Register Doctor</a:t>
            </a:r>
            <a:r>
              <a:rPr lang="en-US" sz="4800" i="1" dirty="0" smtClean="0"/>
              <a:t> </a:t>
            </a:r>
            <a:endParaRPr lang="en-US" sz="4800" dirty="0" smtClean="0"/>
          </a:p>
          <a:p>
            <a:r>
              <a:rPr lang="en-US" sz="4800" i="1" dirty="0" smtClean="0"/>
              <a:t>Primary actors:	System Administrator</a:t>
            </a:r>
            <a:endParaRPr lang="en-US" sz="4800" dirty="0" smtClean="0"/>
          </a:p>
          <a:p>
            <a:r>
              <a:rPr lang="en-US" sz="4800" i="1" dirty="0" smtClean="0"/>
              <a:t>Trigger: 		Admin hits register Doctor Button in HMS home page.</a:t>
            </a:r>
            <a:endParaRPr lang="en-US" sz="4800" dirty="0" smtClean="0"/>
          </a:p>
          <a:p>
            <a:r>
              <a:rPr lang="en-US" sz="4800" i="1" dirty="0" smtClean="0"/>
              <a:t>Preconditions:		Doctor is not Already Registered</a:t>
            </a:r>
            <a:endParaRPr lang="en-US" sz="4800" dirty="0" smtClean="0"/>
          </a:p>
          <a:p>
            <a:r>
              <a:rPr lang="en-US" sz="4800" i="1" dirty="0" err="1" smtClean="0"/>
              <a:t>Postconditions</a:t>
            </a:r>
            <a:r>
              <a:rPr lang="en-US" sz="4800" i="1" dirty="0" smtClean="0"/>
              <a:t>: 	Doctor gets Register</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Admin starts a new Doctor registration.</a:t>
            </a:r>
            <a:endParaRPr lang="en-US" sz="4800" dirty="0" smtClean="0"/>
          </a:p>
          <a:p>
            <a:pPr lvl="0"/>
            <a:r>
              <a:rPr lang="en-US" sz="4800" i="1" dirty="0" smtClean="0"/>
              <a:t>Admin enters basic Doctor information (Name, Age, Gender, </a:t>
            </a:r>
            <a:r>
              <a:rPr lang="en-US" sz="4800" i="1" dirty="0" err="1" smtClean="0"/>
              <a:t>Cnic</a:t>
            </a:r>
            <a:r>
              <a:rPr lang="en-US" sz="4800" i="1" dirty="0" smtClean="0"/>
              <a:t> of his/her, Phone Number,  Illness)</a:t>
            </a:r>
            <a:endParaRPr lang="en-US" sz="4800" dirty="0" smtClean="0"/>
          </a:p>
          <a:p>
            <a:pPr lvl="0"/>
            <a:r>
              <a:rPr lang="en-US" sz="4800" i="1" dirty="0" smtClean="0"/>
              <a:t>Admin enters  Qualifications (Degree, Specialty, Experience).</a:t>
            </a:r>
            <a:endParaRPr lang="en-US" sz="4800" dirty="0" smtClean="0"/>
          </a:p>
          <a:p>
            <a:pPr lvl="0"/>
            <a:r>
              <a:rPr lang="en-US" sz="4800" i="1" dirty="0" smtClean="0"/>
              <a:t>System Assigns New Id and Password to Doctor.</a:t>
            </a:r>
            <a:endParaRPr lang="en-US" sz="4800" dirty="0" smtClean="0"/>
          </a:p>
          <a:p>
            <a:pPr lvl="0"/>
            <a:r>
              <a:rPr lang="en-US" sz="4800" i="1" dirty="0" smtClean="0"/>
              <a:t>Admin saves Registration Form</a:t>
            </a:r>
            <a:endParaRPr lang="en-US" sz="4800" dirty="0" smtClean="0"/>
          </a:p>
          <a:p>
            <a:pPr lvl="0"/>
            <a:r>
              <a:rPr lang="en-US" sz="4800" i="1" dirty="0" smtClean="0"/>
              <a:t>System Displays Profile of new Doctor.</a:t>
            </a:r>
            <a:endParaRPr lang="en-US" sz="4800" dirty="0" smtClean="0"/>
          </a:p>
          <a:p>
            <a:r>
              <a:rPr lang="en-US" sz="4800" i="1" dirty="0" smtClean="0"/>
              <a:t> </a:t>
            </a:r>
            <a:endParaRPr lang="en-US" sz="4800" dirty="0" smtClean="0"/>
          </a:p>
          <a:p>
            <a:r>
              <a:rPr lang="en-US" sz="4800" i="1" dirty="0" smtClean="0"/>
              <a:t>Alternative flows:</a:t>
            </a:r>
            <a:endParaRPr lang="en-US" sz="4800" dirty="0" smtClean="0"/>
          </a:p>
          <a:p>
            <a:pPr lvl="0"/>
            <a:r>
              <a:rPr lang="en-US" sz="4800" i="1" dirty="0" smtClean="0"/>
              <a:t>at any time system fails:</a:t>
            </a:r>
            <a:endParaRPr lang="en-US" sz="4800" dirty="0" smtClean="0"/>
          </a:p>
          <a:p>
            <a:pPr lvl="0"/>
            <a:r>
              <a:rPr lang="en-US" sz="4800" i="1" dirty="0" smtClean="0"/>
              <a:t>Admin restarts system, logs in and request recovery of prior state.</a:t>
            </a:r>
            <a:endParaRPr lang="en-US" sz="4800" dirty="0" smtClean="0"/>
          </a:p>
          <a:p>
            <a:pPr lvl="0"/>
            <a:r>
              <a:rPr lang="en-US" sz="4800" i="1" dirty="0" smtClean="0"/>
              <a:t>System reconstructs prior state</a:t>
            </a:r>
            <a:endParaRPr lang="en-US" sz="4800" dirty="0" smtClean="0"/>
          </a:p>
          <a:p>
            <a:pPr lvl="0"/>
            <a:r>
              <a:rPr lang="en-US" sz="4800" i="1" dirty="0" smtClean="0"/>
              <a:t>Admin starts a new Patient registration</a:t>
            </a:r>
            <a:endParaRPr lang="en-US" sz="4800" dirty="0" smtClean="0"/>
          </a:p>
          <a:p>
            <a:pPr lvl="0"/>
            <a:r>
              <a:rPr lang="en-US" sz="4800" i="1" dirty="0" smtClean="0"/>
              <a:t>  Any Required Field Left Blank in Registration Form</a:t>
            </a:r>
            <a:endParaRPr lang="en-US" sz="4800" dirty="0" smtClean="0"/>
          </a:p>
          <a:p>
            <a:pPr lvl="0"/>
            <a:r>
              <a:rPr lang="en-US" sz="4800" i="1" dirty="0" smtClean="0"/>
              <a:t>System signals error to Admin</a:t>
            </a:r>
            <a:endParaRPr lang="en-US" sz="4800" dirty="0" smtClean="0"/>
          </a:p>
          <a:p>
            <a:pPr lvl="0"/>
            <a:r>
              <a:rPr lang="en-US" sz="4800" i="1" dirty="0" smtClean="0"/>
              <a:t>Admin enters missing field to get Doctor Register.</a:t>
            </a:r>
            <a:endParaRPr lang="en-US" sz="4800" dirty="0" smtClean="0"/>
          </a:p>
          <a:p>
            <a:r>
              <a:rPr lang="en-US" sz="4800" i="1" dirty="0" smtClean="0"/>
              <a:t>Inclusive Use Case:</a:t>
            </a:r>
            <a:endParaRPr lang="en-US" sz="4800" dirty="0" smtClean="0"/>
          </a:p>
          <a:p>
            <a:pPr lvl="0"/>
            <a:r>
              <a:rPr lang="en-US" sz="4800" i="1" dirty="0" smtClean="0"/>
              <a:t>Login.</a:t>
            </a:r>
            <a:endParaRPr lang="en-US" sz="4800" dirty="0" smtClean="0"/>
          </a:p>
          <a:p>
            <a:r>
              <a:rPr lang="en-US" sz="4800" i="1" dirty="0" smtClean="0"/>
              <a:t> </a:t>
            </a:r>
            <a:endParaRPr lang="en-US" sz="4800" dirty="0" smtClean="0"/>
          </a:p>
          <a:p>
            <a:r>
              <a:rPr lang="en-US" sz="4800" i="1" dirty="0" smtClean="0"/>
              <a:t>Special requirements:		System Response time less than 3 seconds </a:t>
            </a:r>
            <a:endParaRPr lang="en-US" sz="4800" dirty="0" smtClean="0"/>
          </a:p>
          <a:p>
            <a:r>
              <a:rPr lang="en-US" sz="4800" i="1" dirty="0" smtClean="0"/>
              <a:t>Technology and Data Variations List:</a:t>
            </a:r>
            <a:endParaRPr lang="en-US" sz="4800" dirty="0" smtClean="0"/>
          </a:p>
          <a:p>
            <a:r>
              <a:rPr lang="en-US" sz="4800" i="1" dirty="0" smtClean="0"/>
              <a:t>				Doctor Id and Password could be generated by the system or entered by Admin/ Receptionist</a:t>
            </a:r>
            <a:endParaRPr lang="en-US" sz="4800" dirty="0" smtClean="0"/>
          </a:p>
          <a:p>
            <a:r>
              <a:rPr lang="en-US" sz="4800" i="1" dirty="0" smtClean="0"/>
              <a:t>Frequency of occurrence:	Doctor only gets registered once. </a:t>
            </a:r>
            <a:endParaRPr lang="en-US" sz="48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391400" y="3581400"/>
            <a:ext cx="1600200" cy="1676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fontScale="32500" lnSpcReduction="20000"/>
          </a:bodyPr>
          <a:lstStyle/>
          <a:p>
            <a:r>
              <a:rPr lang="en-US" sz="3700" i="1" dirty="0" smtClean="0"/>
              <a:t> </a:t>
            </a:r>
            <a:endParaRPr lang="en-US" sz="3700" dirty="0" smtClean="0"/>
          </a:p>
          <a:p>
            <a:r>
              <a:rPr lang="en-US" sz="3700" i="1" dirty="0" smtClean="0"/>
              <a:t> </a:t>
            </a:r>
            <a:endParaRPr lang="en-US" sz="3700" dirty="0" smtClean="0"/>
          </a:p>
          <a:p>
            <a:r>
              <a:rPr lang="en-US" sz="3700" i="1" dirty="0" smtClean="0"/>
              <a:t>UC5: 			</a:t>
            </a:r>
            <a:r>
              <a:rPr lang="en-US" sz="3700" b="1" i="1" u="sng" dirty="0" smtClean="0"/>
              <a:t>Add/Register Staff person, Nurse </a:t>
            </a:r>
            <a:endParaRPr lang="en-US" sz="3700" dirty="0" smtClean="0"/>
          </a:p>
          <a:p>
            <a:r>
              <a:rPr lang="en-US" sz="3700" i="1" dirty="0" smtClean="0"/>
              <a:t>Primary actors:	System Administrator</a:t>
            </a:r>
            <a:endParaRPr lang="en-US" sz="3700" dirty="0" smtClean="0"/>
          </a:p>
          <a:p>
            <a:r>
              <a:rPr lang="en-US" sz="3700" i="1" dirty="0" smtClean="0"/>
              <a:t>Trigger: 		Admin hits register Staff/Nurse Button in HMS home page.</a:t>
            </a:r>
            <a:endParaRPr lang="en-US" sz="3700" dirty="0" smtClean="0"/>
          </a:p>
          <a:p>
            <a:r>
              <a:rPr lang="en-US" sz="3700" i="1" dirty="0" smtClean="0"/>
              <a:t>Preconditions:		Staff/Nurse is not Already Registered</a:t>
            </a:r>
            <a:endParaRPr lang="en-US" sz="3700" dirty="0" smtClean="0"/>
          </a:p>
          <a:p>
            <a:r>
              <a:rPr lang="en-US" sz="3700" i="1" dirty="0" err="1" smtClean="0"/>
              <a:t>Postconditions</a:t>
            </a:r>
            <a:r>
              <a:rPr lang="en-US" sz="3700" i="1" dirty="0" smtClean="0"/>
              <a:t>: 	Staff/Nurse gets Register</a:t>
            </a:r>
            <a:endParaRPr lang="en-US" sz="3700" dirty="0" smtClean="0"/>
          </a:p>
          <a:p>
            <a:r>
              <a:rPr lang="en-US" sz="3700" i="1" dirty="0" smtClean="0"/>
              <a:t>Main Success scenario:</a:t>
            </a:r>
            <a:endParaRPr lang="en-US" sz="3700" dirty="0" smtClean="0"/>
          </a:p>
          <a:p>
            <a:r>
              <a:rPr lang="en-US" sz="3700" i="1" dirty="0" smtClean="0"/>
              <a:t> </a:t>
            </a:r>
            <a:endParaRPr lang="en-US" sz="3700" dirty="0" smtClean="0"/>
          </a:p>
          <a:p>
            <a:pPr lvl="0"/>
            <a:r>
              <a:rPr lang="en-US" sz="3700" i="1" dirty="0" smtClean="0"/>
              <a:t>Admin starts a new Staff/Nurse registration.</a:t>
            </a:r>
            <a:endParaRPr lang="en-US" sz="3700" dirty="0" smtClean="0"/>
          </a:p>
          <a:p>
            <a:pPr lvl="0"/>
            <a:r>
              <a:rPr lang="en-US" sz="3700" i="1" dirty="0" smtClean="0"/>
              <a:t>Admin enters basic Staff/Nurse information (Name, Age, Gender, </a:t>
            </a:r>
            <a:r>
              <a:rPr lang="en-US" sz="3700" i="1" dirty="0" err="1" smtClean="0"/>
              <a:t>Cnic</a:t>
            </a:r>
            <a:r>
              <a:rPr lang="en-US" sz="3700" i="1" dirty="0" smtClean="0"/>
              <a:t> of his/her, Phone Number,  Illness)</a:t>
            </a:r>
            <a:endParaRPr lang="en-US" sz="3700" dirty="0" smtClean="0"/>
          </a:p>
          <a:p>
            <a:pPr lvl="0"/>
            <a:r>
              <a:rPr lang="en-US" sz="3700" i="1" dirty="0" smtClean="0"/>
              <a:t>Admin enters  Staff/Nurse (Degree, Specialty, Experience)</a:t>
            </a:r>
            <a:endParaRPr lang="en-US" sz="3700" dirty="0" smtClean="0"/>
          </a:p>
          <a:p>
            <a:r>
              <a:rPr lang="en-US" sz="3700" i="1" dirty="0" smtClean="0"/>
              <a:t> </a:t>
            </a:r>
            <a:endParaRPr lang="en-US" sz="3700" dirty="0" smtClean="0"/>
          </a:p>
          <a:p>
            <a:pPr lvl="0"/>
            <a:r>
              <a:rPr lang="en-US" sz="3700" i="1" dirty="0" smtClean="0"/>
              <a:t>System Assigns New Id and Password to Staff/Nurse.</a:t>
            </a:r>
            <a:endParaRPr lang="en-US" sz="3700" dirty="0" smtClean="0"/>
          </a:p>
          <a:p>
            <a:pPr lvl="0"/>
            <a:r>
              <a:rPr lang="en-US" sz="3700" i="1" dirty="0" smtClean="0"/>
              <a:t>Admin saves Registration Form</a:t>
            </a:r>
            <a:endParaRPr lang="en-US" sz="3700" dirty="0" smtClean="0"/>
          </a:p>
          <a:p>
            <a:pPr lvl="0"/>
            <a:r>
              <a:rPr lang="en-US" sz="3700" i="1" dirty="0" smtClean="0"/>
              <a:t>System Displays Profile of new Staff/Nurse.</a:t>
            </a:r>
            <a:endParaRPr lang="en-US" sz="3700" dirty="0" smtClean="0"/>
          </a:p>
          <a:p>
            <a:r>
              <a:rPr lang="en-US" sz="3700" i="1" dirty="0" smtClean="0"/>
              <a:t> </a:t>
            </a:r>
            <a:endParaRPr lang="en-US" sz="3700" dirty="0" smtClean="0"/>
          </a:p>
          <a:p>
            <a:r>
              <a:rPr lang="en-US" sz="3700" i="1" dirty="0" smtClean="0"/>
              <a:t>Alternative flows:</a:t>
            </a:r>
            <a:endParaRPr lang="en-US" sz="3700" dirty="0" smtClean="0"/>
          </a:p>
          <a:p>
            <a:pPr lvl="0"/>
            <a:r>
              <a:rPr lang="en-US" sz="3700" i="1" dirty="0" smtClean="0"/>
              <a:t>at any time system fails:</a:t>
            </a:r>
            <a:endParaRPr lang="en-US" sz="3700" dirty="0" smtClean="0"/>
          </a:p>
          <a:p>
            <a:pPr lvl="0"/>
            <a:r>
              <a:rPr lang="en-US" sz="3700" i="1" dirty="0" smtClean="0"/>
              <a:t>Admin restarts system, logs in and request recovery of prior state.</a:t>
            </a:r>
            <a:endParaRPr lang="en-US" sz="3700" dirty="0" smtClean="0"/>
          </a:p>
          <a:p>
            <a:pPr lvl="0"/>
            <a:r>
              <a:rPr lang="en-US" sz="3700" i="1" dirty="0" smtClean="0"/>
              <a:t>System reconstructs prior state</a:t>
            </a:r>
            <a:endParaRPr lang="en-US" sz="3700" dirty="0" smtClean="0"/>
          </a:p>
          <a:p>
            <a:pPr lvl="0"/>
            <a:r>
              <a:rPr lang="en-US" sz="3700" i="1" dirty="0" smtClean="0"/>
              <a:t>Admin starts a new Patient registration</a:t>
            </a:r>
            <a:endParaRPr lang="en-US" sz="3700" dirty="0" smtClean="0"/>
          </a:p>
          <a:p>
            <a:pPr lvl="0"/>
            <a:r>
              <a:rPr lang="en-US" sz="3700" i="1" dirty="0" smtClean="0"/>
              <a:t>  Any Required Field Left Blank in Registration Form</a:t>
            </a:r>
            <a:endParaRPr lang="en-US" sz="3700" dirty="0" smtClean="0"/>
          </a:p>
          <a:p>
            <a:pPr lvl="0"/>
            <a:r>
              <a:rPr lang="en-US" sz="3700" i="1" dirty="0" smtClean="0"/>
              <a:t>System signals error to Admin</a:t>
            </a:r>
            <a:endParaRPr lang="en-US" sz="3700" dirty="0" smtClean="0"/>
          </a:p>
          <a:p>
            <a:pPr lvl="0"/>
            <a:r>
              <a:rPr lang="en-US" sz="3700" i="1" dirty="0" smtClean="0"/>
              <a:t>Admin enters missing field to get Staff/Nurse Register.</a:t>
            </a:r>
            <a:endParaRPr lang="en-US" sz="3700" dirty="0" smtClean="0"/>
          </a:p>
          <a:p>
            <a:r>
              <a:rPr lang="en-US" sz="3700" i="1" dirty="0" smtClean="0"/>
              <a:t>Inclusive Use Case:</a:t>
            </a:r>
            <a:endParaRPr lang="en-US" sz="3700" dirty="0" smtClean="0"/>
          </a:p>
          <a:p>
            <a:pPr lvl="0"/>
            <a:r>
              <a:rPr lang="en-US" sz="3700" i="1" dirty="0" smtClean="0"/>
              <a:t>Add/Register Remove Doctor, Staff Member, Nurse.</a:t>
            </a:r>
            <a:endParaRPr lang="en-US" sz="3700" dirty="0" smtClean="0"/>
          </a:p>
          <a:p>
            <a:pPr lvl="0"/>
            <a:r>
              <a:rPr lang="en-US" sz="3700" i="1" dirty="0" smtClean="0"/>
              <a:t>Login.</a:t>
            </a:r>
            <a:endParaRPr lang="en-US" sz="3700" dirty="0" smtClean="0"/>
          </a:p>
          <a:p>
            <a:r>
              <a:rPr lang="en-US" sz="3700" i="1" dirty="0" smtClean="0"/>
              <a:t> </a:t>
            </a:r>
            <a:endParaRPr lang="en-US" sz="3700" dirty="0" smtClean="0"/>
          </a:p>
          <a:p>
            <a:r>
              <a:rPr lang="en-US" sz="3700" i="1" dirty="0" smtClean="0"/>
              <a:t>Special requirements:		System Response time less than 3 seconds </a:t>
            </a:r>
            <a:endParaRPr lang="en-US" sz="3700" dirty="0" smtClean="0"/>
          </a:p>
          <a:p>
            <a:r>
              <a:rPr lang="en-US" sz="3700" i="1" dirty="0" smtClean="0"/>
              <a:t>Technology and Data Variations List:</a:t>
            </a:r>
            <a:endParaRPr lang="en-US" sz="3700" dirty="0" smtClean="0"/>
          </a:p>
          <a:p>
            <a:r>
              <a:rPr lang="en-US" sz="3700" i="1" dirty="0" smtClean="0"/>
              <a:t>				Staff/Nurse Id and Password could be generated by the system or entered by Admin/ Receptionist</a:t>
            </a:r>
            <a:endParaRPr lang="en-US" sz="3700" dirty="0" smtClean="0"/>
          </a:p>
          <a:p>
            <a:r>
              <a:rPr lang="en-US" sz="3700" i="1" dirty="0" smtClean="0"/>
              <a:t>Frequency of occurrence:	Staff/Nurse only gets registered once. </a:t>
            </a:r>
            <a:endParaRPr lang="en-US" sz="37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239000" y="3429000"/>
            <a:ext cx="1600200" cy="1676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200" i="1" dirty="0" smtClean="0"/>
              <a:t> </a:t>
            </a:r>
            <a:endParaRPr lang="en-US" sz="1200" dirty="0" smtClean="0"/>
          </a:p>
          <a:p>
            <a:r>
              <a:rPr lang="en-US" sz="1200" i="1" dirty="0" smtClean="0"/>
              <a:t>UC6: 			</a:t>
            </a:r>
            <a:r>
              <a:rPr lang="en-US" sz="1200" b="1" i="1" u="sng" dirty="0" smtClean="0"/>
              <a:t>Remove Doctor, Staff Member, Nurse</a:t>
            </a:r>
            <a:r>
              <a:rPr lang="en-US" sz="1200" i="1" dirty="0" smtClean="0"/>
              <a:t> </a:t>
            </a:r>
            <a:endParaRPr lang="en-US" sz="1200" dirty="0" smtClean="0"/>
          </a:p>
          <a:p>
            <a:r>
              <a:rPr lang="en-US" sz="1200" i="1" dirty="0" smtClean="0"/>
              <a:t>Primary actors:	System Administrator</a:t>
            </a:r>
            <a:endParaRPr lang="en-US" sz="1200" dirty="0" smtClean="0"/>
          </a:p>
          <a:p>
            <a:r>
              <a:rPr lang="en-US" sz="1200" i="1" dirty="0" smtClean="0"/>
              <a:t>Trigger: 		Admin hits Remove Doctor/Staff/Nurse Button in HMS home page.</a:t>
            </a:r>
            <a:endParaRPr lang="en-US" sz="1200" dirty="0" smtClean="0"/>
          </a:p>
          <a:p>
            <a:r>
              <a:rPr lang="en-US" sz="1200" i="1" dirty="0" smtClean="0"/>
              <a:t>Preconditions:		Doctor/Staff/Nurse is Currently Registered</a:t>
            </a:r>
            <a:endParaRPr lang="en-US" sz="1200" dirty="0" smtClean="0"/>
          </a:p>
          <a:p>
            <a:r>
              <a:rPr lang="en-US" sz="1200" i="1" dirty="0" err="1" smtClean="0"/>
              <a:t>Postconditions</a:t>
            </a:r>
            <a:r>
              <a:rPr lang="en-US" sz="1200" i="1" dirty="0" smtClean="0"/>
              <a:t>: 	Doctor/Staff/Nurse gets Removed.</a:t>
            </a:r>
            <a:endParaRPr lang="en-US" sz="1200" dirty="0" smtClean="0"/>
          </a:p>
          <a:p>
            <a:r>
              <a:rPr lang="en-US" sz="1200" i="1" dirty="0" smtClean="0"/>
              <a:t>Main Success scenario:</a:t>
            </a:r>
            <a:endParaRPr lang="en-US" sz="1200" dirty="0" smtClean="0"/>
          </a:p>
          <a:p>
            <a:r>
              <a:rPr lang="en-US" sz="1200" i="1" dirty="0" smtClean="0"/>
              <a:t> </a:t>
            </a:r>
            <a:endParaRPr lang="en-US" sz="1200" dirty="0" smtClean="0"/>
          </a:p>
          <a:p>
            <a:pPr lvl="0"/>
            <a:r>
              <a:rPr lang="en-US" sz="1200" i="1" dirty="0" smtClean="0"/>
              <a:t>Admin enters Doctor/Staff/Nurse  Id to first search them in Database.</a:t>
            </a:r>
            <a:endParaRPr lang="en-US" sz="1200" dirty="0" smtClean="0"/>
          </a:p>
          <a:p>
            <a:pPr lvl="0"/>
            <a:r>
              <a:rPr lang="en-US" sz="1200" i="1" dirty="0" smtClean="0"/>
              <a:t>Admin then hits Remove option by selecting the Doctor/Staff/Nurse </a:t>
            </a:r>
            <a:r>
              <a:rPr lang="en-US" sz="1200" i="1" dirty="0" err="1" smtClean="0"/>
              <a:t>tupple</a:t>
            </a:r>
            <a:r>
              <a:rPr lang="en-US" sz="1200" i="1" dirty="0" smtClean="0"/>
              <a:t>. </a:t>
            </a:r>
            <a:endParaRPr lang="en-US" sz="1200" dirty="0" smtClean="0"/>
          </a:p>
          <a:p>
            <a:pPr lvl="0"/>
            <a:r>
              <a:rPr lang="en-US" sz="1200" i="1" dirty="0" smtClean="0"/>
              <a:t>System then Confirms current action.</a:t>
            </a:r>
            <a:endParaRPr lang="en-US" sz="1200" dirty="0" smtClean="0"/>
          </a:p>
          <a:p>
            <a:pPr lvl="0"/>
            <a:r>
              <a:rPr lang="en-US" sz="1200" i="1" dirty="0" smtClean="0"/>
              <a:t>Admin confirms his/her action. </a:t>
            </a:r>
            <a:endParaRPr lang="en-US" sz="12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934200" y="4267200"/>
            <a:ext cx="1600200" cy="1676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lvl="0"/>
            <a:r>
              <a:rPr lang="en-US" i="1" dirty="0" smtClean="0"/>
              <a:t>System removes Doctor/Staff/Nurse all information and profile.</a:t>
            </a:r>
            <a:endParaRPr lang="en-US" dirty="0" smtClean="0"/>
          </a:p>
          <a:p>
            <a:pPr lvl="0"/>
            <a:r>
              <a:rPr lang="en-US" i="1" dirty="0" smtClean="0"/>
              <a:t>System Displays Doctor/Staff/Nurse are successfully removed dialog and redirect to the Home Page.</a:t>
            </a:r>
            <a:endParaRPr lang="en-US" dirty="0" smtClean="0"/>
          </a:p>
          <a:p>
            <a:r>
              <a:rPr lang="en-US" i="1" dirty="0" smtClean="0"/>
              <a:t> </a:t>
            </a:r>
            <a:endParaRPr lang="en-US" dirty="0" smtClean="0"/>
          </a:p>
          <a:p>
            <a:r>
              <a:rPr lang="en-US" i="1" dirty="0" smtClean="0"/>
              <a:t>Alternative flows:</a:t>
            </a:r>
            <a:endParaRPr lang="en-US" dirty="0" smtClean="0"/>
          </a:p>
          <a:p>
            <a:pPr lvl="0"/>
            <a:r>
              <a:rPr lang="en-US" i="1" dirty="0" smtClean="0"/>
              <a:t>At any time system fails:</a:t>
            </a:r>
            <a:endParaRPr lang="en-US" dirty="0" smtClean="0"/>
          </a:p>
          <a:p>
            <a:pPr lvl="0"/>
            <a:r>
              <a:rPr lang="en-US" i="1" dirty="0" smtClean="0"/>
              <a:t>Admin restarts system, logs in and request recovery of prior state.</a:t>
            </a:r>
            <a:endParaRPr lang="en-US" dirty="0" smtClean="0"/>
          </a:p>
          <a:p>
            <a:pPr lvl="0"/>
            <a:r>
              <a:rPr lang="en-US" i="1" dirty="0" smtClean="0"/>
              <a:t>System reconstructs prior state</a:t>
            </a:r>
            <a:endParaRPr lang="en-US" dirty="0" smtClean="0"/>
          </a:p>
          <a:p>
            <a:pPr lvl="0"/>
            <a:r>
              <a:rPr lang="en-US" i="1" dirty="0" smtClean="0"/>
              <a:t>Admin removes Doctor/Staff/Nurse.</a:t>
            </a:r>
            <a:endParaRPr lang="en-US" dirty="0" smtClean="0"/>
          </a:p>
          <a:p>
            <a:pPr lvl="0"/>
            <a:r>
              <a:rPr lang="en-US" i="1" dirty="0" smtClean="0"/>
              <a:t>  Admin does not confirms his action and hits cancel</a:t>
            </a:r>
            <a:endParaRPr lang="en-US" dirty="0" smtClean="0"/>
          </a:p>
          <a:p>
            <a:pPr lvl="0"/>
            <a:r>
              <a:rPr lang="en-US" i="1" dirty="0" smtClean="0"/>
              <a:t>System signals action not confirmed and redirects to home page.</a:t>
            </a:r>
            <a:endParaRPr lang="en-US" dirty="0" smtClean="0"/>
          </a:p>
          <a:p>
            <a:r>
              <a:rPr lang="en-US" i="1" dirty="0" smtClean="0"/>
              <a:t>Inclusive Use Case:</a:t>
            </a:r>
            <a:endParaRPr lang="en-US" dirty="0" smtClean="0"/>
          </a:p>
          <a:p>
            <a:pPr lvl="0"/>
            <a:r>
              <a:rPr lang="en-US" i="1" dirty="0" smtClean="0"/>
              <a:t>Add/Register Remove Doctor, Staff Member, Nurse.</a:t>
            </a:r>
            <a:endParaRPr lang="en-US" dirty="0" smtClean="0"/>
          </a:p>
          <a:p>
            <a:pPr lvl="0"/>
            <a:r>
              <a:rPr lang="en-US" i="1" dirty="0" smtClean="0"/>
              <a:t>Login.</a:t>
            </a:r>
            <a:endParaRPr lang="en-US" dirty="0" smtClean="0"/>
          </a:p>
          <a:p>
            <a:r>
              <a:rPr lang="en-US" i="1" dirty="0" smtClean="0"/>
              <a:t> </a:t>
            </a:r>
            <a:endParaRPr lang="en-US" dirty="0" smtClean="0"/>
          </a:p>
          <a:p>
            <a:r>
              <a:rPr lang="en-US" i="1" dirty="0" smtClean="0"/>
              <a:t>Special requirements:		System Response time less than 3 seconds </a:t>
            </a:r>
            <a:endParaRPr lang="en-US" dirty="0" smtClean="0"/>
          </a:p>
          <a:p>
            <a:r>
              <a:rPr lang="en-US" i="1" dirty="0" smtClean="0"/>
              <a:t>Technology and Data Variations List:</a:t>
            </a:r>
            <a:endParaRPr lang="en-US" dirty="0" smtClean="0"/>
          </a:p>
          <a:p>
            <a:r>
              <a:rPr lang="en-US" i="1" dirty="0" smtClean="0"/>
              <a:t>				None?</a:t>
            </a:r>
            <a:endParaRPr lang="en-US" dirty="0" smtClean="0"/>
          </a:p>
          <a:p>
            <a:r>
              <a:rPr lang="en-US" i="1" dirty="0" smtClean="0"/>
              <a:t>Frequency of occurrence:	Doctor/Staff/Nurse only gets removed once. </a:t>
            </a:r>
            <a:endParaRPr lang="en-US" dirty="0" smtClean="0"/>
          </a:p>
          <a:p>
            <a:r>
              <a:rPr lang="en-US" i="1" dirty="0" smtClean="0"/>
              <a:t>     </a:t>
            </a:r>
            <a:endParaRPr lang="en-US" dirty="0" smtClean="0"/>
          </a:p>
          <a:p>
            <a:r>
              <a:rPr lang="en-US" i="1" dirty="0" smtClean="0"/>
              <a:t> </a:t>
            </a:r>
            <a:endParaRPr lang="en-US" dirty="0" smtClean="0"/>
          </a:p>
          <a:p>
            <a:pPr>
              <a:buNone/>
            </a:pPr>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smtClean="0">
                <a:latin typeface="Times New Roman" pitchFamily="18" charset="0"/>
                <a:cs typeface="Times New Roman" pitchFamily="18" charset="0"/>
              </a:rPr>
              <a:t>Contents</a:t>
            </a:r>
            <a:endParaRPr lang="en-US" sz="2800"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sz="1800" i="1" dirty="0" smtClean="0">
                <a:latin typeface="Times New Roman" pitchFamily="18" charset="0"/>
                <a:cs typeface="Times New Roman" pitchFamily="18" charset="0"/>
              </a:rPr>
              <a:t>Introduction &amp; Scope</a:t>
            </a:r>
          </a:p>
          <a:p>
            <a:r>
              <a:rPr lang="en-US" sz="1800" i="1" dirty="0" smtClean="0">
                <a:latin typeface="Times New Roman" pitchFamily="18" charset="0"/>
                <a:cs typeface="Times New Roman" pitchFamily="18" charset="0"/>
              </a:rPr>
              <a:t>Project Description</a:t>
            </a:r>
          </a:p>
          <a:p>
            <a:r>
              <a:rPr lang="en-US" sz="1800" i="1" dirty="0" smtClean="0">
                <a:latin typeface="Times New Roman" pitchFamily="18" charset="0"/>
                <a:cs typeface="Times New Roman" pitchFamily="18" charset="0"/>
              </a:rPr>
              <a:t>Advantages of  Automated Hospital Management System</a:t>
            </a:r>
          </a:p>
          <a:p>
            <a:r>
              <a:rPr lang="en-US" sz="1800" i="1" dirty="0" smtClean="0">
                <a:latin typeface="Times New Roman" pitchFamily="18" charset="0"/>
                <a:cs typeface="Times New Roman" pitchFamily="18" charset="0"/>
              </a:rPr>
              <a:t>Existing </a:t>
            </a:r>
            <a:r>
              <a:rPr lang="en-US" sz="1800" i="1" dirty="0" smtClean="0">
                <a:latin typeface="Times New Roman" pitchFamily="18" charset="0"/>
                <a:cs typeface="Times New Roman" pitchFamily="18" charset="0"/>
              </a:rPr>
              <a:t>System</a:t>
            </a:r>
          </a:p>
          <a:p>
            <a:r>
              <a:rPr lang="en-US" sz="1800" i="1" dirty="0" smtClean="0">
                <a:latin typeface="Times New Roman" pitchFamily="18" charset="0"/>
                <a:cs typeface="Times New Roman" pitchFamily="18" charset="0"/>
              </a:rPr>
              <a:t>Requirement Specification</a:t>
            </a:r>
            <a:endParaRPr lang="en-US" sz="1800" i="1" dirty="0" smtClean="0">
              <a:latin typeface="Times New Roman" pitchFamily="18" charset="0"/>
              <a:cs typeface="Times New Roman" pitchFamily="18" charset="0"/>
            </a:endParaRPr>
          </a:p>
          <a:p>
            <a:pPr marL="342900" lvl="1" indent="-342900">
              <a:buFont typeface="Arial" pitchFamily="34" charset="0"/>
              <a:buChar char="•"/>
            </a:pPr>
            <a:r>
              <a:rPr lang="en-US" sz="1900" i="1" dirty="0" smtClean="0">
                <a:latin typeface="Times New Roman" pitchFamily="18" charset="0"/>
                <a:cs typeface="Times New Roman" pitchFamily="18" charset="0"/>
              </a:rPr>
              <a:t>Elicit stakeholders requests</a:t>
            </a:r>
          </a:p>
          <a:p>
            <a:r>
              <a:rPr lang="en-US" sz="1800" i="1" dirty="0" smtClean="0">
                <a:latin typeface="Times New Roman" pitchFamily="18" charset="0"/>
                <a:cs typeface="Times New Roman" pitchFamily="18" charset="0"/>
              </a:rPr>
              <a:t>UML Diagram</a:t>
            </a:r>
          </a:p>
          <a:p>
            <a:r>
              <a:rPr lang="en-US" sz="1800" i="1" dirty="0" smtClean="0">
                <a:latin typeface="Times New Roman" pitchFamily="18" charset="0"/>
                <a:cs typeface="Times New Roman" pitchFamily="18" charset="0"/>
              </a:rPr>
              <a:t>Use Case Diagram </a:t>
            </a:r>
          </a:p>
          <a:p>
            <a:r>
              <a:rPr lang="en-US" sz="1800" i="1" dirty="0" smtClean="0">
                <a:latin typeface="Times New Roman" pitchFamily="18" charset="0"/>
                <a:cs typeface="Times New Roman" pitchFamily="18" charset="0"/>
              </a:rPr>
              <a:t>Fully Dressed Narration </a:t>
            </a:r>
          </a:p>
          <a:p>
            <a:r>
              <a:rPr lang="en-US" sz="1800" i="1" dirty="0" smtClean="0">
                <a:latin typeface="Times New Roman" pitchFamily="18" charset="0"/>
                <a:cs typeface="Times New Roman" pitchFamily="18" charset="0"/>
              </a:rPr>
              <a:t> Domain Model</a:t>
            </a:r>
          </a:p>
          <a:p>
            <a:r>
              <a:rPr lang="en-US" sz="1800" i="1" dirty="0" smtClean="0">
                <a:latin typeface="Times New Roman" pitchFamily="18" charset="0"/>
                <a:cs typeface="Times New Roman" pitchFamily="18" charset="0"/>
              </a:rPr>
              <a:t>Interaction Diagram</a:t>
            </a:r>
          </a:p>
          <a:p>
            <a:pPr>
              <a:buNone/>
            </a:pPr>
            <a:r>
              <a:rPr lang="en-US" sz="1800" i="1" dirty="0" smtClean="0">
                <a:latin typeface="Times New Roman" pitchFamily="18" charset="0"/>
                <a:cs typeface="Times New Roman" pitchFamily="18" charset="0"/>
              </a:rPr>
              <a:t>                1.Sequence Diagram</a:t>
            </a:r>
          </a:p>
          <a:p>
            <a:pPr>
              <a:buNone/>
            </a:pPr>
            <a:r>
              <a:rPr lang="en-US" sz="1800" i="1" dirty="0" smtClean="0">
                <a:latin typeface="Times New Roman" pitchFamily="18" charset="0"/>
                <a:cs typeface="Times New Roman" pitchFamily="18" charset="0"/>
              </a:rPr>
              <a:t>                2. Communication and Collaboration Diagram</a:t>
            </a:r>
          </a:p>
          <a:p>
            <a:r>
              <a:rPr lang="en-US" sz="1800" i="1" dirty="0" smtClean="0">
                <a:latin typeface="Times New Roman" pitchFamily="18" charset="0"/>
                <a:cs typeface="Times New Roman" pitchFamily="18" charset="0"/>
              </a:rPr>
              <a:t>Class Diagram</a:t>
            </a:r>
          </a:p>
          <a:p>
            <a:r>
              <a:rPr lang="en-US" sz="1800" i="1" dirty="0" smtClean="0">
                <a:latin typeface="Times New Roman" pitchFamily="18" charset="0"/>
                <a:cs typeface="Times New Roman" pitchFamily="18" charset="0"/>
              </a:rPr>
              <a:t>Context Level Diagram</a:t>
            </a:r>
          </a:p>
          <a:p>
            <a:r>
              <a:rPr lang="en-US" sz="1800" i="1" dirty="0" smtClean="0">
                <a:latin typeface="Times New Roman" pitchFamily="18" charset="0"/>
                <a:cs typeface="Times New Roman" pitchFamily="18" charset="0"/>
              </a:rPr>
              <a:t>Data Flow Diagram</a:t>
            </a:r>
          </a:p>
          <a:p>
            <a:r>
              <a:rPr lang="en-US" sz="1800" i="1" dirty="0" smtClean="0">
                <a:latin typeface="Times New Roman" pitchFamily="18" charset="0"/>
                <a:cs typeface="Times New Roman" pitchFamily="18" charset="0"/>
              </a:rPr>
              <a:t>Activity Diagram</a:t>
            </a:r>
          </a:p>
          <a:p>
            <a:r>
              <a:rPr lang="en-US" sz="1800" i="1" dirty="0" smtClean="0">
                <a:latin typeface="Times New Roman" pitchFamily="18" charset="0"/>
                <a:cs typeface="Times New Roman" pitchFamily="18" charset="0"/>
              </a:rPr>
              <a:t>USER INTERFACE</a:t>
            </a:r>
            <a:endParaRPr lang="en-US" sz="1800" i="1" dirty="0">
              <a:latin typeface="Times New Roman" pitchFamily="18" charset="0"/>
              <a:cs typeface="Times New Roman" pitchFamily="18" charset="0"/>
            </a:endParaRPr>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normAutofit fontScale="25000" lnSpcReduction="20000"/>
          </a:bodyPr>
          <a:lstStyle/>
          <a:p>
            <a:pPr>
              <a:buNone/>
            </a:pPr>
            <a:r>
              <a:rPr lang="en-US" i="1" dirty="0" smtClean="0"/>
              <a:t> </a:t>
            </a:r>
            <a:endParaRPr lang="en-US" sz="4800" dirty="0" smtClean="0"/>
          </a:p>
          <a:p>
            <a:r>
              <a:rPr lang="en-US" sz="4800" i="1" dirty="0" smtClean="0"/>
              <a:t>UC7: 			</a:t>
            </a:r>
            <a:r>
              <a:rPr lang="en-US" sz="4800" b="1" i="1" u="sng" dirty="0" smtClean="0"/>
              <a:t>Remove Patient</a:t>
            </a:r>
            <a:r>
              <a:rPr lang="en-US" sz="4800" i="1" dirty="0" smtClean="0"/>
              <a:t> </a:t>
            </a:r>
            <a:endParaRPr lang="en-US" sz="4800" dirty="0" smtClean="0"/>
          </a:p>
          <a:p>
            <a:r>
              <a:rPr lang="en-US" sz="4800" i="1" dirty="0" smtClean="0"/>
              <a:t>Primary actors:	System Administrator/Receptionist</a:t>
            </a:r>
            <a:endParaRPr lang="en-US" sz="4800" dirty="0" smtClean="0"/>
          </a:p>
          <a:p>
            <a:r>
              <a:rPr lang="en-US" sz="4800" i="1" dirty="0" smtClean="0"/>
              <a:t>Trigger: 		Administrator/Receptionist hits Remove Patient Button in HMS home page.</a:t>
            </a:r>
            <a:endParaRPr lang="en-US" sz="4800" dirty="0" smtClean="0"/>
          </a:p>
          <a:p>
            <a:r>
              <a:rPr lang="en-US" sz="4800" i="1" dirty="0" smtClean="0"/>
              <a:t>Preconditions:		Patient is Currently Registered</a:t>
            </a:r>
            <a:endParaRPr lang="en-US" sz="4800" dirty="0" smtClean="0"/>
          </a:p>
          <a:p>
            <a:r>
              <a:rPr lang="en-US" sz="4800" i="1" dirty="0" err="1" smtClean="0"/>
              <a:t>Postconditions</a:t>
            </a:r>
            <a:r>
              <a:rPr lang="en-US" sz="4800" i="1" dirty="0" smtClean="0"/>
              <a:t>: 	Patient gets Removed.</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Admin/Receptionist enters Patient  Id to first search them in Database.</a:t>
            </a:r>
            <a:endParaRPr lang="en-US" sz="4800" dirty="0" smtClean="0"/>
          </a:p>
          <a:p>
            <a:pPr lvl="0"/>
            <a:r>
              <a:rPr lang="en-US" sz="4800" i="1" dirty="0" smtClean="0"/>
              <a:t>Admin/Receptionist then hits Remove option by selecting the Patient </a:t>
            </a:r>
            <a:r>
              <a:rPr lang="en-US" sz="4800" i="1" dirty="0" err="1" smtClean="0"/>
              <a:t>tupple</a:t>
            </a:r>
            <a:r>
              <a:rPr lang="en-US" sz="4800" i="1" dirty="0" smtClean="0"/>
              <a:t>. </a:t>
            </a:r>
            <a:endParaRPr lang="en-US" sz="4800" dirty="0" smtClean="0"/>
          </a:p>
          <a:p>
            <a:pPr lvl="0"/>
            <a:r>
              <a:rPr lang="en-US" sz="4800" i="1" dirty="0" smtClean="0"/>
              <a:t>System then Confirms the removal of current selection.</a:t>
            </a:r>
            <a:endParaRPr lang="en-US" sz="4800" dirty="0" smtClean="0"/>
          </a:p>
          <a:p>
            <a:pPr lvl="0"/>
            <a:r>
              <a:rPr lang="en-US" sz="4800" i="1" dirty="0" smtClean="0"/>
              <a:t>Admin/Receptionist confirms his/her action. </a:t>
            </a:r>
            <a:endParaRPr lang="en-US" sz="4800" dirty="0" smtClean="0"/>
          </a:p>
          <a:p>
            <a:pPr lvl="0"/>
            <a:r>
              <a:rPr lang="en-US" sz="4800" i="1" dirty="0" smtClean="0"/>
              <a:t>System removes Patient all information and profile.</a:t>
            </a:r>
            <a:endParaRPr lang="en-US" sz="4800" dirty="0" smtClean="0"/>
          </a:p>
          <a:p>
            <a:pPr lvl="0"/>
            <a:r>
              <a:rPr lang="en-US" sz="4800" i="1" dirty="0" smtClean="0"/>
              <a:t>System Displays Patient is successfully removed dialog and redirect to the Home Page.</a:t>
            </a:r>
            <a:endParaRPr lang="en-US" sz="4800" dirty="0" smtClean="0"/>
          </a:p>
          <a:p>
            <a:r>
              <a:rPr lang="en-US" sz="4800" i="1" dirty="0" smtClean="0"/>
              <a:t> </a:t>
            </a:r>
            <a:endParaRPr lang="en-US" sz="4800" dirty="0" smtClean="0"/>
          </a:p>
          <a:p>
            <a:r>
              <a:rPr lang="en-US" sz="4800" i="1" dirty="0" smtClean="0"/>
              <a:t>Alternative flows:</a:t>
            </a:r>
            <a:endParaRPr lang="en-US" sz="4800" dirty="0" smtClean="0"/>
          </a:p>
          <a:p>
            <a:pPr lvl="0"/>
            <a:r>
              <a:rPr lang="en-US" sz="4800" i="1" dirty="0" smtClean="0"/>
              <a:t>At any time system fails:</a:t>
            </a:r>
            <a:endParaRPr lang="en-US" sz="4800" dirty="0" smtClean="0"/>
          </a:p>
          <a:p>
            <a:pPr lvl="0"/>
            <a:r>
              <a:rPr lang="en-US" sz="4800" i="1" dirty="0" smtClean="0"/>
              <a:t>Admin/Receptionist restarts system, logs in and request recovery of prior state.</a:t>
            </a:r>
            <a:endParaRPr lang="en-US" sz="4800" dirty="0" smtClean="0"/>
          </a:p>
          <a:p>
            <a:pPr lvl="0"/>
            <a:r>
              <a:rPr lang="en-US" sz="4800" i="1" dirty="0" smtClean="0"/>
              <a:t>System reconstructs prior state</a:t>
            </a:r>
            <a:endParaRPr lang="en-US" sz="4800" dirty="0" smtClean="0"/>
          </a:p>
          <a:p>
            <a:pPr lvl="0"/>
            <a:r>
              <a:rPr lang="en-US" sz="4800" i="1" dirty="0" smtClean="0"/>
              <a:t>Admin/Receptionist removes Patient.</a:t>
            </a:r>
            <a:endParaRPr lang="en-US" sz="4800" dirty="0" smtClean="0"/>
          </a:p>
          <a:p>
            <a:pPr lvl="0"/>
            <a:r>
              <a:rPr lang="en-US" sz="4800" i="1" dirty="0" smtClean="0"/>
              <a:t>  Admin/Receptionist does not confirms his action and hits cancel</a:t>
            </a:r>
            <a:endParaRPr lang="en-US" sz="4800" dirty="0" smtClean="0"/>
          </a:p>
          <a:p>
            <a:pPr lvl="0"/>
            <a:r>
              <a:rPr lang="en-US" sz="4800" i="1" dirty="0" smtClean="0"/>
              <a:t>System signals action not confirmed and redirects to home page.</a:t>
            </a:r>
            <a:endParaRPr lang="en-US" sz="4800" dirty="0" smtClean="0"/>
          </a:p>
          <a:p>
            <a:r>
              <a:rPr lang="en-US" sz="4800" i="1" dirty="0" smtClean="0"/>
              <a:t>Inclusive Use Case:</a:t>
            </a:r>
            <a:endParaRPr lang="en-US" sz="4800" dirty="0" smtClean="0"/>
          </a:p>
          <a:p>
            <a:pPr lvl="0"/>
            <a:r>
              <a:rPr lang="en-US" sz="4800" i="1" dirty="0" smtClean="0"/>
              <a:t>Add/Register Patient.</a:t>
            </a:r>
            <a:endParaRPr lang="en-US" sz="4800" dirty="0" smtClean="0"/>
          </a:p>
          <a:p>
            <a:pPr lvl="0"/>
            <a:r>
              <a:rPr lang="en-US" sz="4800" i="1" dirty="0" smtClean="0"/>
              <a:t>Login.</a:t>
            </a:r>
            <a:endParaRPr lang="en-US" sz="4800" dirty="0" smtClean="0"/>
          </a:p>
          <a:p>
            <a:endParaRPr lang="en-US" dirty="0"/>
          </a:p>
        </p:txBody>
      </p:sp>
      <p:pic>
        <p:nvPicPr>
          <p:cNvPr id="5"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200" i="1" dirty="0" smtClean="0"/>
              <a:t>Special requirements:		Response time less than 3 seconds </a:t>
            </a:r>
            <a:endParaRPr lang="en-US" sz="1200" dirty="0" smtClean="0"/>
          </a:p>
          <a:p>
            <a:r>
              <a:rPr lang="en-US" sz="1200" i="1" dirty="0" smtClean="0"/>
              <a:t>Technology and Data Variations List:</a:t>
            </a:r>
            <a:endParaRPr lang="en-US" sz="1200" dirty="0" smtClean="0"/>
          </a:p>
          <a:p>
            <a:r>
              <a:rPr lang="en-US" sz="1200" i="1" dirty="0" smtClean="0"/>
              <a:t>				None?</a:t>
            </a:r>
            <a:endParaRPr lang="en-US" sz="1200" dirty="0" smtClean="0"/>
          </a:p>
          <a:p>
            <a:r>
              <a:rPr lang="en-US" sz="1200" i="1" dirty="0" smtClean="0"/>
              <a:t>Frequency of occurrence:	Patient only gets removed once.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UC8: 			</a:t>
            </a:r>
            <a:r>
              <a:rPr lang="en-US" sz="1200" b="1" i="1" u="sng" dirty="0" smtClean="0"/>
              <a:t>Modify Information</a:t>
            </a:r>
            <a:endParaRPr lang="en-US" sz="1200" dirty="0" smtClean="0"/>
          </a:p>
          <a:p>
            <a:r>
              <a:rPr lang="en-US" sz="1200" i="1" dirty="0" smtClean="0"/>
              <a:t>Primary actors:	System Administrator</a:t>
            </a:r>
            <a:endParaRPr lang="en-US" sz="1200" dirty="0" smtClean="0"/>
          </a:p>
          <a:p>
            <a:r>
              <a:rPr lang="en-US" sz="1200" i="1" dirty="0" smtClean="0"/>
              <a:t>Trigger: 		Admin hits Modify Information Button in HMS home page.</a:t>
            </a:r>
            <a:endParaRPr lang="en-US" sz="1200" dirty="0" smtClean="0"/>
          </a:p>
          <a:p>
            <a:r>
              <a:rPr lang="en-US" sz="1200" i="1" dirty="0" smtClean="0"/>
              <a:t>Preconditions:		Person must be available in database</a:t>
            </a:r>
            <a:endParaRPr lang="en-US" sz="1200" dirty="0" smtClean="0"/>
          </a:p>
          <a:p>
            <a:r>
              <a:rPr lang="en-US" sz="1200" i="1" dirty="0" err="1" smtClean="0"/>
              <a:t>Postconditions</a:t>
            </a:r>
            <a:r>
              <a:rPr lang="en-US" sz="1200" i="1" dirty="0" smtClean="0"/>
              <a:t>: 	person’s information get modified.</a:t>
            </a:r>
            <a:endParaRPr lang="en-US" sz="1200" dirty="0" smtClean="0"/>
          </a:p>
          <a:p>
            <a:r>
              <a:rPr lang="en-US" sz="1200" i="1" dirty="0" smtClean="0"/>
              <a:t>Main Success scenario:</a:t>
            </a:r>
            <a:endParaRPr lang="en-US" sz="1200" dirty="0" smtClean="0"/>
          </a:p>
          <a:p>
            <a:r>
              <a:rPr lang="en-US" sz="1200" i="1" dirty="0" smtClean="0"/>
              <a:t> </a:t>
            </a:r>
            <a:endParaRPr lang="en-US" sz="1200" dirty="0" smtClean="0"/>
          </a:p>
          <a:p>
            <a:pPr lvl="0"/>
            <a:r>
              <a:rPr lang="en-US" sz="1200" i="1" dirty="0" smtClean="0"/>
              <a:t>Person currently in System Asks System Admin to Modify his/her details.</a:t>
            </a:r>
            <a:endParaRPr lang="en-US" sz="1200" dirty="0" smtClean="0"/>
          </a:p>
          <a:p>
            <a:pPr lvl="0"/>
            <a:r>
              <a:rPr lang="en-US" sz="1200" i="1" dirty="0" smtClean="0"/>
              <a:t>Admin asks his/her id and enters it in the system. </a:t>
            </a:r>
            <a:endParaRPr lang="en-US" sz="1200" dirty="0" smtClean="0"/>
          </a:p>
          <a:p>
            <a:pPr lvl="0"/>
            <a:r>
              <a:rPr lang="en-US" sz="1200" i="1" dirty="0" smtClean="0"/>
              <a:t>System shows the information of the person.</a:t>
            </a:r>
            <a:endParaRPr lang="en-US" sz="1200" dirty="0" smtClean="0"/>
          </a:p>
          <a:p>
            <a:pPr lvl="0"/>
            <a:r>
              <a:rPr lang="en-US" sz="1200" i="1" dirty="0" smtClean="0"/>
              <a:t>Admin ask for information that needs to be modified. </a:t>
            </a:r>
            <a:endParaRPr lang="en-US" sz="1200" dirty="0" smtClean="0"/>
          </a:p>
          <a:p>
            <a:pPr lvl="0"/>
            <a:r>
              <a:rPr lang="en-US" sz="1200" i="1" dirty="0" smtClean="0"/>
              <a:t>Person tells the new Information.</a:t>
            </a:r>
            <a:endParaRPr lang="en-US" sz="1200" dirty="0" smtClean="0"/>
          </a:p>
          <a:p>
            <a:pPr lvl="0"/>
            <a:r>
              <a:rPr lang="en-US" sz="1200" i="1" dirty="0" smtClean="0"/>
              <a:t>Admin enters new information in the system and hit save button.</a:t>
            </a:r>
            <a:endParaRPr lang="en-US" sz="1200" dirty="0" smtClean="0"/>
          </a:p>
          <a:p>
            <a:pPr lvl="0"/>
            <a:r>
              <a:rPr lang="en-US" sz="1200" i="1" dirty="0" smtClean="0"/>
              <a:t>System then Confirms current action.</a:t>
            </a:r>
            <a:endParaRPr lang="en-US" sz="1200" dirty="0" smtClean="0"/>
          </a:p>
          <a:p>
            <a:pPr lvl="0"/>
            <a:r>
              <a:rPr lang="en-US" sz="1200" i="1" dirty="0" smtClean="0"/>
              <a:t>Admin confirms his/her action. </a:t>
            </a:r>
            <a:endParaRPr lang="en-US" sz="1200" dirty="0" smtClean="0"/>
          </a:p>
          <a:p>
            <a:pPr lvl="0"/>
            <a:r>
              <a:rPr lang="en-US" sz="1200" i="1" dirty="0" smtClean="0"/>
              <a:t>System save the information in database and show the new information.</a:t>
            </a:r>
            <a:endParaRPr lang="en-US" sz="1200" dirty="0" smtClean="0"/>
          </a:p>
          <a:p>
            <a:r>
              <a:rPr lang="en-US" sz="1200" i="1" dirty="0" smtClean="0"/>
              <a:t> </a:t>
            </a:r>
            <a:endParaRPr lang="en-US" sz="1200" dirty="0" smtClean="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200" i="1" dirty="0" smtClean="0"/>
              <a:t>Alternative flows:</a:t>
            </a:r>
            <a:endParaRPr lang="en-US" sz="1200" dirty="0" smtClean="0"/>
          </a:p>
          <a:p>
            <a:pPr lvl="0"/>
            <a:r>
              <a:rPr lang="en-US" sz="1200" i="1" dirty="0" smtClean="0"/>
              <a:t>At any time system fails:</a:t>
            </a:r>
            <a:endParaRPr lang="en-US" sz="1200" dirty="0" smtClean="0"/>
          </a:p>
          <a:p>
            <a:pPr lvl="0"/>
            <a:r>
              <a:rPr lang="en-US" sz="1200" i="1" dirty="0" smtClean="0"/>
              <a:t>Admin restarts system, logs in and request recovery of prior state.</a:t>
            </a:r>
            <a:endParaRPr lang="en-US" sz="1200" dirty="0" smtClean="0"/>
          </a:p>
          <a:p>
            <a:pPr lvl="0"/>
            <a:r>
              <a:rPr lang="en-US" sz="1200" i="1" dirty="0" smtClean="0"/>
              <a:t>System reconstructs prior state</a:t>
            </a:r>
            <a:endParaRPr lang="en-US" sz="1200" dirty="0" smtClean="0"/>
          </a:p>
          <a:p>
            <a:pPr lvl="0"/>
            <a:r>
              <a:rPr lang="en-US" sz="1200" i="1" dirty="0" smtClean="0"/>
              <a:t>Admin modifies the details and save again.</a:t>
            </a:r>
          </a:p>
          <a:p>
            <a:pPr lvl="0"/>
            <a:r>
              <a:rPr lang="en-US" sz="1200" i="1" dirty="0" smtClean="0"/>
              <a:t>  Admin does not confirms his action and hits cancel</a:t>
            </a:r>
            <a:endParaRPr lang="en-US" sz="1200" dirty="0" smtClean="0"/>
          </a:p>
          <a:p>
            <a:pPr lvl="0"/>
            <a:r>
              <a:rPr lang="en-US" sz="1200" i="1" dirty="0" smtClean="0"/>
              <a:t>System signals action not confirmed and redirects to home page.</a:t>
            </a:r>
            <a:endParaRPr lang="en-US" sz="1200" dirty="0" smtClean="0"/>
          </a:p>
          <a:p>
            <a:r>
              <a:rPr lang="en-US" sz="1200" i="1" dirty="0" smtClean="0"/>
              <a:t>Inclusive Use Case:</a:t>
            </a:r>
            <a:endParaRPr lang="en-US" sz="1200" dirty="0" smtClean="0"/>
          </a:p>
          <a:p>
            <a:pPr lvl="0"/>
            <a:r>
              <a:rPr lang="en-US" sz="1200" i="1" dirty="0" smtClean="0"/>
              <a:t>Login.</a:t>
            </a:r>
            <a:endParaRPr lang="en-US" sz="1200" dirty="0" smtClean="0"/>
          </a:p>
          <a:p>
            <a:pPr lvl="0"/>
            <a:r>
              <a:rPr lang="en-US" sz="1200" i="1" dirty="0" smtClean="0"/>
              <a:t>Add/Register Patient, Doctor, Staff Member/Receptionist, Nurse.</a:t>
            </a:r>
            <a:endParaRPr lang="en-US" sz="1200" dirty="0" smtClean="0"/>
          </a:p>
          <a:p>
            <a:r>
              <a:rPr lang="en-US" sz="1200" i="1" dirty="0" smtClean="0"/>
              <a:t> </a:t>
            </a:r>
            <a:endParaRPr lang="en-US" sz="1200" dirty="0" smtClean="0"/>
          </a:p>
          <a:p>
            <a:r>
              <a:rPr lang="en-US" sz="1200" i="1" dirty="0" smtClean="0"/>
              <a:t>Special requirements:		System Response time less than 3 seconds </a:t>
            </a:r>
            <a:endParaRPr lang="en-US" sz="1200" dirty="0" smtClean="0"/>
          </a:p>
          <a:p>
            <a:endParaRPr lang="en-US" sz="1200" i="1" dirty="0" smtClean="0"/>
          </a:p>
          <a:p>
            <a:r>
              <a:rPr lang="en-US" sz="1200" i="1" dirty="0" smtClean="0"/>
              <a:t>Technology </a:t>
            </a:r>
            <a:r>
              <a:rPr lang="en-US" sz="1200" i="1" dirty="0" smtClean="0"/>
              <a:t>and Data Variations List:</a:t>
            </a:r>
            <a:endParaRPr lang="en-US" sz="1200" dirty="0" smtClean="0"/>
          </a:p>
          <a:p>
            <a:r>
              <a:rPr lang="en-US" sz="1200" i="1" dirty="0" smtClean="0"/>
              <a:t>				None?</a:t>
            </a:r>
            <a:endParaRPr lang="en-US" sz="1200" dirty="0" smtClean="0"/>
          </a:p>
          <a:p>
            <a:r>
              <a:rPr lang="en-US" sz="1200" i="1" dirty="0" smtClean="0"/>
              <a:t>Frequency of occurrence:	Person information can be modified multiple times.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 </a:t>
            </a:r>
            <a:endParaRPr lang="en-US" sz="1200" dirty="0" smtClean="0"/>
          </a:p>
          <a:p>
            <a:r>
              <a:rPr lang="en-US" sz="1200" i="1" dirty="0" smtClean="0"/>
              <a:t>UC9: 			</a:t>
            </a:r>
            <a:r>
              <a:rPr lang="en-US" sz="1200" b="1" i="1" u="sng" dirty="0" smtClean="0"/>
              <a:t>View Profile</a:t>
            </a:r>
            <a:endParaRPr lang="en-US" sz="1200" dirty="0" smtClean="0"/>
          </a:p>
          <a:p>
            <a:r>
              <a:rPr lang="en-US" sz="1200" i="1" dirty="0" smtClean="0"/>
              <a:t>Primary actors:	Doctor, Patients</a:t>
            </a:r>
            <a:endParaRPr lang="en-US" sz="1200" dirty="0" smtClean="0"/>
          </a:p>
          <a:p>
            <a:r>
              <a:rPr lang="en-US" sz="1200" i="1" dirty="0" smtClean="0"/>
              <a:t>Trigger: 		Doctor/Patient hits login button to login into his/her profile.</a:t>
            </a:r>
            <a:endParaRPr lang="en-US" sz="1200" dirty="0" smtClean="0"/>
          </a:p>
          <a:p>
            <a:r>
              <a:rPr lang="en-US" sz="1200" i="1" dirty="0" smtClean="0"/>
              <a:t>Preconditions:		Doctor/Patient must be registered in the System.</a:t>
            </a:r>
            <a:endParaRPr lang="en-US" sz="1200" dirty="0" smtClean="0"/>
          </a:p>
          <a:p>
            <a:endParaRPr lang="en-US"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086600" cy="4876800"/>
          </a:xfrm>
        </p:spPr>
        <p:txBody>
          <a:bodyPr>
            <a:normAutofit/>
          </a:bodyPr>
          <a:lstStyle/>
          <a:p>
            <a:r>
              <a:rPr lang="en-US" sz="1200" i="1" dirty="0" err="1" smtClean="0"/>
              <a:t>Postconditions</a:t>
            </a:r>
            <a:r>
              <a:rPr lang="en-US" sz="1200" i="1" dirty="0" smtClean="0"/>
              <a:t>: 	Doctor/Patient get to view his/her profile.</a:t>
            </a:r>
            <a:endParaRPr lang="en-US" sz="1200" dirty="0" smtClean="0"/>
          </a:p>
          <a:p>
            <a:r>
              <a:rPr lang="en-US" sz="1200" i="1" dirty="0" smtClean="0"/>
              <a:t>Main Success scenario:</a:t>
            </a:r>
            <a:endParaRPr lang="en-US" sz="1200" dirty="0" smtClean="0"/>
          </a:p>
          <a:p>
            <a:r>
              <a:rPr lang="en-US" sz="1200" i="1" dirty="0" smtClean="0"/>
              <a:t> </a:t>
            </a:r>
            <a:endParaRPr lang="en-US" sz="1200" dirty="0" smtClean="0"/>
          </a:p>
          <a:p>
            <a:pPr lvl="0"/>
            <a:r>
              <a:rPr lang="en-US" sz="1200" i="1" dirty="0" smtClean="0"/>
              <a:t>Doctor/Patient in internet browser opens HMS home page and hit login button.</a:t>
            </a:r>
            <a:endParaRPr lang="en-US" sz="1200" dirty="0" smtClean="0"/>
          </a:p>
          <a:p>
            <a:pPr lvl="0"/>
            <a:r>
              <a:rPr lang="en-US" sz="1200" i="1" dirty="0" smtClean="0"/>
              <a:t>Doctor/Patient then enter his/her id and password to get log in.</a:t>
            </a:r>
            <a:endParaRPr lang="en-US" sz="1200" dirty="0" smtClean="0"/>
          </a:p>
          <a:p>
            <a:pPr lvl="0"/>
            <a:r>
              <a:rPr lang="en-US" sz="1200" i="1" dirty="0" smtClean="0"/>
              <a:t>System After verifying entered id and password redirects home page to  </a:t>
            </a:r>
            <a:r>
              <a:rPr lang="en-US" sz="1200" i="1" dirty="0" err="1" smtClean="0"/>
              <a:t>therir</a:t>
            </a:r>
            <a:r>
              <a:rPr lang="en-US" sz="1200" i="1" dirty="0" smtClean="0"/>
              <a:t> profile.</a:t>
            </a:r>
            <a:endParaRPr lang="en-US" sz="1200" dirty="0" smtClean="0"/>
          </a:p>
          <a:p>
            <a:pPr lvl="0"/>
            <a:r>
              <a:rPr lang="en-US" sz="1200" i="1" dirty="0" smtClean="0"/>
              <a:t>Doctor/Patient then gets to see their stored information in HMS.</a:t>
            </a:r>
            <a:endParaRPr lang="en-US" sz="1200" dirty="0" smtClean="0"/>
          </a:p>
          <a:p>
            <a:r>
              <a:rPr lang="en-US" sz="1200" i="1" dirty="0" smtClean="0"/>
              <a:t>Alternative flows:</a:t>
            </a:r>
            <a:endParaRPr lang="en-US" sz="1200" dirty="0" smtClean="0"/>
          </a:p>
          <a:p>
            <a:pPr lvl="0"/>
            <a:r>
              <a:rPr lang="en-US" sz="1200" i="1" dirty="0" smtClean="0"/>
              <a:t>Net gets disconnected:</a:t>
            </a:r>
            <a:endParaRPr lang="en-US" sz="1200" dirty="0" smtClean="0"/>
          </a:p>
          <a:p>
            <a:pPr lvl="0"/>
            <a:r>
              <a:rPr lang="en-US" sz="1200" i="1" dirty="0" smtClean="0"/>
              <a:t>System will automatically log out the logged in account if net gets disconnected.</a:t>
            </a:r>
            <a:endParaRPr lang="en-US" sz="1200" dirty="0" smtClean="0"/>
          </a:p>
          <a:p>
            <a:pPr lvl="0"/>
            <a:r>
              <a:rPr lang="en-US" sz="1200" i="1" dirty="0" smtClean="0"/>
              <a:t>System maintenance going on</a:t>
            </a:r>
            <a:endParaRPr lang="en-US" sz="1200" dirty="0" smtClean="0"/>
          </a:p>
          <a:p>
            <a:pPr lvl="0"/>
            <a:r>
              <a:rPr lang="en-US" sz="1200" i="1" dirty="0" smtClean="0"/>
              <a:t>System will show error message about System Maintenance</a:t>
            </a:r>
            <a:endParaRPr lang="en-US" sz="1200" dirty="0" smtClean="0"/>
          </a:p>
          <a:p>
            <a:r>
              <a:rPr lang="en-US" sz="1200" i="1" dirty="0" smtClean="0"/>
              <a:t>Inclusive Use Case:</a:t>
            </a:r>
            <a:endParaRPr lang="en-US" sz="1200" dirty="0" smtClean="0"/>
          </a:p>
          <a:p>
            <a:pPr lvl="0"/>
            <a:r>
              <a:rPr lang="en-US" sz="1200" i="1" dirty="0" smtClean="0"/>
              <a:t>Add/Register Patient, Doctor.</a:t>
            </a:r>
            <a:endParaRPr lang="en-US" sz="1200" dirty="0" smtClean="0"/>
          </a:p>
          <a:p>
            <a:pPr lvl="0"/>
            <a:r>
              <a:rPr lang="en-US" sz="1200" i="1" dirty="0" smtClean="0"/>
              <a:t>Login.</a:t>
            </a:r>
            <a:endParaRPr lang="en-US" sz="1200" dirty="0" smtClean="0"/>
          </a:p>
          <a:p>
            <a:r>
              <a:rPr lang="en-US" sz="1200" i="1" dirty="0" smtClean="0"/>
              <a:t> </a:t>
            </a:r>
            <a:endParaRPr lang="en-US" sz="1200" dirty="0" smtClean="0"/>
          </a:p>
          <a:p>
            <a:r>
              <a:rPr lang="en-US" sz="1200" i="1" dirty="0" smtClean="0"/>
              <a:t>Special requirements:		System Response time less than 3 seconds </a:t>
            </a:r>
            <a:endParaRPr lang="en-US" sz="1200" dirty="0" smtClean="0"/>
          </a:p>
          <a:p>
            <a:r>
              <a:rPr lang="en-US" sz="1200" i="1" dirty="0" smtClean="0"/>
              <a:t>Technology and Data Variations List:</a:t>
            </a:r>
            <a:endParaRPr lang="en-US" sz="1200" dirty="0" smtClean="0"/>
          </a:p>
          <a:p>
            <a:r>
              <a:rPr lang="en-US" sz="1200" i="1" dirty="0" smtClean="0"/>
              <a:t>				None?</a:t>
            </a:r>
            <a:endParaRPr lang="en-US" sz="1200" dirty="0" smtClean="0"/>
          </a:p>
          <a:p>
            <a:r>
              <a:rPr lang="en-US" sz="1200" i="1" dirty="0" smtClean="0"/>
              <a:t>Frequency of occurrence:	Doctor/Patient can view his/her profile multiple times.</a:t>
            </a:r>
            <a:endParaRPr lang="en-US" sz="1200" dirty="0" smtClean="0"/>
          </a:p>
          <a:p>
            <a:r>
              <a:rPr lang="en-US" sz="1200" i="1" dirty="0" smtClean="0"/>
              <a:t> </a:t>
            </a:r>
            <a:endParaRPr lang="en-US" sz="12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543800" y="4876800"/>
            <a:ext cx="1600200" cy="1676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5821363"/>
          </a:xfrm>
        </p:spPr>
        <p:txBody>
          <a:bodyPr>
            <a:normAutofit fontScale="47500" lnSpcReduction="20000"/>
          </a:bodyPr>
          <a:lstStyle/>
          <a:p>
            <a:r>
              <a:rPr lang="en-US" sz="3000" i="1" dirty="0" smtClean="0"/>
              <a:t> </a:t>
            </a:r>
            <a:endParaRPr lang="en-US" sz="3000" dirty="0" smtClean="0"/>
          </a:p>
          <a:p>
            <a:r>
              <a:rPr lang="en-US" sz="3000" i="1" dirty="0" smtClean="0"/>
              <a:t>UC10: 			</a:t>
            </a:r>
            <a:r>
              <a:rPr lang="en-US" sz="3000" b="1" i="1" u="sng" dirty="0" smtClean="0"/>
              <a:t>View Cases</a:t>
            </a:r>
            <a:endParaRPr lang="en-US" sz="3000" dirty="0" smtClean="0"/>
          </a:p>
          <a:p>
            <a:r>
              <a:rPr lang="en-US" sz="3000" i="1" dirty="0" smtClean="0"/>
              <a:t>Primary actors:	Patients</a:t>
            </a:r>
            <a:endParaRPr lang="en-US" sz="3000" dirty="0" smtClean="0"/>
          </a:p>
          <a:p>
            <a:r>
              <a:rPr lang="en-US" sz="3000" i="1" dirty="0" smtClean="0"/>
              <a:t>Trigger: 		Patient hits view cases button in his/her profile.</a:t>
            </a:r>
            <a:endParaRPr lang="en-US" sz="3000" dirty="0" smtClean="0"/>
          </a:p>
          <a:p>
            <a:r>
              <a:rPr lang="en-US" sz="3000" i="1" dirty="0" smtClean="0"/>
              <a:t>Preconditions:		Person must have at least one case that he/she has given to Doctor</a:t>
            </a:r>
            <a:endParaRPr lang="en-US" sz="3000" dirty="0" smtClean="0"/>
          </a:p>
          <a:p>
            <a:r>
              <a:rPr lang="en-US" sz="3000" i="1" dirty="0" err="1" smtClean="0"/>
              <a:t>Postconditions</a:t>
            </a:r>
            <a:r>
              <a:rPr lang="en-US" sz="3000" i="1" dirty="0" smtClean="0"/>
              <a:t>: 	Person gets current information about his/her case.</a:t>
            </a:r>
            <a:endParaRPr lang="en-US" sz="3000" dirty="0" smtClean="0"/>
          </a:p>
          <a:p>
            <a:r>
              <a:rPr lang="en-US" sz="3000" i="1" dirty="0" smtClean="0"/>
              <a:t>Main Success scenario:</a:t>
            </a:r>
            <a:endParaRPr lang="en-US" sz="3000" dirty="0" smtClean="0"/>
          </a:p>
          <a:p>
            <a:r>
              <a:rPr lang="en-US" sz="3000" i="1" dirty="0" smtClean="0"/>
              <a:t> </a:t>
            </a:r>
            <a:endParaRPr lang="en-US" sz="3000" dirty="0" smtClean="0"/>
          </a:p>
          <a:p>
            <a:pPr lvl="0"/>
            <a:r>
              <a:rPr lang="en-US" sz="3000" i="1" dirty="0" smtClean="0"/>
              <a:t>Patient while logged </a:t>
            </a:r>
            <a:r>
              <a:rPr lang="en-US" sz="2500" i="1" dirty="0" smtClean="0"/>
              <a:t>into</a:t>
            </a:r>
            <a:r>
              <a:rPr lang="en-US" sz="3000" i="1" dirty="0" smtClean="0"/>
              <a:t> his/he account views his/her cases by hitting view case button in his/her account.</a:t>
            </a:r>
            <a:endParaRPr lang="en-US" sz="3000" dirty="0" smtClean="0"/>
          </a:p>
          <a:p>
            <a:r>
              <a:rPr lang="en-US" sz="3000" i="1" dirty="0" smtClean="0"/>
              <a:t>Alternative flows:</a:t>
            </a:r>
            <a:endParaRPr lang="en-US" sz="3000" dirty="0" smtClean="0"/>
          </a:p>
          <a:p>
            <a:pPr lvl="0"/>
            <a:r>
              <a:rPr lang="en-US" sz="3000" i="1" dirty="0" smtClean="0"/>
              <a:t>Net gets disconnected:</a:t>
            </a:r>
            <a:endParaRPr lang="en-US" sz="3000" dirty="0" smtClean="0"/>
          </a:p>
          <a:p>
            <a:pPr lvl="0"/>
            <a:r>
              <a:rPr lang="en-US" sz="3000" i="1" dirty="0" smtClean="0"/>
              <a:t>System will automatically log  out if net gets disconnected.</a:t>
            </a:r>
            <a:endParaRPr lang="en-US" sz="3000" dirty="0" smtClean="0"/>
          </a:p>
          <a:p>
            <a:r>
              <a:rPr lang="en-US" sz="3000" i="1" dirty="0" smtClean="0"/>
              <a:t>Inclusive Use Case:</a:t>
            </a:r>
            <a:endParaRPr lang="en-US" sz="3000" dirty="0" smtClean="0"/>
          </a:p>
          <a:p>
            <a:pPr lvl="0"/>
            <a:r>
              <a:rPr lang="en-US" sz="3000" i="1" dirty="0" smtClean="0"/>
              <a:t>Add/Register Patient.</a:t>
            </a:r>
            <a:endParaRPr lang="en-US" sz="3000" dirty="0" smtClean="0"/>
          </a:p>
          <a:p>
            <a:pPr lvl="0"/>
            <a:r>
              <a:rPr lang="en-US" sz="3000" i="1" dirty="0" smtClean="0"/>
              <a:t>Login.</a:t>
            </a:r>
            <a:endParaRPr lang="en-US" sz="3000" dirty="0" smtClean="0"/>
          </a:p>
          <a:p>
            <a:pPr lvl="0"/>
            <a:r>
              <a:rPr lang="en-US" sz="3000" i="1" dirty="0" smtClean="0"/>
              <a:t>Get Appointment.</a:t>
            </a:r>
            <a:endParaRPr lang="en-US" sz="3000" dirty="0" smtClean="0"/>
          </a:p>
          <a:p>
            <a:pPr lvl="0"/>
            <a:r>
              <a:rPr lang="en-US" sz="3000" i="1" dirty="0" smtClean="0"/>
              <a:t>Check Appointment.</a:t>
            </a:r>
            <a:endParaRPr lang="en-US" sz="3000" dirty="0" smtClean="0"/>
          </a:p>
          <a:p>
            <a:r>
              <a:rPr lang="en-US" sz="3000" i="1" dirty="0" smtClean="0"/>
              <a:t>Special requirements:		System Response time less than 3 seconds </a:t>
            </a:r>
            <a:endParaRPr lang="en-US" sz="3000" dirty="0" smtClean="0"/>
          </a:p>
          <a:p>
            <a:r>
              <a:rPr lang="en-US" sz="3000" i="1" dirty="0" smtClean="0"/>
              <a:t>Technology and Data Variations List:</a:t>
            </a:r>
            <a:endParaRPr lang="en-US" sz="3000" dirty="0" smtClean="0"/>
          </a:p>
          <a:p>
            <a:r>
              <a:rPr lang="en-US" sz="3000" i="1" dirty="0" smtClean="0"/>
              <a:t>				None?</a:t>
            </a:r>
            <a:endParaRPr lang="en-US" sz="3000" dirty="0" smtClean="0"/>
          </a:p>
          <a:p>
            <a:r>
              <a:rPr lang="en-US" sz="3000" i="1" dirty="0" smtClean="0"/>
              <a:t>Frequency of occurrence:	Once logged in patient can view his/her case multiple times.</a:t>
            </a:r>
            <a:endParaRPr lang="en-US" sz="3000" dirty="0" smtClean="0"/>
          </a:p>
          <a:p>
            <a:r>
              <a:rPr lang="en-US" sz="3000" i="1" dirty="0" smtClean="0"/>
              <a:t> </a:t>
            </a:r>
            <a:endParaRPr lang="en-US" sz="3000" dirty="0" smtClean="0"/>
          </a:p>
          <a:p>
            <a:r>
              <a:rPr lang="en-US" sz="3000" i="1" dirty="0" smtClean="0"/>
              <a:t> </a:t>
            </a:r>
            <a:endParaRPr lang="en-US" sz="30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7315200" y="5105400"/>
            <a:ext cx="1600200" cy="1371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sz="4800" i="1" dirty="0" smtClean="0"/>
              <a:t>UC11: 			</a:t>
            </a:r>
            <a:r>
              <a:rPr lang="en-US" sz="4800" b="1" i="1" u="sng" dirty="0" smtClean="0"/>
              <a:t>Get Appointment</a:t>
            </a:r>
            <a:endParaRPr lang="en-US" sz="4800" dirty="0" smtClean="0"/>
          </a:p>
          <a:p>
            <a:r>
              <a:rPr lang="en-US" sz="4800" i="1" dirty="0" smtClean="0"/>
              <a:t>Primary actors:	Patients</a:t>
            </a:r>
            <a:endParaRPr lang="en-US" sz="4800" dirty="0" smtClean="0"/>
          </a:p>
          <a:p>
            <a:r>
              <a:rPr lang="en-US" sz="4800" i="1" dirty="0" smtClean="0"/>
              <a:t>Trigger: 		Patient goes to counter to get </a:t>
            </a:r>
            <a:r>
              <a:rPr lang="en-US" sz="4800" i="1" dirty="0" err="1" smtClean="0"/>
              <a:t>appoinment</a:t>
            </a:r>
            <a:r>
              <a:rPr lang="en-US" sz="4800" i="1" dirty="0" smtClean="0"/>
              <a:t>.</a:t>
            </a:r>
            <a:endParaRPr lang="en-US" sz="4800" dirty="0" smtClean="0"/>
          </a:p>
          <a:p>
            <a:r>
              <a:rPr lang="en-US" sz="4800" i="1" dirty="0" smtClean="0"/>
              <a:t>Preconditions:		Patient if not registered must get registered first.</a:t>
            </a:r>
            <a:endParaRPr lang="en-US" sz="4800" dirty="0" smtClean="0"/>
          </a:p>
          <a:p>
            <a:r>
              <a:rPr lang="en-US" sz="4800" i="1" dirty="0" err="1" smtClean="0"/>
              <a:t>Postconditions</a:t>
            </a:r>
            <a:r>
              <a:rPr lang="en-US" sz="4800" i="1" dirty="0" smtClean="0"/>
              <a:t>: 	Patient gets Doctors Appointment.</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Patient if not already registered, gets registered in the System.</a:t>
            </a:r>
            <a:endParaRPr lang="en-US" sz="4800" dirty="0" smtClean="0"/>
          </a:p>
          <a:p>
            <a:pPr lvl="0"/>
            <a:r>
              <a:rPr lang="en-US" sz="4800" i="1" dirty="0" smtClean="0"/>
              <a:t>Registered Patient requests for the appointment from receptionist.</a:t>
            </a:r>
            <a:endParaRPr lang="en-US" sz="4800" dirty="0" smtClean="0"/>
          </a:p>
          <a:p>
            <a:pPr lvl="0"/>
            <a:r>
              <a:rPr lang="en-US" sz="4800" i="1" dirty="0" smtClean="0"/>
              <a:t>Receptionist checks Patient’s validity in the system.</a:t>
            </a:r>
            <a:endParaRPr lang="en-US" sz="4800" dirty="0" smtClean="0"/>
          </a:p>
          <a:p>
            <a:pPr lvl="0"/>
            <a:r>
              <a:rPr lang="en-US" sz="4800" i="1" dirty="0" smtClean="0"/>
              <a:t>Receptionist asks for Patient’s problem/disease/illness and assigns doctor according to the stated problem of the patient.</a:t>
            </a:r>
            <a:endParaRPr lang="en-US" sz="4800" dirty="0" smtClean="0"/>
          </a:p>
          <a:p>
            <a:pPr lvl="0"/>
            <a:r>
              <a:rPr lang="en-US" sz="4800" i="1" dirty="0" smtClean="0"/>
              <a:t>Patient gets appointment of the Doctor.</a:t>
            </a:r>
            <a:endParaRPr lang="en-US" sz="4800" dirty="0" smtClean="0"/>
          </a:p>
          <a:p>
            <a:r>
              <a:rPr lang="en-US" sz="4800" i="1" dirty="0" smtClean="0"/>
              <a:t>Alternative flows:</a:t>
            </a:r>
            <a:endParaRPr lang="en-US" sz="4800" dirty="0" smtClean="0"/>
          </a:p>
          <a:p>
            <a:pPr lvl="0"/>
            <a:r>
              <a:rPr lang="en-US" sz="4800" i="1" dirty="0" smtClean="0"/>
              <a:t>No doctor is available:</a:t>
            </a:r>
            <a:endParaRPr lang="en-US" sz="4800" dirty="0" smtClean="0"/>
          </a:p>
          <a:p>
            <a:pPr lvl="0"/>
            <a:r>
              <a:rPr lang="en-US" sz="4800" i="1" dirty="0" smtClean="0"/>
              <a:t>Patient will then have to contact receptionist.</a:t>
            </a:r>
            <a:endParaRPr lang="en-US" sz="4800" dirty="0" smtClean="0"/>
          </a:p>
          <a:p>
            <a:r>
              <a:rPr lang="en-US" sz="4800" i="1" dirty="0" smtClean="0"/>
              <a:t>Inclusive Use Case:</a:t>
            </a:r>
            <a:endParaRPr lang="en-US" sz="4800" dirty="0" smtClean="0"/>
          </a:p>
          <a:p>
            <a:pPr lvl="0"/>
            <a:r>
              <a:rPr lang="en-US" sz="4800" i="1" dirty="0" smtClean="0"/>
              <a:t>Login.</a:t>
            </a:r>
            <a:endParaRPr lang="en-US" sz="4800" dirty="0" smtClean="0"/>
          </a:p>
          <a:p>
            <a:pPr lvl="0"/>
            <a:r>
              <a:rPr lang="en-US" sz="4800" i="1" dirty="0" smtClean="0"/>
              <a:t>Add/Register Patient.</a:t>
            </a:r>
            <a:endParaRPr lang="en-US" sz="4800" dirty="0" smtClean="0"/>
          </a:p>
          <a:p>
            <a:r>
              <a:rPr lang="en-US" sz="4800" i="1" dirty="0" smtClean="0"/>
              <a:t>Special requirements:		None? </a:t>
            </a:r>
            <a:endParaRPr lang="en-US" sz="4800" dirty="0" smtClean="0"/>
          </a:p>
          <a:p>
            <a:r>
              <a:rPr lang="en-US" sz="4800" i="1" dirty="0" smtClean="0"/>
              <a:t>Technology and Data Variations List:</a:t>
            </a:r>
            <a:endParaRPr lang="en-US" sz="4800" dirty="0" smtClean="0"/>
          </a:p>
          <a:p>
            <a:r>
              <a:rPr lang="en-US" sz="4800" i="1" dirty="0" smtClean="0"/>
              <a:t>				None?</a:t>
            </a:r>
            <a:endParaRPr lang="en-US" sz="4800" dirty="0" smtClean="0"/>
          </a:p>
          <a:p>
            <a:r>
              <a:rPr lang="en-US" sz="4800" i="1" dirty="0" smtClean="0"/>
              <a:t>Frequency of occurrence:	user can only get one appointment per day.</a:t>
            </a:r>
            <a:endParaRPr lang="en-US" sz="4800" dirty="0" smtClean="0"/>
          </a:p>
          <a:p>
            <a:pPr>
              <a:buNone/>
            </a:pPr>
            <a:endParaRPr lang="en-US" sz="48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525963"/>
          </a:xfrm>
        </p:spPr>
        <p:txBody>
          <a:bodyPr>
            <a:normAutofit lnSpcReduction="10000"/>
          </a:bodyPr>
          <a:lstStyle/>
          <a:p>
            <a:endParaRPr lang="en-US" sz="1300" dirty="0" smtClean="0"/>
          </a:p>
          <a:p>
            <a:r>
              <a:rPr lang="en-US" sz="1300" i="1" dirty="0" smtClean="0"/>
              <a:t>UC12: 			</a:t>
            </a:r>
            <a:r>
              <a:rPr lang="en-US" sz="1300" b="1" i="1" u="sng" dirty="0" smtClean="0"/>
              <a:t>Manage Appointment </a:t>
            </a:r>
            <a:endParaRPr lang="en-US" sz="1300" dirty="0" smtClean="0"/>
          </a:p>
          <a:p>
            <a:r>
              <a:rPr lang="en-US" sz="1300" i="1" dirty="0" smtClean="0"/>
              <a:t>Primary actors:	Receptionist</a:t>
            </a:r>
            <a:endParaRPr lang="en-US" sz="1300" dirty="0" smtClean="0"/>
          </a:p>
          <a:p>
            <a:r>
              <a:rPr lang="en-US" sz="1300" i="1" dirty="0" smtClean="0"/>
              <a:t>Trigger: 		Receptionist hits New Appointment button for that day.</a:t>
            </a:r>
            <a:endParaRPr lang="en-US" sz="1300" dirty="0" smtClean="0"/>
          </a:p>
          <a:p>
            <a:r>
              <a:rPr lang="en-US" sz="1300" i="1" dirty="0" smtClean="0"/>
              <a:t>Preconditions:		Receptionist must be logged in the HMS.</a:t>
            </a:r>
            <a:endParaRPr lang="en-US" sz="1300" dirty="0" smtClean="0"/>
          </a:p>
          <a:p>
            <a:r>
              <a:rPr lang="en-US" sz="1300" i="1" dirty="0" err="1" smtClean="0"/>
              <a:t>Postconditions</a:t>
            </a:r>
            <a:r>
              <a:rPr lang="en-US" sz="1300" i="1" dirty="0" smtClean="0"/>
              <a:t>: 	Receptionist Successfully Enters all the appointment for that day.</a:t>
            </a:r>
            <a:endParaRPr lang="en-US" sz="1300" dirty="0" smtClean="0"/>
          </a:p>
          <a:p>
            <a:r>
              <a:rPr lang="en-US" sz="1300" i="1" dirty="0" smtClean="0"/>
              <a:t>Main Success scenario:</a:t>
            </a:r>
            <a:endParaRPr lang="en-US" sz="1300" dirty="0" smtClean="0"/>
          </a:p>
          <a:p>
            <a:r>
              <a:rPr lang="en-US" sz="1300" i="1" dirty="0" smtClean="0"/>
              <a:t> </a:t>
            </a:r>
            <a:endParaRPr lang="en-US" sz="1300" dirty="0" smtClean="0"/>
          </a:p>
          <a:p>
            <a:pPr lvl="0"/>
            <a:r>
              <a:rPr lang="en-US" sz="1300" i="1" dirty="0" smtClean="0"/>
              <a:t>Receptionist hits the New Case button in Appointment Page.</a:t>
            </a:r>
            <a:endParaRPr lang="en-US" sz="1300" dirty="0" smtClean="0"/>
          </a:p>
          <a:p>
            <a:pPr lvl="0"/>
            <a:r>
              <a:rPr lang="en-US" sz="1300" i="1" dirty="0" smtClean="0"/>
              <a:t>Receptionist then ask Patient for their illness/disease and enters case in case dialog.</a:t>
            </a:r>
            <a:endParaRPr lang="en-US" sz="1300" dirty="0" smtClean="0"/>
          </a:p>
          <a:p>
            <a:pPr lvl="0"/>
            <a:r>
              <a:rPr lang="en-US" sz="1300" i="1" dirty="0" smtClean="0"/>
              <a:t>Receptionist then assigns Doctor according to the case of the Patient.</a:t>
            </a:r>
            <a:endParaRPr lang="en-US" sz="1300" dirty="0" smtClean="0"/>
          </a:p>
          <a:p>
            <a:pPr lvl="0"/>
            <a:r>
              <a:rPr lang="en-US" sz="1300" i="1" dirty="0" smtClean="0"/>
              <a:t> Receptionist then hits save button and create new appointment for the case.</a:t>
            </a:r>
            <a:endParaRPr lang="en-US" sz="1300" dirty="0" smtClean="0"/>
          </a:p>
          <a:p>
            <a:r>
              <a:rPr lang="en-US" sz="1300" i="1" dirty="0" smtClean="0"/>
              <a:t> </a:t>
            </a:r>
            <a:endParaRPr lang="en-US" sz="1300" dirty="0" smtClean="0"/>
          </a:p>
          <a:p>
            <a:r>
              <a:rPr lang="en-US" sz="1300" i="1" dirty="0" smtClean="0"/>
              <a:t>Alternative flows:</a:t>
            </a:r>
            <a:endParaRPr lang="en-US" sz="1300" dirty="0" smtClean="0"/>
          </a:p>
          <a:p>
            <a:pPr lvl="0"/>
            <a:r>
              <a:rPr lang="en-US" sz="1300" i="1" dirty="0" smtClean="0"/>
              <a:t>No doctor is available for such disease:</a:t>
            </a:r>
            <a:endParaRPr lang="en-US" sz="1300" dirty="0" smtClean="0"/>
          </a:p>
          <a:p>
            <a:pPr lvl="0"/>
            <a:r>
              <a:rPr lang="en-US" sz="1300" i="1" dirty="0" smtClean="0"/>
              <a:t>Receptionist then have to recommend another hospital that have cure for such disease.</a:t>
            </a:r>
            <a:endParaRPr lang="en-US" sz="1300" dirty="0" smtClean="0"/>
          </a:p>
          <a:p>
            <a:r>
              <a:rPr lang="en-US" sz="1300" i="1" dirty="0" smtClean="0"/>
              <a:t>Inclusive Use Case:</a:t>
            </a:r>
            <a:endParaRPr lang="en-US" sz="1300" dirty="0" smtClean="0"/>
          </a:p>
          <a:p>
            <a:pPr lvl="0"/>
            <a:r>
              <a:rPr lang="en-US" sz="1300" i="1" dirty="0" smtClean="0"/>
              <a:t>Login.</a:t>
            </a:r>
            <a:endParaRPr lang="en-US" sz="1300" dirty="0" smtClean="0"/>
          </a:p>
          <a:p>
            <a:pPr lvl="0"/>
            <a:r>
              <a:rPr lang="en-US" sz="1300" i="1" dirty="0" smtClean="0"/>
              <a:t>Check Availability time of Doctor.</a:t>
            </a:r>
            <a:endParaRPr lang="en-US" sz="13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25000" lnSpcReduction="20000"/>
          </a:bodyPr>
          <a:lstStyle/>
          <a:p>
            <a:pPr lvl="0"/>
            <a:r>
              <a:rPr lang="en-US" sz="4800" i="1" dirty="0" smtClean="0"/>
              <a:t>Give Medicine To Patient.</a:t>
            </a:r>
            <a:endParaRPr lang="en-US" sz="4800" dirty="0" smtClean="0"/>
          </a:p>
          <a:p>
            <a:r>
              <a:rPr lang="en-US" sz="4800" i="1" dirty="0" smtClean="0"/>
              <a:t>Special requirements:		None? </a:t>
            </a:r>
            <a:endParaRPr lang="en-US" sz="4800" dirty="0" smtClean="0"/>
          </a:p>
          <a:p>
            <a:r>
              <a:rPr lang="en-US" sz="4800" i="1" dirty="0" smtClean="0"/>
              <a:t>Technology and Data Variations List:</a:t>
            </a:r>
            <a:endParaRPr lang="en-US" sz="4800" dirty="0" smtClean="0"/>
          </a:p>
          <a:p>
            <a:r>
              <a:rPr lang="en-US" sz="4800" i="1" dirty="0" smtClean="0"/>
              <a:t>				None?</a:t>
            </a:r>
            <a:endParaRPr lang="en-US" sz="4800" dirty="0" smtClean="0"/>
          </a:p>
          <a:p>
            <a:r>
              <a:rPr lang="en-US" sz="4800" i="1" dirty="0" smtClean="0"/>
              <a:t>Frequency of occurrence:	Receptionist can make one appointment for one case.</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UC13: 			</a:t>
            </a:r>
            <a:r>
              <a:rPr lang="en-US" sz="4800" b="1" i="1" u="sng" dirty="0" smtClean="0"/>
              <a:t>Check Patient</a:t>
            </a:r>
            <a:endParaRPr lang="en-US" sz="4800" dirty="0" smtClean="0"/>
          </a:p>
          <a:p>
            <a:r>
              <a:rPr lang="en-US" sz="4800" i="1" dirty="0" smtClean="0"/>
              <a:t>Primary actors:	Doctor</a:t>
            </a:r>
            <a:endParaRPr lang="en-US" sz="4800" dirty="0" smtClean="0"/>
          </a:p>
          <a:p>
            <a:r>
              <a:rPr lang="en-US" sz="4800" i="1" dirty="0" smtClean="0"/>
              <a:t>Trigger: 		Doctor hits Appointment button in his profile.</a:t>
            </a:r>
            <a:endParaRPr lang="en-US" sz="4800" dirty="0" smtClean="0"/>
          </a:p>
          <a:p>
            <a:r>
              <a:rPr lang="en-US" sz="4800" i="1" dirty="0" smtClean="0"/>
              <a:t>Preconditions:		Doctor must be logged in the HMS.</a:t>
            </a:r>
            <a:endParaRPr lang="en-US" sz="4800" dirty="0" smtClean="0"/>
          </a:p>
          <a:p>
            <a:r>
              <a:rPr lang="en-US" sz="4800" i="1" dirty="0" err="1" smtClean="0"/>
              <a:t>Postconditions</a:t>
            </a:r>
            <a:r>
              <a:rPr lang="en-US" sz="4800" i="1" dirty="0" smtClean="0"/>
              <a:t>: 	Doctor Checks up the Patient.</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Doctor Checks the Patient according to appointment allocated to him/her.</a:t>
            </a:r>
            <a:endParaRPr lang="en-US" sz="4800" dirty="0" smtClean="0"/>
          </a:p>
          <a:p>
            <a:pPr lvl="0"/>
            <a:r>
              <a:rPr lang="en-US" sz="4800" i="1" dirty="0" smtClean="0"/>
              <a:t>Doctor starts checkup by confirming the appointment in the system.</a:t>
            </a:r>
            <a:endParaRPr lang="en-US" sz="4800" dirty="0" smtClean="0"/>
          </a:p>
          <a:p>
            <a:pPr lvl="0"/>
            <a:r>
              <a:rPr lang="en-US" sz="4800" i="1" dirty="0" smtClean="0"/>
              <a:t>Doctor after checking patient marks the appointment checked. </a:t>
            </a:r>
            <a:endParaRPr lang="en-US" sz="4800" dirty="0" smtClean="0"/>
          </a:p>
          <a:p>
            <a:r>
              <a:rPr lang="en-US" sz="4800" i="1" dirty="0" smtClean="0"/>
              <a:t> </a:t>
            </a:r>
            <a:endParaRPr lang="en-US" sz="4800" dirty="0" smtClean="0"/>
          </a:p>
          <a:p>
            <a:r>
              <a:rPr lang="en-US" sz="4800" i="1" dirty="0" smtClean="0"/>
              <a:t>Alternative flows:</a:t>
            </a:r>
            <a:endParaRPr lang="en-US" sz="4800" dirty="0" smtClean="0"/>
          </a:p>
          <a:p>
            <a:pPr lvl="0"/>
            <a:r>
              <a:rPr lang="en-US" sz="4800" i="1" dirty="0" smtClean="0"/>
              <a:t>Patient does not come:</a:t>
            </a:r>
            <a:endParaRPr lang="en-US" sz="4800" dirty="0" smtClean="0"/>
          </a:p>
          <a:p>
            <a:pPr lvl="0"/>
            <a:r>
              <a:rPr lang="en-US" sz="4800" i="1" dirty="0" smtClean="0"/>
              <a:t>Receptionist then sends in the next patient who has the appointment.</a:t>
            </a:r>
            <a:endParaRPr lang="en-US" sz="4800" dirty="0" smtClean="0"/>
          </a:p>
          <a:p>
            <a:r>
              <a:rPr lang="en-US" sz="4800" i="1" dirty="0" smtClean="0"/>
              <a:t>Inclusive Use Case:</a:t>
            </a:r>
            <a:endParaRPr lang="en-US" sz="4800" dirty="0" smtClean="0"/>
          </a:p>
          <a:p>
            <a:pPr lvl="0"/>
            <a:r>
              <a:rPr lang="en-US" sz="4800" i="1" dirty="0" smtClean="0"/>
              <a:t>Login.</a:t>
            </a:r>
            <a:endParaRPr lang="en-US" sz="4800" dirty="0" smtClean="0"/>
          </a:p>
          <a:p>
            <a:pPr lvl="0"/>
            <a:r>
              <a:rPr lang="en-US" sz="4800" i="1" dirty="0" smtClean="0"/>
              <a:t>Manage Appointment.</a:t>
            </a:r>
            <a:endParaRPr lang="en-US" sz="4800" dirty="0" smtClean="0"/>
          </a:p>
          <a:p>
            <a:r>
              <a:rPr lang="en-US" sz="4800" i="1" dirty="0" smtClean="0"/>
              <a:t> </a:t>
            </a:r>
            <a:endParaRPr lang="en-US" sz="4800" dirty="0" smtClean="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i="1" dirty="0" smtClean="0"/>
              <a:t>Special requirements:		None? </a:t>
            </a:r>
            <a:endParaRPr lang="en-US" sz="1400" dirty="0" smtClean="0"/>
          </a:p>
          <a:p>
            <a:r>
              <a:rPr lang="en-US" sz="1400" i="1" dirty="0" smtClean="0"/>
              <a:t>Technology and Data Variations List:</a:t>
            </a:r>
            <a:endParaRPr lang="en-US" sz="1400" dirty="0" smtClean="0"/>
          </a:p>
          <a:p>
            <a:r>
              <a:rPr lang="en-US" sz="1400" i="1" dirty="0" smtClean="0"/>
              <a:t>				None?</a:t>
            </a:r>
            <a:endParaRPr lang="en-US" sz="1400" dirty="0" smtClean="0"/>
          </a:p>
          <a:p>
            <a:r>
              <a:rPr lang="en-US" sz="1400" i="1" dirty="0" smtClean="0"/>
              <a:t>Frequency of occurrence:	user can only get one prescription per visit or none.</a:t>
            </a:r>
            <a:endParaRPr lang="en-US" sz="1400" dirty="0" smtClean="0"/>
          </a:p>
          <a:p>
            <a:pPr>
              <a:buNone/>
            </a:pPr>
            <a:r>
              <a:rPr lang="en-US" sz="1400" i="1" dirty="0" smtClean="0"/>
              <a:t> </a:t>
            </a:r>
            <a:endParaRPr lang="en-US" sz="1400" dirty="0" smtClean="0"/>
          </a:p>
          <a:p>
            <a:endParaRPr lang="en-US" sz="1400" dirty="0" smtClean="0"/>
          </a:p>
          <a:p>
            <a:endParaRPr lang="en-US" sz="1400" i="1" dirty="0" smtClean="0"/>
          </a:p>
          <a:p>
            <a:r>
              <a:rPr lang="en-US" sz="1400" i="1" dirty="0" smtClean="0"/>
              <a:t>UC14</a:t>
            </a:r>
            <a:r>
              <a:rPr lang="en-US" sz="1400" i="1" dirty="0" smtClean="0"/>
              <a:t>: 			</a:t>
            </a:r>
            <a:r>
              <a:rPr lang="en-US" sz="1400" b="1" i="1" u="sng" dirty="0" smtClean="0"/>
              <a:t>Give Prescription</a:t>
            </a:r>
            <a:endParaRPr lang="en-US" sz="1400" dirty="0" smtClean="0"/>
          </a:p>
          <a:p>
            <a:r>
              <a:rPr lang="en-US" sz="1400" i="1" dirty="0" smtClean="0"/>
              <a:t>Primary actors:	Doctor</a:t>
            </a:r>
            <a:endParaRPr lang="en-US" sz="1400" dirty="0" smtClean="0"/>
          </a:p>
          <a:p>
            <a:r>
              <a:rPr lang="en-US" sz="1400" i="1" dirty="0" smtClean="0"/>
              <a:t>Trigger: 		Doctor hits give prescription button HMS Home page.</a:t>
            </a:r>
            <a:endParaRPr lang="en-US" sz="1400" dirty="0" smtClean="0"/>
          </a:p>
          <a:p>
            <a:r>
              <a:rPr lang="en-US" sz="1400" i="1" dirty="0" smtClean="0"/>
              <a:t>Preconditions:		Doctor must be logged in the HMS.</a:t>
            </a:r>
            <a:endParaRPr lang="en-US" sz="1400" dirty="0" smtClean="0"/>
          </a:p>
          <a:p>
            <a:r>
              <a:rPr lang="en-US" sz="1400" i="1" dirty="0" err="1" smtClean="0"/>
              <a:t>Postconditions</a:t>
            </a:r>
            <a:r>
              <a:rPr lang="en-US" sz="1400" i="1" dirty="0" smtClean="0"/>
              <a:t>: 	Doctor gives prescription to Patient.</a:t>
            </a:r>
            <a:endParaRPr lang="en-US" sz="1400" dirty="0" smtClean="0"/>
          </a:p>
          <a:p>
            <a:r>
              <a:rPr lang="en-US" sz="1400" i="1" dirty="0" smtClean="0"/>
              <a:t>Main Success scenario:</a:t>
            </a:r>
            <a:endParaRPr lang="en-US" sz="1400" dirty="0" smtClean="0"/>
          </a:p>
          <a:p>
            <a:r>
              <a:rPr lang="en-US" sz="1400" i="1" dirty="0" smtClean="0"/>
              <a:t> </a:t>
            </a:r>
            <a:endParaRPr lang="en-US" sz="1400" dirty="0" smtClean="0"/>
          </a:p>
          <a:p>
            <a:pPr lvl="0"/>
            <a:r>
              <a:rPr lang="en-US" sz="1400" i="1" dirty="0" smtClean="0"/>
              <a:t>Doctor Checks the Patient via allocated appointment.</a:t>
            </a:r>
            <a:endParaRPr lang="en-US" sz="1400" dirty="0" smtClean="0"/>
          </a:p>
          <a:p>
            <a:pPr lvl="0"/>
            <a:r>
              <a:rPr lang="en-US" sz="1400" i="1" dirty="0" smtClean="0"/>
              <a:t>Doctor after checking patients gives prescription by hitting Prescription button in Home Page.</a:t>
            </a:r>
            <a:endParaRPr lang="en-US" sz="1400" dirty="0" smtClean="0"/>
          </a:p>
          <a:p>
            <a:pPr lvl="0"/>
            <a:r>
              <a:rPr lang="en-US" sz="1400" i="1" dirty="0" smtClean="0"/>
              <a:t>While in prescription form doctor enters Patients id and writes Prescription for his/her illness.</a:t>
            </a:r>
            <a:endParaRPr lang="en-US" sz="1400" dirty="0" smtClean="0"/>
          </a:p>
          <a:p>
            <a:endParaRPr lang="en-US" sz="1400"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239000" y="3429000"/>
            <a:ext cx="1600200" cy="1676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73763"/>
          </a:xfrm>
        </p:spPr>
        <p:txBody>
          <a:bodyPr>
            <a:normAutofit/>
          </a:bodyPr>
          <a:lstStyle/>
          <a:p>
            <a:pPr lvl="0"/>
            <a:r>
              <a:rPr lang="en-US" sz="1500" i="1" dirty="0" smtClean="0"/>
              <a:t>Doctor then hits save Button.</a:t>
            </a:r>
            <a:endParaRPr lang="en-US" sz="1500" dirty="0" smtClean="0"/>
          </a:p>
          <a:p>
            <a:pPr lvl="0"/>
            <a:r>
              <a:rPr lang="en-US" sz="1500" i="1" dirty="0" smtClean="0"/>
              <a:t>System asks for confirmation of action.</a:t>
            </a:r>
            <a:endParaRPr lang="en-US" sz="1500" dirty="0" smtClean="0"/>
          </a:p>
          <a:p>
            <a:pPr lvl="0"/>
            <a:r>
              <a:rPr lang="en-US" sz="1500" i="1" dirty="0" smtClean="0"/>
              <a:t>Doctor hits confirm.</a:t>
            </a:r>
            <a:endParaRPr lang="en-US" sz="1500" dirty="0" smtClean="0"/>
          </a:p>
          <a:p>
            <a:pPr lvl="0"/>
            <a:r>
              <a:rPr lang="en-US" sz="1500" i="1" dirty="0" smtClean="0"/>
              <a:t>Prescription gets saved in the system.</a:t>
            </a:r>
            <a:endParaRPr lang="en-US" sz="1500" dirty="0" smtClean="0"/>
          </a:p>
          <a:p>
            <a:r>
              <a:rPr lang="en-US" sz="1500" i="1" dirty="0" smtClean="0"/>
              <a:t>.</a:t>
            </a:r>
            <a:endParaRPr lang="en-US" sz="1500" dirty="0" smtClean="0"/>
          </a:p>
          <a:p>
            <a:r>
              <a:rPr lang="en-US" sz="1500" i="1" dirty="0" smtClean="0"/>
              <a:t>Alternative flows:</a:t>
            </a:r>
            <a:endParaRPr lang="en-US" sz="1500" dirty="0" smtClean="0"/>
          </a:p>
          <a:p>
            <a:pPr lvl="0"/>
            <a:r>
              <a:rPr lang="en-US" sz="1500" i="1" dirty="0" smtClean="0"/>
              <a:t>No prescription required:</a:t>
            </a:r>
            <a:endParaRPr lang="en-US" sz="1500" dirty="0" smtClean="0"/>
          </a:p>
          <a:p>
            <a:pPr lvl="0"/>
            <a:r>
              <a:rPr lang="en-US" sz="1500" i="1" dirty="0" smtClean="0"/>
              <a:t>Doctor after checking Patient decides that patient does not require any prescription so there will be no prescription for that visit of patient.</a:t>
            </a:r>
            <a:endParaRPr lang="en-US" sz="1500" dirty="0" smtClean="0"/>
          </a:p>
          <a:p>
            <a:r>
              <a:rPr lang="en-US" sz="1500" i="1" dirty="0" smtClean="0"/>
              <a:t>Inclusive Use Case:</a:t>
            </a:r>
            <a:endParaRPr lang="en-US" sz="1500" dirty="0" smtClean="0"/>
          </a:p>
          <a:p>
            <a:pPr lvl="0"/>
            <a:r>
              <a:rPr lang="en-US" sz="1500" i="1" dirty="0" smtClean="0"/>
              <a:t>Login.</a:t>
            </a:r>
            <a:endParaRPr lang="en-US" sz="1500" dirty="0" smtClean="0"/>
          </a:p>
          <a:p>
            <a:pPr lvl="0"/>
            <a:r>
              <a:rPr lang="en-US" sz="1500" i="1" dirty="0" smtClean="0"/>
              <a:t>Manage Appointment.</a:t>
            </a:r>
            <a:endParaRPr lang="en-US" sz="1500" dirty="0" smtClean="0"/>
          </a:p>
          <a:p>
            <a:pPr lvl="0"/>
            <a:r>
              <a:rPr lang="en-US" sz="1500" i="1" dirty="0" smtClean="0"/>
              <a:t>Check Patient.</a:t>
            </a:r>
            <a:endParaRPr lang="en-US" sz="1500" dirty="0" smtClean="0"/>
          </a:p>
          <a:p>
            <a:r>
              <a:rPr lang="en-US" sz="1500" i="1" dirty="0" smtClean="0"/>
              <a:t> </a:t>
            </a:r>
            <a:endParaRPr lang="en-US" sz="1500" dirty="0" smtClean="0"/>
          </a:p>
          <a:p>
            <a:r>
              <a:rPr lang="en-US" sz="1500" i="1" dirty="0" smtClean="0"/>
              <a:t>Special requirements:		System Response time less than 3 seconds </a:t>
            </a:r>
            <a:endParaRPr lang="en-US" sz="1500" dirty="0" smtClean="0"/>
          </a:p>
          <a:p>
            <a:r>
              <a:rPr lang="en-US" sz="1500" i="1" dirty="0" smtClean="0"/>
              <a:t>Technology and Data Variations List:</a:t>
            </a:r>
            <a:endParaRPr lang="en-US" sz="1500" dirty="0" smtClean="0"/>
          </a:p>
          <a:p>
            <a:r>
              <a:rPr lang="en-US" sz="1500" i="1" dirty="0" smtClean="0"/>
              <a:t>				None?</a:t>
            </a:r>
            <a:endParaRPr lang="en-US" sz="1500" dirty="0" smtClean="0"/>
          </a:p>
          <a:p>
            <a:r>
              <a:rPr lang="en-US" sz="1500" i="1" dirty="0" smtClean="0"/>
              <a:t>Frequency of occurrence:	user can only get one prescription per visit or none.</a:t>
            </a:r>
            <a:endParaRPr lang="en-US" sz="1500" dirty="0" smtClean="0"/>
          </a:p>
          <a:p>
            <a:r>
              <a:rPr lang="en-US" sz="1500" i="1" dirty="0" smtClean="0"/>
              <a:t> </a:t>
            </a:r>
            <a:endParaRPr lang="en-US" sz="1500" dirty="0" smtClean="0"/>
          </a:p>
          <a:p>
            <a:pPr>
              <a:buNone/>
            </a:pPr>
            <a:r>
              <a:rPr lang="en-US" sz="1500" i="1" dirty="0" smtClean="0"/>
              <a:t> </a:t>
            </a:r>
            <a:endParaRPr lang="en-US" sz="1500" dirty="0" smtClean="0"/>
          </a:p>
          <a:p>
            <a:pPr>
              <a:buNone/>
            </a:pPr>
            <a:endParaRPr lang="en-US"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7391400" y="4572000"/>
            <a:ext cx="1600200" cy="1676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latin typeface="Times New Roman" pitchFamily="18" charset="0"/>
                <a:cs typeface="Times New Roman" pitchFamily="18" charset="0"/>
              </a:rPr>
              <a:t>Introduction</a:t>
            </a:r>
            <a:endParaRPr lang="en-US" sz="32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lvl="0" indent="-514350">
              <a:buNone/>
            </a:pPr>
            <a:r>
              <a:rPr lang="en-US" i="1" u="sng" dirty="0" smtClean="0">
                <a:solidFill>
                  <a:prstClr val="black"/>
                </a:solidFill>
                <a:latin typeface="Times New Roman" pitchFamily="18" charset="0"/>
                <a:cs typeface="Times New Roman" pitchFamily="18" charset="0"/>
              </a:rPr>
              <a:t>Purpose</a:t>
            </a:r>
          </a:p>
          <a:p>
            <a:pPr marL="914400" lvl="1" indent="-514350">
              <a:buFont typeface="Wingdings" pitchFamily="2" charset="2"/>
              <a:buChar char="Ø"/>
            </a:pPr>
            <a:r>
              <a:rPr lang="en-US" sz="2400" i="1" dirty="0" smtClean="0">
                <a:solidFill>
                  <a:prstClr val="black"/>
                </a:solidFill>
                <a:latin typeface="Times New Roman" pitchFamily="18" charset="0"/>
                <a:cs typeface="Times New Roman" pitchFamily="18" charset="0"/>
              </a:rPr>
              <a:t>To perform automation of Hospital Management</a:t>
            </a:r>
          </a:p>
          <a:p>
            <a:pPr lvl="1">
              <a:lnSpc>
                <a:spcPct val="9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i="1" dirty="0" smtClean="0">
                <a:latin typeface="Times New Roman" pitchFamily="18" charset="0"/>
                <a:cs typeface="Times New Roman" pitchFamily="18" charset="0"/>
              </a:rPr>
              <a:t>The Software includes:-</a:t>
            </a:r>
          </a:p>
          <a:p>
            <a:pPr lvl="2">
              <a:lnSpc>
                <a:spcPct val="90000"/>
              </a:lnSpc>
              <a:spcBef>
                <a:spcPts val="500"/>
              </a:spcBef>
              <a:buFont typeface="Wingdings" pitchFamily="2" charset="2"/>
              <a:buChar char="Ø"/>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dirty="0" smtClean="0">
                <a:latin typeface="Times New Roman" pitchFamily="18" charset="0"/>
                <a:cs typeface="Times New Roman" pitchFamily="18" charset="0"/>
              </a:rPr>
              <a:t>Maintaining Patient details.</a:t>
            </a:r>
          </a:p>
          <a:p>
            <a:pPr lvl="2">
              <a:lnSpc>
                <a:spcPct val="90000"/>
              </a:lnSpc>
              <a:spcBef>
                <a:spcPts val="500"/>
              </a:spcBef>
              <a:buFont typeface="Wingdings" pitchFamily="2" charset="2"/>
              <a:buChar char="Ø"/>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dirty="0" smtClean="0">
                <a:latin typeface="Times New Roman" pitchFamily="18" charset="0"/>
                <a:cs typeface="Times New Roman" pitchFamily="18" charset="0"/>
              </a:rPr>
              <a:t>Providing Prescription, Precautions and Diet advice.</a:t>
            </a:r>
          </a:p>
          <a:p>
            <a:pPr lvl="2">
              <a:lnSpc>
                <a:spcPct val="90000"/>
              </a:lnSpc>
              <a:spcBef>
                <a:spcPts val="500"/>
              </a:spcBef>
              <a:buFont typeface="Wingdings" pitchFamily="2" charset="2"/>
              <a:buChar char="Ø"/>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dirty="0" smtClean="0">
                <a:latin typeface="Times New Roman" pitchFamily="18" charset="0"/>
                <a:cs typeface="Times New Roman" pitchFamily="18" charset="0"/>
              </a:rPr>
              <a:t>Billing and Report generation.</a:t>
            </a:r>
          </a:p>
          <a:p>
            <a:pPr marL="514350" indent="-514350">
              <a:buNone/>
            </a:pPr>
            <a:endParaRPr lang="en-US" u="sng" dirty="0" smtClean="0">
              <a:solidFill>
                <a:schemeClr val="bg1"/>
              </a:solidFill>
              <a:latin typeface="Arial" pitchFamily="34" charset="0"/>
              <a:cs typeface="Arial" pitchFamily="34" charset="0"/>
            </a:endParaRPr>
          </a:p>
        </p:txBody>
      </p:sp>
      <p:sp>
        <p:nvSpPr>
          <p:cNvPr id="4" name="Rectangle 3"/>
          <p:cNvSpPr/>
          <p:nvPr/>
        </p:nvSpPr>
        <p:spPr>
          <a:xfrm>
            <a:off x="685800" y="4572000"/>
            <a:ext cx="6172200" cy="1692771"/>
          </a:xfrm>
          <a:prstGeom prst="rect">
            <a:avLst/>
          </a:prstGeom>
        </p:spPr>
        <p:txBody>
          <a:bodyPr wrap="square">
            <a:spAutoFit/>
          </a:bodyPr>
          <a:lstStyle/>
          <a:p>
            <a:r>
              <a:rPr lang="en-US" sz="3200" i="1" u="sng" dirty="0" smtClean="0">
                <a:latin typeface="Times New Roman" pitchFamily="18" charset="0"/>
                <a:cs typeface="Times New Roman" pitchFamily="18" charset="0"/>
              </a:rPr>
              <a:t>Scope</a:t>
            </a:r>
          </a:p>
          <a:p>
            <a:pPr>
              <a:buNone/>
            </a:pPr>
            <a:r>
              <a:rPr lang="en-US" dirty="0" smtClean="0"/>
              <a:t>	</a:t>
            </a:r>
            <a:r>
              <a:rPr lang="en-US" sz="2400" i="1" dirty="0" smtClean="0">
                <a:latin typeface="Times New Roman" pitchFamily="18" charset="0"/>
                <a:cs typeface="Times New Roman" pitchFamily="18" charset="0"/>
              </a:rPr>
              <a:t>It can be used in any Hospital or Dispensary for maintaining patient details and their test results.</a:t>
            </a:r>
            <a:endParaRPr lang="en-US" sz="2400" i="1" dirty="0">
              <a:latin typeface="Times New Roman" pitchFamily="18" charset="0"/>
              <a:cs typeface="Times New Roman" pitchFamily="18" charset="0"/>
            </a:endParaRPr>
          </a:p>
        </p:txBody>
      </p:sp>
      <p:pic>
        <p:nvPicPr>
          <p:cNvPr id="5"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7162800" y="5410200"/>
            <a:ext cx="1828800" cy="1219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sz="2200" i="1" dirty="0" smtClean="0"/>
              <a:t> </a:t>
            </a:r>
            <a:endParaRPr lang="en-US" sz="2200" dirty="0" smtClean="0"/>
          </a:p>
          <a:p>
            <a:r>
              <a:rPr lang="en-US" sz="2200" i="1" dirty="0" smtClean="0"/>
              <a:t>UC15: 			</a:t>
            </a:r>
            <a:r>
              <a:rPr lang="en-US" sz="2200" b="1" i="1" u="sng" dirty="0" smtClean="0"/>
              <a:t>Give Response</a:t>
            </a:r>
            <a:endParaRPr lang="en-US" sz="2200" dirty="0" smtClean="0"/>
          </a:p>
          <a:p>
            <a:r>
              <a:rPr lang="en-US" sz="2200" i="1" dirty="0" smtClean="0"/>
              <a:t>Primary actors:	Doctor</a:t>
            </a:r>
            <a:endParaRPr lang="en-US" sz="2200" dirty="0" smtClean="0"/>
          </a:p>
          <a:p>
            <a:r>
              <a:rPr lang="en-US" sz="2200" i="1" dirty="0" smtClean="0"/>
              <a:t>Trigger: 		Doctor hits give Response button in HMS Home page.</a:t>
            </a:r>
            <a:endParaRPr lang="en-US" sz="2200" dirty="0" smtClean="0"/>
          </a:p>
          <a:p>
            <a:r>
              <a:rPr lang="en-US" sz="2200" i="1" dirty="0" smtClean="0"/>
              <a:t>Preconditions:		Doctor must be logged in the HMS.</a:t>
            </a:r>
            <a:endParaRPr lang="en-US" sz="2200" dirty="0" smtClean="0"/>
          </a:p>
          <a:p>
            <a:r>
              <a:rPr lang="en-US" sz="2200" i="1" dirty="0" err="1" smtClean="0"/>
              <a:t>Postconditions</a:t>
            </a:r>
            <a:r>
              <a:rPr lang="en-US" sz="2200" i="1" dirty="0" smtClean="0"/>
              <a:t>: 	Doctor gives response about patient’s case.</a:t>
            </a:r>
            <a:endParaRPr lang="en-US" sz="2200" dirty="0" smtClean="0"/>
          </a:p>
          <a:p>
            <a:r>
              <a:rPr lang="en-US" sz="2200" i="1" dirty="0" smtClean="0"/>
              <a:t>Main Success scenario:</a:t>
            </a:r>
            <a:endParaRPr lang="en-US" sz="2200" dirty="0" smtClean="0"/>
          </a:p>
          <a:p>
            <a:r>
              <a:rPr lang="en-US" sz="2200" i="1" dirty="0" smtClean="0"/>
              <a:t> </a:t>
            </a:r>
            <a:endParaRPr lang="en-US" sz="2200" dirty="0" smtClean="0"/>
          </a:p>
          <a:p>
            <a:pPr lvl="0"/>
            <a:r>
              <a:rPr lang="en-US" sz="2200" i="1" dirty="0" smtClean="0"/>
              <a:t>Doctor reads patients case from his/her profile.</a:t>
            </a:r>
            <a:endParaRPr lang="en-US" sz="2200" dirty="0" smtClean="0"/>
          </a:p>
          <a:p>
            <a:pPr lvl="0"/>
            <a:r>
              <a:rPr lang="en-US" sz="2200" i="1" dirty="0" smtClean="0"/>
              <a:t>Doctor after reading patient’s case gives his/her response about the case.</a:t>
            </a:r>
            <a:endParaRPr lang="en-US" sz="2200" dirty="0" smtClean="0"/>
          </a:p>
          <a:p>
            <a:pPr lvl="0"/>
            <a:r>
              <a:rPr lang="en-US" sz="2200" i="1" dirty="0" smtClean="0"/>
              <a:t>Doctor then hits save Button.</a:t>
            </a:r>
            <a:endParaRPr lang="en-US" sz="2200" dirty="0" smtClean="0"/>
          </a:p>
          <a:p>
            <a:pPr lvl="0"/>
            <a:r>
              <a:rPr lang="en-US" sz="2200" i="1" dirty="0" smtClean="0"/>
              <a:t>System asks for confirmation of action.</a:t>
            </a:r>
            <a:endParaRPr lang="en-US" sz="2200" dirty="0" smtClean="0"/>
          </a:p>
          <a:p>
            <a:pPr lvl="0"/>
            <a:r>
              <a:rPr lang="en-US" sz="2200" i="1" dirty="0" smtClean="0"/>
              <a:t>Doctor hits confirm.</a:t>
            </a:r>
            <a:endParaRPr lang="en-US" sz="2200" dirty="0" smtClean="0"/>
          </a:p>
          <a:p>
            <a:pPr lvl="0"/>
            <a:r>
              <a:rPr lang="en-US" sz="2200" i="1" dirty="0" smtClean="0"/>
              <a:t>Response gets saved in the system.</a:t>
            </a:r>
            <a:endParaRPr lang="en-US" sz="2200" dirty="0" smtClean="0"/>
          </a:p>
          <a:p>
            <a:r>
              <a:rPr lang="en-US" sz="2200" i="1" dirty="0" smtClean="0"/>
              <a:t>.</a:t>
            </a:r>
            <a:endParaRPr lang="en-US" sz="2200" dirty="0" smtClean="0"/>
          </a:p>
          <a:p>
            <a:r>
              <a:rPr lang="en-US" sz="2200" i="1" dirty="0" smtClean="0"/>
              <a:t>Alternative flows:</a:t>
            </a:r>
            <a:endParaRPr lang="en-US" sz="2200" dirty="0" smtClean="0"/>
          </a:p>
          <a:p>
            <a:pPr lvl="0"/>
            <a:r>
              <a:rPr lang="en-US" sz="2200" i="1" dirty="0" smtClean="0"/>
              <a:t>Doctor may not gives response about the case if not required:</a:t>
            </a:r>
            <a:endParaRPr lang="en-US" sz="2200" dirty="0" smtClean="0"/>
          </a:p>
          <a:p>
            <a:pPr lvl="0"/>
            <a:r>
              <a:rPr lang="en-US" sz="2200" i="1" dirty="0" smtClean="0"/>
              <a:t>System will not enforce response for particular case.</a:t>
            </a:r>
            <a:endParaRPr lang="en-US" sz="2200" dirty="0" smtClean="0"/>
          </a:p>
          <a:p>
            <a:r>
              <a:rPr lang="en-US" sz="2200" i="1" dirty="0" smtClean="0"/>
              <a:t>Inclusive Use Case:</a:t>
            </a:r>
            <a:endParaRPr lang="en-US" sz="2200" dirty="0" smtClean="0"/>
          </a:p>
          <a:p>
            <a:pPr lvl="0"/>
            <a:r>
              <a:rPr lang="en-US" sz="2200" i="1" dirty="0" smtClean="0"/>
              <a:t>Login.</a:t>
            </a:r>
            <a:endParaRPr lang="en-US" sz="2200" dirty="0" smtClean="0"/>
          </a:p>
          <a:p>
            <a:pPr lvl="0"/>
            <a:r>
              <a:rPr lang="en-US" sz="2200" i="1" dirty="0" smtClean="0"/>
              <a:t>Manage Appointment.</a:t>
            </a:r>
            <a:endParaRPr lang="en-US" sz="2200" dirty="0" smtClean="0"/>
          </a:p>
          <a:p>
            <a:r>
              <a:rPr lang="en-US" sz="2200" i="1" dirty="0" smtClean="0"/>
              <a:t> </a:t>
            </a:r>
            <a:endParaRPr lang="en-US" sz="2200" dirty="0" smtClean="0"/>
          </a:p>
          <a:p>
            <a:r>
              <a:rPr lang="en-US" sz="2200" i="1" dirty="0" smtClean="0"/>
              <a:t>Special requirements:		System Response time less than 3 seconds </a:t>
            </a:r>
            <a:endParaRPr lang="en-US" sz="2200" dirty="0" smtClean="0"/>
          </a:p>
          <a:p>
            <a:r>
              <a:rPr lang="en-US" sz="2200" i="1" dirty="0" smtClean="0"/>
              <a:t>Technology and Data Variations List:</a:t>
            </a:r>
            <a:endParaRPr lang="en-US" sz="2200" dirty="0" smtClean="0"/>
          </a:p>
          <a:p>
            <a:r>
              <a:rPr lang="en-US" sz="2200" i="1" dirty="0" smtClean="0"/>
              <a:t>				None?</a:t>
            </a:r>
            <a:endParaRPr lang="en-US" sz="2200" dirty="0" smtClean="0"/>
          </a:p>
          <a:p>
            <a:r>
              <a:rPr lang="en-US" sz="2200" i="1" dirty="0" smtClean="0"/>
              <a:t>Frequency of occurrence:	Any Doctor can give multiple responses about any case.</a:t>
            </a:r>
            <a:endParaRPr lang="en-US" sz="2200" dirty="0" smtClean="0"/>
          </a:p>
          <a:p>
            <a:r>
              <a:rPr lang="en-US" sz="2200" i="1" dirty="0" smtClean="0"/>
              <a:t> </a:t>
            </a:r>
            <a:endParaRPr lang="en-US" sz="22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26163"/>
          </a:xfrm>
        </p:spPr>
        <p:txBody>
          <a:bodyPr>
            <a:normAutofit fontScale="25000" lnSpcReduction="20000"/>
          </a:bodyPr>
          <a:lstStyle/>
          <a:p>
            <a:r>
              <a:rPr lang="en-US" sz="4800" i="1" dirty="0" smtClean="0"/>
              <a:t>UC16: 			</a:t>
            </a:r>
            <a:r>
              <a:rPr lang="en-US" sz="4800" b="1" i="1" u="sng" dirty="0" smtClean="0"/>
              <a:t>Allocate Bed</a:t>
            </a:r>
            <a:endParaRPr lang="en-US" sz="4800" dirty="0" smtClean="0"/>
          </a:p>
          <a:p>
            <a:r>
              <a:rPr lang="en-US" sz="4800" i="1" dirty="0" smtClean="0"/>
              <a:t>Primary actors:	Receptionist</a:t>
            </a:r>
            <a:endParaRPr lang="en-US" sz="4800" dirty="0" smtClean="0"/>
          </a:p>
          <a:p>
            <a:r>
              <a:rPr lang="en-US" sz="4800" i="1" dirty="0" smtClean="0"/>
              <a:t>Trigger: 		receptionist hits bed Allocation Button in </a:t>
            </a:r>
            <a:r>
              <a:rPr lang="en-US" sz="4800" i="1" dirty="0" err="1" smtClean="0"/>
              <a:t>Hms</a:t>
            </a:r>
            <a:r>
              <a:rPr lang="en-US" sz="4800" i="1" dirty="0" smtClean="0"/>
              <a:t>.</a:t>
            </a:r>
            <a:endParaRPr lang="en-US" sz="4800" dirty="0" smtClean="0"/>
          </a:p>
          <a:p>
            <a:r>
              <a:rPr lang="en-US" sz="4800" i="1" dirty="0" smtClean="0"/>
              <a:t>Preconditions:		Receptionist must be logged in the HMS.</a:t>
            </a:r>
            <a:endParaRPr lang="en-US" sz="4800" dirty="0" smtClean="0"/>
          </a:p>
          <a:p>
            <a:r>
              <a:rPr lang="en-US" sz="4800" i="1" dirty="0" err="1" smtClean="0"/>
              <a:t>Postconditions</a:t>
            </a:r>
            <a:r>
              <a:rPr lang="en-US" sz="4800" i="1" dirty="0" smtClean="0"/>
              <a:t>: 	Receptionist Assigns Bed to Patient.</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Receptionist hits Allocate bed Button in Home Page of HMS.</a:t>
            </a:r>
            <a:endParaRPr lang="en-US" sz="4800" dirty="0" smtClean="0"/>
          </a:p>
          <a:p>
            <a:pPr lvl="0"/>
            <a:r>
              <a:rPr lang="en-US" sz="4800" i="1" dirty="0" smtClean="0"/>
              <a:t>System then shows the available bed in a ward.</a:t>
            </a:r>
            <a:endParaRPr lang="en-US" sz="4800" dirty="0" smtClean="0"/>
          </a:p>
          <a:p>
            <a:pPr lvl="0"/>
            <a:r>
              <a:rPr lang="en-US" sz="4800" i="1" dirty="0" smtClean="0"/>
              <a:t>Receptionist then assigns bed to the patient. </a:t>
            </a:r>
            <a:endParaRPr lang="en-US" sz="4800" dirty="0" smtClean="0"/>
          </a:p>
          <a:p>
            <a:r>
              <a:rPr lang="en-US" sz="4800" i="1" dirty="0" smtClean="0"/>
              <a:t>Alternative flows:</a:t>
            </a:r>
            <a:endParaRPr lang="en-US" sz="4800" dirty="0" smtClean="0"/>
          </a:p>
          <a:p>
            <a:pPr lvl="0"/>
            <a:r>
              <a:rPr lang="en-US" sz="4800" i="1" dirty="0" smtClean="0"/>
              <a:t>No bed available:</a:t>
            </a:r>
            <a:endParaRPr lang="en-US" sz="4800" dirty="0" smtClean="0"/>
          </a:p>
          <a:p>
            <a:pPr lvl="0"/>
            <a:r>
              <a:rPr lang="en-US" sz="4800" i="1" dirty="0" smtClean="0"/>
              <a:t>Receptionist then have to get bed available somehow.</a:t>
            </a:r>
            <a:endParaRPr lang="en-US" sz="4800" dirty="0" smtClean="0"/>
          </a:p>
          <a:p>
            <a:r>
              <a:rPr lang="en-US" sz="4800" i="1" dirty="0" smtClean="0"/>
              <a:t>Inclusive Use Case:</a:t>
            </a:r>
            <a:endParaRPr lang="en-US" sz="4800" dirty="0" smtClean="0"/>
          </a:p>
          <a:p>
            <a:pPr lvl="0"/>
            <a:r>
              <a:rPr lang="en-US" sz="4800" i="1" dirty="0" smtClean="0"/>
              <a:t>Login.</a:t>
            </a:r>
            <a:endParaRPr lang="en-US" sz="4800" dirty="0" smtClean="0"/>
          </a:p>
          <a:p>
            <a:pPr lvl="0"/>
            <a:r>
              <a:rPr lang="en-US" sz="4800" i="1" dirty="0" smtClean="0"/>
              <a:t>Add/Register Patient.</a:t>
            </a:r>
            <a:endParaRPr lang="en-US" sz="4800" dirty="0" smtClean="0"/>
          </a:p>
          <a:p>
            <a:pPr lvl="0"/>
            <a:r>
              <a:rPr lang="en-US" sz="4800" i="1" dirty="0" smtClean="0"/>
              <a:t>Manage Appointment.</a:t>
            </a:r>
            <a:endParaRPr lang="en-US" sz="4800" dirty="0" smtClean="0"/>
          </a:p>
          <a:p>
            <a:r>
              <a:rPr lang="en-US" sz="4800" i="1" dirty="0" smtClean="0"/>
              <a:t>Special requirements:		Response time less than 3 seconds </a:t>
            </a:r>
            <a:endParaRPr lang="en-US" sz="4800" dirty="0" smtClean="0"/>
          </a:p>
          <a:p>
            <a:r>
              <a:rPr lang="en-US" sz="4800" i="1" dirty="0" smtClean="0"/>
              <a:t>Technology and Data Variations List:</a:t>
            </a:r>
            <a:endParaRPr lang="en-US" sz="4800" dirty="0" smtClean="0"/>
          </a:p>
          <a:p>
            <a:r>
              <a:rPr lang="en-US" sz="4800" i="1" dirty="0" smtClean="0"/>
              <a:t>				None?</a:t>
            </a:r>
            <a:endParaRPr lang="en-US" sz="4800" dirty="0" smtClean="0"/>
          </a:p>
          <a:p>
            <a:r>
              <a:rPr lang="en-US" sz="4800" i="1" dirty="0" smtClean="0"/>
              <a:t>Frequency of occurrence:	receptionist can assign only one bed to one patient</a:t>
            </a:r>
            <a:endParaRPr lang="en-US" sz="4800" dirty="0" smtClean="0"/>
          </a:p>
          <a:p>
            <a:r>
              <a:rPr lang="en-US" sz="4800" i="1" dirty="0" smtClean="0"/>
              <a:t> </a:t>
            </a:r>
            <a:endParaRPr lang="en-US" sz="4800" dirty="0" smtClean="0"/>
          </a:p>
          <a:p>
            <a:r>
              <a:rPr lang="en-US" sz="4800" i="1" dirty="0" smtClean="0"/>
              <a:t> </a:t>
            </a:r>
            <a:endParaRPr lang="en-US" sz="4800" dirty="0" smtClean="0"/>
          </a:p>
          <a:p>
            <a:r>
              <a:rPr lang="en-US" sz="4800" i="1" dirty="0" smtClean="0"/>
              <a:t>UC17: 			</a:t>
            </a:r>
            <a:r>
              <a:rPr lang="en-US" sz="4800" b="1" i="1" u="sng" dirty="0" smtClean="0"/>
              <a:t>Look After Patients</a:t>
            </a:r>
            <a:endParaRPr lang="en-US" sz="4800" dirty="0" smtClean="0"/>
          </a:p>
          <a:p>
            <a:r>
              <a:rPr lang="en-US" sz="4800" i="1" dirty="0" smtClean="0"/>
              <a:t>Primary actors:	Nurses</a:t>
            </a:r>
            <a:endParaRPr lang="en-US" sz="4800" dirty="0" smtClean="0"/>
          </a:p>
          <a:p>
            <a:r>
              <a:rPr lang="en-US" sz="4800" i="1" dirty="0" smtClean="0"/>
              <a:t>Trigger: 		Nurse hits patients prescription button.</a:t>
            </a:r>
            <a:endParaRPr lang="en-US" sz="4800" dirty="0" smtClean="0"/>
          </a:p>
          <a:p>
            <a:r>
              <a:rPr lang="en-US" sz="4800" i="1" dirty="0" smtClean="0"/>
              <a:t>Preconditions:		Nurse must be logged in the HMS.</a:t>
            </a:r>
            <a:endParaRPr lang="en-US" sz="4800" dirty="0" smtClean="0"/>
          </a:p>
          <a:p>
            <a:r>
              <a:rPr lang="en-US" sz="4800" i="1" dirty="0" err="1" smtClean="0"/>
              <a:t>Postconditions</a:t>
            </a:r>
            <a:r>
              <a:rPr lang="en-US" sz="4800" i="1" dirty="0" smtClean="0"/>
              <a:t>: 	Nurse gives prescription to Patient.</a:t>
            </a:r>
            <a:endParaRPr lang="en-US" sz="4800" dirty="0" smtClean="0"/>
          </a:p>
          <a:p>
            <a:r>
              <a:rPr lang="en-US" sz="4800" i="1" dirty="0" smtClean="0"/>
              <a:t>Main Success scenario:</a:t>
            </a:r>
            <a:endParaRPr lang="en-US" sz="4800" dirty="0" smtClean="0"/>
          </a:p>
          <a:p>
            <a:r>
              <a:rPr lang="en-US" sz="4800" i="1" dirty="0" smtClean="0"/>
              <a:t> </a:t>
            </a:r>
            <a:endParaRPr lang="en-US" sz="4800" dirty="0" smtClean="0"/>
          </a:p>
          <a:p>
            <a:pPr lvl="0"/>
            <a:r>
              <a:rPr lang="en-US" sz="4800" i="1" dirty="0" smtClean="0"/>
              <a:t>Nurse Checks the Patient Prescription given by the doctor by hitting prescription button.</a:t>
            </a:r>
            <a:endParaRPr lang="en-US" sz="4800" dirty="0" smtClean="0"/>
          </a:p>
          <a:p>
            <a:pPr lvl="0"/>
            <a:r>
              <a:rPr lang="en-US" sz="4800" i="1" dirty="0" smtClean="0"/>
              <a:t>Nurse then takes prescription and gives to the patient.</a:t>
            </a:r>
            <a:endParaRPr lang="en-US" sz="4800" dirty="0" smtClean="0"/>
          </a:p>
          <a:p>
            <a:pPr lvl="0"/>
            <a:r>
              <a:rPr lang="en-US" sz="4800" i="1" dirty="0" smtClean="0"/>
              <a:t>After giving prescription Nurse alters prescription status to done.</a:t>
            </a:r>
            <a:endParaRPr lang="en-US" sz="4800" dirty="0" smtClean="0"/>
          </a:p>
          <a:p>
            <a:r>
              <a:rPr lang="en-US" sz="4800" i="1" dirty="0" smtClean="0"/>
              <a:t> </a:t>
            </a:r>
            <a:endParaRPr lang="en-US" sz="48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i="1" dirty="0" smtClean="0"/>
              <a:t>Alternative flows:</a:t>
            </a:r>
            <a:endParaRPr lang="en-US" sz="1400" dirty="0" smtClean="0"/>
          </a:p>
          <a:p>
            <a:pPr lvl="0"/>
            <a:r>
              <a:rPr lang="en-US" sz="1400" i="1" dirty="0" smtClean="0"/>
              <a:t>No prescription found for the patient:</a:t>
            </a:r>
            <a:endParaRPr lang="en-US" sz="1400" dirty="0" smtClean="0"/>
          </a:p>
          <a:p>
            <a:pPr lvl="0"/>
            <a:r>
              <a:rPr lang="en-US" sz="1400" i="1" dirty="0" smtClean="0"/>
              <a:t>Do noting.</a:t>
            </a:r>
            <a:endParaRPr lang="en-US" sz="1400" dirty="0" smtClean="0"/>
          </a:p>
          <a:p>
            <a:pPr>
              <a:buNone/>
            </a:pPr>
            <a:endParaRPr lang="en-US" sz="1300" i="1" dirty="0" smtClean="0"/>
          </a:p>
          <a:p>
            <a:r>
              <a:rPr lang="en-US" sz="1300" i="1" dirty="0" smtClean="0"/>
              <a:t>Inclusive </a:t>
            </a:r>
            <a:r>
              <a:rPr lang="en-US" sz="1300" i="1" dirty="0" smtClean="0"/>
              <a:t>Use Case:</a:t>
            </a:r>
            <a:endParaRPr lang="en-US" sz="1300" dirty="0" smtClean="0"/>
          </a:p>
          <a:p>
            <a:pPr lvl="0"/>
            <a:r>
              <a:rPr lang="en-US" sz="1300" i="1" dirty="0" smtClean="0"/>
              <a:t>Login.</a:t>
            </a:r>
            <a:endParaRPr lang="en-US" sz="1300" dirty="0" smtClean="0"/>
          </a:p>
          <a:p>
            <a:pPr lvl="0"/>
            <a:r>
              <a:rPr lang="en-US" sz="1300" i="1" dirty="0" smtClean="0"/>
              <a:t>Add/Register Patient.</a:t>
            </a:r>
            <a:endParaRPr lang="en-US" sz="1300" dirty="0" smtClean="0"/>
          </a:p>
          <a:p>
            <a:pPr lvl="0"/>
            <a:r>
              <a:rPr lang="en-US" sz="1300" i="1" dirty="0" smtClean="0"/>
              <a:t>Allocate Bed.</a:t>
            </a:r>
            <a:endParaRPr lang="en-US" sz="1300" dirty="0" smtClean="0"/>
          </a:p>
          <a:p>
            <a:r>
              <a:rPr lang="en-US" sz="1300" i="1" dirty="0" smtClean="0"/>
              <a:t> </a:t>
            </a:r>
            <a:endParaRPr lang="en-US" sz="1300" dirty="0" smtClean="0"/>
          </a:p>
          <a:p>
            <a:r>
              <a:rPr lang="en-US" sz="1300" i="1" dirty="0" smtClean="0"/>
              <a:t>Special requirements:		Response time less than 3 seconds </a:t>
            </a:r>
            <a:endParaRPr lang="en-US" sz="1300" dirty="0" smtClean="0"/>
          </a:p>
          <a:p>
            <a:r>
              <a:rPr lang="en-US" sz="1300" i="1" dirty="0" smtClean="0"/>
              <a:t>Technology and Data Variations List:</a:t>
            </a:r>
            <a:endParaRPr lang="en-US" sz="1300" dirty="0" smtClean="0"/>
          </a:p>
          <a:p>
            <a:r>
              <a:rPr lang="en-US" sz="1300" i="1" dirty="0" smtClean="0"/>
              <a:t>				None?</a:t>
            </a:r>
            <a:endParaRPr lang="en-US" sz="13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r>
              <a:rPr lang="en-US" sz="1200" i="1" baseline="-25000" dirty="0" smtClean="0">
                <a:latin typeface="Times New Roman" pitchFamily="18" charset="0"/>
                <a:cs typeface="Times New Roman" pitchFamily="18" charset="0"/>
              </a:rPr>
              <a:t> </a:t>
            </a:r>
            <a:endParaRPr lang="en-US" sz="1200" baseline="-25000" dirty="0" smtClean="0">
              <a:latin typeface="Times New Roman" pitchFamily="18" charset="0"/>
              <a:cs typeface="Times New Roman" pitchFamily="18" charset="0"/>
            </a:endParaRPr>
          </a:p>
          <a:p>
            <a:r>
              <a:rPr lang="en-US" sz="1200" i="1" baseline="-25000" dirty="0" smtClean="0">
                <a:cs typeface="Times New Roman" pitchFamily="18" charset="0"/>
              </a:rPr>
              <a:t>UC18: 			</a:t>
            </a:r>
            <a:r>
              <a:rPr lang="en-US" sz="1600" b="1" i="1" u="sng" baseline="-25000" dirty="0" smtClean="0">
                <a:cs typeface="Times New Roman" pitchFamily="18" charset="0"/>
              </a:rPr>
              <a:t>Input &amp; output Validation</a:t>
            </a:r>
            <a:endParaRPr lang="en-US" sz="1600" baseline="-25000" dirty="0" smtClean="0">
              <a:cs typeface="Times New Roman" pitchFamily="18" charset="0"/>
            </a:endParaRPr>
          </a:p>
          <a:p>
            <a:r>
              <a:rPr lang="en-US" sz="1600" i="1" baseline="-25000" dirty="0" smtClean="0">
                <a:cs typeface="Times New Roman" pitchFamily="18" charset="0"/>
              </a:rPr>
              <a:t>Primary actors:	System</a:t>
            </a:r>
            <a:endParaRPr lang="en-US" sz="1600" baseline="-25000" dirty="0" smtClean="0">
              <a:cs typeface="Times New Roman" pitchFamily="18" charset="0"/>
            </a:endParaRPr>
          </a:p>
          <a:p>
            <a:r>
              <a:rPr lang="en-US" sz="1600" i="1" baseline="-25000" dirty="0" smtClean="0">
                <a:cs typeface="Times New Roman" pitchFamily="18" charset="0"/>
              </a:rPr>
              <a:t>Trigger: 		When anything is entered in the system.</a:t>
            </a:r>
            <a:endParaRPr lang="en-US" sz="1600" baseline="-25000" dirty="0" smtClean="0">
              <a:cs typeface="Times New Roman" pitchFamily="18" charset="0"/>
            </a:endParaRPr>
          </a:p>
          <a:p>
            <a:r>
              <a:rPr lang="en-US" sz="1600" i="1" baseline="-25000" dirty="0" smtClean="0">
                <a:cs typeface="Times New Roman" pitchFamily="18" charset="0"/>
              </a:rPr>
              <a:t>Preconditions:		System Must Be Working.</a:t>
            </a:r>
            <a:endParaRPr lang="en-US" sz="1600" baseline="-25000" dirty="0" smtClean="0">
              <a:cs typeface="Times New Roman" pitchFamily="18" charset="0"/>
            </a:endParaRPr>
          </a:p>
          <a:p>
            <a:r>
              <a:rPr lang="en-US" sz="1600" i="1" baseline="-25000" dirty="0" err="1" smtClean="0">
                <a:cs typeface="Times New Roman" pitchFamily="18" charset="0"/>
              </a:rPr>
              <a:t>Postconditions</a:t>
            </a:r>
            <a:r>
              <a:rPr lang="en-US" sz="1600" i="1" baseline="-25000" dirty="0" smtClean="0">
                <a:cs typeface="Times New Roman" pitchFamily="18" charset="0"/>
              </a:rPr>
              <a:t>: 	System successfully validates every data entered.</a:t>
            </a:r>
            <a:endParaRPr lang="en-US" sz="1600" baseline="-25000" dirty="0" smtClean="0">
              <a:cs typeface="Times New Roman" pitchFamily="18" charset="0"/>
            </a:endParaRPr>
          </a:p>
          <a:p>
            <a:r>
              <a:rPr lang="en-US" sz="1600" i="1" baseline="-25000" dirty="0" smtClean="0">
                <a:cs typeface="Times New Roman" pitchFamily="18" charset="0"/>
              </a:rPr>
              <a:t>Main Success scenario:</a:t>
            </a:r>
            <a:endParaRPr lang="en-US" sz="1600" baseline="-25000" dirty="0" smtClean="0">
              <a:cs typeface="Times New Roman" pitchFamily="18" charset="0"/>
            </a:endParaRPr>
          </a:p>
          <a:p>
            <a:r>
              <a:rPr lang="en-US" sz="1600" i="1" baseline="-25000" dirty="0" smtClean="0">
                <a:cs typeface="Times New Roman" pitchFamily="18" charset="0"/>
              </a:rPr>
              <a:t> </a:t>
            </a:r>
            <a:endParaRPr lang="en-US" sz="1600" baseline="-25000" dirty="0" smtClean="0">
              <a:cs typeface="Times New Roman" pitchFamily="18" charset="0"/>
            </a:endParaRPr>
          </a:p>
          <a:p>
            <a:pPr lvl="0"/>
            <a:r>
              <a:rPr lang="en-US" sz="1600" i="1" baseline="-25000" dirty="0" smtClean="0">
                <a:cs typeface="Times New Roman" pitchFamily="18" charset="0"/>
              </a:rPr>
              <a:t>System checks the data when entered and verifies it.</a:t>
            </a:r>
            <a:endParaRPr lang="en-US" sz="1600" baseline="-25000" dirty="0" smtClean="0">
              <a:cs typeface="Times New Roman" pitchFamily="18" charset="0"/>
            </a:endParaRPr>
          </a:p>
          <a:p>
            <a:pPr lvl="0"/>
            <a:r>
              <a:rPr lang="en-US" sz="1600" i="1" baseline="-25000" dirty="0" smtClean="0">
                <a:cs typeface="Times New Roman" pitchFamily="18" charset="0"/>
              </a:rPr>
              <a:t>System generates users id and password</a:t>
            </a:r>
            <a:endParaRPr lang="en-US" sz="1600" baseline="-25000" dirty="0" smtClean="0">
              <a:cs typeface="Times New Roman" pitchFamily="18" charset="0"/>
            </a:endParaRPr>
          </a:p>
          <a:p>
            <a:pPr lvl="0"/>
            <a:r>
              <a:rPr lang="en-US" sz="1600" i="1" baseline="-25000" dirty="0" smtClean="0">
                <a:cs typeface="Times New Roman" pitchFamily="18" charset="0"/>
              </a:rPr>
              <a:t>System successfully saves the data into the database.</a:t>
            </a:r>
            <a:endParaRPr lang="en-US" sz="1600" baseline="-25000" dirty="0" smtClean="0">
              <a:cs typeface="Times New Roman" pitchFamily="18" charset="0"/>
            </a:endParaRPr>
          </a:p>
          <a:p>
            <a:r>
              <a:rPr lang="en-US" sz="1600" i="1" baseline="-25000" dirty="0" smtClean="0">
                <a:cs typeface="Times New Roman" pitchFamily="18" charset="0"/>
              </a:rPr>
              <a:t>Alternative flows:</a:t>
            </a:r>
            <a:endParaRPr lang="en-US" sz="1600" baseline="-25000" dirty="0" smtClean="0">
              <a:cs typeface="Times New Roman" pitchFamily="18" charset="0"/>
            </a:endParaRPr>
          </a:p>
          <a:p>
            <a:pPr lvl="0"/>
            <a:r>
              <a:rPr lang="en-US" sz="1600" i="1" baseline="-25000" dirty="0" smtClean="0">
                <a:cs typeface="Times New Roman" pitchFamily="18" charset="0"/>
              </a:rPr>
              <a:t>System Crashes:</a:t>
            </a:r>
            <a:endParaRPr lang="en-US" sz="1600" baseline="-25000" dirty="0" smtClean="0">
              <a:cs typeface="Times New Roman" pitchFamily="18" charset="0"/>
            </a:endParaRPr>
          </a:p>
          <a:p>
            <a:pPr lvl="0"/>
            <a:r>
              <a:rPr lang="en-US" sz="1600" i="1" baseline="-25000" dirty="0" smtClean="0">
                <a:cs typeface="Times New Roman" pitchFamily="18" charset="0"/>
              </a:rPr>
              <a:t>Reboot the system.</a:t>
            </a:r>
            <a:endParaRPr lang="en-US" sz="1600" baseline="-25000" dirty="0" smtClean="0">
              <a:cs typeface="Times New Roman" pitchFamily="18" charset="0"/>
            </a:endParaRPr>
          </a:p>
          <a:p>
            <a:r>
              <a:rPr lang="en-US" sz="1600" i="1" baseline="-25000" dirty="0" smtClean="0">
                <a:cs typeface="Times New Roman" pitchFamily="18" charset="0"/>
              </a:rPr>
              <a:t>Inclusive Use Case:</a:t>
            </a:r>
            <a:endParaRPr lang="en-US" sz="1600" baseline="-25000" dirty="0" smtClean="0">
              <a:cs typeface="Times New Roman" pitchFamily="18" charset="0"/>
            </a:endParaRPr>
          </a:p>
          <a:p>
            <a:pPr lvl="0"/>
            <a:r>
              <a:rPr lang="en-US" sz="1600" i="1" baseline="-25000" dirty="0" smtClean="0">
                <a:cs typeface="Times New Roman" pitchFamily="18" charset="0"/>
              </a:rPr>
              <a:t>Login.</a:t>
            </a:r>
            <a:endParaRPr lang="en-US" sz="1600" baseline="-25000" dirty="0" smtClean="0">
              <a:cs typeface="Times New Roman" pitchFamily="18" charset="0"/>
            </a:endParaRPr>
          </a:p>
          <a:p>
            <a:pPr lvl="0"/>
            <a:r>
              <a:rPr lang="en-US" sz="1600" i="1" baseline="-25000" dirty="0" smtClean="0">
                <a:cs typeface="Times New Roman" pitchFamily="18" charset="0"/>
              </a:rPr>
              <a:t>Add/Register Patient.</a:t>
            </a:r>
            <a:endParaRPr lang="en-US" sz="1600" baseline="-25000" dirty="0" smtClean="0">
              <a:cs typeface="Times New Roman" pitchFamily="18" charset="0"/>
            </a:endParaRPr>
          </a:p>
          <a:p>
            <a:pPr lvl="0"/>
            <a:r>
              <a:rPr lang="en-US" sz="1600" i="1" baseline="-25000" dirty="0" smtClean="0">
                <a:cs typeface="Times New Roman" pitchFamily="18" charset="0"/>
              </a:rPr>
              <a:t>Allocate Bed.</a:t>
            </a:r>
            <a:endParaRPr lang="en-US" sz="1600" baseline="-25000" dirty="0" smtClean="0">
              <a:cs typeface="Times New Roman" pitchFamily="18" charset="0"/>
            </a:endParaRPr>
          </a:p>
          <a:p>
            <a:r>
              <a:rPr lang="en-US" sz="1600" i="1" baseline="-25000" dirty="0" smtClean="0">
                <a:cs typeface="Times New Roman" pitchFamily="18" charset="0"/>
              </a:rPr>
              <a:t>Special requirements:		System Response time less than 3 seconds </a:t>
            </a:r>
            <a:endParaRPr lang="en-US" sz="1600" baseline="-25000" dirty="0" smtClean="0">
              <a:cs typeface="Times New Roman" pitchFamily="18" charset="0"/>
            </a:endParaRPr>
          </a:p>
          <a:p>
            <a:r>
              <a:rPr lang="en-US" sz="1600" i="1" baseline="-25000" dirty="0" smtClean="0">
                <a:cs typeface="Times New Roman" pitchFamily="18" charset="0"/>
              </a:rPr>
              <a:t>Technology and Data Variations List:</a:t>
            </a:r>
            <a:endParaRPr lang="en-US" sz="1600" baseline="-25000" dirty="0" smtClean="0">
              <a:cs typeface="Times New Roman" pitchFamily="18" charset="0"/>
            </a:endParaRPr>
          </a:p>
          <a:p>
            <a:r>
              <a:rPr lang="en-US" sz="1200" i="1" baseline="-25000" dirty="0" smtClean="0">
                <a:cs typeface="Times New Roman" pitchFamily="18" charset="0"/>
              </a:rPr>
              <a:t>			</a:t>
            </a:r>
            <a:r>
              <a:rPr lang="en-US" sz="1200" i="1" baseline="-25000" dirty="0" smtClean="0">
                <a:latin typeface="Times New Roman" pitchFamily="18" charset="0"/>
                <a:cs typeface="Times New Roman" pitchFamily="18" charset="0"/>
              </a:rPr>
              <a:t>	None?</a:t>
            </a:r>
            <a:endParaRPr lang="en-US" sz="1200" baseline="-25000" dirty="0" smtClean="0">
              <a:latin typeface="Times New Roman" pitchFamily="18" charset="0"/>
              <a:cs typeface="Times New Roman" pitchFamily="18" charset="0"/>
            </a:endParaRPr>
          </a:p>
          <a:p>
            <a:r>
              <a:rPr lang="en-US" sz="1400" i="1" baseline="-25000" dirty="0" smtClean="0">
                <a:cs typeface="Times New Roman" pitchFamily="18" charset="0"/>
              </a:rPr>
              <a:t>Frequency of occurrence:	System can run multiple times.</a:t>
            </a:r>
            <a:endParaRPr lang="en-US" sz="1400" baseline="-25000" dirty="0" smtClean="0">
              <a:cs typeface="Times New Roman" pitchFamily="18" charset="0"/>
            </a:endParaRPr>
          </a:p>
          <a:p>
            <a:r>
              <a:rPr lang="en-US" sz="1400" i="1" baseline="-25000" dirty="0" smtClean="0">
                <a:cs typeface="Times New Roman" pitchFamily="18" charset="0"/>
              </a:rPr>
              <a:t> </a:t>
            </a:r>
            <a:endParaRPr lang="en-US" sz="1400" baseline="-25000" dirty="0" smtClean="0">
              <a:cs typeface="Times New Roman" pitchFamily="18" charset="0"/>
            </a:endParaRPr>
          </a:p>
          <a:p>
            <a:r>
              <a:rPr lang="en-US" sz="1400" i="1" baseline="-25000" dirty="0" smtClean="0"/>
              <a:t> </a:t>
            </a:r>
            <a:endParaRPr lang="en-US" sz="1400" baseline="-25000" dirty="0" smtClean="0"/>
          </a:p>
          <a:p>
            <a:r>
              <a:rPr lang="en-US" sz="1400" i="1" baseline="-25000" dirty="0" smtClean="0"/>
              <a:t>UC19: 			</a:t>
            </a:r>
            <a:r>
              <a:rPr lang="en-US" sz="1400" b="1" i="1" u="sng" baseline="-25000" dirty="0" smtClean="0"/>
              <a:t>Do Operation</a:t>
            </a:r>
            <a:endParaRPr lang="en-US" sz="1400" baseline="-25000" dirty="0" smtClean="0"/>
          </a:p>
          <a:p>
            <a:r>
              <a:rPr lang="en-US" sz="1400" i="1" baseline="-25000" dirty="0" smtClean="0"/>
              <a:t>Primary actors:	Doctor</a:t>
            </a:r>
            <a:endParaRPr lang="en-US" sz="1400" baseline="-25000" dirty="0" smtClean="0"/>
          </a:p>
          <a:p>
            <a:r>
              <a:rPr lang="en-US" sz="1400" i="1" baseline="-25000" dirty="0" smtClean="0"/>
              <a:t>Trigger: 		Doctor Starts Operation.</a:t>
            </a:r>
            <a:endParaRPr lang="en-US" sz="1400" baseline="-25000" dirty="0" smtClean="0"/>
          </a:p>
          <a:p>
            <a:r>
              <a:rPr lang="en-US" sz="1400" i="1" baseline="-25000" dirty="0" smtClean="0"/>
              <a:t>Preconditions:		Patient must be registered and checked first.</a:t>
            </a:r>
            <a:endParaRPr lang="en-US" sz="1400" baseline="-25000" dirty="0" smtClean="0"/>
          </a:p>
          <a:p>
            <a:r>
              <a:rPr lang="en-US" sz="1400" i="1" baseline="-25000" dirty="0" err="1" smtClean="0"/>
              <a:t>Postconditions</a:t>
            </a:r>
            <a:r>
              <a:rPr lang="en-US" sz="1400" i="1" baseline="-25000" dirty="0" smtClean="0"/>
              <a:t>: 	Patient gets operated.</a:t>
            </a:r>
            <a:endParaRPr lang="en-US" sz="1400" baseline="-25000" dirty="0" smtClean="0"/>
          </a:p>
          <a:p>
            <a:r>
              <a:rPr lang="en-US" sz="1400" i="1" baseline="-25000" dirty="0" smtClean="0"/>
              <a:t>Main Success scenario:</a:t>
            </a:r>
            <a:endParaRPr lang="en-US" sz="1400" baseline="-25000" dirty="0" smtClean="0"/>
          </a:p>
          <a:p>
            <a:r>
              <a:rPr lang="en-US" sz="1400" i="1" baseline="-25000" dirty="0" smtClean="0"/>
              <a:t> </a:t>
            </a:r>
            <a:endParaRPr lang="en-US" sz="1400" baseline="-25000" dirty="0" smtClean="0"/>
          </a:p>
          <a:p>
            <a:pPr lvl="0"/>
            <a:r>
              <a:rPr lang="en-US" sz="1400" i="1" baseline="-25000" dirty="0" smtClean="0"/>
              <a:t>Doctor start operation by checking Patient’s case.</a:t>
            </a:r>
            <a:endParaRPr lang="en-US" sz="1400" baseline="-25000" dirty="0" smtClean="0"/>
          </a:p>
          <a:p>
            <a:pPr lvl="0"/>
            <a:r>
              <a:rPr lang="en-US" sz="1400" i="1" baseline="-25000" dirty="0" smtClean="0"/>
              <a:t>Nurse Assists Patient in operation</a:t>
            </a:r>
            <a:endParaRPr lang="en-US" sz="1400" baseline="-25000" dirty="0" smtClean="0"/>
          </a:p>
          <a:p>
            <a:pPr lvl="0"/>
            <a:r>
              <a:rPr lang="en-US" sz="1400" i="1" baseline="-25000" dirty="0" smtClean="0"/>
              <a:t>Doctor finishes the operation and gives his response about operation.</a:t>
            </a:r>
            <a:endParaRPr lang="en-US" sz="1400" baseline="-25000" dirty="0" smtClean="0"/>
          </a:p>
          <a:p>
            <a:r>
              <a:rPr lang="en-US" sz="1400" i="1" baseline="-25000" dirty="0" smtClean="0"/>
              <a:t> </a:t>
            </a:r>
          </a:p>
          <a:p>
            <a:r>
              <a:rPr lang="en-US" sz="1400" i="1" baseline="-25000" dirty="0" smtClean="0"/>
              <a:t>:</a:t>
            </a:r>
            <a:endParaRPr lang="en-US" sz="1400" baseline="-25000" dirty="0" smtClean="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i="1" baseline="-25000" dirty="0" smtClean="0"/>
              <a:t>Alternative flows:</a:t>
            </a:r>
            <a:endParaRPr lang="en-US" sz="1600" baseline="-25000" dirty="0" smtClean="0"/>
          </a:p>
          <a:p>
            <a:pPr lvl="0"/>
            <a:r>
              <a:rPr lang="en-US" sz="1600" i="1" baseline="-25000" dirty="0" smtClean="0"/>
              <a:t>Doctor does not </a:t>
            </a:r>
            <a:r>
              <a:rPr lang="en-US" sz="1600" i="1" baseline="-25000" dirty="0" smtClean="0"/>
              <a:t>come</a:t>
            </a:r>
          </a:p>
          <a:p>
            <a:pPr lvl="0"/>
            <a:endParaRPr lang="en-US" sz="1200" i="1" dirty="0" smtClean="0"/>
          </a:p>
          <a:p>
            <a:pPr lvl="0"/>
            <a:r>
              <a:rPr lang="en-US" sz="1200" i="1" dirty="0" smtClean="0"/>
              <a:t>Operation </a:t>
            </a:r>
            <a:r>
              <a:rPr lang="en-US" sz="1200" i="1" dirty="0" smtClean="0"/>
              <a:t>gets postponed.</a:t>
            </a:r>
            <a:endParaRPr lang="en-US" sz="1200" dirty="0" smtClean="0"/>
          </a:p>
          <a:p>
            <a:r>
              <a:rPr lang="en-US" sz="1200" i="1" dirty="0" smtClean="0"/>
              <a:t>Inclusive Use Case:</a:t>
            </a:r>
            <a:endParaRPr lang="en-US" sz="1200" dirty="0" smtClean="0"/>
          </a:p>
          <a:p>
            <a:pPr lvl="0"/>
            <a:r>
              <a:rPr lang="en-US" sz="1200" i="1" dirty="0" smtClean="0"/>
              <a:t>Login.</a:t>
            </a:r>
            <a:endParaRPr lang="en-US" sz="1200" dirty="0" smtClean="0"/>
          </a:p>
          <a:p>
            <a:pPr lvl="0"/>
            <a:r>
              <a:rPr lang="en-US" sz="1200" i="1" dirty="0" smtClean="0"/>
              <a:t>Manage Appointment</a:t>
            </a:r>
            <a:endParaRPr lang="en-US" sz="1200" dirty="0" smtClean="0"/>
          </a:p>
          <a:p>
            <a:pPr lvl="0"/>
            <a:r>
              <a:rPr lang="en-US" sz="1200" i="1" dirty="0" smtClean="0"/>
              <a:t>Check Patient.</a:t>
            </a:r>
            <a:endParaRPr lang="en-US" sz="1200" dirty="0" smtClean="0"/>
          </a:p>
          <a:p>
            <a:pPr lvl="0"/>
            <a:r>
              <a:rPr lang="en-US" sz="1200" i="1" dirty="0" smtClean="0"/>
              <a:t>Allocate Bed.</a:t>
            </a:r>
            <a:endParaRPr lang="en-US" sz="1200" dirty="0" smtClean="0"/>
          </a:p>
          <a:p>
            <a:r>
              <a:rPr lang="en-US" sz="1200" i="1" dirty="0" smtClean="0"/>
              <a:t> </a:t>
            </a:r>
            <a:endParaRPr lang="en-US" sz="1200" dirty="0" smtClean="0"/>
          </a:p>
          <a:p>
            <a:r>
              <a:rPr lang="en-US" sz="1200" i="1" dirty="0" smtClean="0"/>
              <a:t>Special requirements:		None?</a:t>
            </a:r>
            <a:endParaRPr lang="en-US" sz="1200" dirty="0" smtClean="0"/>
          </a:p>
          <a:p>
            <a:endParaRPr lang="en-US" dirty="0" smtClean="0"/>
          </a:p>
          <a:p>
            <a:pPr>
              <a:buNone/>
            </a:pPr>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26163"/>
          </a:xfrm>
        </p:spPr>
        <p:txBody>
          <a:bodyPr>
            <a:normAutofit fontScale="32500" lnSpcReduction="20000"/>
          </a:bodyPr>
          <a:lstStyle/>
          <a:p>
            <a:r>
              <a:rPr lang="en-US" sz="3700" i="1" dirty="0" smtClean="0"/>
              <a:t>Technology and Data Variations List:</a:t>
            </a:r>
            <a:endParaRPr lang="en-US" sz="3700" dirty="0" smtClean="0"/>
          </a:p>
          <a:p>
            <a:r>
              <a:rPr lang="en-US" sz="3700" i="1" dirty="0" smtClean="0"/>
              <a:t>				None?</a:t>
            </a:r>
            <a:endParaRPr lang="en-US" sz="3700" dirty="0" smtClean="0"/>
          </a:p>
          <a:p>
            <a:r>
              <a:rPr lang="en-US" sz="3700" i="1" dirty="0" smtClean="0"/>
              <a:t>Frequency of occurrence:	Doctor can do multiple Operations.</a:t>
            </a:r>
            <a:endParaRPr lang="en-US" sz="3700" dirty="0" smtClean="0"/>
          </a:p>
          <a:p>
            <a:r>
              <a:rPr lang="en-US" sz="3700" i="1" dirty="0" smtClean="0"/>
              <a:t> </a:t>
            </a:r>
            <a:endParaRPr lang="en-US" sz="3700" dirty="0" smtClean="0"/>
          </a:p>
          <a:p>
            <a:r>
              <a:rPr lang="en-US" sz="3700" i="1" dirty="0" smtClean="0"/>
              <a:t> </a:t>
            </a:r>
            <a:endParaRPr lang="en-US" sz="3700" dirty="0" smtClean="0"/>
          </a:p>
          <a:p>
            <a:r>
              <a:rPr lang="en-US" sz="3700" i="1" dirty="0" smtClean="0"/>
              <a:t> </a:t>
            </a:r>
            <a:endParaRPr lang="en-US" sz="3700" dirty="0" smtClean="0"/>
          </a:p>
          <a:p>
            <a:r>
              <a:rPr lang="en-US" sz="3700" i="1" dirty="0" smtClean="0"/>
              <a:t>UC20: 			</a:t>
            </a:r>
            <a:r>
              <a:rPr lang="en-US" sz="3700" b="1" i="1" u="sng" dirty="0" smtClean="0"/>
              <a:t>Do Test</a:t>
            </a:r>
            <a:endParaRPr lang="en-US" sz="3700" dirty="0" smtClean="0"/>
          </a:p>
          <a:p>
            <a:r>
              <a:rPr lang="en-US" sz="3700" i="1" dirty="0" smtClean="0"/>
              <a:t>Primary actors:	Patient</a:t>
            </a:r>
            <a:endParaRPr lang="en-US" sz="3700" dirty="0" smtClean="0"/>
          </a:p>
          <a:p>
            <a:r>
              <a:rPr lang="en-US" sz="3700" i="1" dirty="0" smtClean="0"/>
              <a:t>Trigger: 		Patient goes to get their test.</a:t>
            </a:r>
            <a:endParaRPr lang="en-US" sz="3700" dirty="0" smtClean="0"/>
          </a:p>
          <a:p>
            <a:r>
              <a:rPr lang="en-US" sz="3700" i="1" dirty="0" smtClean="0"/>
              <a:t>Preconditions:		Patient must be registered and checked first.</a:t>
            </a:r>
            <a:endParaRPr lang="en-US" sz="3700" dirty="0" smtClean="0"/>
          </a:p>
          <a:p>
            <a:r>
              <a:rPr lang="en-US" sz="3700" i="1" dirty="0" err="1" smtClean="0"/>
              <a:t>Postconditions</a:t>
            </a:r>
            <a:r>
              <a:rPr lang="en-US" sz="3700" i="1" dirty="0" smtClean="0"/>
              <a:t>: 	Patient gets test report.</a:t>
            </a:r>
            <a:endParaRPr lang="en-US" sz="3700" dirty="0" smtClean="0"/>
          </a:p>
          <a:p>
            <a:r>
              <a:rPr lang="en-US" sz="3700" i="1" dirty="0" smtClean="0"/>
              <a:t>Main Success scenario:</a:t>
            </a:r>
            <a:endParaRPr lang="en-US" sz="3700" dirty="0" smtClean="0"/>
          </a:p>
          <a:p>
            <a:r>
              <a:rPr lang="en-US" sz="3700" i="1" dirty="0" smtClean="0"/>
              <a:t> </a:t>
            </a:r>
            <a:endParaRPr lang="en-US" sz="3700" dirty="0" smtClean="0"/>
          </a:p>
          <a:p>
            <a:pPr lvl="0"/>
            <a:r>
              <a:rPr lang="en-US" sz="3700" i="1" dirty="0" smtClean="0"/>
              <a:t>Patient goes to nurse for his test that are prescribed by the Doctor.</a:t>
            </a:r>
            <a:endParaRPr lang="en-US" sz="3700" dirty="0" smtClean="0"/>
          </a:p>
          <a:p>
            <a:pPr lvl="0"/>
            <a:r>
              <a:rPr lang="en-US" sz="3700" i="1" dirty="0" smtClean="0"/>
              <a:t>Nurse Performs test on the Patient</a:t>
            </a:r>
            <a:endParaRPr lang="en-US" sz="3700" dirty="0" smtClean="0"/>
          </a:p>
          <a:p>
            <a:pPr lvl="0"/>
            <a:r>
              <a:rPr lang="en-US" sz="3700" i="1" dirty="0" smtClean="0"/>
              <a:t>Nurse gives patient test reports.</a:t>
            </a:r>
            <a:endParaRPr lang="en-US" sz="3700" dirty="0" smtClean="0"/>
          </a:p>
          <a:p>
            <a:pPr lvl="0"/>
            <a:r>
              <a:rPr lang="en-US" sz="3700" i="1" dirty="0" smtClean="0"/>
              <a:t>Patient gets tested</a:t>
            </a:r>
            <a:endParaRPr lang="en-US" sz="3700" dirty="0" smtClean="0"/>
          </a:p>
          <a:p>
            <a:r>
              <a:rPr lang="en-US" sz="3700" i="1" dirty="0" smtClean="0"/>
              <a:t> </a:t>
            </a:r>
            <a:endParaRPr lang="en-US" sz="3700" dirty="0" smtClean="0"/>
          </a:p>
          <a:p>
            <a:r>
              <a:rPr lang="en-US" sz="3700" i="1" dirty="0" smtClean="0"/>
              <a:t>Alternative flows:</a:t>
            </a:r>
            <a:endParaRPr lang="en-US" sz="3700" dirty="0" smtClean="0"/>
          </a:p>
          <a:p>
            <a:pPr lvl="0"/>
            <a:r>
              <a:rPr lang="en-US" sz="3700" i="1" dirty="0" smtClean="0"/>
              <a:t>Nurse Not available:</a:t>
            </a:r>
            <a:endParaRPr lang="en-US" sz="3700" dirty="0" smtClean="0"/>
          </a:p>
          <a:p>
            <a:pPr lvl="0"/>
            <a:r>
              <a:rPr lang="en-US" sz="3700" i="1" dirty="0" smtClean="0"/>
              <a:t>Patient contacts to doctor.</a:t>
            </a:r>
            <a:endParaRPr lang="en-US" sz="3700" dirty="0" smtClean="0"/>
          </a:p>
          <a:p>
            <a:r>
              <a:rPr lang="en-US" sz="3700" i="1" dirty="0" smtClean="0"/>
              <a:t>Inclusive Use Case:</a:t>
            </a:r>
            <a:endParaRPr lang="en-US" sz="3700" dirty="0" smtClean="0"/>
          </a:p>
          <a:p>
            <a:pPr lvl="0"/>
            <a:r>
              <a:rPr lang="en-US" sz="3700" i="1" dirty="0" smtClean="0"/>
              <a:t>Registered.</a:t>
            </a:r>
            <a:endParaRPr lang="en-US" sz="3700" dirty="0" smtClean="0"/>
          </a:p>
          <a:p>
            <a:pPr lvl="0"/>
            <a:r>
              <a:rPr lang="en-US" sz="3700" i="1" dirty="0" smtClean="0"/>
              <a:t>Check Patient.</a:t>
            </a:r>
            <a:endParaRPr lang="en-US" sz="3700" dirty="0" smtClean="0"/>
          </a:p>
          <a:p>
            <a:pPr lvl="0"/>
            <a:r>
              <a:rPr lang="en-US" sz="3700" i="1" dirty="0" smtClean="0"/>
              <a:t>Give Prescription</a:t>
            </a:r>
            <a:endParaRPr lang="en-US" sz="3700" dirty="0" smtClean="0"/>
          </a:p>
          <a:p>
            <a:r>
              <a:rPr lang="en-US" sz="3700" i="1" dirty="0" smtClean="0"/>
              <a:t> </a:t>
            </a:r>
            <a:endParaRPr lang="en-US" sz="3700" dirty="0" smtClean="0"/>
          </a:p>
          <a:p>
            <a:r>
              <a:rPr lang="en-US" sz="3700" i="1" dirty="0" smtClean="0"/>
              <a:t> </a:t>
            </a:r>
            <a:endParaRPr lang="en-US" sz="3700" dirty="0" smtClean="0"/>
          </a:p>
          <a:p>
            <a:r>
              <a:rPr lang="en-US" sz="3700" i="1" dirty="0" smtClean="0"/>
              <a:t>Special requirements:		None?</a:t>
            </a:r>
            <a:endParaRPr lang="en-US" sz="3700" dirty="0" smtClean="0"/>
          </a:p>
          <a:p>
            <a:r>
              <a:rPr lang="en-US" sz="3700" i="1" dirty="0" smtClean="0"/>
              <a:t>Technology and Data Variations List:</a:t>
            </a:r>
            <a:endParaRPr lang="en-US" sz="3700" dirty="0" smtClean="0"/>
          </a:p>
          <a:p>
            <a:r>
              <a:rPr lang="en-US" sz="3700" i="1" dirty="0" smtClean="0"/>
              <a:t>				None?</a:t>
            </a:r>
            <a:endParaRPr lang="en-US" sz="3700" dirty="0" smtClean="0"/>
          </a:p>
          <a:p>
            <a:r>
              <a:rPr lang="en-US" sz="3700" i="1" dirty="0" smtClean="0"/>
              <a:t>Frequency of occurrence:	Patient can have Multiple test.</a:t>
            </a:r>
            <a:endParaRPr lang="en-US" sz="3700" dirty="0" smtClean="0"/>
          </a:p>
          <a:p>
            <a:endParaRPr lang="en-US" dirty="0"/>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858000" y="4800600"/>
            <a:ext cx="1600200" cy="16764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84238"/>
          </a:xfrm>
        </p:spPr>
        <p:txBody>
          <a:bodyPr>
            <a:normAutofit/>
          </a:bodyPr>
          <a:lstStyle/>
          <a:p>
            <a:r>
              <a:rPr lang="en-US" sz="1800" b="1" i="1" dirty="0" smtClean="0">
                <a:latin typeface="Times New Roman" pitchFamily="18" charset="0"/>
                <a:cs typeface="Times New Roman" pitchFamily="18" charset="0"/>
              </a:rPr>
              <a:t>Domain Model Of  HMS</a:t>
            </a:r>
            <a:endParaRPr lang="en-US" sz="1800" b="1" i="1" dirty="0">
              <a:latin typeface="Times New Roman" pitchFamily="18" charset="0"/>
              <a:cs typeface="Times New Roman" pitchFamily="18" charset="0"/>
            </a:endParaRPr>
          </a:p>
        </p:txBody>
      </p:sp>
      <p:pic>
        <p:nvPicPr>
          <p:cNvPr id="4" name="Content Placeholder 3" descr="hms Domain model.jpg"/>
          <p:cNvPicPr>
            <a:picLocks noGrp="1" noChangeAspect="1"/>
          </p:cNvPicPr>
          <p:nvPr>
            <p:ph idx="1"/>
          </p:nvPr>
        </p:nvPicPr>
        <p:blipFill>
          <a:blip r:embed="rId2"/>
          <a:stretch>
            <a:fillRect/>
          </a:stretch>
        </p:blipFill>
        <p:spPr>
          <a:xfrm>
            <a:off x="457200" y="838200"/>
            <a:ext cx="7162800" cy="57912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696200" y="5181600"/>
            <a:ext cx="1447800" cy="13716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quence diagram.png"/>
          <p:cNvPicPr>
            <a:picLocks noGrp="1" noChangeAspect="1"/>
          </p:cNvPicPr>
          <p:nvPr>
            <p:ph idx="1"/>
          </p:nvPr>
        </p:nvPicPr>
        <p:blipFill>
          <a:blip r:embed="rId2"/>
          <a:stretch>
            <a:fillRect/>
          </a:stretch>
        </p:blipFill>
        <p:spPr>
          <a:xfrm>
            <a:off x="685800" y="381000"/>
            <a:ext cx="7391400" cy="60198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696200" y="5181600"/>
            <a:ext cx="1447800" cy="1371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d doctor staff.png"/>
          <p:cNvPicPr>
            <a:picLocks noGrp="1" noChangeAspect="1"/>
          </p:cNvPicPr>
          <p:nvPr>
            <p:ph idx="1"/>
          </p:nvPr>
        </p:nvPicPr>
        <p:blipFill>
          <a:blip r:embed="rId2"/>
          <a:stretch>
            <a:fillRect/>
          </a:stretch>
        </p:blipFill>
        <p:spPr>
          <a:xfrm>
            <a:off x="762000" y="304800"/>
            <a:ext cx="7467599" cy="60960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543800" y="5181600"/>
            <a:ext cx="1447800" cy="1371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ed allocation.png"/>
          <p:cNvPicPr>
            <a:picLocks noGrp="1" noChangeAspect="1"/>
          </p:cNvPicPr>
          <p:nvPr>
            <p:ph idx="1"/>
          </p:nvPr>
        </p:nvPicPr>
        <p:blipFill>
          <a:blip r:embed="rId2"/>
          <a:stretch>
            <a:fillRect/>
          </a:stretch>
        </p:blipFill>
        <p:spPr>
          <a:xfrm>
            <a:off x="762000" y="533400"/>
            <a:ext cx="7620000" cy="56388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543800" y="5181600"/>
            <a:ext cx="1447800" cy="1371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latin typeface="Times New Roman" pitchFamily="18" charset="0"/>
                <a:cs typeface="Times New Roman" pitchFamily="18" charset="0"/>
              </a:rPr>
              <a:t>Project Description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a:buNone/>
            </a:pPr>
            <a:r>
              <a:rPr lang="en-US" sz="1800" i="1" dirty="0" smtClean="0">
                <a:latin typeface="Times New Roman" pitchFamily="18" charset="0"/>
                <a:cs typeface="Times New Roman" pitchFamily="18" charset="0"/>
              </a:rPr>
              <a:t>The purpose of the project entitled as “HOSPITAL MANAGEMENT SYSTEM” is to computerize the Front Office Management of Hospital to develop software which is user friendly, simple, fast, and cost – effective. It deals with the collection of patient’s information, diagnosis details, etc. Traditionally, it was done manually.</a:t>
            </a:r>
            <a:br>
              <a:rPr lang="en-US" sz="1800" i="1" dirty="0" smtClean="0">
                <a:latin typeface="Times New Roman" pitchFamily="18" charset="0"/>
                <a:cs typeface="Times New Roman" pitchFamily="18" charset="0"/>
              </a:rPr>
            </a:br>
            <a:r>
              <a:rPr lang="en-US" sz="1800" i="1" dirty="0" smtClean="0">
                <a:latin typeface="Times New Roman" pitchFamily="18" charset="0"/>
                <a:cs typeface="Times New Roman" pitchFamily="18" charset="0"/>
              </a:rPr>
              <a:t>The main function of the system is to register and store patient details and doctor</a:t>
            </a:r>
            <a:br>
              <a:rPr lang="en-US" sz="1800" i="1" dirty="0" smtClean="0">
                <a:latin typeface="Times New Roman" pitchFamily="18" charset="0"/>
                <a:cs typeface="Times New Roman" pitchFamily="18" charset="0"/>
              </a:rPr>
            </a:br>
            <a:r>
              <a:rPr lang="en-US" sz="1800" i="1" dirty="0" smtClean="0">
                <a:latin typeface="Times New Roman" pitchFamily="18" charset="0"/>
                <a:cs typeface="Times New Roman" pitchFamily="18" charset="0"/>
              </a:rPr>
              <a:t>details and retrieve these details as and when required, and also to manipulate these details meaningfully System input contains patient details, diagnosis details; while system output is to get these details on to the CRT screen.</a:t>
            </a:r>
          </a:p>
          <a:p>
            <a:pPr>
              <a:buNone/>
            </a:pPr>
            <a:r>
              <a:rPr lang="en-US" sz="1800" i="1" dirty="0" smtClean="0">
                <a:latin typeface="Times New Roman" pitchFamily="18" charset="0"/>
                <a:cs typeface="Times New Roman" pitchFamily="18" charset="0"/>
              </a:rPr>
              <a:t>            Our project Hospital Management system includes registration of patients, storing their details into the system, and also computerized billing in the pharmacy, and labs. Our software has the facility to give a unique id for every patient and stores the details of every patient and the staff automatically. It includes a search facility to know the current status of each room. User can search availability of a doctor and the details of a patient using the id.</a:t>
            </a:r>
            <a:r>
              <a:rPr lang="en-US" sz="2000" i="1" dirty="0" smtClean="0">
                <a:latin typeface="Times New Roman" pitchFamily="18" charset="0"/>
                <a:cs typeface="Times New Roman" pitchFamily="18" charset="0"/>
              </a:rPr>
              <a:t/>
            </a:r>
            <a:br>
              <a:rPr lang="en-US" sz="2000" i="1"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6400800" y="5029200"/>
            <a:ext cx="2438400" cy="16764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eckpatient.png"/>
          <p:cNvPicPr>
            <a:picLocks noGrp="1" noChangeAspect="1"/>
          </p:cNvPicPr>
          <p:nvPr>
            <p:ph idx="1"/>
          </p:nvPr>
        </p:nvPicPr>
        <p:blipFill>
          <a:blip r:embed="rId2"/>
          <a:stretch>
            <a:fillRect/>
          </a:stretch>
        </p:blipFill>
        <p:spPr>
          <a:xfrm>
            <a:off x="685800" y="304800"/>
            <a:ext cx="7543800" cy="60198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543800" y="5181600"/>
            <a:ext cx="1447800" cy="13716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tappointment.png"/>
          <p:cNvPicPr>
            <a:picLocks noGrp="1" noChangeAspect="1"/>
          </p:cNvPicPr>
          <p:nvPr>
            <p:ph idx="1"/>
          </p:nvPr>
        </p:nvPicPr>
        <p:blipFill>
          <a:blip r:embed="rId2"/>
          <a:stretch>
            <a:fillRect/>
          </a:stretch>
        </p:blipFill>
        <p:spPr>
          <a:xfrm>
            <a:off x="1066800" y="685800"/>
            <a:ext cx="6857999" cy="51816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543800" y="5257800"/>
            <a:ext cx="1447800" cy="1371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ve prescriptiion.png"/>
          <p:cNvPicPr>
            <a:picLocks noGrp="1" noChangeAspect="1"/>
          </p:cNvPicPr>
          <p:nvPr>
            <p:ph idx="1"/>
          </p:nvPr>
        </p:nvPicPr>
        <p:blipFill>
          <a:blip r:embed="rId2"/>
          <a:stretch>
            <a:fillRect/>
          </a:stretch>
        </p:blipFill>
        <p:spPr>
          <a:xfrm>
            <a:off x="762000" y="457200"/>
            <a:ext cx="7391400" cy="60198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467600" y="5181600"/>
            <a:ext cx="1447800" cy="1371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ify information.png"/>
          <p:cNvPicPr>
            <a:picLocks noGrp="1" noChangeAspect="1"/>
          </p:cNvPicPr>
          <p:nvPr>
            <p:ph idx="1"/>
          </p:nvPr>
        </p:nvPicPr>
        <p:blipFill>
          <a:blip r:embed="rId2"/>
          <a:stretch>
            <a:fillRect/>
          </a:stretch>
        </p:blipFill>
        <p:spPr>
          <a:xfrm>
            <a:off x="685800" y="609600"/>
            <a:ext cx="7620000" cy="57150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543800" y="5181600"/>
            <a:ext cx="1447800" cy="1371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gisterpatient.png"/>
          <p:cNvPicPr>
            <a:picLocks noGrp="1" noChangeAspect="1"/>
          </p:cNvPicPr>
          <p:nvPr>
            <p:ph idx="1"/>
          </p:nvPr>
        </p:nvPicPr>
        <p:blipFill>
          <a:blip r:embed="rId2"/>
          <a:stretch>
            <a:fillRect/>
          </a:stretch>
        </p:blipFill>
        <p:spPr>
          <a:xfrm>
            <a:off x="762000" y="381000"/>
            <a:ext cx="7315200" cy="61722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467600" y="5181600"/>
            <a:ext cx="1447800" cy="13716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move patient doctor staff.png"/>
          <p:cNvPicPr>
            <a:picLocks noGrp="1" noChangeAspect="1"/>
          </p:cNvPicPr>
          <p:nvPr>
            <p:ph idx="1"/>
          </p:nvPr>
        </p:nvPicPr>
        <p:blipFill>
          <a:blip r:embed="rId2"/>
          <a:stretch>
            <a:fillRect/>
          </a:stretch>
        </p:blipFill>
        <p:spPr>
          <a:xfrm>
            <a:off x="381000" y="533400"/>
            <a:ext cx="7467600" cy="59436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696200" y="5105400"/>
            <a:ext cx="1447800" cy="1371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31838"/>
          </a:xfrm>
        </p:spPr>
        <p:txBody>
          <a:bodyPr>
            <a:normAutofit/>
          </a:bodyPr>
          <a:lstStyle/>
          <a:p>
            <a:r>
              <a:rPr lang="en-US" sz="1800" b="1" i="1" dirty="0" smtClean="0">
                <a:latin typeface="Times New Roman" pitchFamily="18" charset="0"/>
                <a:cs typeface="Times New Roman" pitchFamily="18" charset="0"/>
              </a:rPr>
              <a:t>Collaboration  /  Communication Diagram  of HMS</a:t>
            </a:r>
            <a:endParaRPr lang="en-US" sz="1800" b="1" i="1" dirty="0">
              <a:latin typeface="Times New Roman" pitchFamily="18" charset="0"/>
              <a:cs typeface="Times New Roman" pitchFamily="18" charset="0"/>
            </a:endParaRPr>
          </a:p>
        </p:txBody>
      </p:sp>
      <p:pic>
        <p:nvPicPr>
          <p:cNvPr id="4" name="Content Placeholder 3" descr="Communication Diagram1.jpg"/>
          <p:cNvPicPr>
            <a:picLocks noGrp="1" noChangeAspect="1"/>
          </p:cNvPicPr>
          <p:nvPr>
            <p:ph idx="1"/>
          </p:nvPr>
        </p:nvPicPr>
        <p:blipFill>
          <a:blip r:embed="rId2"/>
          <a:stretch>
            <a:fillRect/>
          </a:stretch>
        </p:blipFill>
        <p:spPr>
          <a:xfrm>
            <a:off x="473186" y="914400"/>
            <a:ext cx="7070614" cy="5668963"/>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467601" y="4953000"/>
            <a:ext cx="1676400" cy="14478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79438"/>
          </a:xfrm>
        </p:spPr>
        <p:txBody>
          <a:bodyPr>
            <a:normAutofit/>
          </a:bodyPr>
          <a:lstStyle/>
          <a:p>
            <a:r>
              <a:rPr lang="en-US" sz="1800" b="1" i="1" dirty="0" smtClean="0">
                <a:latin typeface="Times New Roman" pitchFamily="18" charset="0"/>
                <a:cs typeface="Times New Roman" pitchFamily="18" charset="0"/>
              </a:rPr>
              <a:t>Class Diagram OF HMS</a:t>
            </a:r>
            <a:endParaRPr lang="en-US" sz="1800" b="1" i="1" dirty="0">
              <a:latin typeface="Times New Roman" pitchFamily="18" charset="0"/>
              <a:cs typeface="Times New Roman" pitchFamily="18" charset="0"/>
            </a:endParaRPr>
          </a:p>
        </p:txBody>
      </p:sp>
      <p:pic>
        <p:nvPicPr>
          <p:cNvPr id="4" name="Content Placeholder 3" descr="Class Diagram.jpg"/>
          <p:cNvPicPr>
            <a:picLocks noGrp="1" noChangeAspect="1"/>
          </p:cNvPicPr>
          <p:nvPr>
            <p:ph idx="1"/>
          </p:nvPr>
        </p:nvPicPr>
        <p:blipFill>
          <a:blip r:embed="rId2"/>
          <a:stretch>
            <a:fillRect/>
          </a:stretch>
        </p:blipFill>
        <p:spPr>
          <a:xfrm>
            <a:off x="664308" y="609600"/>
            <a:ext cx="7108092" cy="58674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162800" y="5486400"/>
            <a:ext cx="1981200" cy="1371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8"/>
          </a:xfrm>
        </p:spPr>
        <p:txBody>
          <a:bodyPr>
            <a:normAutofit/>
          </a:bodyPr>
          <a:lstStyle/>
          <a:p>
            <a:r>
              <a:rPr lang="en-US" sz="1800" b="1" i="1" dirty="0" smtClean="0">
                <a:latin typeface="Times New Roman" pitchFamily="18" charset="0"/>
                <a:cs typeface="Times New Roman" pitchFamily="18" charset="0"/>
              </a:rPr>
              <a:t>Context Level Diagram Of HMS</a:t>
            </a:r>
            <a:endParaRPr lang="en-US" sz="1800" b="1" i="1" dirty="0">
              <a:latin typeface="Times New Roman" pitchFamily="18" charset="0"/>
              <a:cs typeface="Times New Roman" pitchFamily="18" charset="0"/>
            </a:endParaRPr>
          </a:p>
        </p:txBody>
      </p:sp>
      <p:pic>
        <p:nvPicPr>
          <p:cNvPr id="4" name="Content Placeholder 3" descr="context level hms.jpg"/>
          <p:cNvPicPr>
            <a:picLocks noGrp="1" noChangeAspect="1"/>
          </p:cNvPicPr>
          <p:nvPr>
            <p:ph idx="1"/>
          </p:nvPr>
        </p:nvPicPr>
        <p:blipFill>
          <a:blip r:embed="rId2"/>
          <a:stretch>
            <a:fillRect/>
          </a:stretch>
        </p:blipFill>
        <p:spPr>
          <a:xfrm>
            <a:off x="556054" y="762000"/>
            <a:ext cx="7063946" cy="57912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391400" y="4953000"/>
            <a:ext cx="1600200" cy="16002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1.jpg"/>
          <p:cNvPicPr>
            <a:picLocks noGrp="1" noChangeAspect="1"/>
          </p:cNvPicPr>
          <p:nvPr>
            <p:ph idx="1"/>
          </p:nvPr>
        </p:nvPicPr>
        <p:blipFill>
          <a:blip r:embed="rId2"/>
          <a:stretch>
            <a:fillRect/>
          </a:stretch>
        </p:blipFill>
        <p:spPr>
          <a:xfrm>
            <a:off x="1143000" y="152400"/>
            <a:ext cx="7239000" cy="64008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934200" y="4953000"/>
            <a:ext cx="2043953" cy="1600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457200" y="685800"/>
            <a:ext cx="8229600" cy="5440363"/>
          </a:xfrm>
        </p:spPr>
        <p:txBody>
          <a:bodyPr/>
          <a:lstStyle/>
          <a:p>
            <a:pPr>
              <a:buNone/>
            </a:pPr>
            <a:r>
              <a:rPr lang="en-US" sz="1800" i="1" dirty="0" smtClean="0">
                <a:latin typeface="Times New Roman" pitchFamily="18" charset="0"/>
                <a:cs typeface="Times New Roman" pitchFamily="18" charset="0"/>
              </a:rPr>
              <a:t>The Hospital Management System can be entered using a username and</a:t>
            </a:r>
            <a:br>
              <a:rPr lang="en-US" sz="1800" i="1" dirty="0" smtClean="0">
                <a:latin typeface="Times New Roman" pitchFamily="18" charset="0"/>
                <a:cs typeface="Times New Roman" pitchFamily="18" charset="0"/>
              </a:rPr>
            </a:br>
            <a:r>
              <a:rPr lang="en-US" sz="1800" i="1" dirty="0" smtClean="0">
                <a:latin typeface="Times New Roman" pitchFamily="18" charset="0"/>
                <a:cs typeface="Times New Roman" pitchFamily="18" charset="0"/>
              </a:rPr>
              <a:t>password. It is accessible either by an administrator or receptionist. Only they can add data into the database. The data can be retrieved easily. The interface is very user-friendly. The data are well protected for personal use and makes the data processing very fast</a:t>
            </a:r>
            <a:r>
              <a:rPr lang="en-US" sz="2000" i="1" dirty="0" smtClean="0">
                <a:latin typeface="Times New Roman" pitchFamily="18" charset="0"/>
                <a:cs typeface="Times New Roman" pitchFamily="18" charset="0"/>
              </a:rPr>
              <a:t>.</a:t>
            </a:r>
          </a:p>
          <a:p>
            <a:pPr>
              <a:buNone/>
            </a:pPr>
            <a:r>
              <a:rPr lang="en-US" sz="2800" b="1" i="1" u="sng" dirty="0" smtClean="0">
                <a:latin typeface="Times New Roman" pitchFamily="18" charset="0"/>
                <a:cs typeface="Times New Roman" pitchFamily="18" charset="0"/>
              </a:rPr>
              <a:t>NEED</a:t>
            </a:r>
            <a:r>
              <a:rPr lang="en-US" dirty="0" smtClean="0"/>
              <a:t/>
            </a:r>
            <a:br>
              <a:rPr lang="en-US" dirty="0" smtClean="0"/>
            </a:br>
            <a:r>
              <a:rPr lang="en-US" sz="2000" i="1" dirty="0" smtClean="0">
                <a:latin typeface="Times New Roman" pitchFamily="18" charset="0"/>
                <a:cs typeface="Times New Roman" pitchFamily="18" charset="0"/>
              </a:rPr>
              <a:t>1. Efficiently maintains the details about the patient</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2. Simultaneously updates changes made to any data, item in the entire data base.</a:t>
            </a:r>
            <a:br>
              <a:rPr lang="en-US" sz="2000" i="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3. It is faster than manual system</a:t>
            </a:r>
            <a:endParaRPr lang="en-US" sz="2000" dirty="0" smtClean="0">
              <a:latin typeface="Times New Roman" pitchFamily="18" charset="0"/>
              <a:cs typeface="Times New Roman" pitchFamily="18" charset="0"/>
            </a:endParaRPr>
          </a:p>
          <a:p>
            <a:pPr>
              <a:buNone/>
            </a:pPr>
            <a:endParaRPr lang="en-US" dirty="0"/>
          </a:p>
        </p:txBody>
      </p:sp>
      <p:pic>
        <p:nvPicPr>
          <p:cNvPr id="9"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5638800" y="4495800"/>
            <a:ext cx="2667000" cy="18288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2.jpg"/>
          <p:cNvPicPr>
            <a:picLocks noGrp="1" noChangeAspect="1"/>
          </p:cNvPicPr>
          <p:nvPr>
            <p:ph idx="1"/>
          </p:nvPr>
        </p:nvPicPr>
        <p:blipFill>
          <a:blip r:embed="rId2"/>
          <a:stretch>
            <a:fillRect/>
          </a:stretch>
        </p:blipFill>
        <p:spPr>
          <a:xfrm>
            <a:off x="1143000" y="381000"/>
            <a:ext cx="7391400" cy="62484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086600" y="5181600"/>
            <a:ext cx="1905000" cy="1524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3.jpg"/>
          <p:cNvPicPr>
            <a:picLocks noGrp="1" noChangeAspect="1"/>
          </p:cNvPicPr>
          <p:nvPr>
            <p:ph idx="1"/>
          </p:nvPr>
        </p:nvPicPr>
        <p:blipFill>
          <a:blip r:embed="rId2"/>
          <a:stretch>
            <a:fillRect/>
          </a:stretch>
        </p:blipFill>
        <p:spPr>
          <a:xfrm>
            <a:off x="838200" y="228600"/>
            <a:ext cx="7467600" cy="63246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934200" y="5105400"/>
            <a:ext cx="1704398" cy="15240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4.jpg"/>
          <p:cNvPicPr>
            <a:picLocks noGrp="1" noChangeAspect="1"/>
          </p:cNvPicPr>
          <p:nvPr>
            <p:ph idx="1"/>
          </p:nvPr>
        </p:nvPicPr>
        <p:blipFill>
          <a:blip r:embed="rId2"/>
          <a:stretch>
            <a:fillRect/>
          </a:stretch>
        </p:blipFill>
        <p:spPr>
          <a:xfrm>
            <a:off x="762000" y="533400"/>
            <a:ext cx="7772400" cy="5791200"/>
          </a:xfrm>
        </p:spPr>
      </p:pic>
      <p:pic>
        <p:nvPicPr>
          <p:cNvPr id="5" name="Picture 2" descr="C:\Users\Yogiji\Pictures\Images 4 hospital mgmt\plusStetoscop.jpg"/>
          <p:cNvPicPr>
            <a:picLocks noChangeAspect="1" noChangeArrowheads="1"/>
          </p:cNvPicPr>
          <p:nvPr/>
        </p:nvPicPr>
        <p:blipFill>
          <a:blip r:embed="rId3">
            <a:lum bright="-1000"/>
          </a:blip>
          <a:srcRect/>
          <a:stretch>
            <a:fillRect/>
          </a:stretch>
        </p:blipFill>
        <p:spPr bwMode="auto">
          <a:xfrm>
            <a:off x="6705600" y="5029200"/>
            <a:ext cx="2043953" cy="16764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5.jpg"/>
          <p:cNvPicPr>
            <a:picLocks noGrp="1" noChangeAspect="1"/>
          </p:cNvPicPr>
          <p:nvPr>
            <p:ph idx="1"/>
          </p:nvPr>
        </p:nvPicPr>
        <p:blipFill>
          <a:blip r:embed="rId2"/>
          <a:stretch>
            <a:fillRect/>
          </a:stretch>
        </p:blipFill>
        <p:spPr>
          <a:xfrm>
            <a:off x="533400" y="457200"/>
            <a:ext cx="7772400" cy="61722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705600" y="5181600"/>
            <a:ext cx="1845515" cy="1371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6.jpg"/>
          <p:cNvPicPr>
            <a:picLocks noGrp="1" noChangeAspect="1"/>
          </p:cNvPicPr>
          <p:nvPr>
            <p:ph idx="1"/>
          </p:nvPr>
        </p:nvPicPr>
        <p:blipFill>
          <a:blip r:embed="rId2"/>
          <a:stretch>
            <a:fillRect/>
          </a:stretch>
        </p:blipFill>
        <p:spPr>
          <a:xfrm>
            <a:off x="914400" y="381000"/>
            <a:ext cx="7467600" cy="64770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934200" y="4953000"/>
            <a:ext cx="1845515" cy="16002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8.jpg"/>
          <p:cNvPicPr>
            <a:picLocks noGrp="1" noChangeAspect="1"/>
          </p:cNvPicPr>
          <p:nvPr>
            <p:ph idx="1"/>
          </p:nvPr>
        </p:nvPicPr>
        <p:blipFill>
          <a:blip r:embed="rId2"/>
          <a:stretch>
            <a:fillRect/>
          </a:stretch>
        </p:blipFill>
        <p:spPr>
          <a:xfrm>
            <a:off x="685801" y="381000"/>
            <a:ext cx="8001000" cy="64770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086600" y="5181600"/>
            <a:ext cx="1693115" cy="15240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9.jpg"/>
          <p:cNvPicPr>
            <a:picLocks noGrp="1" noChangeAspect="1"/>
          </p:cNvPicPr>
          <p:nvPr>
            <p:ph idx="1"/>
          </p:nvPr>
        </p:nvPicPr>
        <p:blipFill>
          <a:blip r:embed="rId2"/>
          <a:stretch>
            <a:fillRect/>
          </a:stretch>
        </p:blipFill>
        <p:spPr>
          <a:xfrm>
            <a:off x="1219201" y="381000"/>
            <a:ext cx="7086600" cy="63246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705600" y="5029200"/>
            <a:ext cx="1921715" cy="16002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11.jpg"/>
          <p:cNvPicPr>
            <a:picLocks noGrp="1" noChangeAspect="1"/>
          </p:cNvPicPr>
          <p:nvPr>
            <p:ph idx="1"/>
          </p:nvPr>
        </p:nvPicPr>
        <p:blipFill>
          <a:blip r:embed="rId3"/>
          <a:stretch>
            <a:fillRect/>
          </a:stretch>
        </p:blipFill>
        <p:spPr>
          <a:xfrm>
            <a:off x="838200" y="457200"/>
            <a:ext cx="7620000" cy="5334000"/>
          </a:xfrm>
        </p:spPr>
      </p:pic>
      <p:pic>
        <p:nvPicPr>
          <p:cNvPr id="5" name="Picture 2" descr="C:\Users\Yogiji\Pictures\Images 4 hospital mgmt\plusStetoscop.jpg"/>
          <p:cNvPicPr>
            <a:picLocks noChangeAspect="1" noChangeArrowheads="1"/>
          </p:cNvPicPr>
          <p:nvPr/>
        </p:nvPicPr>
        <p:blipFill>
          <a:blip r:embed="rId4" cstate="print">
            <a:lum bright="-1000"/>
          </a:blip>
          <a:srcRect/>
          <a:stretch>
            <a:fillRect/>
          </a:stretch>
        </p:blipFill>
        <p:spPr bwMode="auto">
          <a:xfrm>
            <a:off x="7086600" y="5410200"/>
            <a:ext cx="1845515" cy="14478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12.jpg"/>
          <p:cNvPicPr>
            <a:picLocks noGrp="1" noChangeAspect="1"/>
          </p:cNvPicPr>
          <p:nvPr>
            <p:ph idx="1"/>
          </p:nvPr>
        </p:nvPicPr>
        <p:blipFill>
          <a:blip r:embed="rId2"/>
          <a:stretch>
            <a:fillRect/>
          </a:stretch>
        </p:blipFill>
        <p:spPr>
          <a:xfrm>
            <a:off x="381001" y="381000"/>
            <a:ext cx="7315200" cy="5562600"/>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252447" y="5181600"/>
            <a:ext cx="1891553" cy="15240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normAutofit/>
          </a:bodyPr>
          <a:lstStyle/>
          <a:p>
            <a:r>
              <a:rPr lang="en-US" sz="1800" b="1" i="1" dirty="0" smtClean="0">
                <a:latin typeface="Times New Roman" pitchFamily="18" charset="0"/>
                <a:cs typeface="Times New Roman" pitchFamily="18" charset="0"/>
              </a:rPr>
              <a:t>Activity Diagram of  HMS</a:t>
            </a:r>
            <a:endParaRPr lang="en-US" sz="1800" b="1" i="1" dirty="0">
              <a:latin typeface="Times New Roman" pitchFamily="18" charset="0"/>
              <a:cs typeface="Times New Roman" pitchFamily="18" charset="0"/>
            </a:endParaRPr>
          </a:p>
        </p:txBody>
      </p:sp>
      <p:pic>
        <p:nvPicPr>
          <p:cNvPr id="7" name="Content Placeholder 6" descr="hms Activity Diagram final.jpg"/>
          <p:cNvPicPr>
            <a:picLocks noGrp="1" noChangeAspect="1"/>
          </p:cNvPicPr>
          <p:nvPr>
            <p:ph idx="1"/>
          </p:nvPr>
        </p:nvPicPr>
        <p:blipFill>
          <a:blip r:embed="rId2"/>
          <a:stretch>
            <a:fillRect/>
          </a:stretch>
        </p:blipFill>
        <p:spPr>
          <a:xfrm>
            <a:off x="738939" y="838200"/>
            <a:ext cx="7643061" cy="5867400"/>
          </a:xfrm>
        </p:spPr>
      </p:pic>
      <p:pic>
        <p:nvPicPr>
          <p:cNvPr id="4"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7269162" y="5334000"/>
            <a:ext cx="1874838" cy="1524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Autofit/>
          </a:bodyPr>
          <a:lstStyle/>
          <a:p>
            <a:r>
              <a:rPr lang="en-US" sz="3200" b="1" i="1" dirty="0" smtClean="0">
                <a:latin typeface="Times New Roman" pitchFamily="18" charset="0"/>
                <a:cs typeface="Times New Roman" pitchFamily="18" charset="0"/>
              </a:rPr>
              <a:t>Advantages of Automated Hospital Management System</a:t>
            </a:r>
            <a:r>
              <a:rPr lang="en-IN" sz="3200" b="1" i="1" dirty="0" smtClean="0">
                <a:latin typeface="Times New Roman" pitchFamily="18" charset="0"/>
                <a:cs typeface="Times New Roman" pitchFamily="18" charset="0"/>
              </a:rPr>
              <a:t/>
            </a:r>
            <a:br>
              <a:rPr lang="en-IN" sz="3200" b="1" i="1" dirty="0" smtClean="0">
                <a:latin typeface="Times New Roman" pitchFamily="18" charset="0"/>
                <a:cs typeface="Times New Roman" pitchFamily="18" charset="0"/>
              </a:rPr>
            </a:br>
            <a:endParaRPr lang="en-US" sz="32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buFont typeface="Wingdings" pitchFamily="2" charset="2"/>
              <a:buChar char="Ø"/>
            </a:pPr>
            <a:r>
              <a:rPr lang="en-IN" sz="2400" i="1" dirty="0" smtClean="0">
                <a:solidFill>
                  <a:prstClr val="black"/>
                </a:solidFill>
                <a:latin typeface="Times New Roman" pitchFamily="18" charset="0"/>
                <a:cs typeface="Times New Roman" pitchFamily="18" charset="0"/>
              </a:rPr>
              <a:t>Immediate Access of data</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Friendly user interface</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Time saving</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Data can be easily insert/update/delete </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Saving paper work</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Give facility of different types of Enquiry</a:t>
            </a:r>
          </a:p>
          <a:p>
            <a:pPr lvl="0">
              <a:buFont typeface="Wingdings" pitchFamily="2" charset="2"/>
              <a:buChar char="Ø"/>
            </a:pPr>
            <a:r>
              <a:rPr lang="en-IN" sz="2400" i="1" dirty="0" smtClean="0">
                <a:solidFill>
                  <a:prstClr val="black"/>
                </a:solidFill>
                <a:latin typeface="Times New Roman" pitchFamily="18" charset="0"/>
                <a:cs typeface="Times New Roman" pitchFamily="18" charset="0"/>
              </a:rPr>
              <a:t> Data’s are easily approachable</a:t>
            </a:r>
            <a:r>
              <a:rPr lang="en-IN" sz="2800" i="1" dirty="0" smtClean="0">
                <a:solidFill>
                  <a:prstClr val="black"/>
                </a:solidFill>
                <a:latin typeface="Times New Roman" pitchFamily="18" charset="0"/>
                <a:cs typeface="Times New Roman" pitchFamily="18" charset="0"/>
              </a:rPr>
              <a:t>.</a:t>
            </a:r>
            <a:endParaRPr lang="en-IN" sz="2800" i="1" dirty="0">
              <a:solidFill>
                <a:prstClr val="black"/>
              </a:solidFill>
              <a:latin typeface="Times New Roman" pitchFamily="18" charset="0"/>
              <a:cs typeface="Times New Roman" pitchFamily="18" charset="0"/>
            </a:endParaRPr>
          </a:p>
        </p:txBody>
      </p:sp>
      <p:pic>
        <p:nvPicPr>
          <p:cNvPr id="4" name="Picture 2" descr="C:\Users\Yogiji\Pictures\Images 4 hospital mgmt\plusStetoscop.jpg"/>
          <p:cNvPicPr>
            <a:picLocks noChangeAspect="1" noChangeArrowheads="1"/>
          </p:cNvPicPr>
          <p:nvPr/>
        </p:nvPicPr>
        <p:blipFill>
          <a:blip r:embed="rId2">
            <a:lum bright="-1000"/>
          </a:blip>
          <a:srcRect/>
          <a:stretch>
            <a:fillRect/>
          </a:stretch>
        </p:blipFill>
        <p:spPr bwMode="auto">
          <a:xfrm>
            <a:off x="5943600" y="4876800"/>
            <a:ext cx="2819400" cy="16002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0.png"/>
          <p:cNvPicPr>
            <a:picLocks noGrp="1" noChangeAspect="1"/>
          </p:cNvPicPr>
          <p:nvPr>
            <p:ph idx="1"/>
          </p:nvPr>
        </p:nvPicPr>
        <p:blipFill>
          <a:blip r:embed="rId2"/>
          <a:stretch>
            <a:fillRect/>
          </a:stretch>
        </p:blipFill>
        <p:spPr>
          <a:xfrm>
            <a:off x="533400" y="228600"/>
            <a:ext cx="8305800" cy="632460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23" descr="administrator1.png"/>
          <p:cNvPicPr>
            <a:picLocks noGrp="1" noChangeAspect="1"/>
          </p:cNvPicPr>
          <p:nvPr>
            <p:ph idx="1"/>
          </p:nvPr>
        </p:nvPicPr>
        <p:blipFill>
          <a:blip r:embed="rId2"/>
          <a:stretch>
            <a:fillRect/>
          </a:stretch>
        </p:blipFill>
        <p:spPr>
          <a:xfrm>
            <a:off x="381000" y="381000"/>
            <a:ext cx="8458200" cy="60198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2.png"/>
          <p:cNvPicPr>
            <a:picLocks noGrp="1" noChangeAspect="1"/>
          </p:cNvPicPr>
          <p:nvPr>
            <p:ph idx="1"/>
          </p:nvPr>
        </p:nvPicPr>
        <p:blipFill>
          <a:blip r:embed="rId2"/>
          <a:stretch>
            <a:fillRect/>
          </a:stretch>
        </p:blipFill>
        <p:spPr>
          <a:xfrm>
            <a:off x="578159" y="304800"/>
            <a:ext cx="7987681" cy="609600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4.png"/>
          <p:cNvPicPr>
            <a:picLocks noGrp="1" noChangeAspect="1"/>
          </p:cNvPicPr>
          <p:nvPr>
            <p:ph idx="1"/>
          </p:nvPr>
        </p:nvPicPr>
        <p:blipFill>
          <a:blip r:embed="rId2"/>
          <a:stretch>
            <a:fillRect/>
          </a:stretch>
        </p:blipFill>
        <p:spPr>
          <a:xfrm>
            <a:off x="578159" y="304800"/>
            <a:ext cx="8108641" cy="617220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5.png"/>
          <p:cNvPicPr>
            <a:picLocks noGrp="1" noChangeAspect="1"/>
          </p:cNvPicPr>
          <p:nvPr>
            <p:ph idx="1"/>
          </p:nvPr>
        </p:nvPicPr>
        <p:blipFill>
          <a:blip r:embed="rId2"/>
          <a:stretch>
            <a:fillRect/>
          </a:stretch>
        </p:blipFill>
        <p:spPr>
          <a:xfrm>
            <a:off x="457201" y="304800"/>
            <a:ext cx="8534400" cy="6248400"/>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6.png"/>
          <p:cNvPicPr>
            <a:picLocks noGrp="1" noChangeAspect="1"/>
          </p:cNvPicPr>
          <p:nvPr>
            <p:ph idx="1"/>
          </p:nvPr>
        </p:nvPicPr>
        <p:blipFill>
          <a:blip r:embed="rId2"/>
          <a:stretch>
            <a:fillRect/>
          </a:stretch>
        </p:blipFill>
        <p:spPr>
          <a:xfrm>
            <a:off x="457200" y="457200"/>
            <a:ext cx="8305799" cy="601980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6.png"/>
          <p:cNvPicPr>
            <a:picLocks noGrp="1" noChangeAspect="1"/>
          </p:cNvPicPr>
          <p:nvPr>
            <p:ph idx="1"/>
          </p:nvPr>
        </p:nvPicPr>
        <p:blipFill>
          <a:blip r:embed="rId2"/>
          <a:stretch>
            <a:fillRect/>
          </a:stretch>
        </p:blipFill>
        <p:spPr>
          <a:xfrm>
            <a:off x="578159" y="381000"/>
            <a:ext cx="8108641" cy="609600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dministrator7.png"/>
          <p:cNvPicPr>
            <a:picLocks noGrp="1" noChangeAspect="1"/>
          </p:cNvPicPr>
          <p:nvPr>
            <p:ph idx="1"/>
          </p:nvPr>
        </p:nvPicPr>
        <p:blipFill>
          <a:blip r:embed="rId2"/>
          <a:stretch>
            <a:fillRect/>
          </a:stretch>
        </p:blipFill>
        <p:spPr>
          <a:xfrm>
            <a:off x="304800" y="381000"/>
            <a:ext cx="8534399" cy="601980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ctor.png"/>
          <p:cNvPicPr>
            <a:picLocks noGrp="1" noChangeAspect="1"/>
          </p:cNvPicPr>
          <p:nvPr>
            <p:ph idx="1"/>
          </p:nvPr>
        </p:nvPicPr>
        <p:blipFill>
          <a:blip r:embed="rId2"/>
          <a:stretch>
            <a:fillRect/>
          </a:stretch>
        </p:blipFill>
        <p:spPr>
          <a:xfrm>
            <a:off x="228600" y="457200"/>
            <a:ext cx="8534399" cy="58674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ctor1.png"/>
          <p:cNvPicPr>
            <a:picLocks noGrp="1" noChangeAspect="1"/>
          </p:cNvPicPr>
          <p:nvPr>
            <p:ph idx="1"/>
          </p:nvPr>
        </p:nvPicPr>
        <p:blipFill>
          <a:blip r:embed="rId2"/>
          <a:stretch>
            <a:fillRect/>
          </a:stretch>
        </p:blipFill>
        <p:spPr>
          <a:xfrm>
            <a:off x="578159" y="457200"/>
            <a:ext cx="7987681" cy="6019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i="1" cap="small" dirty="0" smtClean="0">
                <a:solidFill>
                  <a:schemeClr val="bg2">
                    <a:lumMod val="10000"/>
                  </a:schemeClr>
                </a:solidFill>
                <a:latin typeface="Times New Roman" pitchFamily="18" charset="0"/>
                <a:cs typeface="Times New Roman" pitchFamily="18" charset="0"/>
              </a:rPr>
              <a:t>Existing System</a:t>
            </a:r>
            <a:endParaRPr lang="en-US" sz="3200"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en-US" sz="2400" i="1" dirty="0" smtClean="0">
                <a:latin typeface="Times New Roman" pitchFamily="18" charset="0"/>
                <a:cs typeface="Times New Roman" pitchFamily="18" charset="0"/>
              </a:rPr>
              <a:t>Existing system refers to the system that is being followed till now. </a:t>
            </a:r>
          </a:p>
          <a:p>
            <a:pPr algn="just">
              <a:buFont typeface="Wingdings" pitchFamily="2" charset="2"/>
              <a:buChar char="Ø"/>
            </a:pPr>
            <a:endParaRPr lang="en-US" sz="2400" i="1" dirty="0" smtClean="0">
              <a:latin typeface="Times New Roman" pitchFamily="18" charset="0"/>
              <a:cs typeface="Times New Roman" pitchFamily="18" charset="0"/>
            </a:endParaRPr>
          </a:p>
          <a:p>
            <a:pPr algn="just">
              <a:buFont typeface="Wingdings" pitchFamily="2" charset="2"/>
              <a:buChar char="Ø"/>
            </a:pPr>
            <a:r>
              <a:rPr lang="en-US" sz="2400" i="1" dirty="0" smtClean="0">
                <a:latin typeface="Times New Roman" pitchFamily="18" charset="0"/>
                <a:cs typeface="Times New Roman" pitchFamily="18" charset="0"/>
              </a:rPr>
              <a:t>Presently all the hospital functionalities are done manually. That is if a patient want to consult a doctor he need to wait their till his chance called. This is very difficult process.</a:t>
            </a:r>
          </a:p>
          <a:p>
            <a:pPr algn="just">
              <a:buFont typeface="Wingdings" pitchFamily="2" charset="2"/>
              <a:buChar char="Ø"/>
            </a:pPr>
            <a:endParaRPr lang="en-US" sz="2400" i="1" dirty="0" smtClean="0">
              <a:latin typeface="Times New Roman" pitchFamily="18" charset="0"/>
              <a:cs typeface="Times New Roman" pitchFamily="18" charset="0"/>
            </a:endParaRPr>
          </a:p>
          <a:p>
            <a:pPr algn="just">
              <a:buFont typeface="Wingdings" pitchFamily="2" charset="2"/>
              <a:buChar char="Ø"/>
            </a:pPr>
            <a:r>
              <a:rPr lang="en-US" sz="2400" i="1" dirty="0" err="1" smtClean="0">
                <a:latin typeface="Times New Roman" pitchFamily="18" charset="0"/>
                <a:cs typeface="Times New Roman" pitchFamily="18" charset="0"/>
              </a:rPr>
              <a:t>Out_Patient</a:t>
            </a:r>
            <a:r>
              <a:rPr lang="en-US" sz="2400" i="1" dirty="0" smtClean="0">
                <a:latin typeface="Times New Roman" pitchFamily="18" charset="0"/>
                <a:cs typeface="Times New Roman" pitchFamily="18" charset="0"/>
              </a:rPr>
              <a:t> tickets are distributed directly. The main disadvantage is time consuming</a:t>
            </a:r>
            <a:endParaRPr lang="en-US" sz="2400" i="1" dirty="0">
              <a:latin typeface="Times New Roman" pitchFamily="18" charset="0"/>
              <a:cs typeface="Times New Roman" pitchFamily="18" charset="0"/>
            </a:endParaRPr>
          </a:p>
        </p:txBody>
      </p:sp>
      <p:pic>
        <p:nvPicPr>
          <p:cNvPr id="4"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7010400" y="5257800"/>
            <a:ext cx="1981200" cy="13716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ctor2.png"/>
          <p:cNvPicPr>
            <a:picLocks noGrp="1" noChangeAspect="1"/>
          </p:cNvPicPr>
          <p:nvPr>
            <p:ph idx="1"/>
          </p:nvPr>
        </p:nvPicPr>
        <p:blipFill>
          <a:blip r:embed="rId2"/>
          <a:stretch>
            <a:fillRect/>
          </a:stretch>
        </p:blipFill>
        <p:spPr>
          <a:xfrm>
            <a:off x="578159" y="533400"/>
            <a:ext cx="7987681" cy="5943600"/>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ctor4.png"/>
          <p:cNvPicPr>
            <a:picLocks noGrp="1" noChangeAspect="1"/>
          </p:cNvPicPr>
          <p:nvPr>
            <p:ph idx="1"/>
          </p:nvPr>
        </p:nvPicPr>
        <p:blipFill>
          <a:blip r:embed="rId2"/>
          <a:stretch>
            <a:fillRect/>
          </a:stretch>
        </p:blipFill>
        <p:spPr>
          <a:xfrm>
            <a:off x="578159" y="609600"/>
            <a:ext cx="7987681" cy="5867400"/>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ctor5.png"/>
          <p:cNvPicPr>
            <a:picLocks noGrp="1" noChangeAspect="1"/>
          </p:cNvPicPr>
          <p:nvPr>
            <p:ph idx="1"/>
          </p:nvPr>
        </p:nvPicPr>
        <p:blipFill>
          <a:blip r:embed="rId2"/>
          <a:stretch>
            <a:fillRect/>
          </a:stretch>
        </p:blipFill>
        <p:spPr>
          <a:xfrm>
            <a:off x="578159" y="381000"/>
            <a:ext cx="7987681" cy="5867400"/>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in.png"/>
          <p:cNvPicPr>
            <a:picLocks noGrp="1" noChangeAspect="1"/>
          </p:cNvPicPr>
          <p:nvPr>
            <p:ph idx="1"/>
          </p:nvPr>
        </p:nvPicPr>
        <p:blipFill>
          <a:blip r:embed="rId2"/>
          <a:stretch>
            <a:fillRect/>
          </a:stretch>
        </p:blipFill>
        <p:spPr>
          <a:xfrm>
            <a:off x="578159" y="457200"/>
            <a:ext cx="7987681" cy="586740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urse0.png"/>
          <p:cNvPicPr>
            <a:picLocks noGrp="1" noChangeAspect="1"/>
          </p:cNvPicPr>
          <p:nvPr>
            <p:ph idx="1"/>
          </p:nvPr>
        </p:nvPicPr>
        <p:blipFill>
          <a:blip r:embed="rId2"/>
          <a:stretch>
            <a:fillRect/>
          </a:stretch>
        </p:blipFill>
        <p:spPr>
          <a:xfrm>
            <a:off x="578159" y="457200"/>
            <a:ext cx="7987681" cy="6019800"/>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urse2.png"/>
          <p:cNvPicPr>
            <a:picLocks noGrp="1" noChangeAspect="1"/>
          </p:cNvPicPr>
          <p:nvPr>
            <p:ph idx="1"/>
          </p:nvPr>
        </p:nvPicPr>
        <p:blipFill>
          <a:blip r:embed="rId3"/>
          <a:stretch>
            <a:fillRect/>
          </a:stretch>
        </p:blipFill>
        <p:spPr>
          <a:xfrm>
            <a:off x="578159" y="533400"/>
            <a:ext cx="7987681" cy="5943600"/>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tient0.png"/>
          <p:cNvPicPr>
            <a:picLocks noGrp="1" noChangeAspect="1"/>
          </p:cNvPicPr>
          <p:nvPr>
            <p:ph idx="1"/>
          </p:nvPr>
        </p:nvPicPr>
        <p:blipFill>
          <a:blip r:embed="rId2"/>
          <a:stretch>
            <a:fillRect/>
          </a:stretch>
        </p:blipFill>
        <p:spPr>
          <a:xfrm>
            <a:off x="578159" y="457200"/>
            <a:ext cx="7987681" cy="601980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tient1.png"/>
          <p:cNvPicPr>
            <a:picLocks noGrp="1" noChangeAspect="1"/>
          </p:cNvPicPr>
          <p:nvPr>
            <p:ph idx="1"/>
          </p:nvPr>
        </p:nvPicPr>
        <p:blipFill>
          <a:blip r:embed="rId2"/>
          <a:stretch>
            <a:fillRect/>
          </a:stretch>
        </p:blipFill>
        <p:spPr>
          <a:xfrm>
            <a:off x="457201" y="533400"/>
            <a:ext cx="8139842" cy="58674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tient2.png"/>
          <p:cNvPicPr>
            <a:picLocks noGrp="1" noChangeAspect="1"/>
          </p:cNvPicPr>
          <p:nvPr>
            <p:ph idx="1"/>
          </p:nvPr>
        </p:nvPicPr>
        <p:blipFill>
          <a:blip r:embed="rId2"/>
          <a:stretch>
            <a:fillRect/>
          </a:stretch>
        </p:blipFill>
        <p:spPr>
          <a:xfrm>
            <a:off x="578159" y="609600"/>
            <a:ext cx="8184841" cy="5867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3200" b="1" i="1" cap="small" dirty="0" smtClean="0">
                <a:solidFill>
                  <a:schemeClr val="bg2">
                    <a:lumMod val="10000"/>
                  </a:schemeClr>
                </a:solidFill>
                <a:latin typeface="Times New Roman" pitchFamily="18" charset="0"/>
                <a:cs typeface="Times New Roman" pitchFamily="18" charset="0"/>
              </a:rPr>
              <a:t>Limitations of  Existing System</a:t>
            </a:r>
            <a:br>
              <a:rPr lang="en-GB" sz="3200" b="1" i="1" cap="small" dirty="0" smtClean="0">
                <a:solidFill>
                  <a:schemeClr val="bg2">
                    <a:lumMod val="10000"/>
                  </a:schemeClr>
                </a:solidFill>
                <a:latin typeface="Times New Roman" pitchFamily="18" charset="0"/>
                <a:cs typeface="Times New Roman" pitchFamily="18" charset="0"/>
              </a:rPr>
            </a:br>
            <a:endParaRPr lang="en-US" sz="3200"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 </a:t>
            </a:r>
            <a:r>
              <a:rPr lang="en-US" sz="2400" i="1" dirty="0" smtClean="0">
                <a:latin typeface="Times New Roman" pitchFamily="18" charset="0"/>
                <a:cs typeface="Times New Roman" pitchFamily="18" charset="0"/>
              </a:rPr>
              <a:t>Lack of security of data.</a:t>
            </a:r>
          </a:p>
          <a:p>
            <a:pPr>
              <a:buFont typeface="Wingdings" pitchFamily="2" charset="2"/>
              <a:buChar char="Ø"/>
            </a:pPr>
            <a:r>
              <a:rPr lang="en-US" sz="2400" i="1" dirty="0" smtClean="0">
                <a:latin typeface="Times New Roman" pitchFamily="18" charset="0"/>
                <a:cs typeface="Times New Roman" pitchFamily="18" charset="0"/>
              </a:rPr>
              <a:t> Time consuming.</a:t>
            </a:r>
          </a:p>
          <a:p>
            <a:pPr>
              <a:buFont typeface="Wingdings" pitchFamily="2" charset="2"/>
              <a:buChar char="Ø"/>
            </a:pPr>
            <a:r>
              <a:rPr lang="en-US" sz="2400" i="1" dirty="0" smtClean="0">
                <a:latin typeface="Times New Roman" pitchFamily="18" charset="0"/>
                <a:cs typeface="Times New Roman" pitchFamily="18" charset="0"/>
              </a:rPr>
              <a:t> Consumes large volume of paper work.</a:t>
            </a:r>
          </a:p>
          <a:p>
            <a:pPr>
              <a:buFont typeface="Wingdings" pitchFamily="2" charset="2"/>
              <a:buChar char="Ø"/>
            </a:pPr>
            <a:r>
              <a:rPr lang="en-US" sz="2400" i="1" dirty="0" smtClean="0">
                <a:latin typeface="Times New Roman" pitchFamily="18" charset="0"/>
                <a:cs typeface="Times New Roman" pitchFamily="18" charset="0"/>
              </a:rPr>
              <a:t> Manual work</a:t>
            </a:r>
          </a:p>
          <a:p>
            <a:pPr>
              <a:buFont typeface="Wingdings" pitchFamily="2" charset="2"/>
              <a:buChar char="Ø"/>
            </a:pPr>
            <a:r>
              <a:rPr lang="en-US" sz="2400" i="1" dirty="0" smtClean="0">
                <a:latin typeface="Times New Roman" pitchFamily="18" charset="0"/>
                <a:cs typeface="Times New Roman" pitchFamily="18" charset="0"/>
              </a:rPr>
              <a:t> No direct role for the higher officials.</a:t>
            </a:r>
          </a:p>
          <a:p>
            <a:pPr>
              <a:buFont typeface="Wingdings" pitchFamily="2" charset="2"/>
              <a:buChar char="Ø"/>
            </a:pPr>
            <a:endParaRPr lang="en-US" sz="2400" i="1" dirty="0" smtClean="0">
              <a:latin typeface="Times New Roman" pitchFamily="18" charset="0"/>
              <a:cs typeface="Times New Roman" pitchFamily="18" charset="0"/>
            </a:endParaRPr>
          </a:p>
          <a:p>
            <a:pPr>
              <a:buFont typeface="Wingdings" pitchFamily="2" charset="2"/>
              <a:buChar char="Ø"/>
            </a:pPr>
            <a:r>
              <a:rPr lang="en-US" sz="2400" i="1" dirty="0" smtClean="0">
                <a:latin typeface="Times New Roman" pitchFamily="18" charset="0"/>
                <a:cs typeface="Times New Roman" pitchFamily="18" charset="0"/>
              </a:rPr>
              <a:t>To avoid all these limitations and make the system working more accurately it needs to be computerized.</a:t>
            </a:r>
          </a:p>
          <a:p>
            <a:endParaRPr lang="en-US" dirty="0"/>
          </a:p>
        </p:txBody>
      </p:sp>
      <p:pic>
        <p:nvPicPr>
          <p:cNvPr id="4" name="Picture 2" descr="C:\Users\Yogiji\Pictures\Images 4 hospital mgmt\plusStetoscop.jpg"/>
          <p:cNvPicPr>
            <a:picLocks noChangeAspect="1" noChangeArrowheads="1"/>
          </p:cNvPicPr>
          <p:nvPr/>
        </p:nvPicPr>
        <p:blipFill>
          <a:blip r:embed="rId2" cstate="print">
            <a:lum bright="-1000"/>
          </a:blip>
          <a:srcRect/>
          <a:stretch>
            <a:fillRect/>
          </a:stretch>
        </p:blipFill>
        <p:spPr bwMode="auto">
          <a:xfrm>
            <a:off x="6858000" y="5257800"/>
            <a:ext cx="2133600" cy="1371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latin typeface="Times New Roman" pitchFamily="18" charset="0"/>
                <a:cs typeface="Times New Roman" pitchFamily="18" charset="0"/>
              </a:rPr>
              <a:t>Requirement Specification</a:t>
            </a:r>
            <a:br>
              <a:rPr lang="en-US" i="1" dirty="0" smtClean="0">
                <a:latin typeface="Times New Roman" pitchFamily="18" charset="0"/>
                <a:cs typeface="Times New Roman" pitchFamily="18" charset="0"/>
              </a:rPr>
            </a:br>
            <a:endParaRPr lang="en-US" dirty="0"/>
          </a:p>
        </p:txBody>
      </p:sp>
      <p:pic>
        <p:nvPicPr>
          <p:cNvPr id="4" name="Content Placeholder 3" descr="Untitled8.png"/>
          <p:cNvPicPr>
            <a:picLocks noGrp="1" noChangeAspect="1"/>
          </p:cNvPicPr>
          <p:nvPr>
            <p:ph idx="1"/>
          </p:nvPr>
        </p:nvPicPr>
        <p:blipFill>
          <a:blip r:embed="rId2"/>
          <a:stretch>
            <a:fillRect/>
          </a:stretch>
        </p:blipFill>
        <p:spPr>
          <a:xfrm>
            <a:off x="1524000" y="1219200"/>
            <a:ext cx="5486400" cy="3943869"/>
          </a:xfrm>
        </p:spPr>
      </p:pic>
      <p:pic>
        <p:nvPicPr>
          <p:cNvPr id="5" name="Picture 2" descr="C:\Users\Yogiji\Pictures\Images 4 hospital mgmt\plusStetoscop.jpg"/>
          <p:cNvPicPr>
            <a:picLocks noChangeAspect="1" noChangeArrowheads="1"/>
          </p:cNvPicPr>
          <p:nvPr/>
        </p:nvPicPr>
        <p:blipFill>
          <a:blip r:embed="rId3" cstate="print">
            <a:lum bright="-1000"/>
          </a:blip>
          <a:srcRect/>
          <a:stretch>
            <a:fillRect/>
          </a:stretch>
        </p:blipFill>
        <p:spPr bwMode="auto">
          <a:xfrm>
            <a:off x="6858000" y="5257800"/>
            <a:ext cx="2133600" cy="1371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694</Words>
  <Application>Microsoft Office PowerPoint</Application>
  <PresentationFormat>On-screen Show (4:3)</PresentationFormat>
  <Paragraphs>639</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Slide 1</vt:lpstr>
      <vt:lpstr>Contents</vt:lpstr>
      <vt:lpstr>Introduction</vt:lpstr>
      <vt:lpstr>Project Description </vt:lpstr>
      <vt:lpstr>Slide 5</vt:lpstr>
      <vt:lpstr>Advantages of Automated Hospital Management System </vt:lpstr>
      <vt:lpstr>Existing System</vt:lpstr>
      <vt:lpstr>Limitations of  Existing System </vt:lpstr>
      <vt:lpstr>Requirement Specification </vt:lpstr>
      <vt:lpstr>Elicit stakeholders requests </vt:lpstr>
      <vt:lpstr>Slide 11</vt:lpstr>
      <vt:lpstr>Use Case Diagram of  HMS</vt:lpstr>
      <vt:lpstr>Fully Dressed Narration</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Domain Model Of  HMS</vt:lpstr>
      <vt:lpstr>Slide 37</vt:lpstr>
      <vt:lpstr>Slide 38</vt:lpstr>
      <vt:lpstr>Slide 39</vt:lpstr>
      <vt:lpstr>Slide 40</vt:lpstr>
      <vt:lpstr>Slide 41</vt:lpstr>
      <vt:lpstr>Slide 42</vt:lpstr>
      <vt:lpstr>Slide 43</vt:lpstr>
      <vt:lpstr>Slide 44</vt:lpstr>
      <vt:lpstr>Slide 45</vt:lpstr>
      <vt:lpstr>Collaboration  /  Communication Diagram  of HMS</vt:lpstr>
      <vt:lpstr>Class Diagram OF HMS</vt:lpstr>
      <vt:lpstr>Context Level Diagram Of HMS</vt:lpstr>
      <vt:lpstr>Slide 49</vt:lpstr>
      <vt:lpstr>Slide 50</vt:lpstr>
      <vt:lpstr>Slide 51</vt:lpstr>
      <vt:lpstr>Slide 52</vt:lpstr>
      <vt:lpstr>Slide 53</vt:lpstr>
      <vt:lpstr>Slide 54</vt:lpstr>
      <vt:lpstr>Slide 55</vt:lpstr>
      <vt:lpstr>Slide 56</vt:lpstr>
      <vt:lpstr>Slide 57</vt:lpstr>
      <vt:lpstr>Slide 58</vt:lpstr>
      <vt:lpstr>Activity Diagram of  HMS</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legend</dc:creator>
  <cp:lastModifiedBy>legend</cp:lastModifiedBy>
  <cp:revision>54</cp:revision>
  <dcterms:created xsi:type="dcterms:W3CDTF">2013-12-05T14:05:28Z</dcterms:created>
  <dcterms:modified xsi:type="dcterms:W3CDTF">2013-12-06T06:40:48Z</dcterms:modified>
</cp:coreProperties>
</file>