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322" r:id="rId6"/>
    <p:sldId id="325" r:id="rId7"/>
    <p:sldId id="350" r:id="rId8"/>
    <p:sldId id="351" r:id="rId9"/>
    <p:sldId id="352" r:id="rId10"/>
    <p:sldId id="353" r:id="rId11"/>
    <p:sldId id="354" r:id="rId12"/>
    <p:sldId id="357" r:id="rId13"/>
    <p:sldId id="355" r:id="rId14"/>
    <p:sldId id="356" r:id="rId15"/>
    <p:sldId id="358" r:id="rId16"/>
    <p:sldId id="282" r:id="rId17"/>
    <p:sldId id="349" r:id="rId18"/>
  </p:sldIdLst>
  <p:sldSz cx="12192000" cy="6858000"/>
  <p:notesSz cx="6797675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547EBF"/>
          </p15:clr>
        </p15:guide>
        <p15:guide id="2" pos="393" userDrawn="1">
          <p15:clr>
            <a:srgbClr val="C35EA4"/>
          </p15:clr>
        </p15:guide>
        <p15:guide id="3" pos="1723" userDrawn="1">
          <p15:clr>
            <a:srgbClr val="5ACBF0"/>
          </p15:clr>
        </p15:guide>
        <p15:guide id="4" pos="5972" userDrawn="1">
          <p15:clr>
            <a:srgbClr val="5ACBF0"/>
          </p15:clr>
        </p15:guide>
        <p15:guide id="5" pos="3840" userDrawn="1">
          <p15:clr>
            <a:srgbClr val="9FCC3B"/>
          </p15:clr>
        </p15:guide>
        <p15:guide id="6" pos="7287" userDrawn="1">
          <p15:clr>
            <a:srgbClr val="C35EA4"/>
          </p15:clr>
        </p15:guide>
        <p15:guide id="7" orient="horz" pos="2024" userDrawn="1">
          <p15:clr>
            <a:srgbClr val="9FCC3B"/>
          </p15:clr>
        </p15:guide>
        <p15:guide id="8" orient="horz" pos="3838" userDrawn="1">
          <p15:clr>
            <a:srgbClr val="F26B43"/>
          </p15:clr>
        </p15:guide>
        <p15:guide id="9" orient="horz" pos="527" userDrawn="1">
          <p15:clr>
            <a:srgbClr val="F26B43"/>
          </p15:clr>
        </p15:guide>
        <p15:guide id="10" orient="horz" pos="754" userDrawn="1">
          <p15:clr>
            <a:srgbClr val="A4A3A4"/>
          </p15:clr>
        </p15:guide>
        <p15:guide id="11" orient="horz" pos="2886" userDrawn="1">
          <p15:clr>
            <a:srgbClr val="FDE53C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1010"/>
    <a:srgbClr val="8A0000"/>
    <a:srgbClr val="2A8449"/>
    <a:srgbClr val="80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3337" autoAdjust="0"/>
  </p:normalViewPr>
  <p:slideViewPr>
    <p:cSldViewPr>
      <p:cViewPr varScale="1">
        <p:scale>
          <a:sx n="72" d="100"/>
          <a:sy n="72" d="100"/>
        </p:scale>
        <p:origin x="2070" y="54"/>
      </p:cViewPr>
      <p:guideLst>
        <p:guide orient="horz" pos="3158"/>
        <p:guide pos="393"/>
        <p:guide pos="1723"/>
        <p:guide pos="5972"/>
        <p:guide pos="3840"/>
        <p:guide pos="7287"/>
        <p:guide orient="horz" pos="2024"/>
        <p:guide orient="horz" pos="3838"/>
        <p:guide orient="horz" pos="527"/>
        <p:guide orient="horz" pos="754"/>
        <p:guide orient="horz"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266DF-7150-4860-AC0A-B99D436C8C22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CE3B7-3DD4-4795-9E2E-B3728D995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944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A0BDA-687D-42F8-92A5-D4A5D5177E2B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689516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9FF73-C841-4304-9A07-8DD1AE4B7B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444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298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057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386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037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1775" cy="3703638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0819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3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350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49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937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933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393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04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46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22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16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169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ttp://www.rubius.com/images/appleb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8121" y="6698809"/>
            <a:ext cx="105763" cy="10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 userDrawn="1"/>
        </p:nvSpPr>
        <p:spPr>
          <a:xfrm>
            <a:off x="11760629" y="6669940"/>
            <a:ext cx="440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523D42A5-9AAF-4E30-AE0A-650072ACF1A6}" type="slidenum">
              <a:rPr kumimoji="0" lang="ru-RU" sz="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‹#›</a:t>
            </a:fld>
            <a:endParaRPr lang="ru-RU" sz="800" b="1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2116" y="6813376"/>
            <a:ext cx="12192000" cy="0"/>
          </a:xfrm>
          <a:prstGeom prst="line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28954A-DA59-46B6-93F5-9E1374631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B9DF-E7AE-468D-8B4C-48ED25F9C89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20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70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5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23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30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04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07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9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00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qa-course-ci.rubiu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qa-course-ci.rubiu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7FB55BF-C38C-415A-84D3-4C0A07E4BB78}"/>
              </a:ext>
            </a:extLst>
          </p:cNvPr>
          <p:cNvSpPr txBox="1"/>
          <p:nvPr/>
        </p:nvSpPr>
        <p:spPr>
          <a:xfrm>
            <a:off x="311944" y="2314615"/>
            <a:ext cx="115681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ts val="4800"/>
              </a:lnSpc>
            </a:pPr>
            <a:r>
              <a:rPr lang="ru-RU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Курс-</a:t>
            </a:r>
            <a:r>
              <a:rPr lang="ru-RU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интенсив</a:t>
            </a:r>
            <a:endParaRPr lang="ru-RU" spc="1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 algn="ctr" fontAlgn="base"/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Тестирование </a:t>
            </a:r>
            <a:b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</a:br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программного обеспечения</a:t>
            </a:r>
          </a:p>
          <a:p>
            <a:pPr algn="ctr" fontAlgn="base">
              <a:lnSpc>
                <a:spcPts val="4800"/>
              </a:lnSpc>
              <a:spcBef>
                <a:spcPts val="600"/>
              </a:spcBef>
            </a:pPr>
            <a:r>
              <a:rPr lang="ru-RU" sz="4000" spc="100" dirty="0">
                <a:solidFill>
                  <a:srgbClr val="8A000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Место тестирования в сборке и поставке ПО</a:t>
            </a:r>
            <a:endParaRPr lang="en-US" sz="4000" spc="100" dirty="0">
              <a:solidFill>
                <a:srgbClr val="8A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 algn="ctr" fontAlgn="base">
              <a:lnSpc>
                <a:spcPts val="4800"/>
              </a:lnSpc>
              <a:spcBef>
                <a:spcPts val="600"/>
              </a:spcBef>
            </a:pPr>
            <a:r>
              <a:rPr lang="ru-RU" sz="4000" spc="100" dirty="0">
                <a:solidFill>
                  <a:srgbClr val="8A000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Домашнее задание.</a:t>
            </a:r>
          </a:p>
        </p:txBody>
      </p:sp>
      <p:sp>
        <p:nvSpPr>
          <p:cNvPr id="10" name="Содержимое 2">
            <a:extLst>
              <a:ext uri="{FF2B5EF4-FFF2-40B4-BE49-F238E27FC236}">
                <a16:creationId xmlns:a16="http://schemas.microsoft.com/office/drawing/2014/main" id="{9F51A94E-D08D-4746-B1E5-B20D456BE516}"/>
              </a:ext>
            </a:extLst>
          </p:cNvPr>
          <p:cNvSpPr>
            <a:spLocks/>
          </p:cNvSpPr>
          <p:nvPr/>
        </p:nvSpPr>
        <p:spPr bwMode="auto">
          <a:xfrm>
            <a:off x="3936207" y="5517232"/>
            <a:ext cx="431958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academy.rubius.com</a:t>
            </a:r>
          </a:p>
          <a:p>
            <a:pPr marL="342900" indent="-342900"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konstantin.syrovatskiy@rubius.com</a:t>
            </a:r>
          </a:p>
          <a:p>
            <a:pPr marL="342900" indent="-342900" algn="ctr">
              <a:spcBef>
                <a:spcPts val="600"/>
              </a:spcBef>
            </a:pPr>
            <a:r>
              <a:rPr lang="ru-RU" sz="1600" dirty="0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Константин </a:t>
            </a:r>
            <a:r>
              <a:rPr lang="ru-RU" sz="1600" dirty="0" err="1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Сыроватский</a:t>
            </a:r>
            <a:r>
              <a:rPr lang="en-US" sz="1600" dirty="0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 </a:t>
            </a:r>
            <a:endParaRPr lang="ru-RU" sz="1600" dirty="0">
              <a:latin typeface="Segoe UI Semilight" panose="020B0402040204020203" pitchFamily="34" charset="0"/>
              <a:ea typeface="Verdana" panose="020B0604030504040204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0F26FB-08A8-4DA7-96F9-34E6A7A1EC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403" y="836613"/>
            <a:ext cx="3057195" cy="138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10</a:t>
            </a:fld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479377" y="1052736"/>
            <a:ext cx="46085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Как видите, не пройден один из тестов.</a:t>
            </a:r>
          </a:p>
          <a:p>
            <a:r>
              <a:rPr lang="ru-RU" sz="2000" dirty="0">
                <a:solidFill>
                  <a:srgbClr val="911010"/>
                </a:solidFill>
              </a:rPr>
              <a:t>Посмотрим глубже и перейдём к  «</a:t>
            </a:r>
            <a:r>
              <a:rPr lang="en-US" sz="2000" dirty="0">
                <a:solidFill>
                  <a:srgbClr val="911010"/>
                </a:solidFill>
              </a:rPr>
              <a:t>Commit</a:t>
            </a:r>
            <a:r>
              <a:rPr lang="ru-RU" sz="2000" dirty="0">
                <a:solidFill>
                  <a:srgbClr val="911010"/>
                </a:solidFill>
              </a:rPr>
              <a:t>»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6690E-3AE1-4E0E-841F-4150D25B6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826" y="404664"/>
            <a:ext cx="6251797" cy="526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11</a:t>
            </a:fld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479377" y="1052736"/>
            <a:ext cx="4608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Увидим код. И изменения в сравнении с прошлой версии этого же кода.</a:t>
            </a:r>
          </a:p>
          <a:p>
            <a:endParaRPr lang="ru-RU" sz="2000" dirty="0">
              <a:solidFill>
                <a:srgbClr val="911010"/>
              </a:solidFill>
            </a:endParaRPr>
          </a:p>
          <a:p>
            <a:r>
              <a:rPr lang="ru-RU" sz="2000" dirty="0">
                <a:solidFill>
                  <a:srgbClr val="911010"/>
                </a:solidFill>
              </a:rPr>
              <a:t>Видно, что поменялось не много. Попробуйте посмотреть внимательно на код и сделать предположение, как данный код мог «сломать тест».</a:t>
            </a:r>
          </a:p>
          <a:p>
            <a:r>
              <a:rPr lang="ru-RU" sz="2000" dirty="0">
                <a:solidFill>
                  <a:srgbClr val="911010"/>
                </a:solidFill>
              </a:rPr>
              <a:t>Внесите данные предположение в баг-репорт.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6690E-3AE1-4E0E-841F-4150D25B6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826" y="404664"/>
            <a:ext cx="6251797" cy="526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2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12</a:t>
            </a:fld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479377" y="1052736"/>
            <a:ext cx="4608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Задания со *:</a:t>
            </a:r>
          </a:p>
          <a:p>
            <a:r>
              <a:rPr lang="ru-RU" sz="2000" dirty="0">
                <a:solidFill>
                  <a:srgbClr val="911010"/>
                </a:solidFill>
              </a:rPr>
              <a:t>Сделать тоже самое для второго репозитория.</a:t>
            </a:r>
          </a:p>
          <a:p>
            <a:endParaRPr lang="ru-RU" sz="2000" dirty="0">
              <a:solidFill>
                <a:srgbClr val="911010"/>
              </a:solidFill>
            </a:endParaRPr>
          </a:p>
          <a:p>
            <a:r>
              <a:rPr lang="ru-RU" sz="2000" dirty="0">
                <a:solidFill>
                  <a:srgbClr val="911010"/>
                </a:solidFill>
              </a:rPr>
              <a:t>Запросить доступ к проекту. Позапускать </a:t>
            </a:r>
            <a:r>
              <a:rPr lang="ru-RU" sz="2000" dirty="0" err="1">
                <a:solidFill>
                  <a:srgbClr val="911010"/>
                </a:solidFill>
              </a:rPr>
              <a:t>билды</a:t>
            </a:r>
            <a:r>
              <a:rPr lang="en-US" sz="2000" dirty="0">
                <a:solidFill>
                  <a:srgbClr val="911010"/>
                </a:solidFill>
              </a:rPr>
              <a:t> </a:t>
            </a:r>
            <a:r>
              <a:rPr lang="ru-RU" sz="2000" dirty="0">
                <a:solidFill>
                  <a:srgbClr val="911010"/>
                </a:solidFill>
              </a:rPr>
              <a:t>посмотреть тестовые среды.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6690E-3AE1-4E0E-841F-4150D25B6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826" y="404664"/>
            <a:ext cx="6251797" cy="526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5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1992314" y="3170424"/>
            <a:ext cx="8207375" cy="690624"/>
          </a:xfrm>
        </p:spPr>
        <p:txBody>
          <a:bodyPr>
            <a:noAutofit/>
          </a:bodyPr>
          <a:lstStyle/>
          <a:p>
            <a:r>
              <a:rPr lang="ru-RU" spc="100" dirty="0">
                <a:solidFill>
                  <a:srgbClr val="8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Спасибо за внимание!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65" y="383233"/>
            <a:ext cx="4526363" cy="1629491"/>
          </a:xfrm>
          <a:prstGeom prst="rect">
            <a:avLst/>
          </a:prstGeom>
        </p:spPr>
      </p:pic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28EC01E1-F34C-45BF-B1CE-44ADBA7AF078}"/>
              </a:ext>
            </a:extLst>
          </p:cNvPr>
          <p:cNvSpPr>
            <a:spLocks/>
          </p:cNvSpPr>
          <p:nvPr/>
        </p:nvSpPr>
        <p:spPr bwMode="auto">
          <a:xfrm>
            <a:off x="3936207" y="5517232"/>
            <a:ext cx="431958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academy.rubius.com</a:t>
            </a:r>
          </a:p>
          <a:p>
            <a:pPr marL="342900" indent="-342900"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konstantin.syrovatskiy@rubius.com</a:t>
            </a:r>
          </a:p>
          <a:p>
            <a:pPr marL="342900" indent="-342900" algn="ctr">
              <a:spcBef>
                <a:spcPts val="600"/>
              </a:spcBef>
            </a:pPr>
            <a:r>
              <a:rPr lang="ru-RU" sz="1600" dirty="0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Константин </a:t>
            </a:r>
            <a:r>
              <a:rPr lang="ru-RU" sz="1600" dirty="0" err="1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Сыроватский</a:t>
            </a:r>
            <a:r>
              <a:rPr lang="en-US" sz="1600" dirty="0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 </a:t>
            </a:r>
            <a:endParaRPr lang="ru-RU" sz="1600" dirty="0">
              <a:latin typeface="Segoe UI Semilight" panose="020B0402040204020203" pitchFamily="34" charset="0"/>
              <a:ea typeface="Verdana" panose="020B0604030504040204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705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5B0B0F-F36D-4760-B623-0DC0EEAAF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3" name="Picture 2" descr="Image result for futurama meme">
            <a:extLst>
              <a:ext uri="{FF2B5EF4-FFF2-40B4-BE49-F238E27FC236}">
                <a16:creationId xmlns:a16="http://schemas.microsoft.com/office/drawing/2014/main" id="{FE8C5FF7-3F4E-4A42-845D-B8736229A5A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3569013"/>
            <a:ext cx="476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futurama stop">
            <a:extLst>
              <a:ext uri="{FF2B5EF4-FFF2-40B4-BE49-F238E27FC236}">
                <a16:creationId xmlns:a16="http://schemas.microsoft.com/office/drawing/2014/main" id="{E9692C64-546F-4816-837D-0439A7DE51B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857250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futurama stop">
            <a:extLst>
              <a:ext uri="{FF2B5EF4-FFF2-40B4-BE49-F238E27FC236}">
                <a16:creationId xmlns:a16="http://schemas.microsoft.com/office/drawing/2014/main" id="{6E6C5B7C-BFCA-4AEA-9276-96DF99CA1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3569677"/>
            <a:ext cx="4762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futurama meme">
            <a:extLst>
              <a:ext uri="{FF2B5EF4-FFF2-40B4-BE49-F238E27FC236}">
                <a16:creationId xmlns:a16="http://schemas.microsoft.com/office/drawing/2014/main" id="{3E98FD39-94C2-4547-A69B-A11215C4D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707" y="2027946"/>
            <a:ext cx="33432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10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64746" y="342584"/>
            <a:ext cx="42867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Домашнее задание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3" y="988915"/>
            <a:ext cx="683666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лан.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З</a:t>
            </a:r>
            <a:r>
              <a:rPr lang="ru-RU" sz="2000" dirty="0"/>
              <a:t>арегистрироваться на </a:t>
            </a:r>
            <a:r>
              <a:rPr lang="en-US" sz="2000" dirty="0">
                <a:hlinkClick r:id="rId3"/>
              </a:rPr>
              <a:t>http://qa-course-ci.rubius.com</a:t>
            </a:r>
            <a:r>
              <a:rPr lang="ru-RU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З</a:t>
            </a:r>
            <a:r>
              <a:rPr lang="ru-RU" sz="2000" dirty="0"/>
              <a:t>апросить доступ к проекту </a:t>
            </a:r>
            <a:r>
              <a:rPr lang="en-US" sz="2000" dirty="0"/>
              <a:t>Application</a:t>
            </a:r>
            <a:r>
              <a:rPr lang="ru-RU" sz="2000" dirty="0"/>
              <a:t>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У</a:t>
            </a:r>
            <a:r>
              <a:rPr lang="ru-RU" sz="2000" dirty="0"/>
              <a:t>видеть, что что-то не так.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айти </a:t>
            </a:r>
            <a:r>
              <a:rPr lang="ru-RU" sz="2000" dirty="0" err="1"/>
              <a:t>билд</a:t>
            </a:r>
            <a:r>
              <a:rPr lang="en-US" sz="2000" dirty="0"/>
              <a:t>,</a:t>
            </a:r>
            <a:r>
              <a:rPr lang="ru-RU" sz="2000" dirty="0"/>
              <a:t> сломавший тесты.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айти коммит</a:t>
            </a:r>
            <a:r>
              <a:rPr lang="en-US" sz="2000" dirty="0"/>
              <a:t>,</a:t>
            </a:r>
            <a:r>
              <a:rPr lang="ru-RU" sz="2000" dirty="0"/>
              <a:t> сломавший тесты.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айти код</a:t>
            </a:r>
            <a:r>
              <a:rPr lang="en-US" sz="2000" dirty="0"/>
              <a:t>,</a:t>
            </a:r>
            <a:r>
              <a:rPr lang="ru-RU" sz="2000" dirty="0"/>
              <a:t> сломавший тесты.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С</a:t>
            </a:r>
            <a:r>
              <a:rPr lang="ru-RU" sz="2000" dirty="0"/>
              <a:t>оздать  </a:t>
            </a:r>
            <a:r>
              <a:rPr lang="en-US" sz="2000" dirty="0"/>
              <a:t>bug report.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писать процесс.</a:t>
            </a:r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одробные инструкции по адресу:</a:t>
            </a:r>
          </a:p>
        </p:txBody>
      </p:sp>
      <p:pic>
        <p:nvPicPr>
          <p:cNvPr id="5126" name="Picture 6" descr="Image result for futurama">
            <a:extLst>
              <a:ext uri="{FF2B5EF4-FFF2-40B4-BE49-F238E27FC236}">
                <a16:creationId xmlns:a16="http://schemas.microsoft.com/office/drawing/2014/main" id="{3F5F152C-A714-41F2-B952-3D6CE20EB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682" y="988915"/>
            <a:ext cx="3864749" cy="515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44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3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395657" y="138277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ткроем тестовый </a:t>
            </a:r>
            <a:r>
              <a:rPr lang="en-US" sz="2000" dirty="0"/>
              <a:t>CI:</a:t>
            </a: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ерейдём по ссылке: </a:t>
            </a:r>
            <a:r>
              <a:rPr lang="en-US" sz="2000" dirty="0">
                <a:hlinkClick r:id="rId3"/>
              </a:rPr>
              <a:t>http://qa-course-ci.rubius.com</a:t>
            </a:r>
            <a:r>
              <a:rPr lang="ru-RU" sz="2000" dirty="0"/>
              <a:t>.</a:t>
            </a: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ткроем вкладку </a:t>
            </a:r>
            <a:r>
              <a:rPr lang="en-US" sz="2000" dirty="0"/>
              <a:t>“Register” </a:t>
            </a:r>
            <a:r>
              <a:rPr lang="ru-RU" sz="2000" dirty="0"/>
              <a:t>и заполним поля.</a:t>
            </a: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е забудем указать реальные фамилии/имена.</a:t>
            </a:r>
          </a:p>
          <a:p>
            <a:pPr marL="457200" indent="-457200">
              <a:buAutoNum type="arabicPeriod"/>
            </a:pPr>
            <a:endParaRPr lang="ru-RU" sz="2000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1E312971-3CB8-4519-8174-22565310C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017" y="1253331"/>
            <a:ext cx="49205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2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4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395657" y="138277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осмотрим на внешний вид</a:t>
            </a:r>
            <a:r>
              <a:rPr lang="en-US" sz="2000" dirty="0"/>
              <a:t>:</a:t>
            </a: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911010"/>
                </a:solidFill>
              </a:rPr>
              <a:t>М</a:t>
            </a:r>
            <a:r>
              <a:rPr lang="ru-RU" sz="2000" dirty="0"/>
              <a:t>ожете по переключатся по вкладкам.</a:t>
            </a: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осмотреть разные проекты через </a:t>
            </a:r>
            <a:r>
              <a:rPr lang="en-US" sz="2000" dirty="0"/>
              <a:t>“Explore public projects”</a:t>
            </a:r>
            <a:r>
              <a:rPr lang="ru-RU" sz="2000" dirty="0"/>
              <a:t> и вкладка </a:t>
            </a:r>
            <a:r>
              <a:rPr lang="en-US" sz="2000" dirty="0"/>
              <a:t>“All”</a:t>
            </a:r>
            <a:r>
              <a:rPr lang="ru-RU" sz="2000" dirty="0"/>
              <a:t>.</a:t>
            </a: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911010"/>
                </a:solidFill>
              </a:rPr>
              <a:t>М</a:t>
            </a:r>
            <a:r>
              <a:rPr lang="ru-RU" sz="2000" dirty="0"/>
              <a:t>ожете попробовать создать свой проект/группу проектов.</a:t>
            </a: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очитать о </a:t>
            </a:r>
            <a:r>
              <a:rPr lang="en-US" sz="2000" dirty="0"/>
              <a:t>GitLab</a:t>
            </a:r>
            <a:r>
              <a:rPr lang="ru-RU" sz="2000" dirty="0"/>
              <a:t>.</a:t>
            </a:r>
          </a:p>
          <a:p>
            <a:pPr marL="457200" indent="-457200">
              <a:buAutoNum type="arabicPeriod"/>
            </a:pPr>
            <a:endParaRPr lang="ru-RU" sz="20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78FD1CF-F268-43FD-8DB1-69CB9F6ED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116" y="1248260"/>
            <a:ext cx="49205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9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5</a:t>
            </a:fld>
            <a:endParaRPr lang="ru-RU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5FC57F80-B713-4C22-9893-A8A731417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78" y="705523"/>
            <a:ext cx="5163310" cy="4351338"/>
          </a:xfrm>
          <a:prstGeom prst="rect">
            <a:avLst/>
          </a:prstGeom>
        </p:spPr>
      </p:pic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369351BC-DE7D-4871-BE37-A790D0620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051" y="705523"/>
            <a:ext cx="5163310" cy="4351338"/>
          </a:xfrm>
          <a:prstGeom prst="rect">
            <a:avLst/>
          </a:prstGeom>
        </p:spPr>
      </p:pic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D1C7A171-C971-4CA4-93A3-4DDC02789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529" y="663720"/>
            <a:ext cx="5163310" cy="4351338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403277" y="4395142"/>
            <a:ext cx="57003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осмотрим ближе на проект </a:t>
            </a:r>
            <a:r>
              <a:rPr lang="en-US" sz="2000" dirty="0"/>
              <a:t>“Board”:</a:t>
            </a: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911010"/>
                </a:solidFill>
              </a:rPr>
              <a:t>В</a:t>
            </a:r>
            <a:r>
              <a:rPr lang="ru-RU" sz="2000" dirty="0"/>
              <a:t>о вкладке </a:t>
            </a:r>
            <a:r>
              <a:rPr lang="en-US" sz="2000" dirty="0"/>
              <a:t>“Groups” </a:t>
            </a:r>
            <a:r>
              <a:rPr lang="ru-RU" sz="2000" dirty="0"/>
              <a:t>Открыть </a:t>
            </a:r>
            <a:r>
              <a:rPr lang="en-US" sz="2000" dirty="0"/>
              <a:t>“Explore groups”</a:t>
            </a:r>
            <a:r>
              <a:rPr lang="ru-RU" sz="2000" dirty="0">
                <a:solidFill>
                  <a:srgbClr val="911010"/>
                </a:solidFill>
              </a:rPr>
              <a:t>.</a:t>
            </a:r>
            <a:endParaRPr lang="ru-RU" sz="2000" dirty="0"/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ам интересен проект </a:t>
            </a:r>
            <a:r>
              <a:rPr lang="en-US" sz="2000" dirty="0"/>
              <a:t>“Board”</a:t>
            </a:r>
            <a:r>
              <a:rPr lang="ru-RU" sz="2000" dirty="0"/>
              <a:t>.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911010"/>
                </a:solidFill>
              </a:rPr>
              <a:t>И</a:t>
            </a:r>
            <a:r>
              <a:rPr lang="ru-RU" sz="2000" dirty="0"/>
              <a:t> любой из двух проектов: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rgbClr val="911010"/>
                </a:solidFill>
              </a:rPr>
              <a:t>d</a:t>
            </a:r>
            <a:r>
              <a:rPr lang="en-US" sz="2000" dirty="0"/>
              <a:t>iscussion-board-frontend</a:t>
            </a:r>
            <a:endParaRPr lang="ru-RU" sz="2000" dirty="0"/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rgbClr val="911010"/>
                </a:solidFill>
              </a:rPr>
              <a:t>d</a:t>
            </a:r>
            <a:r>
              <a:rPr lang="en-US" sz="2000" dirty="0"/>
              <a:t>iscussion-board-</a:t>
            </a:r>
            <a:r>
              <a:rPr lang="en-US" sz="2000" dirty="0" err="1"/>
              <a:t>api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2717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6</a:t>
            </a:fld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479377" y="1052736"/>
            <a:ext cx="46085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осмотрим на проект</a:t>
            </a:r>
            <a:r>
              <a:rPr lang="en-US" sz="2000" dirty="0"/>
              <a:t>:</a:t>
            </a:r>
          </a:p>
          <a:p>
            <a:pPr marL="457200" indent="-457200">
              <a:buAutoNum type="arabicPeriod"/>
            </a:pPr>
            <a:r>
              <a:rPr lang="ru-RU" sz="2000" dirty="0"/>
              <a:t>«Репозиторий».</a:t>
            </a:r>
          </a:p>
          <a:p>
            <a:pPr marL="457200" indent="-457200">
              <a:buAutoNum type="arabicPeriod"/>
            </a:pPr>
            <a:r>
              <a:rPr lang="ru-RU" sz="2000" dirty="0"/>
              <a:t>«</a:t>
            </a:r>
            <a:r>
              <a:rPr lang="ru-RU" sz="2000" dirty="0" err="1"/>
              <a:t>Трекер</a:t>
            </a:r>
            <a:r>
              <a:rPr lang="ru-RU" sz="2000" dirty="0"/>
              <a:t> ошибок».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ru-RU" sz="2000" dirty="0"/>
              <a:t>«</a:t>
            </a:r>
            <a:r>
              <a:rPr lang="en-US" sz="2000" dirty="0"/>
              <a:t>CI/CD</a:t>
            </a:r>
            <a:r>
              <a:rPr lang="ru-RU" sz="2000" dirty="0"/>
              <a:t>»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Обычно, на главной странице проекта можно увидеть его описание, файлы репозитория, и некоторую информацию по статистике.</a:t>
            </a:r>
          </a:p>
          <a:p>
            <a:endParaRPr lang="ru-RU" sz="2000" dirty="0"/>
          </a:p>
          <a:p>
            <a:r>
              <a:rPr lang="ru-RU" sz="2000" dirty="0"/>
              <a:t>Перейдём вкладку «</a:t>
            </a:r>
            <a:r>
              <a:rPr lang="en-US" sz="2000" dirty="0"/>
              <a:t>CI/CD</a:t>
            </a:r>
            <a:r>
              <a:rPr lang="ru-RU" sz="2000" dirty="0"/>
              <a:t>».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EDADFD-A557-4CE0-84FE-5B46B70F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332656"/>
            <a:ext cx="6805165" cy="573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1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7</a:t>
            </a:fld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479377" y="1052736"/>
            <a:ext cx="46085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К</a:t>
            </a:r>
            <a:r>
              <a:rPr lang="ru-RU" sz="2000" dirty="0"/>
              <a:t>ак видите, некоторые из сборок провалены. Вы можете видеть этапы сборки и на каком этапе сборка была провалена.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6690E-3AE1-4E0E-841F-4150D25B6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826" y="404664"/>
            <a:ext cx="6251797" cy="526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6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8</a:t>
            </a:fld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479377" y="1052736"/>
            <a:ext cx="46085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Найдём сборку для ветки (</a:t>
            </a:r>
            <a:r>
              <a:rPr lang="en-US" sz="2000" dirty="0">
                <a:solidFill>
                  <a:srgbClr val="911010"/>
                </a:solidFill>
              </a:rPr>
              <a:t>branch</a:t>
            </a:r>
            <a:r>
              <a:rPr lang="ru-RU" sz="2000" dirty="0">
                <a:solidFill>
                  <a:srgbClr val="911010"/>
                </a:solidFill>
              </a:rPr>
              <a:t>)</a:t>
            </a:r>
            <a:r>
              <a:rPr lang="en-US" sz="2000" dirty="0">
                <a:solidFill>
                  <a:srgbClr val="911010"/>
                </a:solidFill>
              </a:rPr>
              <a:t> </a:t>
            </a:r>
            <a:r>
              <a:rPr lang="ru-RU" sz="2000" dirty="0">
                <a:solidFill>
                  <a:srgbClr val="911010"/>
                </a:solidFill>
              </a:rPr>
              <a:t> </a:t>
            </a:r>
            <a:r>
              <a:rPr lang="en-US" sz="2000" dirty="0">
                <a:solidFill>
                  <a:srgbClr val="911010"/>
                </a:solidFill>
              </a:rPr>
              <a:t>feature.</a:t>
            </a:r>
          </a:p>
          <a:p>
            <a:r>
              <a:rPr lang="ru-RU" sz="2000" dirty="0">
                <a:solidFill>
                  <a:srgbClr val="911010"/>
                </a:solidFill>
              </a:rPr>
              <a:t>Как видите последняя сборка (</a:t>
            </a:r>
            <a:r>
              <a:rPr lang="ru-RU" sz="2000" dirty="0" err="1">
                <a:solidFill>
                  <a:srgbClr val="911010"/>
                </a:solidFill>
              </a:rPr>
              <a:t>билд</a:t>
            </a:r>
            <a:r>
              <a:rPr lang="ru-RU" sz="2000" dirty="0">
                <a:solidFill>
                  <a:srgbClr val="911010"/>
                </a:solidFill>
              </a:rPr>
              <a:t>) в этой ветке провалена. </a:t>
            </a:r>
          </a:p>
          <a:p>
            <a:r>
              <a:rPr lang="ru-RU" sz="2000" dirty="0">
                <a:solidFill>
                  <a:srgbClr val="911010"/>
                </a:solidFill>
              </a:rPr>
              <a:t>И провалена на этапе </a:t>
            </a:r>
            <a:r>
              <a:rPr lang="en-US" sz="2000" dirty="0">
                <a:solidFill>
                  <a:srgbClr val="911010"/>
                </a:solidFill>
              </a:rPr>
              <a:t>“Testing”</a:t>
            </a:r>
            <a:r>
              <a:rPr lang="ru-RU" sz="2000" dirty="0">
                <a:solidFill>
                  <a:srgbClr val="911010"/>
                </a:solidFill>
              </a:rPr>
              <a:t>.</a:t>
            </a:r>
            <a:r>
              <a:rPr lang="en-US" sz="2000" dirty="0">
                <a:solidFill>
                  <a:srgbClr val="911010"/>
                </a:solidFill>
              </a:rPr>
              <a:t> </a:t>
            </a:r>
            <a:r>
              <a:rPr lang="ru-RU" sz="2000" dirty="0">
                <a:solidFill>
                  <a:srgbClr val="911010"/>
                </a:solidFill>
              </a:rPr>
              <a:t> Посмотрим на результаты тестов.</a:t>
            </a:r>
          </a:p>
          <a:p>
            <a:r>
              <a:rPr lang="ru-RU" sz="2000" dirty="0">
                <a:solidFill>
                  <a:srgbClr val="911010"/>
                </a:solidFill>
              </a:rPr>
              <a:t>Какой тест не пройден? С какой ошибкой завершён?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6690E-3AE1-4E0E-841F-4150D25B6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826" y="404664"/>
            <a:ext cx="6251797" cy="526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3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9</a:t>
            </a:fld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479377" y="1052736"/>
            <a:ext cx="4608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Создадим </a:t>
            </a:r>
            <a:r>
              <a:rPr lang="en-US" sz="2000" dirty="0">
                <a:solidFill>
                  <a:srgbClr val="911010"/>
                </a:solidFill>
              </a:rPr>
              <a:t>bug</a:t>
            </a:r>
            <a:r>
              <a:rPr lang="ru-RU" sz="2000" dirty="0">
                <a:solidFill>
                  <a:srgbClr val="911010"/>
                </a:solidFill>
              </a:rPr>
              <a:t> </a:t>
            </a:r>
            <a:r>
              <a:rPr lang="en-US" sz="2000" dirty="0">
                <a:solidFill>
                  <a:srgbClr val="911010"/>
                </a:solidFill>
              </a:rPr>
              <a:t>report</a:t>
            </a:r>
            <a:endParaRPr lang="ru-RU" sz="2000" dirty="0">
              <a:solidFill>
                <a:srgbClr val="911010"/>
              </a:solidFill>
            </a:endParaRPr>
          </a:p>
          <a:p>
            <a:r>
              <a:rPr lang="ru-RU" sz="2000" dirty="0">
                <a:solidFill>
                  <a:srgbClr val="911010"/>
                </a:solidFill>
              </a:rPr>
              <a:t>И будем вносить в него данные.</a:t>
            </a:r>
            <a:br>
              <a:rPr lang="ru-RU" sz="2000" dirty="0">
                <a:solidFill>
                  <a:srgbClr val="911010"/>
                </a:solidFill>
              </a:rPr>
            </a:br>
            <a:r>
              <a:rPr lang="ru-RU" sz="2000" dirty="0">
                <a:solidFill>
                  <a:srgbClr val="911010"/>
                </a:solidFill>
              </a:rPr>
              <a:t>Это </a:t>
            </a:r>
            <a:r>
              <a:rPr lang="en-US" sz="2000" dirty="0">
                <a:solidFill>
                  <a:srgbClr val="911010"/>
                </a:solidFill>
              </a:rPr>
              <a:t>bug</a:t>
            </a:r>
            <a:r>
              <a:rPr lang="ru-RU" sz="2000" dirty="0">
                <a:solidFill>
                  <a:srgbClr val="911010"/>
                </a:solidFill>
              </a:rPr>
              <a:t> </a:t>
            </a:r>
            <a:r>
              <a:rPr lang="en-US" sz="2000" dirty="0">
                <a:solidFill>
                  <a:srgbClr val="911010"/>
                </a:solidFill>
              </a:rPr>
              <a:t>report</a:t>
            </a:r>
            <a:r>
              <a:rPr lang="ru-RU" sz="2000" dirty="0">
                <a:solidFill>
                  <a:srgbClr val="911010"/>
                </a:solidFill>
              </a:rPr>
              <a:t> и будет домашним заданием. (оставите его открытым в отдельной вкладке)</a:t>
            </a:r>
          </a:p>
          <a:p>
            <a:r>
              <a:rPr lang="ru-RU" sz="2000" dirty="0">
                <a:solidFill>
                  <a:srgbClr val="911010"/>
                </a:solidFill>
              </a:rPr>
              <a:t>Оставьте шаблон без изменений.</a:t>
            </a:r>
            <a:br>
              <a:rPr lang="ru-RU" sz="2000" dirty="0">
                <a:solidFill>
                  <a:srgbClr val="911010"/>
                </a:solidFill>
              </a:rPr>
            </a:br>
            <a:r>
              <a:rPr lang="ru-RU" sz="2000" dirty="0">
                <a:solidFill>
                  <a:srgbClr val="911010"/>
                </a:solidFill>
              </a:rPr>
              <a:t>Внесите информацию какой тест провален.</a:t>
            </a:r>
          </a:p>
          <a:p>
            <a:r>
              <a:rPr lang="ru-RU" sz="2000" dirty="0">
                <a:solidFill>
                  <a:srgbClr val="911010"/>
                </a:solidFill>
              </a:rPr>
              <a:t>И добавьте вывод теста.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6690E-3AE1-4E0E-841F-4150D25B6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826" y="404664"/>
            <a:ext cx="6251797" cy="526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776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1D28E228BFF6439FAAC5D2B0DC37A5" ma:contentTypeVersion="5" ma:contentTypeDescription="Create a new document." ma:contentTypeScope="" ma:versionID="0ee16c41b5e5ff4a6023bb0cd4f34b5f">
  <xsd:schema xmlns:xsd="http://www.w3.org/2001/XMLSchema" xmlns:xs="http://www.w3.org/2001/XMLSchema" xmlns:p="http://schemas.microsoft.com/office/2006/metadata/properties" xmlns:ns2="4761da96-199c-4abc-88e7-ee2ba8670048" xmlns:ns3="http://schemas.microsoft.com/sharepoint/v4" targetNamespace="http://schemas.microsoft.com/office/2006/metadata/properties" ma:root="true" ma:fieldsID="6c91cfa294a8541612b329b7628c8cc4" ns2:_="" ns3:_="">
    <xsd:import namespace="4761da96-199c-4abc-88e7-ee2ba8670048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61da96-199c-4abc-88e7-ee2ba867004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9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E1017FFF-A186-4BEE-AC01-4E8E3BAFD5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61da96-199c-4abc-88e7-ee2ba8670048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0A4731-6033-41B0-9BCA-97B9633160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2F26BD-ADA1-49C0-9754-11B244691855}">
  <ds:schemaRefs>
    <ds:schemaRef ds:uri="http://schemas.microsoft.com/sharepoint/v4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4761da96-199c-4abc-88e7-ee2ba867004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58393</TotalTime>
  <Words>438</Words>
  <Application>Microsoft Office PowerPoint</Application>
  <PresentationFormat>Widescreen</PresentationFormat>
  <Paragraphs>92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Segoe UI</vt:lpstr>
      <vt:lpstr>Segoe UI Semilight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Спасибо за внимание!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Новосельцев</dc:creator>
  <cp:lastModifiedBy>Konstantin Syrovatsky</cp:lastModifiedBy>
  <cp:revision>1186</cp:revision>
  <cp:lastPrinted>2017-10-19T10:43:47Z</cp:lastPrinted>
  <dcterms:created xsi:type="dcterms:W3CDTF">2012-05-17T04:38:05Z</dcterms:created>
  <dcterms:modified xsi:type="dcterms:W3CDTF">2019-03-10T17:07:26Z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0x0101009D1D28E228BFF6439FAAC5D2B0DC37A5</vt:lpwstr>
  </property>
  <property fmtid="{D5CDD505-2E9C-101B-9397-08002B2CF9AE}" pid="3" name="URL">
    <vt:lpwstr/>
  </property>
  <property fmtid="{D5CDD505-2E9C-101B-9397-08002B2CF9AE}" pid="4" name="DocumentSetDescription">
    <vt:lpwstr/>
  </property>
</Properties>
</file>