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3" r:id="rId6"/>
    <p:sldId id="311" r:id="rId7"/>
    <p:sldId id="312" r:id="rId8"/>
    <p:sldId id="313" r:id="rId9"/>
    <p:sldId id="314" r:id="rId10"/>
    <p:sldId id="315" r:id="rId11"/>
    <p:sldId id="325" r:id="rId12"/>
    <p:sldId id="316" r:id="rId13"/>
    <p:sldId id="318" r:id="rId14"/>
    <p:sldId id="319" r:id="rId15"/>
    <p:sldId id="320" r:id="rId16"/>
    <p:sldId id="321" r:id="rId17"/>
    <p:sldId id="317" r:id="rId18"/>
    <p:sldId id="323" r:id="rId19"/>
    <p:sldId id="324" r:id="rId20"/>
    <p:sldId id="322" r:id="rId21"/>
    <p:sldId id="282" r:id="rId22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547EBF"/>
          </p15:clr>
        </p15:guide>
        <p15:guide id="2" pos="393" userDrawn="1">
          <p15:clr>
            <a:srgbClr val="C35EA4"/>
          </p15:clr>
        </p15:guide>
        <p15:guide id="3" pos="1723" userDrawn="1">
          <p15:clr>
            <a:srgbClr val="5ACBF0"/>
          </p15:clr>
        </p15:guide>
        <p15:guide id="4" pos="5972" userDrawn="1">
          <p15:clr>
            <a:srgbClr val="5ACBF0"/>
          </p15:clr>
        </p15:guide>
        <p15:guide id="5" pos="3840" userDrawn="1">
          <p15:clr>
            <a:srgbClr val="9FCC3B"/>
          </p15:clr>
        </p15:guide>
        <p15:guide id="6" pos="7287" userDrawn="1">
          <p15:clr>
            <a:srgbClr val="C35EA4"/>
          </p15:clr>
        </p15:guide>
        <p15:guide id="7" orient="horz" pos="2024" userDrawn="1">
          <p15:clr>
            <a:srgbClr val="9FCC3B"/>
          </p15:clr>
        </p15:guide>
        <p15:guide id="8" orient="horz" pos="3838" userDrawn="1">
          <p15:clr>
            <a:srgbClr val="F26B43"/>
          </p15:clr>
        </p15:guide>
        <p15:guide id="9" orient="horz" pos="527" userDrawn="1">
          <p15:clr>
            <a:srgbClr val="F26B43"/>
          </p15:clr>
        </p15:guide>
        <p15:guide id="10" orient="horz" pos="754" userDrawn="1">
          <p15:clr>
            <a:srgbClr val="A4A3A4"/>
          </p15:clr>
        </p15:guide>
        <p15:guide id="11" orient="horz" pos="2886" userDrawn="1">
          <p15:clr>
            <a:srgbClr val="FDE53C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2A8449"/>
    <a:srgbClr val="8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64512" autoAdjust="0"/>
  </p:normalViewPr>
  <p:slideViewPr>
    <p:cSldViewPr>
      <p:cViewPr varScale="1">
        <p:scale>
          <a:sx n="68" d="100"/>
          <a:sy n="68" d="100"/>
        </p:scale>
        <p:origin x="408" y="78"/>
      </p:cViewPr>
      <p:guideLst>
        <p:guide orient="horz" pos="3158"/>
        <p:guide pos="393"/>
        <p:guide pos="1723"/>
        <p:guide pos="5972"/>
        <p:guide pos="3840"/>
        <p:guide pos="7287"/>
        <p:guide orient="horz" pos="2024"/>
        <p:guide orient="horz" pos="3838"/>
        <p:guide orient="horz" pos="527"/>
        <p:guide orient="horz" pos="754"/>
        <p:guide orient="horz"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Code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Commit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Release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Build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Integrate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Application test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Integration test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Acceptance test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Post deploy test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Local/Development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Production</a:t>
          </a:r>
          <a:endParaRPr lang="ru-RU" dirty="0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FF7916CD-17A8-46D6-81C4-AAA46871DF35}">
      <dgm:prSet phldrT="[Text]"/>
      <dgm:spPr/>
      <dgm:t>
        <a:bodyPr/>
        <a:lstStyle/>
        <a:p>
          <a:r>
            <a:rPr lang="en-US" dirty="0"/>
            <a:t>CI build</a:t>
          </a:r>
          <a:endParaRPr lang="ru-RU" dirty="0"/>
        </a:p>
      </dgm:t>
    </dgm:pt>
    <dgm:pt modelId="{08AD58D5-CB95-4969-A19A-C7281F1E7936}" type="parTrans" cxnId="{BA89E15E-7EA1-4A04-B839-7EA7CE8AB0E0}">
      <dgm:prSet/>
      <dgm:spPr/>
      <dgm:t>
        <a:bodyPr/>
        <a:lstStyle/>
        <a:p>
          <a:endParaRPr lang="ru-RU"/>
        </a:p>
      </dgm:t>
    </dgm:pt>
    <dgm:pt modelId="{3B4D6914-B1EC-4665-A8A9-11922545521A}" type="sibTrans" cxnId="{BA89E15E-7EA1-4A04-B839-7EA7CE8AB0E0}">
      <dgm:prSet/>
      <dgm:spPr/>
      <dgm:t>
        <a:bodyPr/>
        <a:lstStyle/>
        <a:p>
          <a:endParaRPr lang="ru-RU"/>
        </a:p>
      </dgm:t>
    </dgm:pt>
    <dgm:pt modelId="{055F0322-FDAC-4E86-ADB7-0498A09DA44F}">
      <dgm:prSet phldrT="[Text]"/>
      <dgm:spPr/>
      <dgm:t>
        <a:bodyPr/>
        <a:lstStyle/>
        <a:p>
          <a:r>
            <a:rPr lang="en-US" dirty="0"/>
            <a:t>Testing</a:t>
          </a:r>
          <a:endParaRPr lang="ru-RU" dirty="0"/>
        </a:p>
      </dgm:t>
    </dgm:pt>
    <dgm:pt modelId="{D635E855-BE05-4335-A0D9-4DB42A5A0F3D}" type="parTrans" cxnId="{7F578518-B75A-418D-B0D9-0F19ADE56C7A}">
      <dgm:prSet/>
      <dgm:spPr/>
      <dgm:t>
        <a:bodyPr/>
        <a:lstStyle/>
        <a:p>
          <a:endParaRPr lang="ru-RU"/>
        </a:p>
      </dgm:t>
    </dgm:pt>
    <dgm:pt modelId="{7E3C8882-8340-4D05-9EE2-300CC653A48D}" type="sibTrans" cxnId="{7F578518-B75A-418D-B0D9-0F19ADE56C7A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5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7326FB7-833A-4EF0-8937-E228656AF722}" type="pres">
      <dgm:prSet presAssocID="{FF7916CD-17A8-46D6-81C4-AAA46871DF35}" presName="parTxOnly" presStyleLbl="node1" presStyleIdx="1" presStyleCnt="5">
        <dgm:presLayoutVars>
          <dgm:bulletEnabled val="1"/>
        </dgm:presLayoutVars>
      </dgm:prSet>
      <dgm:spPr/>
    </dgm:pt>
    <dgm:pt modelId="{0B0AD4A2-AE80-4F35-8E15-42006836A61A}" type="pres">
      <dgm:prSet presAssocID="{3B4D6914-B1EC-4665-A8A9-11922545521A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5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C73693CC-2D69-4553-A89F-0FC103750AED}" type="pres">
      <dgm:prSet presAssocID="{055F0322-FDAC-4E86-ADB7-0498A09DA44F}" presName="parTxOnly" presStyleLbl="node1" presStyleIdx="3" presStyleCnt="5">
        <dgm:presLayoutVars>
          <dgm:bulletEnabled val="1"/>
        </dgm:presLayoutVars>
      </dgm:prSet>
      <dgm:spPr/>
    </dgm:pt>
    <dgm:pt modelId="{3D1D546F-2B69-4BAF-8C65-2EB2095E1BB7}" type="pres">
      <dgm:prSet presAssocID="{7E3C8882-8340-4D05-9EE2-300CC653A48D}" presName="parSpace" presStyleCnt="0"/>
      <dgm:spPr/>
    </dgm:pt>
    <dgm:pt modelId="{AFD36742-321A-4697-975A-47FF8E6B3692}" type="pres">
      <dgm:prSet presAssocID="{1194D964-7FB0-40AC-835D-AAA492C086D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7F578518-B75A-418D-B0D9-0F19ADE56C7A}" srcId="{6A3C3494-E598-4C88-BF36-C090122AC619}" destId="{055F0322-FDAC-4E86-ADB7-0498A09DA44F}" srcOrd="3" destOrd="0" parTransId="{D635E855-BE05-4335-A0D9-4DB42A5A0F3D}" sibTransId="{7E3C8882-8340-4D05-9EE2-300CC653A48D}"/>
    <dgm:cxn modelId="{57ECC618-87AC-46AC-8E11-07043F0484A1}" srcId="{6A3C3494-E598-4C88-BF36-C090122AC619}" destId="{1194D964-7FB0-40AC-835D-AAA492C086DC}" srcOrd="4" destOrd="0" parTransId="{8A7A58FA-C324-42F9-BB9C-85143490D2CA}" sibTransId="{AAD50722-8C0F-419D-A6B3-3DFF6B7B41D3}"/>
    <dgm:cxn modelId="{9F9A6B2B-CA57-4ABB-A4AE-872898D9A092}" type="presOf" srcId="{055F0322-FDAC-4E86-ADB7-0498A09DA44F}" destId="{C73693CC-2D69-4553-A89F-0FC103750AED}" srcOrd="0" destOrd="0" presId="urn:microsoft.com/office/officeart/2005/8/layout/hChevron3"/>
    <dgm:cxn modelId="{BA89E15E-7EA1-4A04-B839-7EA7CE8AB0E0}" srcId="{6A3C3494-E598-4C88-BF36-C090122AC619}" destId="{FF7916CD-17A8-46D6-81C4-AAA46871DF35}" srcOrd="1" destOrd="0" parTransId="{08AD58D5-CB95-4969-A19A-C7281F1E7936}" sibTransId="{3B4D6914-B1EC-4665-A8A9-11922545521A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BCDA2388-B1D9-46FF-80FF-B71B5FE42E0F}" type="presOf" srcId="{FF7916CD-17A8-46D6-81C4-AAA46871DF35}" destId="{87326FB7-833A-4EF0-8937-E228656AF722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B2D45E22-BCC9-4DBE-B32D-D59A9232D582}" type="presParOf" srcId="{1492E770-B040-41A7-BE91-87F93ABFB69A}" destId="{87326FB7-833A-4EF0-8937-E228656AF722}" srcOrd="2" destOrd="0" presId="urn:microsoft.com/office/officeart/2005/8/layout/hChevron3"/>
    <dgm:cxn modelId="{522513B5-DD0B-4664-BB64-4F4E07D3D41E}" type="presParOf" srcId="{1492E770-B040-41A7-BE91-87F93ABFB69A}" destId="{0B0AD4A2-AE80-4F35-8E15-42006836A61A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FF86F975-7ED1-4EDB-8622-01D3BD867BEA}" type="presParOf" srcId="{1492E770-B040-41A7-BE91-87F93ABFB69A}" destId="{C73693CC-2D69-4553-A89F-0FC103750AED}" srcOrd="6" destOrd="0" presId="urn:microsoft.com/office/officeart/2005/8/layout/hChevron3"/>
    <dgm:cxn modelId="{87CD26FD-9FF3-43D4-9985-7BC9A5D4A4EB}" type="presParOf" srcId="{1492E770-B040-41A7-BE91-87F93ABFB69A}" destId="{3D1D546F-2B69-4BAF-8C65-2EB2095E1BB7}" srcOrd="7" destOrd="0" presId="urn:microsoft.com/office/officeart/2005/8/layout/hChevron3"/>
    <dgm:cxn modelId="{BD64DC4A-BA5D-45C0-9C48-722073F29B9F}" type="presParOf" srcId="{1492E770-B040-41A7-BE91-87F93ABFB69A}" destId="{AFD36742-321A-4697-975A-47FF8E6B369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  <a:endParaRPr lang="ru-RU" sz="18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</a:t>
          </a:r>
          <a:endParaRPr lang="ru-RU" sz="18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</a:t>
          </a:r>
          <a:endParaRPr lang="ru-RU" sz="18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</a:t>
          </a:r>
          <a:endParaRPr lang="ru-RU" sz="18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Release</a:t>
          </a:r>
          <a:endParaRPr lang="ru-RU" sz="18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</a:t>
          </a:r>
          <a:endParaRPr lang="ru-RU" sz="1800" kern="1200" dirty="0"/>
        </a:p>
      </dsp:txBody>
      <dsp:txXfrm>
        <a:off x="6826845" y="273541"/>
        <a:ext cx="975122" cy="65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Unit test</a:t>
          </a:r>
          <a:endParaRPr lang="ru-RU" sz="15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 test</a:t>
          </a:r>
          <a:endParaRPr lang="ru-RU" sz="15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Integration test</a:t>
          </a:r>
          <a:endParaRPr lang="ru-RU" sz="15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Acceptance test</a:t>
          </a:r>
          <a:endParaRPr lang="ru-RU" sz="15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</a:t>
          </a:r>
          <a:endParaRPr lang="ru-RU" sz="15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 deploy test</a:t>
          </a:r>
          <a:endParaRPr lang="ru-RU" sz="1500" kern="1200" dirty="0"/>
        </a:p>
      </dsp:txBody>
      <dsp:txXfrm>
        <a:off x="6826845" y="273541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11629"/>
          <a:ext cx="1934765" cy="773906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Local/Development</a:t>
          </a:r>
          <a:endParaRPr lang="ru-RU" sz="1600" kern="1200" dirty="0"/>
        </a:p>
      </dsp:txBody>
      <dsp:txXfrm>
        <a:off x="992" y="211629"/>
        <a:ext cx="1741289" cy="773906"/>
      </dsp:txXfrm>
    </dsp:sp>
    <dsp:sp modelId="{87326FB7-833A-4EF0-8937-E228656AF722}">
      <dsp:nvSpPr>
        <dsp:cNvPr id="0" name=""/>
        <dsp:cNvSpPr/>
      </dsp:nvSpPr>
      <dsp:spPr>
        <a:xfrm>
          <a:off x="1548804" y="211629"/>
          <a:ext cx="1934765" cy="773906"/>
        </a:xfrm>
        <a:prstGeom prst="chevron">
          <a:avLst/>
        </a:prstGeom>
        <a:solidFill>
          <a:schemeClr val="accent2">
            <a:shade val="80000"/>
            <a:hueOff val="-8968"/>
            <a:satOff val="-1006"/>
            <a:lumOff val="64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 build</a:t>
          </a:r>
          <a:endParaRPr lang="ru-RU" sz="1600" kern="1200" dirty="0"/>
        </a:p>
      </dsp:txBody>
      <dsp:txXfrm>
        <a:off x="1935757" y="211629"/>
        <a:ext cx="1160859" cy="773906"/>
      </dsp:txXfrm>
    </dsp:sp>
    <dsp:sp modelId="{61F311F8-5B3B-4A23-B750-7A080925DF42}">
      <dsp:nvSpPr>
        <dsp:cNvPr id="0" name=""/>
        <dsp:cNvSpPr/>
      </dsp:nvSpPr>
      <dsp:spPr>
        <a:xfrm>
          <a:off x="3096617" y="211629"/>
          <a:ext cx="1934765" cy="773906"/>
        </a:xfrm>
        <a:prstGeom prst="chevron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Staging</a:t>
          </a:r>
          <a:endParaRPr lang="ru-RU" sz="1600" kern="1200" dirty="0"/>
        </a:p>
      </dsp:txBody>
      <dsp:txXfrm>
        <a:off x="3483570" y="211629"/>
        <a:ext cx="1160859" cy="773906"/>
      </dsp:txXfrm>
    </dsp:sp>
    <dsp:sp modelId="{C73693CC-2D69-4553-A89F-0FC103750AED}">
      <dsp:nvSpPr>
        <dsp:cNvPr id="0" name=""/>
        <dsp:cNvSpPr/>
      </dsp:nvSpPr>
      <dsp:spPr>
        <a:xfrm>
          <a:off x="4644429" y="211629"/>
          <a:ext cx="1934765" cy="773906"/>
        </a:xfrm>
        <a:prstGeom prst="chevron">
          <a:avLst/>
        </a:prstGeom>
        <a:solidFill>
          <a:schemeClr val="accent2">
            <a:shade val="80000"/>
            <a:hueOff val="-26904"/>
            <a:satOff val="-3018"/>
            <a:lumOff val="192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</a:t>
          </a:r>
          <a:endParaRPr lang="ru-RU" sz="1600" kern="1200" dirty="0"/>
        </a:p>
      </dsp:txBody>
      <dsp:txXfrm>
        <a:off x="5031382" y="211629"/>
        <a:ext cx="1160859" cy="773906"/>
      </dsp:txXfrm>
    </dsp:sp>
    <dsp:sp modelId="{AFD36742-321A-4697-975A-47FF8E6B3692}">
      <dsp:nvSpPr>
        <dsp:cNvPr id="0" name=""/>
        <dsp:cNvSpPr/>
      </dsp:nvSpPr>
      <dsp:spPr>
        <a:xfrm>
          <a:off x="6192242" y="211629"/>
          <a:ext cx="1934765" cy="773906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Production</a:t>
          </a:r>
          <a:endParaRPr lang="ru-RU" sz="1600" kern="1200" dirty="0"/>
        </a:p>
      </dsp:txBody>
      <dsp:txXfrm>
        <a:off x="6579195" y="211629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66DF-7150-4860-AC0A-B99D436C8C22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E3B7-3DD4-4795-9E2E-B3728D99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0BDA-687D-42F8-92A5-D4A5D5177E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FF73-C841-4304-9A07-8DD1AE4B7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4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9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7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577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9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109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620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086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1775" cy="370363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1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6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принцип CI/CD: сегрегация ответственности заинтересованных сторон</a:t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основных преимуществ CI/CD является своевременное участие различных заинтересованных сторон в любом проекте.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8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1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4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Linter, Unit tests.</a:t>
            </a:r>
          </a:p>
          <a:p>
            <a:pPr marL="228600" indent="-228600">
              <a:buAutoNum type="arabicPeriod"/>
            </a:pPr>
            <a:r>
              <a:rPr lang="en-US" dirty="0"/>
              <a:t>Component tests, Integration tests. Feature and any other automated tests</a:t>
            </a:r>
          </a:p>
          <a:p>
            <a:pPr marL="228600" indent="-228600">
              <a:buAutoNum type="arabicPeriod"/>
            </a:pPr>
            <a:r>
              <a:rPr lang="en-US" dirty="0"/>
              <a:t>Manual UI testing, Usability test</a:t>
            </a:r>
          </a:p>
          <a:p>
            <a:pPr marL="228600" indent="-228600">
              <a:buAutoNum type="arabicPeriod"/>
            </a:pPr>
            <a:r>
              <a:rPr lang="en-US" dirty="0"/>
              <a:t>Performance tests post-deployment tests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same as in 5. + Live tests + A-B testing, Showcases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7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78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rubius.com/images/apple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8121" y="6698809"/>
            <a:ext cx="105763" cy="1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 userDrawn="1"/>
        </p:nvSpPr>
        <p:spPr>
          <a:xfrm>
            <a:off x="11760629" y="6669940"/>
            <a:ext cx="440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523D42A5-9AAF-4E30-AE0A-650072ACF1A6}" type="slidenum">
              <a:rPr kumimoji="0" lang="ru-RU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‹#›</a:t>
            </a:fld>
            <a:endParaRPr lang="ru-RU" sz="800" b="1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2116" y="6813376"/>
            <a:ext cx="12192000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8954A-DA59-46B6-93F5-9E137463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FB55BF-C38C-415A-84D3-4C0A07E4BB78}"/>
              </a:ext>
            </a:extLst>
          </p:cNvPr>
          <p:cNvSpPr txBox="1"/>
          <p:nvPr/>
        </p:nvSpPr>
        <p:spPr>
          <a:xfrm>
            <a:off x="311944" y="2314615"/>
            <a:ext cx="115681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4800"/>
              </a:lnSpc>
            </a:pPr>
            <a:r>
              <a:rPr lang="ru-RU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Курс-</a:t>
            </a:r>
            <a:r>
              <a:rPr lang="ru-RU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интенсив</a:t>
            </a:r>
            <a:endParaRPr lang="ru-RU" spc="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Тестирование </a:t>
            </a:r>
            <a:b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программного обеспечения</a:t>
            </a: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(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Quality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Assurance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)</a:t>
            </a: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Место тестирования в сборке и поставке ПО</a:t>
            </a: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9F51A94E-D08D-4746-B1E5-B20D456BE516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0F26FB-08A8-4DA7-96F9-34E6A7A1E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3" y="836613"/>
            <a:ext cx="3057195" cy="1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10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Git:</a:t>
            </a:r>
          </a:p>
          <a:p>
            <a:endParaRPr lang="ru-RU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4081-9F84-4CCD-A01A-CDF2AA36E8BE}"/>
              </a:ext>
            </a:extLst>
          </p:cNvPr>
          <p:cNvSpPr/>
          <p:nvPr/>
        </p:nvSpPr>
        <p:spPr>
          <a:xfrm>
            <a:off x="7464152" y="5649601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Пара клиентов, </a:t>
            </a:r>
            <a:r>
              <a:rPr lang="ru-RU" sz="2000" dirty="0">
                <a:solidFill>
                  <a:srgbClr val="FF0000"/>
                </a:solidFill>
              </a:rPr>
              <a:t>основные концепции.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По-моему, кто-то рассказывал про</a:t>
            </a:r>
            <a:r>
              <a:rPr lang="en-US" sz="2000" dirty="0">
                <a:solidFill>
                  <a:srgbClr val="FF0000"/>
                </a:solidFill>
              </a:rPr>
              <a:t> Git</a:t>
            </a:r>
            <a:r>
              <a:rPr lang="ru-RU" sz="20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6917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11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2263775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Building Tools aka CI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Travis-CI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Bamboo/GitLab-CI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VSTF</a:t>
            </a:r>
            <a:endParaRPr lang="ru-RU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4081-9F84-4CCD-A01A-CDF2AA36E8BE}"/>
              </a:ext>
            </a:extLst>
          </p:cNvPr>
          <p:cNvSpPr/>
          <p:nvPr/>
        </p:nvSpPr>
        <p:spPr>
          <a:xfrm>
            <a:off x="7176120" y="4149080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Всё очень гибко и разнообразно</a:t>
            </a:r>
            <a:br>
              <a:rPr lang="en-US" sz="2000" dirty="0"/>
            </a:br>
            <a:r>
              <a:rPr lang="ru-RU" sz="2000" dirty="0">
                <a:solidFill>
                  <a:srgbClr val="FF0000"/>
                </a:solidFill>
              </a:rPr>
              <a:t>Думаю есть смысл показать в живую наши или специально настроенный </a:t>
            </a:r>
            <a:r>
              <a:rPr lang="en-US" sz="2000" dirty="0">
                <a:solidFill>
                  <a:srgbClr val="FF0000"/>
                </a:solidFill>
              </a:rPr>
              <a:t>CI</a:t>
            </a:r>
            <a:r>
              <a:rPr lang="ru-RU" sz="2000" dirty="0">
                <a:solidFill>
                  <a:srgbClr val="FF0000"/>
                </a:solidFill>
              </a:rPr>
              <a:t>. Нет смысла уводить глубоко – только показать процесс сборки с красивой визуализацией.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627483" y="4439949"/>
            <a:ext cx="4861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Trigger – </a:t>
            </a:r>
            <a:r>
              <a:rPr lang="ru-RU" sz="2000" dirty="0"/>
              <a:t>условие старта сборки;</a:t>
            </a:r>
          </a:p>
          <a:p>
            <a:r>
              <a:rPr lang="en-US" sz="2000" dirty="0"/>
              <a:t>Build – </a:t>
            </a:r>
            <a:r>
              <a:rPr lang="ru-RU" sz="2000" dirty="0"/>
              <a:t>Процесс сборки приложения;</a:t>
            </a:r>
          </a:p>
          <a:p>
            <a:r>
              <a:rPr lang="en-US" sz="2000" dirty="0"/>
              <a:t>Artifact – </a:t>
            </a:r>
            <a:r>
              <a:rPr lang="ru-RU" sz="2000" dirty="0"/>
              <a:t>Всё что получается на выходе из сборки приложения;</a:t>
            </a:r>
          </a:p>
          <a:p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C385A-0279-4C7E-AF16-DEE9B72B623E}"/>
              </a:ext>
            </a:extLst>
          </p:cNvPr>
          <p:cNvSpPr/>
          <p:nvPr/>
        </p:nvSpPr>
        <p:spPr>
          <a:xfrm>
            <a:off x="607749" y="1272402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Building tool – </a:t>
            </a:r>
            <a:r>
              <a:rPr lang="ru-RU" sz="2000" dirty="0"/>
              <a:t>помогает нам получить из кода готовый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20387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Artifact Registry</a:t>
            </a:r>
            <a:r>
              <a:rPr lang="ru-RU" sz="2000" dirty="0"/>
              <a:t> :</a:t>
            </a:r>
          </a:p>
          <a:p>
            <a:endParaRPr lang="ru-RU" sz="2000" dirty="0"/>
          </a:p>
          <a:p>
            <a:r>
              <a:rPr lang="ru-RU" sz="2000" dirty="0"/>
              <a:t>Артефакты нужны: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Готовый продукт (Внезапно!)</a:t>
            </a:r>
            <a:r>
              <a:rPr lang="en-US" sz="2000" dirty="0"/>
              <a:t> 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Откатить изменения (Всё пошло не так!);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История (Кто-то использует старую версию);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Различные версии (Со свистелками)</a:t>
            </a:r>
          </a:p>
          <a:p>
            <a:endParaRPr lang="ru-RU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4081-9F84-4CCD-A01A-CDF2AA36E8BE}"/>
              </a:ext>
            </a:extLst>
          </p:cNvPr>
          <p:cNvSpPr/>
          <p:nvPr/>
        </p:nvSpPr>
        <p:spPr>
          <a:xfrm>
            <a:off x="8040216" y="5445224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Думаю, просто сказать. Нет смысла показывать отдельные продукты</a:t>
            </a:r>
          </a:p>
        </p:txBody>
      </p:sp>
    </p:spTree>
    <p:extLst>
      <p:ext uri="{BB962C8B-B14F-4D97-AF65-F5344CB8AC3E}">
        <p14:creationId xmlns:p14="http://schemas.microsoft.com/office/powerpoint/2010/main" val="404995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13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Deployment tool</a:t>
            </a:r>
            <a:r>
              <a:rPr lang="ru-RU" sz="2000" dirty="0"/>
              <a:t>:</a:t>
            </a:r>
          </a:p>
          <a:p>
            <a:r>
              <a:rPr lang="ru-RU" sz="2000" dirty="0"/>
              <a:t>Инструменты для развёртывания например на тестовый стенд или на площадку или на инфраструктуру заказчика в общем различные «среды».</a:t>
            </a:r>
          </a:p>
        </p:txBody>
      </p:sp>
    </p:spTree>
    <p:extLst>
      <p:ext uri="{BB962C8B-B14F-4D97-AF65-F5344CB8AC3E}">
        <p14:creationId xmlns:p14="http://schemas.microsoft.com/office/powerpoint/2010/main" val="2363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Окружение приложения – совокупность операционной системы, приложения и программных компонентов (зависимостей) необходимых для работы приложения.</a:t>
            </a:r>
          </a:p>
          <a:p>
            <a:endParaRPr lang="ru-RU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7085D-CE69-4A7E-BF67-6B64E7DFB514}"/>
              </a:ext>
            </a:extLst>
          </p:cNvPr>
          <p:cNvSpPr/>
          <p:nvPr/>
        </p:nvSpPr>
        <p:spPr>
          <a:xfrm>
            <a:off x="627482" y="2852936"/>
            <a:ext cx="4861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Development-Staging-Production </a:t>
            </a:r>
            <a:r>
              <a:rPr lang="ru-RU" sz="2000" dirty="0"/>
              <a:t>модель и зачем нужна идентичность окружения.</a:t>
            </a:r>
          </a:p>
        </p:txBody>
      </p:sp>
    </p:spTree>
    <p:extLst>
      <p:ext uri="{BB962C8B-B14F-4D97-AF65-F5344CB8AC3E}">
        <p14:creationId xmlns:p14="http://schemas.microsoft.com/office/powerpoint/2010/main" val="15812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F76921F-3439-41A5-9FD4-1BC8432DA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314707"/>
              </p:ext>
            </p:extLst>
          </p:nvPr>
        </p:nvGraphicFramePr>
        <p:xfrm>
          <a:off x="2279576" y="2096911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ABCA836-21E4-433C-946C-0A39A2786027}"/>
              </a:ext>
            </a:extLst>
          </p:cNvPr>
          <p:cNvSpPr/>
          <p:nvPr/>
        </p:nvSpPr>
        <p:spPr>
          <a:xfrm>
            <a:off x="5015880" y="1312080"/>
            <a:ext cx="1669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305613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4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64746" y="34258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Домашнее задание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4861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Нырнём глубже.</a:t>
            </a:r>
          </a:p>
        </p:txBody>
      </p:sp>
    </p:spTree>
    <p:extLst>
      <p:ext uri="{BB962C8B-B14F-4D97-AF65-F5344CB8AC3E}">
        <p14:creationId xmlns:p14="http://schemas.microsoft.com/office/powerpoint/2010/main" val="7774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992314" y="3170424"/>
            <a:ext cx="8207375" cy="690624"/>
          </a:xfrm>
        </p:spPr>
        <p:txBody>
          <a:bodyPr>
            <a:noAutofit/>
          </a:bodyPr>
          <a:lstStyle/>
          <a:p>
            <a:r>
              <a:rPr lang="ru-RU" spc="100" dirty="0">
                <a:solidFill>
                  <a:srgbClr val="8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65" y="383233"/>
            <a:ext cx="4526363" cy="1629491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8EC01E1-F34C-45BF-B1CE-44ADBA7AF078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773398" y="342584"/>
            <a:ext cx="4869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Что я хочу рассказать.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00221" y="11009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выглядит процесс сборки и доставки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в этот процесс интегрируется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Какие инструменты используются сборки и доставки ПО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03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31793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Ну вот теперь я умею тестировать. И что?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61E83-51C5-4708-8F43-62E6F36049AF}"/>
              </a:ext>
            </a:extLst>
          </p:cNvPr>
          <p:cNvSpPr/>
          <p:nvPr/>
        </p:nvSpPr>
        <p:spPr>
          <a:xfrm>
            <a:off x="627482" y="1731903"/>
            <a:ext cx="60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Кто все эти аналитики, админы, менеджеры, </a:t>
            </a:r>
            <a:r>
              <a:rPr lang="ru-RU" sz="2000" dirty="0" err="1"/>
              <a:t>девопсы</a:t>
            </a:r>
            <a:r>
              <a:rPr lang="ru-RU" sz="2000" dirty="0"/>
              <a:t>, </a:t>
            </a:r>
            <a:r>
              <a:rPr lang="ru-RU" sz="2000" dirty="0" err="1"/>
              <a:t>тимлиды</a:t>
            </a:r>
            <a:r>
              <a:rPr lang="ru-RU" sz="2000" dirty="0"/>
              <a:t>, </a:t>
            </a:r>
            <a:r>
              <a:rPr lang="ru-RU" sz="2000" dirty="0" err="1"/>
              <a:t>фронтэндеры</a:t>
            </a:r>
            <a:r>
              <a:rPr lang="ru-RU" sz="2000" dirty="0"/>
              <a:t>, </a:t>
            </a:r>
            <a:r>
              <a:rPr lang="ru-RU" sz="2000" dirty="0" err="1"/>
              <a:t>бекэндеры</a:t>
            </a:r>
            <a:r>
              <a:rPr lang="ru-RU" sz="2000" dirty="0"/>
              <a:t>, ДБА и вот тот чувак в свитере? И что они делают в команде?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0D20C-0475-4864-A352-A2A9F185B483}"/>
              </a:ext>
            </a:extLst>
          </p:cNvPr>
          <p:cNvSpPr/>
          <p:nvPr/>
        </p:nvSpPr>
        <p:spPr>
          <a:xfrm>
            <a:off x="627482" y="270734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Как мне запустить приложение?</a:t>
            </a:r>
          </a:p>
        </p:txBody>
      </p:sp>
    </p:spTree>
    <p:extLst>
      <p:ext uri="{BB962C8B-B14F-4D97-AF65-F5344CB8AC3E}">
        <p14:creationId xmlns:p14="http://schemas.microsoft.com/office/powerpoint/2010/main" val="22713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4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109549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Что такое </a:t>
            </a:r>
            <a:r>
              <a:rPr lang="en-US" sz="2000" dirty="0"/>
              <a:t>CI</a:t>
            </a:r>
            <a:r>
              <a:rPr lang="ru-RU" sz="2000" dirty="0"/>
              <a:t>/С</a:t>
            </a:r>
            <a:r>
              <a:rPr lang="en-US" sz="2000" dirty="0"/>
              <a:t>D</a:t>
            </a:r>
            <a:r>
              <a:rPr lang="ru-R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Практика сборки и развертывания приложения при котором каждое изменение в коде собирается тестируется интегрируется и разворачивается автоматически и настолько быстро, на сколько это возможно.</a:t>
            </a:r>
          </a:p>
          <a:p>
            <a:endParaRPr lang="ru-RU" sz="2000" dirty="0"/>
          </a:p>
          <a:p>
            <a:r>
              <a:rPr lang="ru-RU" sz="2000" dirty="0"/>
              <a:t>И зачем это всё: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Воспроизводимость процесса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Минимизация рисков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Автоматизация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Обратная связь;</a:t>
            </a:r>
          </a:p>
        </p:txBody>
      </p:sp>
    </p:spTree>
    <p:extLst>
      <p:ext uri="{BB962C8B-B14F-4D97-AF65-F5344CB8AC3E}">
        <p14:creationId xmlns:p14="http://schemas.microsoft.com/office/powerpoint/2010/main" val="304557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1A2B9A5-CA43-4B4E-924F-2286823ADBDD}"/>
              </a:ext>
            </a:extLst>
          </p:cNvPr>
          <p:cNvGraphicFramePr/>
          <p:nvPr/>
        </p:nvGraphicFramePr>
        <p:xfrm>
          <a:off x="2032000" y="1701125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9C91E5-5E52-49AE-A339-7DB0F43959D8}"/>
              </a:ext>
            </a:extLst>
          </p:cNvPr>
          <p:cNvSpPr/>
          <p:nvPr/>
        </p:nvSpPr>
        <p:spPr>
          <a:xfrm>
            <a:off x="3399108" y="1470292"/>
            <a:ext cx="5393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здорового человека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5A4F3-5A28-4945-BF99-2A2377A2F518}"/>
              </a:ext>
            </a:extLst>
          </p:cNvPr>
          <p:cNvSpPr/>
          <p:nvPr/>
        </p:nvSpPr>
        <p:spPr>
          <a:xfrm>
            <a:off x="3399108" y="3130295"/>
            <a:ext cx="461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тестировщика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E2EB971-B0CD-4898-BB70-C8A1318A3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744665"/>
              </p:ext>
            </p:extLst>
          </p:nvPr>
        </p:nvGraphicFramePr>
        <p:xfrm>
          <a:off x="2027199" y="3524759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78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109549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Почему тесты важны и нужны в процессе </a:t>
            </a:r>
            <a:r>
              <a:rPr lang="en-US" sz="2000" dirty="0"/>
              <a:t>CI/CD</a:t>
            </a:r>
            <a:r>
              <a:rPr lang="ru-R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Минимизируют риск регресса</a:t>
            </a:r>
            <a:r>
              <a:rPr lang="en-US" sz="2000" dirty="0"/>
              <a:t> (</a:t>
            </a:r>
            <a:r>
              <a:rPr lang="ru-RU" sz="2000" dirty="0"/>
              <a:t>Оно вчера работало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Проверяют новый функционал (Это не баг, а фича);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Через тестирование получают обратную связь (Красная кнопочка лучше!);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Контролируют успешность развёртывания (Взлетело?);</a:t>
            </a:r>
          </a:p>
        </p:txBody>
      </p:sp>
    </p:spTree>
    <p:extLst>
      <p:ext uri="{BB962C8B-B14F-4D97-AF65-F5344CB8AC3E}">
        <p14:creationId xmlns:p14="http://schemas.microsoft.com/office/powerpoint/2010/main" val="373006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7</a:t>
            </a:fld>
            <a:endParaRPr lang="ru-R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511186-333D-4B7F-A842-611CB57ADFE1}"/>
              </a:ext>
            </a:extLst>
          </p:cNvPr>
          <p:cNvSpPr/>
          <p:nvPr/>
        </p:nvSpPr>
        <p:spPr>
          <a:xfrm>
            <a:off x="371364" y="1808820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40F1C589-AF15-4588-904F-531D1CC8C68A}"/>
              </a:ext>
            </a:extLst>
          </p:cNvPr>
          <p:cNvSpPr/>
          <p:nvPr/>
        </p:nvSpPr>
        <p:spPr>
          <a:xfrm>
            <a:off x="371364" y="1808820"/>
            <a:ext cx="1728192" cy="1728192"/>
          </a:xfrm>
          <a:prstGeom prst="pie">
            <a:avLst>
              <a:gd name="adj1" fmla="val 20119366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36CC35-F3AC-4119-AAC7-55874F42A066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7ACB5F-297B-454F-8EBC-3F13DDAF442F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D28ACF4A-3B1D-4DBF-841E-0F716E4F24C6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0DA8E3-67ED-4F0E-86E0-317DEE84BF78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</a:t>
            </a:r>
            <a:endParaRPr lang="ru-RU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351B37-0AEE-4610-A73E-A7A2E56825BC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0123BE78-06DB-454A-8B11-044CBCD0F8B4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C15104-41C9-4AD8-8C90-27BB96C59188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 test</a:t>
            </a:r>
            <a:endParaRPr lang="ru-RU" sz="1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4445F4-422F-43E3-A71B-22F66B7A357B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7F6897A3-58F6-47D1-9A69-A44149651CCC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FF96F9-6F19-4FB1-B78B-8650A7BCE7D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962873-2FBA-49F6-9C72-AF36A10C72F3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CEB5EF-CD87-49C8-9305-C067E2EABE38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2A8B831-A584-43CA-B0BA-B6410AA4C5D8}"/>
              </a:ext>
            </a:extLst>
          </p:cNvPr>
          <p:cNvCxnSpPr>
            <a:stCxn id="14" idx="1"/>
            <a:endCxn id="16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F7F915C-EFC1-4CE1-85E8-498D172FC675}"/>
              </a:ext>
            </a:extLst>
          </p:cNvPr>
          <p:cNvCxnSpPr>
            <a:stCxn id="16" idx="3"/>
            <a:endCxn id="19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BEF4808-81E7-4B31-B398-85C5BFE0E753}"/>
              </a:ext>
            </a:extLst>
          </p:cNvPr>
          <p:cNvCxnSpPr>
            <a:cxnSpLocks/>
            <a:stCxn id="18" idx="6"/>
            <a:endCxn id="28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73D1AE3-DE97-42D6-B4E3-AA0B49A1A9A0}"/>
              </a:ext>
            </a:extLst>
          </p:cNvPr>
          <p:cNvCxnSpPr>
            <a:cxnSpLocks/>
            <a:stCxn id="27" idx="6"/>
            <a:endCxn id="30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861F5F-0510-4246-9F50-D48C348ABAC0}"/>
              </a:ext>
            </a:extLst>
          </p:cNvPr>
          <p:cNvSpPr txBox="1"/>
          <p:nvPr/>
        </p:nvSpPr>
        <p:spPr>
          <a:xfrm>
            <a:off x="10238159" y="5410211"/>
            <a:ext cx="147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Manually </a:t>
            </a:r>
          </a:p>
          <a:p>
            <a:r>
              <a:rPr lang="en-US" dirty="0">
                <a:solidFill>
                  <a:schemeClr val="accent2"/>
                </a:solidFill>
              </a:rPr>
              <a:t>Automatically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8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DBD41-EDC5-4FA8-B55A-0694A5A93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1B335242-BBBA-46EB-9CB5-1035A6D5B58B}"/>
              </a:ext>
            </a:extLst>
          </p:cNvPr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206335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9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Основных инструментов всего 4: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VCS de-facto Git – </a:t>
            </a:r>
            <a:r>
              <a:rPr lang="ru-RU" sz="2000" dirty="0"/>
              <a:t>Система контроля версий кода приложения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tool </a:t>
            </a:r>
            <a:r>
              <a:rPr lang="ru-RU" sz="2000" dirty="0"/>
              <a:t>– Утилита для сборки приложения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Artifact Registry</a:t>
            </a:r>
            <a:r>
              <a:rPr lang="ru-RU" sz="2000" dirty="0"/>
              <a:t> – Хранилище готовых версий 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Deployment tool</a:t>
            </a:r>
            <a:r>
              <a:rPr lang="ru-RU" sz="2000" dirty="0"/>
              <a:t> – Утилита для развёртывания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7F5D6-9320-46D6-9E5F-961AFC225303}"/>
              </a:ext>
            </a:extLst>
          </p:cNvPr>
          <p:cNvSpPr txBox="1"/>
          <p:nvPr/>
        </p:nvSpPr>
        <p:spPr>
          <a:xfrm>
            <a:off x="627483" y="4077072"/>
            <a:ext cx="54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Обычно это все 4 инструмента совмещены в универсальный комбайн, но это не всегда так и не всегда хорошо.</a:t>
            </a:r>
          </a:p>
        </p:txBody>
      </p:sp>
    </p:spTree>
    <p:extLst>
      <p:ext uri="{BB962C8B-B14F-4D97-AF65-F5344CB8AC3E}">
        <p14:creationId xmlns:p14="http://schemas.microsoft.com/office/powerpoint/2010/main" val="9219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D28E228BFF6439FAAC5D2B0DC37A5" ma:contentTypeVersion="5" ma:contentTypeDescription="Create a new document." ma:contentTypeScope="" ma:versionID="0ee16c41b5e5ff4a6023bb0cd4f34b5f">
  <xsd:schema xmlns:xsd="http://www.w3.org/2001/XMLSchema" xmlns:xs="http://www.w3.org/2001/XMLSchema" xmlns:p="http://schemas.microsoft.com/office/2006/metadata/properties" xmlns:ns2="4761da96-199c-4abc-88e7-ee2ba8670048" xmlns:ns3="http://schemas.microsoft.com/sharepoint/v4" targetNamespace="http://schemas.microsoft.com/office/2006/metadata/properties" ma:root="true" ma:fieldsID="6c91cfa294a8541612b329b7628c8cc4" ns2:_="" ns3:_="">
    <xsd:import namespace="4761da96-199c-4abc-88e7-ee2ba867004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1da96-199c-4abc-88e7-ee2ba86700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0A4731-6033-41B0-9BCA-97B963316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2F26BD-ADA1-49C0-9754-11B244691855}">
  <ds:schemaRefs>
    <ds:schemaRef ds:uri="http://schemas.microsoft.com/office/2006/metadata/properties"/>
    <ds:schemaRef ds:uri="http://schemas.microsoft.com/office/2006/documentManagement/types"/>
    <ds:schemaRef ds:uri="http://schemas.microsoft.com/sharepoint/v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761da96-199c-4abc-88e7-ee2ba867004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017FFF-A186-4BEE-AC01-4E8E3BAFD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1da96-199c-4abc-88e7-ee2ba867004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40022</TotalTime>
  <Words>745</Words>
  <Application>Microsoft Office PowerPoint</Application>
  <PresentationFormat>Widescreen</PresentationFormat>
  <Paragraphs>165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Segoe UI Semilight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Новосельцев</dc:creator>
  <cp:lastModifiedBy>Konstantin Syrovatsky</cp:lastModifiedBy>
  <cp:revision>1089</cp:revision>
  <cp:lastPrinted>2017-10-19T10:43:47Z</cp:lastPrinted>
  <dcterms:created xsi:type="dcterms:W3CDTF">2012-05-17T04:38:05Z</dcterms:created>
  <dcterms:modified xsi:type="dcterms:W3CDTF">2019-02-03T13:48:19Z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0x0101009D1D28E228BFF6439FAAC5D2B0DC37A5</vt:lpwstr>
  </property>
  <property fmtid="{D5CDD505-2E9C-101B-9397-08002B2CF9AE}" pid="3" name="URL">
    <vt:lpwstr/>
  </property>
  <property fmtid="{D5CDD505-2E9C-101B-9397-08002B2CF9AE}" pid="4" name="DocumentSetDescription">
    <vt:lpwstr/>
  </property>
</Properties>
</file>