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322" r:id="rId6"/>
    <p:sldId id="325" r:id="rId7"/>
    <p:sldId id="350" r:id="rId8"/>
    <p:sldId id="351" r:id="rId9"/>
    <p:sldId id="352" r:id="rId10"/>
    <p:sldId id="353" r:id="rId11"/>
    <p:sldId id="359" r:id="rId12"/>
    <p:sldId id="360" r:id="rId13"/>
    <p:sldId id="357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282" r:id="rId24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547EBF"/>
          </p15:clr>
        </p15:guide>
        <p15:guide id="2" pos="393" userDrawn="1">
          <p15:clr>
            <a:srgbClr val="C35EA4"/>
          </p15:clr>
        </p15:guide>
        <p15:guide id="3" pos="1723" userDrawn="1">
          <p15:clr>
            <a:srgbClr val="5ACBF0"/>
          </p15:clr>
        </p15:guide>
        <p15:guide id="4" pos="5972" userDrawn="1">
          <p15:clr>
            <a:srgbClr val="5ACBF0"/>
          </p15:clr>
        </p15:guide>
        <p15:guide id="5" pos="3840" userDrawn="1">
          <p15:clr>
            <a:srgbClr val="9FCC3B"/>
          </p15:clr>
        </p15:guide>
        <p15:guide id="6" pos="7287" userDrawn="1">
          <p15:clr>
            <a:srgbClr val="C35EA4"/>
          </p15:clr>
        </p15:guide>
        <p15:guide id="7" orient="horz" pos="2024" userDrawn="1">
          <p15:clr>
            <a:srgbClr val="9FCC3B"/>
          </p15:clr>
        </p15:guide>
        <p15:guide id="8" orient="horz" pos="3838" userDrawn="1">
          <p15:clr>
            <a:srgbClr val="F26B43"/>
          </p15:clr>
        </p15:guide>
        <p15:guide id="9" orient="horz" pos="527" userDrawn="1">
          <p15:clr>
            <a:srgbClr val="F26B43"/>
          </p15:clr>
        </p15:guide>
        <p15:guide id="10" orient="horz" pos="754" userDrawn="1">
          <p15:clr>
            <a:srgbClr val="A4A3A4"/>
          </p15:clr>
        </p15:guide>
        <p15:guide id="11" orient="horz" pos="2886" userDrawn="1">
          <p15:clr>
            <a:srgbClr val="FDE53C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010"/>
    <a:srgbClr val="8A0000"/>
    <a:srgbClr val="2A8449"/>
    <a:srgbClr val="8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337" autoAdjust="0"/>
  </p:normalViewPr>
  <p:slideViewPr>
    <p:cSldViewPr>
      <p:cViewPr varScale="1">
        <p:scale>
          <a:sx n="72" d="100"/>
          <a:sy n="72" d="100"/>
        </p:scale>
        <p:origin x="2070" y="54"/>
      </p:cViewPr>
      <p:guideLst>
        <p:guide orient="horz" pos="3158"/>
        <p:guide pos="393"/>
        <p:guide pos="1723"/>
        <p:guide pos="5972"/>
        <p:guide pos="3840"/>
        <p:guide pos="7287"/>
        <p:guide orient="horz" pos="2024"/>
        <p:guide orient="horz" pos="3838"/>
        <p:guide orient="horz" pos="527"/>
        <p:guide orient="horz" pos="754"/>
        <p:guide orient="horz"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66DF-7150-4860-AC0A-B99D436C8C22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E3B7-3DD4-4795-9E2E-B3728D99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0BDA-687D-42F8-92A5-D4A5D5177E2B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FF73-C841-4304-9A07-8DD1AE4B7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4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9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6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93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9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88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45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05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4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21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52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4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0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1775" cy="370363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1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35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9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3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33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9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13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6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rubius.com/images/apple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8121" y="6698809"/>
            <a:ext cx="105763" cy="1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 userDrawn="1"/>
        </p:nvSpPr>
        <p:spPr>
          <a:xfrm>
            <a:off x="11760629" y="6669940"/>
            <a:ext cx="440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523D42A5-9AAF-4E30-AE0A-650072ACF1A6}" type="slidenum">
              <a:rPr kumimoji="0" lang="ru-RU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‹#›</a:t>
            </a:fld>
            <a:endParaRPr lang="ru-RU" sz="800" b="1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2116" y="6813376"/>
            <a:ext cx="12192000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8954A-DA59-46B6-93F5-9E137463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qa-course-ci.rubiu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qa-course-ci.rubiu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FB55BF-C38C-415A-84D3-4C0A07E4BB78}"/>
              </a:ext>
            </a:extLst>
          </p:cNvPr>
          <p:cNvSpPr txBox="1"/>
          <p:nvPr/>
        </p:nvSpPr>
        <p:spPr>
          <a:xfrm>
            <a:off x="311944" y="2314615"/>
            <a:ext cx="115681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4800"/>
              </a:lnSpc>
            </a:pPr>
            <a:r>
              <a:rPr lang="ru-RU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Курс-</a:t>
            </a:r>
            <a:r>
              <a:rPr lang="ru-RU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интенсив</a:t>
            </a:r>
            <a:endParaRPr lang="ru-RU" spc="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Тестирование </a:t>
            </a:r>
            <a:b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программного обеспечения</a:t>
            </a: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Место тестирования в сборке и поставке ПО</a:t>
            </a:r>
            <a:endParaRPr lang="en-US" sz="4000" spc="100" dirty="0">
              <a:solidFill>
                <a:srgbClr val="8A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Домашнее задание.</a:t>
            </a: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9F51A94E-D08D-4746-B1E5-B20D456BE516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0F26FB-08A8-4DA7-96F9-34E6A7A1E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3" y="836613"/>
            <a:ext cx="3057195" cy="1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7"/>
    </mc:Choice>
    <mc:Fallback xmlns="">
      <p:transition spd="slow" advTm="50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10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у  что же. Похоже, что всё пошло по наклонной, именно здесь.</a:t>
            </a:r>
            <a:br>
              <a:rPr lang="ru-RU" sz="2000" dirty="0"/>
            </a:br>
            <a:r>
              <a:rPr lang="ru-RU" sz="2000" dirty="0"/>
              <a:t>Это видно из вывода. Последняя строка говорит, что тестирование завершилось с ошибкой.  Предпоследняя строка, говорит нам, что это произошло во время теста </a:t>
            </a:r>
            <a:r>
              <a:rPr lang="en-US" sz="2000" dirty="0"/>
              <a:t>API</a:t>
            </a:r>
            <a:r>
              <a:rPr lang="ru-RU" sz="2000" dirty="0"/>
              <a:t>. (Что бы это </a:t>
            </a:r>
            <a:r>
              <a:rPr lang="en-US" sz="2000" dirty="0"/>
              <a:t>API</a:t>
            </a:r>
            <a:r>
              <a:rPr lang="ru-RU" sz="2000" dirty="0"/>
              <a:t> не значило)</a:t>
            </a:r>
          </a:p>
          <a:p>
            <a:endParaRPr lang="ru-RU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авайте посмотрим, как выглядит успешный тест в предыдущей сборке.</a:t>
            </a:r>
            <a:endParaRPr lang="ru-RU" sz="2000" dirty="0">
              <a:solidFill>
                <a:srgbClr val="91101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CD10A0-8DB7-43F1-8CA0-0526A5CE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9" y="471587"/>
            <a:ext cx="6589141" cy="51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7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11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1001271" y="1009696"/>
            <a:ext cx="100091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ерейдите опять в «</a:t>
            </a:r>
            <a:r>
              <a:rPr lang="en-US" sz="2000" dirty="0"/>
              <a:t>Pipelines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и выберите в сборку </a:t>
            </a:r>
            <a:r>
              <a:rPr lang="en-US" sz="2000" dirty="0"/>
              <a:t>#</a:t>
            </a:r>
            <a:r>
              <a:rPr lang="ru-RU" sz="2000" dirty="0"/>
              <a:t>142. Этап «</a:t>
            </a:r>
            <a:r>
              <a:rPr lang="en-US" sz="2000" dirty="0"/>
              <a:t>test</a:t>
            </a:r>
            <a:r>
              <a:rPr lang="ru-RU" sz="2000" dirty="0"/>
              <a:t>».</a:t>
            </a:r>
          </a:p>
          <a:p>
            <a:endParaRPr lang="ru-RU" sz="2000" dirty="0">
              <a:solidFill>
                <a:srgbClr val="91101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1E7D7-2F67-45F8-90A8-F4E013B3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9" y="1717582"/>
            <a:ext cx="5706797" cy="443666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01E439-ED3C-4BAC-881A-1B8A3139A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74" y="1682126"/>
            <a:ext cx="5706797" cy="4436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79E72833-7AE2-48C3-B40E-FE5414CD2353}"/>
              </a:ext>
            </a:extLst>
          </p:cNvPr>
          <p:cNvSpPr/>
          <p:nvPr/>
        </p:nvSpPr>
        <p:spPr>
          <a:xfrm>
            <a:off x="4240560" y="3657220"/>
            <a:ext cx="2232248" cy="794948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2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12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54265" y="1052736"/>
            <a:ext cx="460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ернёмся к «сломанному»</a:t>
            </a:r>
            <a:r>
              <a:rPr lang="ru-RU" sz="2000" dirty="0">
                <a:solidFill>
                  <a:srgbClr val="911010"/>
                </a:solidFill>
              </a:rPr>
              <a:t> </a:t>
            </a:r>
            <a:r>
              <a:rPr lang="ru-RU" sz="2000" dirty="0" err="1"/>
              <a:t>билду</a:t>
            </a:r>
            <a:r>
              <a:rPr lang="ru-RU" sz="2000" dirty="0"/>
              <a:t> </a:t>
            </a:r>
            <a:r>
              <a:rPr lang="en-US" sz="2000" dirty="0"/>
              <a:t>#</a:t>
            </a:r>
            <a:r>
              <a:rPr lang="ru-RU" sz="2000" dirty="0"/>
              <a:t>143.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аз проблема ясна – не работает тест «</a:t>
            </a:r>
            <a:r>
              <a:rPr lang="en-US" sz="2000" dirty="0"/>
              <a:t>test</a:t>
            </a:r>
            <a:r>
              <a:rPr lang="ru-RU" sz="2000" dirty="0"/>
              <a:t> </a:t>
            </a:r>
            <a:r>
              <a:rPr lang="en-US" sz="2000" dirty="0"/>
              <a:t>API</a:t>
            </a:r>
            <a:r>
              <a:rPr lang="ru-RU" sz="2000" dirty="0"/>
              <a:t>» давайте заведём «</a:t>
            </a:r>
            <a:r>
              <a:rPr lang="en-US" sz="2000" dirty="0"/>
              <a:t>issue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(Лучше открыть форму ввода для «</a:t>
            </a:r>
            <a:r>
              <a:rPr lang="en-US" sz="2000" dirty="0"/>
              <a:t>issue</a:t>
            </a:r>
            <a:r>
              <a:rPr lang="ru-RU" sz="2000" dirty="0"/>
              <a:t>» в новой вкладке браузера – нам ещё пригодится.) </a:t>
            </a:r>
            <a:br>
              <a:rPr lang="ru-RU" sz="2000" dirty="0"/>
            </a:b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о пока отложим для заполнения.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ерейдём к коммиту, который сломал </a:t>
            </a:r>
            <a:r>
              <a:rPr lang="ru-RU" sz="2000" dirty="0" err="1"/>
              <a:t>билд</a:t>
            </a:r>
            <a:r>
              <a:rPr lang="ru-RU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167C0-7D25-4BD9-A000-D24681A3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77" y="734822"/>
            <a:ext cx="6930933" cy="53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6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13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54265" y="1052736"/>
            <a:ext cx="46085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нимательно смотря файл, видим до боли знакомую надпись «</a:t>
            </a:r>
            <a:r>
              <a:rPr lang="en-US" sz="2000" dirty="0"/>
              <a:t>Test API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на строке 33, а следом в строке 34 видим знакомые цифры «8889»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охоже, что кто-то поменял эти цифры в коде, но забыл в тесте.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то ж, похоже, что пора вернуться к «</a:t>
            </a:r>
            <a:r>
              <a:rPr lang="en-US" sz="2000" dirty="0"/>
              <a:t>Issue</a:t>
            </a:r>
            <a:r>
              <a:rPr lang="ru-RU" sz="2000" dirty="0"/>
              <a:t>»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98475-E738-4A8A-BFC6-BA2F2AED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77" y="734822"/>
            <a:ext cx="6930933" cy="53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2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14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54265" y="1052736"/>
            <a:ext cx="46085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асть информации уже есть в нашем отчёте об ошибке. А именно, на каком этапе (</a:t>
            </a:r>
            <a:r>
              <a:rPr lang="en-US" sz="2000" dirty="0"/>
              <a:t>stage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произошла ошибка и коммит, после которого она произошла.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ополним отчёт следующей информацией</a:t>
            </a:r>
            <a:r>
              <a:rPr lang="ru-RU" sz="2000" dirty="0">
                <a:solidFill>
                  <a:srgbClr val="91101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акой тест  провален;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 какой ветке;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азвание файла и номер строчки кода, послужившей причиной;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писанием действий, которые мы совершили, что бы обнаружить причину данной ошибки.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конечно тайминги!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798D0-020A-4A0F-803B-AB80A517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57" y="548680"/>
            <a:ext cx="6498885" cy="50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7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15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54265" y="1052736"/>
            <a:ext cx="46085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Создать задачу.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ритерии проверки: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озданный баг репорт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У</a:t>
            </a:r>
            <a:r>
              <a:rPr lang="ru-RU" sz="2000" dirty="0"/>
              <a:t>казана верная ветка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У</a:t>
            </a:r>
            <a:r>
              <a:rPr lang="ru-RU" sz="2000" dirty="0"/>
              <a:t>казан верный коммит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У</a:t>
            </a:r>
            <a:r>
              <a:rPr lang="ru-RU" sz="2000" dirty="0"/>
              <a:t>казан верный код, сломавший тест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писан процесс поиска кода, сломавшего тесты,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добавлены </a:t>
            </a:r>
            <a:r>
              <a:rPr lang="ru-RU" sz="2000"/>
              <a:t>ли тайминги.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BB589-DF34-4C65-82D4-7D77C5F17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620688"/>
            <a:ext cx="7070737" cy="45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16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54265" y="1052736"/>
            <a:ext cx="4608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тех кому интересно, копнуть глубже.</a:t>
            </a:r>
          </a:p>
          <a:p>
            <a:endParaRPr lang="ru-RU" sz="2000" dirty="0"/>
          </a:p>
          <a:p>
            <a:r>
              <a:rPr lang="ru-RU" sz="2000" dirty="0"/>
              <a:t>Запросить доступ к проекту, на странице проекта.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4266A-9419-4C54-9F12-7484949D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823802"/>
            <a:ext cx="6702027" cy="52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17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54265" y="1052736"/>
            <a:ext cx="4608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репозитории во вкладке «</a:t>
            </a:r>
            <a:r>
              <a:rPr lang="en-US" sz="2000" dirty="0"/>
              <a:t>branches</a:t>
            </a:r>
            <a:r>
              <a:rPr lang="ru-RU" sz="2000" dirty="0"/>
              <a:t>» создать новую ветку.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A4440-0A9A-412B-A6AA-9E4AC563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44" y="548680"/>
            <a:ext cx="6961712" cy="54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4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18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54265" y="1052736"/>
            <a:ext cx="46085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Имя ветки должно быть в формате: первые три буквы вашей фамилии и ваши инициалы</a:t>
            </a:r>
          </a:p>
          <a:p>
            <a:endParaRPr lang="ru-RU" sz="2000" dirty="0"/>
          </a:p>
          <a:p>
            <a:r>
              <a:rPr lang="ru-RU" sz="2000" dirty="0"/>
              <a:t>Например:</a:t>
            </a:r>
          </a:p>
          <a:p>
            <a:r>
              <a:rPr lang="ru-RU" sz="2000" dirty="0"/>
              <a:t>Гоголь Николай Васильевич -</a:t>
            </a:r>
            <a:r>
              <a:rPr lang="en-US" sz="2000" dirty="0"/>
              <a:t>&gt; </a:t>
            </a:r>
            <a:r>
              <a:rPr lang="en-US" sz="2000" dirty="0" err="1"/>
              <a:t>gognv</a:t>
            </a:r>
            <a:endParaRPr lang="en-US" sz="2000" dirty="0"/>
          </a:p>
          <a:p>
            <a:endParaRPr lang="en-US" sz="2000" dirty="0"/>
          </a:p>
          <a:p>
            <a:endParaRPr lang="ru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4B90-9BF2-4476-A4E9-2355D901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77" y="470033"/>
            <a:ext cx="6865573" cy="53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7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19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54265" y="1052736"/>
            <a:ext cx="46085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Теперь вы можете менять код в своей ветке, прямо в браузере.</a:t>
            </a:r>
          </a:p>
          <a:p>
            <a:r>
              <a:rPr lang="ru-RU" sz="2000" dirty="0"/>
              <a:t>Кликните на файле, а затем на кнопке «</a:t>
            </a:r>
            <a:r>
              <a:rPr lang="en-US" sz="2000" dirty="0"/>
              <a:t>Edit</a:t>
            </a:r>
            <a:r>
              <a:rPr lang="ru-RU" sz="2000" dirty="0"/>
              <a:t>»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Исправьте код или тест (на ваше усмотрение) </a:t>
            </a:r>
            <a:r>
              <a:rPr lang="ru-RU" sz="2000" dirty="0" err="1"/>
              <a:t>Закомитьте</a:t>
            </a:r>
            <a:r>
              <a:rPr lang="ru-RU" sz="2000" dirty="0"/>
              <a:t> изменение.</a:t>
            </a:r>
          </a:p>
          <a:p>
            <a:endParaRPr lang="ru-RU" sz="2000" dirty="0"/>
          </a:p>
          <a:p>
            <a:r>
              <a:rPr lang="ru-RU" sz="2000" dirty="0"/>
              <a:t>Перейдите в «</a:t>
            </a:r>
            <a:r>
              <a:rPr lang="en-US" sz="2000" dirty="0"/>
              <a:t>CI/CD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во вкладку «</a:t>
            </a:r>
            <a:r>
              <a:rPr lang="en-US" sz="2000" dirty="0"/>
              <a:t>Pipelines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Убедитесь, что тесты прошли успешно.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6FEAAD-53AB-4375-8A87-1B9022BC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36524"/>
            <a:ext cx="5850813" cy="45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64746" y="34258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Домашнее задание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68366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лан.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З</a:t>
            </a:r>
            <a:r>
              <a:rPr lang="ru-RU" sz="2000" dirty="0"/>
              <a:t>арегистрироваться на </a:t>
            </a:r>
            <a:r>
              <a:rPr lang="en-US" sz="2000" dirty="0">
                <a:hlinkClick r:id="rId3"/>
              </a:rPr>
              <a:t>http://qa-course-ci.rubius.com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осмотреть на проект </a:t>
            </a:r>
            <a:r>
              <a:rPr lang="en-US" sz="2000" dirty="0"/>
              <a:t>discussion-board-</a:t>
            </a:r>
            <a:r>
              <a:rPr lang="en-US" sz="2000" dirty="0" err="1"/>
              <a:t>api</a:t>
            </a:r>
            <a:r>
              <a:rPr lang="ru-RU" sz="2000" dirty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У</a:t>
            </a:r>
            <a:r>
              <a:rPr lang="ru-RU" sz="2000" dirty="0"/>
              <a:t>видеть, что что-то не так.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</a:t>
            </a:r>
            <a:r>
              <a:rPr lang="ru-RU" sz="2000" dirty="0" err="1"/>
              <a:t>билд</a:t>
            </a:r>
            <a:r>
              <a:rPr lang="en-US" sz="2000" dirty="0"/>
              <a:t>,</a:t>
            </a:r>
            <a:r>
              <a:rPr lang="ru-RU" sz="2000" dirty="0"/>
              <a:t> сломавший тесты.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коммит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код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оздать  </a:t>
            </a:r>
            <a:r>
              <a:rPr lang="en-US" sz="2000" dirty="0"/>
              <a:t>bug report.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писать процесс.</a:t>
            </a:r>
          </a:p>
        </p:txBody>
      </p:sp>
      <p:pic>
        <p:nvPicPr>
          <p:cNvPr id="5126" name="Picture 6" descr="Image result for futurama">
            <a:extLst>
              <a:ext uri="{FF2B5EF4-FFF2-40B4-BE49-F238E27FC236}">
                <a16:creationId xmlns:a16="http://schemas.microsoft.com/office/drawing/2014/main" id="{3F5F152C-A714-41F2-B952-3D6CE20E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82" y="988915"/>
            <a:ext cx="3864749" cy="515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4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992314" y="3170424"/>
            <a:ext cx="8207375" cy="690624"/>
          </a:xfrm>
        </p:spPr>
        <p:txBody>
          <a:bodyPr>
            <a:noAutofit/>
          </a:bodyPr>
          <a:lstStyle/>
          <a:p>
            <a:r>
              <a:rPr lang="ru-RU" spc="100" dirty="0">
                <a:solidFill>
                  <a:srgbClr val="8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65" y="383233"/>
            <a:ext cx="4526363" cy="1629491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8EC01E1-F34C-45BF-B1CE-44ADBA7AF078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95657" y="13827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ткроем тестовый </a:t>
            </a:r>
            <a:r>
              <a:rPr lang="en-US" sz="2000" dirty="0"/>
              <a:t>CI: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ерейдём по ссылке: </a:t>
            </a:r>
            <a:r>
              <a:rPr lang="en-US" sz="2000" dirty="0">
                <a:hlinkClick r:id="rId3"/>
              </a:rPr>
              <a:t>http://qa-course-ci.rubius.com</a:t>
            </a:r>
            <a:r>
              <a:rPr lang="ru-RU" sz="2000" dirty="0"/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ткроем вкладку </a:t>
            </a:r>
            <a:r>
              <a:rPr lang="en-US" sz="2000" dirty="0"/>
              <a:t>“Register” </a:t>
            </a:r>
            <a:r>
              <a:rPr lang="ru-RU" sz="2000" dirty="0"/>
              <a:t>и заполним поля.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е забудем указать реальные фамилии/имена.</a:t>
            </a:r>
          </a:p>
          <a:p>
            <a:pPr marL="457200" indent="-457200">
              <a:buAutoNum type="arabicPeriod"/>
            </a:pPr>
            <a:endParaRPr lang="ru-RU" sz="20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E312971-3CB8-4519-8174-22565310C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17" y="1253331"/>
            <a:ext cx="4920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4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95657" y="138277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осмотрим на внешний вид</a:t>
            </a:r>
            <a:r>
              <a:rPr lang="en-US" sz="2000" dirty="0"/>
              <a:t>: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ожете по переключатся по вкладкам.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осмотреть разные проекты через </a:t>
            </a:r>
            <a:r>
              <a:rPr lang="en-US" sz="2000" dirty="0"/>
              <a:t>“Explore public projects”</a:t>
            </a:r>
            <a:r>
              <a:rPr lang="ru-RU" sz="2000" dirty="0"/>
              <a:t> и вкладка </a:t>
            </a:r>
            <a:r>
              <a:rPr lang="en-US" sz="2000" dirty="0"/>
              <a:t>“All”</a:t>
            </a:r>
            <a:r>
              <a:rPr lang="ru-RU" sz="2000" dirty="0"/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ожете попробовать создать свой проект/группу проектов.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очитать о </a:t>
            </a:r>
            <a:r>
              <a:rPr lang="en-US" sz="2000" dirty="0"/>
              <a:t>GitLab</a:t>
            </a:r>
            <a:r>
              <a:rPr lang="ru-RU" sz="2000" dirty="0"/>
              <a:t>.</a:t>
            </a:r>
          </a:p>
          <a:p>
            <a:pPr marL="457200" indent="-457200">
              <a:buAutoNum type="arabicPeriod"/>
            </a:pPr>
            <a:endParaRPr lang="ru-RU" sz="20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78FD1CF-F268-43FD-8DB1-69CB9F6E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16" y="1248260"/>
            <a:ext cx="4920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9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5</a:t>
            </a:fld>
            <a:endParaRPr lang="ru-RU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FC57F80-B713-4C22-9893-A8A73141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8" y="705523"/>
            <a:ext cx="5163310" cy="4351338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69351BC-DE7D-4871-BE37-A790D062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51" y="705523"/>
            <a:ext cx="5163310" cy="4351338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D1C7A171-C971-4CA4-93A3-4DDC02789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529" y="663720"/>
            <a:ext cx="5163310" cy="4351338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03277" y="4395142"/>
            <a:ext cx="57003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осмотрим ближе на проект </a:t>
            </a:r>
            <a:r>
              <a:rPr lang="en-US" sz="2000" dirty="0"/>
              <a:t>“Board”: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о вкладке </a:t>
            </a:r>
            <a:r>
              <a:rPr lang="en-US" sz="2000" dirty="0"/>
              <a:t>“Groups” </a:t>
            </a:r>
            <a:r>
              <a:rPr lang="ru-RU" sz="2000" dirty="0"/>
              <a:t>Открыть </a:t>
            </a:r>
            <a:r>
              <a:rPr lang="en-US" sz="2000" dirty="0"/>
              <a:t>“Explore groups”</a:t>
            </a:r>
            <a:r>
              <a:rPr lang="ru-RU" sz="2000" dirty="0">
                <a:solidFill>
                  <a:srgbClr val="911010"/>
                </a:solidFill>
              </a:rPr>
              <a:t>.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ам интересен группа </a:t>
            </a:r>
            <a:r>
              <a:rPr lang="en-US" sz="2000" dirty="0"/>
              <a:t>“Board”</a:t>
            </a:r>
            <a:r>
              <a:rPr lang="ru-RU" sz="2000" dirty="0"/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И </a:t>
            </a:r>
            <a:r>
              <a:rPr lang="ru-RU" sz="2000" dirty="0"/>
              <a:t>проект </a:t>
            </a:r>
            <a:r>
              <a:rPr lang="en-US" sz="2000" dirty="0"/>
              <a:t>discussion-board-</a:t>
            </a:r>
            <a:r>
              <a:rPr lang="en-US" sz="2000" dirty="0" err="1"/>
              <a:t>api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717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6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осмотрим на проект</a:t>
            </a:r>
            <a:r>
              <a:rPr lang="en-US" sz="2000" dirty="0"/>
              <a:t>: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«</a:t>
            </a:r>
            <a:r>
              <a:rPr lang="ru-RU" sz="2000" dirty="0"/>
              <a:t>Репозиторий».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«</a:t>
            </a:r>
            <a:r>
              <a:rPr lang="ru-RU" sz="2000" dirty="0" err="1"/>
              <a:t>Трекер</a:t>
            </a:r>
            <a:r>
              <a:rPr lang="ru-RU" sz="2000" dirty="0"/>
              <a:t> ошибок».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«</a:t>
            </a:r>
            <a:r>
              <a:rPr lang="en-US" sz="2000" dirty="0"/>
              <a:t>CI/CD</a:t>
            </a:r>
            <a:r>
              <a:rPr lang="ru-RU" sz="2000" dirty="0"/>
              <a:t>»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бычно, на главной странице проекта можно увидеть его описание, файлы репозитория, и некоторую информацию по статистике репозитория, коммиты, ветки, размер репозитория.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ерейдём вкладку «</a:t>
            </a:r>
            <a:r>
              <a:rPr lang="en-US" sz="2000" dirty="0"/>
              <a:t>CI/CD</a:t>
            </a:r>
            <a:r>
              <a:rPr lang="ru-RU" sz="2000" dirty="0"/>
              <a:t>».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EDADFD-A557-4CE0-84FE-5B46B70F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2656"/>
            <a:ext cx="6805165" cy="57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7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 видите, Последние несколько сборок провалены. </a:t>
            </a:r>
            <a:endParaRPr lang="en-US" sz="2000" dirty="0"/>
          </a:p>
          <a:p>
            <a:r>
              <a:rPr lang="ru-RU" sz="2000" dirty="0"/>
              <a:t>Если посмотреть на сборки внимательно, но видно, что все они находятся в одной ветке «</a:t>
            </a:r>
            <a:r>
              <a:rPr lang="en-US" sz="2000" dirty="0" err="1"/>
              <a:t>qafeature</a:t>
            </a:r>
            <a:r>
              <a:rPr lang="ru-RU" sz="2000" dirty="0"/>
              <a:t>».</a:t>
            </a:r>
          </a:p>
          <a:p>
            <a:r>
              <a:rPr lang="ru-RU" sz="2000" dirty="0"/>
              <a:t>Для ветки «</a:t>
            </a:r>
            <a:r>
              <a:rPr lang="en-US" sz="2000" dirty="0"/>
              <a:t>master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сборка проходит успешно, значит проблемы только в новой ветке.</a:t>
            </a:r>
          </a:p>
          <a:p>
            <a:endParaRPr lang="ru-RU" sz="2000" dirty="0"/>
          </a:p>
          <a:p>
            <a:r>
              <a:rPr lang="ru-RU" sz="2000" dirty="0"/>
              <a:t>И все ветке провалены на последнем этапе (</a:t>
            </a:r>
            <a:r>
              <a:rPr lang="en-US" sz="2000" dirty="0"/>
              <a:t>stage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«</a:t>
            </a:r>
            <a:r>
              <a:rPr lang="en-US" sz="2000" dirty="0"/>
              <a:t>test</a:t>
            </a:r>
            <a:r>
              <a:rPr lang="ru-RU" sz="2000" dirty="0"/>
              <a:t>»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Найдём первую проваленную сборку. (сборка </a:t>
            </a:r>
            <a:r>
              <a:rPr lang="en-US" sz="2000" dirty="0"/>
              <a:t>#</a:t>
            </a:r>
            <a:r>
              <a:rPr lang="ru-RU" sz="2000" dirty="0"/>
              <a:t>143)</a:t>
            </a:r>
          </a:p>
          <a:p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736D2-3FE0-4848-9E47-48125DD5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684614"/>
            <a:ext cx="7004081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6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8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редыдущая сборка в этой ветке (сборка </a:t>
            </a:r>
            <a:r>
              <a:rPr lang="en-US" sz="2000" dirty="0"/>
              <a:t>#142</a:t>
            </a:r>
            <a:r>
              <a:rPr lang="ru-RU" sz="2000" dirty="0"/>
              <a:t>) прошла успешно, значит код который не работает – не проходит тесты, мы найдём в данной сборке.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736D2-3FE0-4848-9E47-48125DD5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684614"/>
            <a:ext cx="7004081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9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осмотрим, что пошло не так в этой сборке. Откроем провалившейся этап и посмотрим вывод текста.</a:t>
            </a:r>
          </a:p>
          <a:p>
            <a:endParaRPr lang="ru-R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52971-E4E5-4FF3-9270-D74EB2CA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9" y="913805"/>
            <a:ext cx="676143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42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D28E228BFF6439FAAC5D2B0DC37A5" ma:contentTypeVersion="5" ma:contentTypeDescription="Create a new document." ma:contentTypeScope="" ma:versionID="0ee16c41b5e5ff4a6023bb0cd4f34b5f">
  <xsd:schema xmlns:xsd="http://www.w3.org/2001/XMLSchema" xmlns:xs="http://www.w3.org/2001/XMLSchema" xmlns:p="http://schemas.microsoft.com/office/2006/metadata/properties" xmlns:ns2="4761da96-199c-4abc-88e7-ee2ba8670048" xmlns:ns3="http://schemas.microsoft.com/sharepoint/v4" targetNamespace="http://schemas.microsoft.com/office/2006/metadata/properties" ma:root="true" ma:fieldsID="6c91cfa294a8541612b329b7628c8cc4" ns2:_="" ns3:_="">
    <xsd:import namespace="4761da96-199c-4abc-88e7-ee2ba867004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1da96-199c-4abc-88e7-ee2ba86700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017FFF-A186-4BEE-AC01-4E8E3BAFD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1da96-199c-4abc-88e7-ee2ba867004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2F26BD-ADA1-49C0-9754-11B244691855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sharepoint/v4"/>
    <ds:schemaRef ds:uri="http://schemas.openxmlformats.org/package/2006/metadata/core-properties"/>
    <ds:schemaRef ds:uri="4761da96-199c-4abc-88e7-ee2ba867004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0A4731-6033-41B0-9BCA-97B9633160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59944</TotalTime>
  <Words>745</Words>
  <Application>Microsoft Office PowerPoint</Application>
  <PresentationFormat>Widescreen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Segoe UI Semilight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Новосельцев</dc:creator>
  <cp:lastModifiedBy>Konstantin Syrovatsky</cp:lastModifiedBy>
  <cp:revision>1202</cp:revision>
  <cp:lastPrinted>2017-10-19T10:43:47Z</cp:lastPrinted>
  <dcterms:created xsi:type="dcterms:W3CDTF">2012-05-17T04:38:05Z</dcterms:created>
  <dcterms:modified xsi:type="dcterms:W3CDTF">2019-03-12T11:52:08Z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0x0101009D1D28E228BFF6439FAAC5D2B0DC37A5</vt:lpwstr>
  </property>
  <property fmtid="{D5CDD505-2E9C-101B-9397-08002B2CF9AE}" pid="3" name="URL">
    <vt:lpwstr/>
  </property>
  <property fmtid="{D5CDD505-2E9C-101B-9397-08002B2CF9AE}" pid="4" name="DocumentSetDescription">
    <vt:lpwstr/>
  </property>
</Properties>
</file>