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325" r:id="rId6"/>
    <p:sldId id="311" r:id="rId7"/>
    <p:sldId id="326" r:id="rId8"/>
    <p:sldId id="329" r:id="rId9"/>
    <p:sldId id="328" r:id="rId10"/>
    <p:sldId id="330" r:id="rId11"/>
    <p:sldId id="331" r:id="rId12"/>
    <p:sldId id="336" r:id="rId13"/>
    <p:sldId id="332" r:id="rId14"/>
    <p:sldId id="334" r:id="rId15"/>
    <p:sldId id="337" r:id="rId16"/>
    <p:sldId id="338" r:id="rId17"/>
    <p:sldId id="335" r:id="rId18"/>
    <p:sldId id="312" r:id="rId19"/>
    <p:sldId id="313" r:id="rId20"/>
    <p:sldId id="314" r:id="rId21"/>
    <p:sldId id="315" r:id="rId22"/>
    <p:sldId id="339" r:id="rId23"/>
    <p:sldId id="340" r:id="rId24"/>
    <p:sldId id="341" r:id="rId25"/>
    <p:sldId id="342" r:id="rId26"/>
    <p:sldId id="343" r:id="rId27"/>
    <p:sldId id="316" r:id="rId28"/>
    <p:sldId id="319" r:id="rId29"/>
    <p:sldId id="344" r:id="rId30"/>
    <p:sldId id="345" r:id="rId31"/>
    <p:sldId id="346" r:id="rId32"/>
    <p:sldId id="347" r:id="rId33"/>
    <p:sldId id="348" r:id="rId34"/>
    <p:sldId id="322" r:id="rId35"/>
    <p:sldId id="282" r:id="rId36"/>
    <p:sldId id="349" r:id="rId37"/>
  </p:sldIdLst>
  <p:sldSz cx="12192000" cy="6858000"/>
  <p:notesSz cx="679767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547EBF"/>
          </p15:clr>
        </p15:guide>
        <p15:guide id="2" pos="393" userDrawn="1">
          <p15:clr>
            <a:srgbClr val="C35EA4"/>
          </p15:clr>
        </p15:guide>
        <p15:guide id="3" pos="1723" userDrawn="1">
          <p15:clr>
            <a:srgbClr val="5ACBF0"/>
          </p15:clr>
        </p15:guide>
        <p15:guide id="4" pos="5972" userDrawn="1">
          <p15:clr>
            <a:srgbClr val="5ACBF0"/>
          </p15:clr>
        </p15:guide>
        <p15:guide id="5" pos="3840" userDrawn="1">
          <p15:clr>
            <a:srgbClr val="9FCC3B"/>
          </p15:clr>
        </p15:guide>
        <p15:guide id="6" pos="7287" userDrawn="1">
          <p15:clr>
            <a:srgbClr val="C35EA4"/>
          </p15:clr>
        </p15:guide>
        <p15:guide id="7" orient="horz" pos="2024" userDrawn="1">
          <p15:clr>
            <a:srgbClr val="9FCC3B"/>
          </p15:clr>
        </p15:guide>
        <p15:guide id="8" orient="horz" pos="3838" userDrawn="1">
          <p15:clr>
            <a:srgbClr val="F26B43"/>
          </p15:clr>
        </p15:guide>
        <p15:guide id="9" orient="horz" pos="527" userDrawn="1">
          <p15:clr>
            <a:srgbClr val="F26B43"/>
          </p15:clr>
        </p15:guide>
        <p15:guide id="10" orient="horz" pos="754" userDrawn="1">
          <p15:clr>
            <a:srgbClr val="A4A3A4"/>
          </p15:clr>
        </p15:guide>
        <p15:guide id="11" orient="horz" pos="2886" userDrawn="1">
          <p15:clr>
            <a:srgbClr val="FDE53C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010"/>
    <a:srgbClr val="8A0000"/>
    <a:srgbClr val="2A8449"/>
    <a:srgbClr val="8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3337" autoAdjust="0"/>
  </p:normalViewPr>
  <p:slideViewPr>
    <p:cSldViewPr>
      <p:cViewPr varScale="1">
        <p:scale>
          <a:sx n="72" d="100"/>
          <a:sy n="72" d="100"/>
        </p:scale>
        <p:origin x="2070" y="54"/>
      </p:cViewPr>
      <p:guideLst>
        <p:guide orient="horz" pos="3158"/>
        <p:guide pos="393"/>
        <p:guide pos="1723"/>
        <p:guide pos="5972"/>
        <p:guide pos="3840"/>
        <p:guide pos="7287"/>
        <p:guide orient="horz" pos="2024"/>
        <p:guide orient="horz" pos="3838"/>
        <p:guide orient="horz" pos="527"/>
        <p:guide orient="horz" pos="754"/>
        <p:guide orient="horz"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CFC1C-25A3-4489-BA1F-AEBD0D6200AA}" type="doc">
      <dgm:prSet loTypeId="urn:microsoft.com/office/officeart/2005/8/layout/vProcess5" loCatId="process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ru-RU"/>
        </a:p>
      </dgm:t>
    </dgm:pt>
    <dgm:pt modelId="{D1018982-60C9-4A20-A817-7F8187C4FAE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Development/Local</a:t>
          </a:r>
          <a:endParaRPr lang="ru-RU" dirty="0"/>
        </a:p>
      </dgm:t>
    </dgm:pt>
    <dgm:pt modelId="{8F375A17-A623-4E65-B1EF-464AC909BE02}" type="parTrans" cxnId="{E0A560F3-5224-444E-AAFD-86EB3AD69216}">
      <dgm:prSet/>
      <dgm:spPr/>
      <dgm:t>
        <a:bodyPr/>
        <a:lstStyle/>
        <a:p>
          <a:endParaRPr lang="ru-RU"/>
        </a:p>
      </dgm:t>
    </dgm:pt>
    <dgm:pt modelId="{B57987BA-2DBF-4E80-8899-BEB7E7C5B538}" type="sibTrans" cxnId="{E0A560F3-5224-444E-AAFD-86EB3AD69216}">
      <dgm:prSet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solidFill>
            <a:schemeClr val="bg1">
              <a:alpha val="9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/>
        </a:p>
      </dgm:t>
    </dgm:pt>
    <dgm:pt modelId="{D8C00FF6-5B4F-4841-B588-689CC2B4E78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601AD12A-35B2-4E78-9FD4-1E606DC79D97}" type="parTrans" cxnId="{8AC409EB-BF45-45B0-A599-CAF897BF9BF7}">
      <dgm:prSet/>
      <dgm:spPr/>
      <dgm:t>
        <a:bodyPr/>
        <a:lstStyle/>
        <a:p>
          <a:endParaRPr lang="ru-RU"/>
        </a:p>
      </dgm:t>
    </dgm:pt>
    <dgm:pt modelId="{292B29B1-BD7E-4205-839E-7A4627E4AAD5}" type="sibTrans" cxnId="{8AC409EB-BF45-45B0-A599-CAF897BF9BF7}">
      <dgm:prSet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>
          <a:solidFill>
            <a:schemeClr val="bg1">
              <a:alpha val="90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ru-RU"/>
        </a:p>
      </dgm:t>
    </dgm:pt>
    <dgm:pt modelId="{2C1BB657-3192-4C2D-814C-FB05F449A5E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Production</a:t>
          </a:r>
          <a:endParaRPr lang="ru-RU" dirty="0"/>
        </a:p>
      </dgm:t>
    </dgm:pt>
    <dgm:pt modelId="{52972407-35C0-4ABB-9D95-F9910CEEFA8C}" type="parTrans" cxnId="{CB473B3C-866E-48D1-98A4-02DA0B2B85D1}">
      <dgm:prSet/>
      <dgm:spPr/>
      <dgm:t>
        <a:bodyPr/>
        <a:lstStyle/>
        <a:p>
          <a:endParaRPr lang="ru-RU"/>
        </a:p>
      </dgm:t>
    </dgm:pt>
    <dgm:pt modelId="{C88D30FF-EAC7-491D-9C3D-68B23FBF871C}" type="sibTrans" cxnId="{CB473B3C-866E-48D1-98A4-02DA0B2B85D1}">
      <dgm:prSet/>
      <dgm:spPr/>
      <dgm:t>
        <a:bodyPr/>
        <a:lstStyle/>
        <a:p>
          <a:endParaRPr lang="ru-RU"/>
        </a:p>
      </dgm:t>
    </dgm:pt>
    <dgm:pt modelId="{AFD1412D-BD60-4C80-9123-E7580EBB237E}" type="pres">
      <dgm:prSet presAssocID="{42ECFC1C-25A3-4489-BA1F-AEBD0D6200AA}" presName="outerComposite" presStyleCnt="0">
        <dgm:presLayoutVars>
          <dgm:chMax val="5"/>
          <dgm:dir/>
          <dgm:resizeHandles val="exact"/>
        </dgm:presLayoutVars>
      </dgm:prSet>
      <dgm:spPr/>
    </dgm:pt>
    <dgm:pt modelId="{AFED40AE-493C-412D-A1B9-065934EA32B9}" type="pres">
      <dgm:prSet presAssocID="{42ECFC1C-25A3-4489-BA1F-AEBD0D6200AA}" presName="dummyMaxCanvas" presStyleCnt="0">
        <dgm:presLayoutVars/>
      </dgm:prSet>
      <dgm:spPr/>
    </dgm:pt>
    <dgm:pt modelId="{4F58DF80-D6D9-4899-AE45-91BEEF1CBB2D}" type="pres">
      <dgm:prSet presAssocID="{42ECFC1C-25A3-4489-BA1F-AEBD0D6200AA}" presName="ThreeNodes_1" presStyleLbl="node1" presStyleIdx="0" presStyleCnt="3">
        <dgm:presLayoutVars>
          <dgm:bulletEnabled val="1"/>
        </dgm:presLayoutVars>
      </dgm:prSet>
      <dgm:spPr/>
    </dgm:pt>
    <dgm:pt modelId="{B09C9906-B903-4BA2-BA7E-BC29AAC6931F}" type="pres">
      <dgm:prSet presAssocID="{42ECFC1C-25A3-4489-BA1F-AEBD0D6200AA}" presName="ThreeNodes_2" presStyleLbl="node1" presStyleIdx="1" presStyleCnt="3">
        <dgm:presLayoutVars>
          <dgm:bulletEnabled val="1"/>
        </dgm:presLayoutVars>
      </dgm:prSet>
      <dgm:spPr/>
    </dgm:pt>
    <dgm:pt modelId="{0CC84591-F33F-4F24-BB1C-E7871B400602}" type="pres">
      <dgm:prSet presAssocID="{42ECFC1C-25A3-4489-BA1F-AEBD0D6200AA}" presName="ThreeNodes_3" presStyleLbl="node1" presStyleIdx="2" presStyleCnt="3">
        <dgm:presLayoutVars>
          <dgm:bulletEnabled val="1"/>
        </dgm:presLayoutVars>
      </dgm:prSet>
      <dgm:spPr/>
    </dgm:pt>
    <dgm:pt modelId="{E7F127F8-1BA3-4E3D-BDDD-75B1D5D43F12}" type="pres">
      <dgm:prSet presAssocID="{42ECFC1C-25A3-4489-BA1F-AEBD0D6200AA}" presName="ThreeConn_1-2" presStyleLbl="fgAccFollowNode1" presStyleIdx="0" presStyleCnt="2">
        <dgm:presLayoutVars>
          <dgm:bulletEnabled val="1"/>
        </dgm:presLayoutVars>
      </dgm:prSet>
      <dgm:spPr/>
    </dgm:pt>
    <dgm:pt modelId="{9CE376EA-DE93-4658-B970-965837873C9B}" type="pres">
      <dgm:prSet presAssocID="{42ECFC1C-25A3-4489-BA1F-AEBD0D6200AA}" presName="ThreeConn_2-3" presStyleLbl="fgAccFollowNode1" presStyleIdx="1" presStyleCnt="2">
        <dgm:presLayoutVars>
          <dgm:bulletEnabled val="1"/>
        </dgm:presLayoutVars>
      </dgm:prSet>
      <dgm:spPr/>
    </dgm:pt>
    <dgm:pt modelId="{798F32F1-0F8A-44E1-AE1E-09EAD5FA3FA9}" type="pres">
      <dgm:prSet presAssocID="{42ECFC1C-25A3-4489-BA1F-AEBD0D6200AA}" presName="ThreeNodes_1_text" presStyleLbl="node1" presStyleIdx="2" presStyleCnt="3">
        <dgm:presLayoutVars>
          <dgm:bulletEnabled val="1"/>
        </dgm:presLayoutVars>
      </dgm:prSet>
      <dgm:spPr/>
    </dgm:pt>
    <dgm:pt modelId="{B4E6F944-C0F5-49AF-A965-4895C02E015F}" type="pres">
      <dgm:prSet presAssocID="{42ECFC1C-25A3-4489-BA1F-AEBD0D6200AA}" presName="ThreeNodes_2_text" presStyleLbl="node1" presStyleIdx="2" presStyleCnt="3">
        <dgm:presLayoutVars>
          <dgm:bulletEnabled val="1"/>
        </dgm:presLayoutVars>
      </dgm:prSet>
      <dgm:spPr/>
    </dgm:pt>
    <dgm:pt modelId="{B4B07EDC-D9A9-4990-A2EA-90D41A496A5F}" type="pres">
      <dgm:prSet presAssocID="{42ECFC1C-25A3-4489-BA1F-AEBD0D6200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CD63807-D376-45F0-A359-150084FBBC1D}" type="presOf" srcId="{2C1BB657-3192-4C2D-814C-FB05F449A5EC}" destId="{0CC84591-F33F-4F24-BB1C-E7871B400602}" srcOrd="0" destOrd="0" presId="urn:microsoft.com/office/officeart/2005/8/layout/vProcess5"/>
    <dgm:cxn modelId="{64AB1C08-90BC-4BF7-8CB2-113E0D85AC38}" type="presOf" srcId="{D8C00FF6-5B4F-4841-B588-689CC2B4E780}" destId="{B09C9906-B903-4BA2-BA7E-BC29AAC6931F}" srcOrd="0" destOrd="0" presId="urn:microsoft.com/office/officeart/2005/8/layout/vProcess5"/>
    <dgm:cxn modelId="{F3615136-05FD-430D-B335-ECF962503E03}" type="presOf" srcId="{D8C00FF6-5B4F-4841-B588-689CC2B4E780}" destId="{B4E6F944-C0F5-49AF-A965-4895C02E015F}" srcOrd="1" destOrd="0" presId="urn:microsoft.com/office/officeart/2005/8/layout/vProcess5"/>
    <dgm:cxn modelId="{EE4BB237-7614-46DE-8F6F-4196D6F051EA}" type="presOf" srcId="{292B29B1-BD7E-4205-839E-7A4627E4AAD5}" destId="{9CE376EA-DE93-4658-B970-965837873C9B}" srcOrd="0" destOrd="0" presId="urn:microsoft.com/office/officeart/2005/8/layout/vProcess5"/>
    <dgm:cxn modelId="{CB473B3C-866E-48D1-98A4-02DA0B2B85D1}" srcId="{42ECFC1C-25A3-4489-BA1F-AEBD0D6200AA}" destId="{2C1BB657-3192-4C2D-814C-FB05F449A5EC}" srcOrd="2" destOrd="0" parTransId="{52972407-35C0-4ABB-9D95-F9910CEEFA8C}" sibTransId="{C88D30FF-EAC7-491D-9C3D-68B23FBF871C}"/>
    <dgm:cxn modelId="{5CB2C686-4114-4DEC-B974-56FA80702311}" type="presOf" srcId="{2C1BB657-3192-4C2D-814C-FB05F449A5EC}" destId="{B4B07EDC-D9A9-4990-A2EA-90D41A496A5F}" srcOrd="1" destOrd="0" presId="urn:microsoft.com/office/officeart/2005/8/layout/vProcess5"/>
    <dgm:cxn modelId="{075B929F-E840-43AA-A927-1FE58C6CAB85}" type="presOf" srcId="{D1018982-60C9-4A20-A817-7F8187C4FAE0}" destId="{798F32F1-0F8A-44E1-AE1E-09EAD5FA3FA9}" srcOrd="1" destOrd="0" presId="urn:microsoft.com/office/officeart/2005/8/layout/vProcess5"/>
    <dgm:cxn modelId="{14B8C9D1-5D8B-43EA-A792-2A51E628421F}" type="presOf" srcId="{B57987BA-2DBF-4E80-8899-BEB7E7C5B538}" destId="{E7F127F8-1BA3-4E3D-BDDD-75B1D5D43F12}" srcOrd="0" destOrd="0" presId="urn:microsoft.com/office/officeart/2005/8/layout/vProcess5"/>
    <dgm:cxn modelId="{D5AFFFDD-4E59-4486-B3D4-A36FC81F9808}" type="presOf" srcId="{D1018982-60C9-4A20-A817-7F8187C4FAE0}" destId="{4F58DF80-D6D9-4899-AE45-91BEEF1CBB2D}" srcOrd="0" destOrd="0" presId="urn:microsoft.com/office/officeart/2005/8/layout/vProcess5"/>
    <dgm:cxn modelId="{8AC409EB-BF45-45B0-A599-CAF897BF9BF7}" srcId="{42ECFC1C-25A3-4489-BA1F-AEBD0D6200AA}" destId="{D8C00FF6-5B4F-4841-B588-689CC2B4E780}" srcOrd="1" destOrd="0" parTransId="{601AD12A-35B2-4E78-9FD4-1E606DC79D97}" sibTransId="{292B29B1-BD7E-4205-839E-7A4627E4AAD5}"/>
    <dgm:cxn modelId="{E0A560F3-5224-444E-AAFD-86EB3AD69216}" srcId="{42ECFC1C-25A3-4489-BA1F-AEBD0D6200AA}" destId="{D1018982-60C9-4A20-A817-7F8187C4FAE0}" srcOrd="0" destOrd="0" parTransId="{8F375A17-A623-4E65-B1EF-464AC909BE02}" sibTransId="{B57987BA-2DBF-4E80-8899-BEB7E7C5B538}"/>
    <dgm:cxn modelId="{6CE44CF9-2C09-4E4E-A20C-69FC219EBFC8}" type="presOf" srcId="{42ECFC1C-25A3-4489-BA1F-AEBD0D6200AA}" destId="{AFD1412D-BD60-4C80-9123-E7580EBB237E}" srcOrd="0" destOrd="0" presId="urn:microsoft.com/office/officeart/2005/8/layout/vProcess5"/>
    <dgm:cxn modelId="{588ED878-CCAA-47DC-BC39-5B8BBC4346A4}" type="presParOf" srcId="{AFD1412D-BD60-4C80-9123-E7580EBB237E}" destId="{AFED40AE-493C-412D-A1B9-065934EA32B9}" srcOrd="0" destOrd="0" presId="urn:microsoft.com/office/officeart/2005/8/layout/vProcess5"/>
    <dgm:cxn modelId="{8C51C6AD-6F2D-4A39-AC38-6C3445F2DEE0}" type="presParOf" srcId="{AFD1412D-BD60-4C80-9123-E7580EBB237E}" destId="{4F58DF80-D6D9-4899-AE45-91BEEF1CBB2D}" srcOrd="1" destOrd="0" presId="urn:microsoft.com/office/officeart/2005/8/layout/vProcess5"/>
    <dgm:cxn modelId="{EB111A36-5988-45FF-B778-F8ADBB81E33A}" type="presParOf" srcId="{AFD1412D-BD60-4C80-9123-E7580EBB237E}" destId="{B09C9906-B903-4BA2-BA7E-BC29AAC6931F}" srcOrd="2" destOrd="0" presId="urn:microsoft.com/office/officeart/2005/8/layout/vProcess5"/>
    <dgm:cxn modelId="{9A69BA61-72DE-4904-B627-C4C91CC72CB2}" type="presParOf" srcId="{AFD1412D-BD60-4C80-9123-E7580EBB237E}" destId="{0CC84591-F33F-4F24-BB1C-E7871B400602}" srcOrd="3" destOrd="0" presId="urn:microsoft.com/office/officeart/2005/8/layout/vProcess5"/>
    <dgm:cxn modelId="{5ADC9D2B-6B80-4F88-B6AD-C1591CEF68E3}" type="presParOf" srcId="{AFD1412D-BD60-4C80-9123-E7580EBB237E}" destId="{E7F127F8-1BA3-4E3D-BDDD-75B1D5D43F12}" srcOrd="4" destOrd="0" presId="urn:microsoft.com/office/officeart/2005/8/layout/vProcess5"/>
    <dgm:cxn modelId="{B7319559-6C80-4F5D-AC66-58D0BE5429AF}" type="presParOf" srcId="{AFD1412D-BD60-4C80-9123-E7580EBB237E}" destId="{9CE376EA-DE93-4658-B970-965837873C9B}" srcOrd="5" destOrd="0" presId="urn:microsoft.com/office/officeart/2005/8/layout/vProcess5"/>
    <dgm:cxn modelId="{5A39057F-CDF3-4E43-85A8-7F1979DB5B82}" type="presParOf" srcId="{AFD1412D-BD60-4C80-9123-E7580EBB237E}" destId="{798F32F1-0F8A-44E1-AE1E-09EAD5FA3FA9}" srcOrd="6" destOrd="0" presId="urn:microsoft.com/office/officeart/2005/8/layout/vProcess5"/>
    <dgm:cxn modelId="{75C4AF48-1C0B-432B-B09E-71D4BC995F67}" type="presParOf" srcId="{AFD1412D-BD60-4C80-9123-E7580EBB237E}" destId="{B4E6F944-C0F5-49AF-A965-4895C02E015F}" srcOrd="7" destOrd="0" presId="urn:microsoft.com/office/officeart/2005/8/layout/vProcess5"/>
    <dgm:cxn modelId="{ECFA5988-046B-45A2-AF1C-08BDA5A0F072}" type="presParOf" srcId="{AFD1412D-BD60-4C80-9123-E7580EBB237E}" destId="{B4B07EDC-D9A9-4990-A2EA-90D41A496A5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Code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Commit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Release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Build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Integrate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3C3494-E598-4C88-BF36-C090122AC619}" type="doc">
      <dgm:prSet loTypeId="urn:microsoft.com/office/officeart/2005/8/layout/hChevron3" loCatId="process" qsTypeId="urn:microsoft.com/office/officeart/2005/8/quickstyle/simple1" qsCatId="simple" csTypeId="urn:microsoft.com/office/officeart/2005/8/colors/accent2_3" csCatId="accent2" phldr="1"/>
      <dgm:spPr/>
    </dgm:pt>
    <dgm:pt modelId="{0AA1DFEC-1C43-4764-A0B1-9743D7402674}">
      <dgm:prSet phldrT="[Text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CF61252A-350E-4800-BE19-3A203610F74E}" type="parTrans" cxnId="{340847D6-454C-4D23-81EA-E6DF9124AFA4}">
      <dgm:prSet/>
      <dgm:spPr/>
      <dgm:t>
        <a:bodyPr/>
        <a:lstStyle/>
        <a:p>
          <a:endParaRPr lang="ru-RU"/>
        </a:p>
      </dgm:t>
    </dgm:pt>
    <dgm:pt modelId="{2E50D25A-C039-4EDF-B2F0-731CC72B23A4}" type="sibTrans" cxnId="{340847D6-454C-4D23-81EA-E6DF9124AFA4}">
      <dgm:prSet/>
      <dgm:spPr/>
      <dgm:t>
        <a:bodyPr/>
        <a:lstStyle/>
        <a:p>
          <a:endParaRPr lang="ru-RU"/>
        </a:p>
      </dgm:t>
    </dgm:pt>
    <dgm:pt modelId="{6CE09E38-5E4A-4CB3-9474-27D4BE6D6CDC}">
      <dgm:prSet phldrT="[Text]"/>
      <dgm:spPr/>
      <dgm:t>
        <a:bodyPr/>
        <a:lstStyle/>
        <a:p>
          <a:r>
            <a:rPr lang="en-US" dirty="0"/>
            <a:t>Platform test</a:t>
          </a:r>
          <a:endParaRPr lang="ru-RU" dirty="0"/>
        </a:p>
      </dgm:t>
    </dgm:pt>
    <dgm:pt modelId="{C9DBD7BC-04C3-4D49-B782-B4A8D3381437}" type="parTrans" cxnId="{8525E7AE-ACBF-48FC-A8BD-D971777898A1}">
      <dgm:prSet/>
      <dgm:spPr/>
      <dgm:t>
        <a:bodyPr/>
        <a:lstStyle/>
        <a:p>
          <a:endParaRPr lang="ru-RU"/>
        </a:p>
      </dgm:t>
    </dgm:pt>
    <dgm:pt modelId="{75CC6A21-F710-40EA-9537-AD61BBBD0870}" type="sibTrans" cxnId="{8525E7AE-ACBF-48FC-A8BD-D971777898A1}">
      <dgm:prSet/>
      <dgm:spPr/>
      <dgm:t>
        <a:bodyPr/>
        <a:lstStyle/>
        <a:p>
          <a:endParaRPr lang="ru-RU"/>
        </a:p>
      </dgm:t>
    </dgm:pt>
    <dgm:pt modelId="{ABC0DCB6-3D79-4917-8B1D-A273C9116364}">
      <dgm:prSet phldrT="[Text]"/>
      <dgm:spPr/>
      <dgm:t>
        <a:bodyPr/>
        <a:lstStyle/>
        <a:p>
          <a:r>
            <a:rPr lang="en-US" dirty="0"/>
            <a:t>Deploy</a:t>
          </a:r>
          <a:endParaRPr lang="ru-RU" dirty="0"/>
        </a:p>
      </dgm:t>
    </dgm:pt>
    <dgm:pt modelId="{E5D682C5-D03E-4532-98C8-F8E93B11E967}" type="parTrans" cxnId="{1652776C-8179-43BD-959B-1E2D0D9ABD4F}">
      <dgm:prSet/>
      <dgm:spPr/>
      <dgm:t>
        <a:bodyPr/>
        <a:lstStyle/>
        <a:p>
          <a:endParaRPr lang="ru-RU"/>
        </a:p>
      </dgm:t>
    </dgm:pt>
    <dgm:pt modelId="{DBBFF626-4479-4D62-9D80-013C590A9144}" type="sibTrans" cxnId="{1652776C-8179-43BD-959B-1E2D0D9ABD4F}">
      <dgm:prSet/>
      <dgm:spPr/>
      <dgm:t>
        <a:bodyPr/>
        <a:lstStyle/>
        <a:p>
          <a:endParaRPr lang="ru-RU"/>
        </a:p>
      </dgm:t>
    </dgm:pt>
    <dgm:pt modelId="{C98FAEA2-32E8-453D-8E57-BB233C8C3191}">
      <dgm:prSet phldrT="[Text]"/>
      <dgm:spPr/>
      <dgm:t>
        <a:bodyPr/>
        <a:lstStyle/>
        <a:p>
          <a:r>
            <a:rPr lang="en-US" dirty="0"/>
            <a:t>Staging</a:t>
          </a:r>
          <a:endParaRPr lang="ru-RU" dirty="0"/>
        </a:p>
      </dgm:t>
    </dgm:pt>
    <dgm:pt modelId="{0A75BB2D-EAF5-4C16-A2D0-F12FEBAC8FC1}" type="parTrans" cxnId="{FF54F507-A613-4E31-95A5-F579ACCBBFBC}">
      <dgm:prSet/>
      <dgm:spPr/>
      <dgm:t>
        <a:bodyPr/>
        <a:lstStyle/>
        <a:p>
          <a:endParaRPr lang="ru-RU"/>
        </a:p>
      </dgm:t>
    </dgm:pt>
    <dgm:pt modelId="{1BF5236D-2FBB-4167-A657-87CAE514A645}" type="sibTrans" cxnId="{FF54F507-A613-4E31-95A5-F579ACCBBFBC}">
      <dgm:prSet/>
      <dgm:spPr/>
      <dgm:t>
        <a:bodyPr/>
        <a:lstStyle/>
        <a:p>
          <a:endParaRPr lang="ru-RU"/>
        </a:p>
      </dgm:t>
    </dgm:pt>
    <dgm:pt modelId="{CDC4C5AA-0103-4AAD-88DF-81467DBCC322}">
      <dgm:prSet phldrT="[Text]"/>
      <dgm:spPr/>
      <dgm:t>
        <a:bodyPr/>
        <a:lstStyle/>
        <a:p>
          <a:r>
            <a:rPr lang="en-US" dirty="0"/>
            <a:t>Acceptance test</a:t>
          </a:r>
          <a:endParaRPr lang="ru-RU" dirty="0"/>
        </a:p>
      </dgm:t>
    </dgm:pt>
    <dgm:pt modelId="{E1DBB6D7-04D6-48BC-B76E-CDB6CF821B7A}" type="parTrans" cxnId="{1D5653E9-BAB6-46D3-8D9F-AFC367F88E94}">
      <dgm:prSet/>
      <dgm:spPr/>
      <dgm:t>
        <a:bodyPr/>
        <a:lstStyle/>
        <a:p>
          <a:endParaRPr lang="ru-RU"/>
        </a:p>
      </dgm:t>
    </dgm:pt>
    <dgm:pt modelId="{580E90BF-3421-4F02-A14B-6B705E848F52}" type="sibTrans" cxnId="{1D5653E9-BAB6-46D3-8D9F-AFC367F88E94}">
      <dgm:prSet/>
      <dgm:spPr/>
      <dgm:t>
        <a:bodyPr/>
        <a:lstStyle/>
        <a:p>
          <a:endParaRPr lang="ru-RU"/>
        </a:p>
      </dgm:t>
    </dgm:pt>
    <dgm:pt modelId="{1194D964-7FB0-40AC-835D-AAA492C086DC}">
      <dgm:prSet phldrT="[Text]"/>
      <dgm:spPr/>
      <dgm:t>
        <a:bodyPr/>
        <a:lstStyle/>
        <a:p>
          <a:r>
            <a:rPr lang="en-US" dirty="0"/>
            <a:t>Post deploy test</a:t>
          </a:r>
          <a:endParaRPr lang="ru-RU" dirty="0"/>
        </a:p>
      </dgm:t>
    </dgm:pt>
    <dgm:pt modelId="{8A7A58FA-C324-42F9-BB9C-85143490D2CA}" type="parTrans" cxnId="{57ECC618-87AC-46AC-8E11-07043F0484A1}">
      <dgm:prSet/>
      <dgm:spPr/>
      <dgm:t>
        <a:bodyPr/>
        <a:lstStyle/>
        <a:p>
          <a:endParaRPr lang="ru-RU"/>
        </a:p>
      </dgm:t>
    </dgm:pt>
    <dgm:pt modelId="{AAD50722-8C0F-419D-A6B3-3DFF6B7B41D3}" type="sibTrans" cxnId="{57ECC618-87AC-46AC-8E11-07043F0484A1}">
      <dgm:prSet/>
      <dgm:spPr/>
      <dgm:t>
        <a:bodyPr/>
        <a:lstStyle/>
        <a:p>
          <a:endParaRPr lang="ru-RU"/>
        </a:p>
      </dgm:t>
    </dgm:pt>
    <dgm:pt modelId="{1492E770-B040-41A7-BE91-87F93ABFB69A}" type="pres">
      <dgm:prSet presAssocID="{6A3C3494-E598-4C88-BF36-C090122AC619}" presName="Name0" presStyleCnt="0">
        <dgm:presLayoutVars>
          <dgm:dir/>
          <dgm:resizeHandles val="exact"/>
        </dgm:presLayoutVars>
      </dgm:prSet>
      <dgm:spPr/>
    </dgm:pt>
    <dgm:pt modelId="{6CBE9AEB-E1F2-4DE2-8BD6-D7D37EE77DEE}" type="pres">
      <dgm:prSet presAssocID="{0AA1DFEC-1C43-4764-A0B1-9743D7402674}" presName="parTxOnly" presStyleLbl="node1" presStyleIdx="0" presStyleCnt="6">
        <dgm:presLayoutVars>
          <dgm:bulletEnabled val="1"/>
        </dgm:presLayoutVars>
      </dgm:prSet>
      <dgm:spPr/>
    </dgm:pt>
    <dgm:pt modelId="{8C49920E-FE04-46A3-B7B2-84ED5A7E5E2D}" type="pres">
      <dgm:prSet presAssocID="{2E50D25A-C039-4EDF-B2F0-731CC72B23A4}" presName="parSpace" presStyleCnt="0"/>
      <dgm:spPr/>
    </dgm:pt>
    <dgm:pt modelId="{89C03762-27ED-4A02-89F9-5422ECEEEF28}" type="pres">
      <dgm:prSet presAssocID="{6CE09E38-5E4A-4CB3-9474-27D4BE6D6CDC}" presName="parTxOnly" presStyleLbl="node1" presStyleIdx="1" presStyleCnt="6">
        <dgm:presLayoutVars>
          <dgm:bulletEnabled val="1"/>
        </dgm:presLayoutVars>
      </dgm:prSet>
      <dgm:spPr/>
    </dgm:pt>
    <dgm:pt modelId="{0A2E44C1-DC5E-40B8-8E8C-F17384EAFF76}" type="pres">
      <dgm:prSet presAssocID="{75CC6A21-F710-40EA-9537-AD61BBBD0870}" presName="parSpace" presStyleCnt="0"/>
      <dgm:spPr/>
    </dgm:pt>
    <dgm:pt modelId="{61F311F8-5B3B-4A23-B750-7A080925DF42}" type="pres">
      <dgm:prSet presAssocID="{C98FAEA2-32E8-453D-8E57-BB233C8C3191}" presName="parTxOnly" presStyleLbl="node1" presStyleIdx="2" presStyleCnt="6">
        <dgm:presLayoutVars>
          <dgm:bulletEnabled val="1"/>
        </dgm:presLayoutVars>
      </dgm:prSet>
      <dgm:spPr/>
    </dgm:pt>
    <dgm:pt modelId="{CDFF4129-504E-4E26-970D-8EA04989C1FA}" type="pres">
      <dgm:prSet presAssocID="{1BF5236D-2FBB-4167-A657-87CAE514A645}" presName="parSpace" presStyleCnt="0"/>
      <dgm:spPr/>
    </dgm:pt>
    <dgm:pt modelId="{69AB800A-39FA-4D4D-86F0-BC99FE41690A}" type="pres">
      <dgm:prSet presAssocID="{CDC4C5AA-0103-4AAD-88DF-81467DBCC322}" presName="parTxOnly" presStyleLbl="node1" presStyleIdx="3" presStyleCnt="6">
        <dgm:presLayoutVars>
          <dgm:bulletEnabled val="1"/>
        </dgm:presLayoutVars>
      </dgm:prSet>
      <dgm:spPr/>
    </dgm:pt>
    <dgm:pt modelId="{97771BF3-9846-47D5-9655-0A5F1CDE8F91}" type="pres">
      <dgm:prSet presAssocID="{580E90BF-3421-4F02-A14B-6B705E848F52}" presName="parSpace" presStyleCnt="0"/>
      <dgm:spPr/>
    </dgm:pt>
    <dgm:pt modelId="{58E83D1E-002F-4FF2-9EE1-1B24E7872BCF}" type="pres">
      <dgm:prSet presAssocID="{ABC0DCB6-3D79-4917-8B1D-A273C9116364}" presName="parTxOnly" presStyleLbl="node1" presStyleIdx="4" presStyleCnt="6">
        <dgm:presLayoutVars>
          <dgm:bulletEnabled val="1"/>
        </dgm:presLayoutVars>
      </dgm:prSet>
      <dgm:spPr/>
    </dgm:pt>
    <dgm:pt modelId="{B2EA97EE-DC1A-484F-8E10-CDC8FE659FED}" type="pres">
      <dgm:prSet presAssocID="{DBBFF626-4479-4D62-9D80-013C590A9144}" presName="parSpace" presStyleCnt="0"/>
      <dgm:spPr/>
    </dgm:pt>
    <dgm:pt modelId="{AFD36742-321A-4697-975A-47FF8E6B3692}" type="pres">
      <dgm:prSet presAssocID="{1194D964-7FB0-40AC-835D-AAA492C086DC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31BD0D03-6AFA-4F70-B064-CA5AB75785C6}" type="presOf" srcId="{C98FAEA2-32E8-453D-8E57-BB233C8C3191}" destId="{61F311F8-5B3B-4A23-B750-7A080925DF42}" srcOrd="0" destOrd="0" presId="urn:microsoft.com/office/officeart/2005/8/layout/hChevron3"/>
    <dgm:cxn modelId="{FF54F507-A613-4E31-95A5-F579ACCBBFBC}" srcId="{6A3C3494-E598-4C88-BF36-C090122AC619}" destId="{C98FAEA2-32E8-453D-8E57-BB233C8C3191}" srcOrd="2" destOrd="0" parTransId="{0A75BB2D-EAF5-4C16-A2D0-F12FEBAC8FC1}" sibTransId="{1BF5236D-2FBB-4167-A657-87CAE514A645}"/>
    <dgm:cxn modelId="{57ECC618-87AC-46AC-8E11-07043F0484A1}" srcId="{6A3C3494-E598-4C88-BF36-C090122AC619}" destId="{1194D964-7FB0-40AC-835D-AAA492C086DC}" srcOrd="5" destOrd="0" parTransId="{8A7A58FA-C324-42F9-BB9C-85143490D2CA}" sibTransId="{AAD50722-8C0F-419D-A6B3-3DFF6B7B41D3}"/>
    <dgm:cxn modelId="{1652776C-8179-43BD-959B-1E2D0D9ABD4F}" srcId="{6A3C3494-E598-4C88-BF36-C090122AC619}" destId="{ABC0DCB6-3D79-4917-8B1D-A273C9116364}" srcOrd="4" destOrd="0" parTransId="{E5D682C5-D03E-4532-98C8-F8E93B11E967}" sibTransId="{DBBFF626-4479-4D62-9D80-013C590A9144}"/>
    <dgm:cxn modelId="{D7BA8A4D-BEEB-4686-8FAB-F387784CBEEA}" type="presOf" srcId="{1194D964-7FB0-40AC-835D-AAA492C086DC}" destId="{AFD36742-321A-4697-975A-47FF8E6B3692}" srcOrd="0" destOrd="0" presId="urn:microsoft.com/office/officeart/2005/8/layout/hChevron3"/>
    <dgm:cxn modelId="{8525E7AE-ACBF-48FC-A8BD-D971777898A1}" srcId="{6A3C3494-E598-4C88-BF36-C090122AC619}" destId="{6CE09E38-5E4A-4CB3-9474-27D4BE6D6CDC}" srcOrd="1" destOrd="0" parTransId="{C9DBD7BC-04C3-4D49-B782-B4A8D3381437}" sibTransId="{75CC6A21-F710-40EA-9537-AD61BBBD0870}"/>
    <dgm:cxn modelId="{CD447CB6-799C-4B5E-B553-C828A06DC836}" type="presOf" srcId="{6CE09E38-5E4A-4CB3-9474-27D4BE6D6CDC}" destId="{89C03762-27ED-4A02-89F9-5422ECEEEF28}" srcOrd="0" destOrd="0" presId="urn:microsoft.com/office/officeart/2005/8/layout/hChevron3"/>
    <dgm:cxn modelId="{A9625AC3-C420-43B7-BEAF-748515B43DD4}" type="presOf" srcId="{6A3C3494-E598-4C88-BF36-C090122AC619}" destId="{1492E770-B040-41A7-BE91-87F93ABFB69A}" srcOrd="0" destOrd="0" presId="urn:microsoft.com/office/officeart/2005/8/layout/hChevron3"/>
    <dgm:cxn modelId="{340847D6-454C-4D23-81EA-E6DF9124AFA4}" srcId="{6A3C3494-E598-4C88-BF36-C090122AC619}" destId="{0AA1DFEC-1C43-4764-A0B1-9743D7402674}" srcOrd="0" destOrd="0" parTransId="{CF61252A-350E-4800-BE19-3A203610F74E}" sibTransId="{2E50D25A-C039-4EDF-B2F0-731CC72B23A4}"/>
    <dgm:cxn modelId="{CD7563DF-77C6-4125-BB1D-3B3069C750FF}" type="presOf" srcId="{0AA1DFEC-1C43-4764-A0B1-9743D7402674}" destId="{6CBE9AEB-E1F2-4DE2-8BD6-D7D37EE77DEE}" srcOrd="0" destOrd="0" presId="urn:microsoft.com/office/officeart/2005/8/layout/hChevron3"/>
    <dgm:cxn modelId="{1C54CFE8-EA25-4871-943C-59C7B847531F}" type="presOf" srcId="{CDC4C5AA-0103-4AAD-88DF-81467DBCC322}" destId="{69AB800A-39FA-4D4D-86F0-BC99FE41690A}" srcOrd="0" destOrd="0" presId="urn:microsoft.com/office/officeart/2005/8/layout/hChevron3"/>
    <dgm:cxn modelId="{1D5653E9-BAB6-46D3-8D9F-AFC367F88E94}" srcId="{6A3C3494-E598-4C88-BF36-C090122AC619}" destId="{CDC4C5AA-0103-4AAD-88DF-81467DBCC322}" srcOrd="3" destOrd="0" parTransId="{E1DBB6D7-04D6-48BC-B76E-CDB6CF821B7A}" sibTransId="{580E90BF-3421-4F02-A14B-6B705E848F52}"/>
    <dgm:cxn modelId="{207CE6F6-15BC-4D1D-9D1A-C1781744700D}" type="presOf" srcId="{ABC0DCB6-3D79-4917-8B1D-A273C9116364}" destId="{58E83D1E-002F-4FF2-9EE1-1B24E7872BCF}" srcOrd="0" destOrd="0" presId="urn:microsoft.com/office/officeart/2005/8/layout/hChevron3"/>
    <dgm:cxn modelId="{E0A47EB2-4555-409A-8EB7-B05478AAD5B7}" type="presParOf" srcId="{1492E770-B040-41A7-BE91-87F93ABFB69A}" destId="{6CBE9AEB-E1F2-4DE2-8BD6-D7D37EE77DEE}" srcOrd="0" destOrd="0" presId="urn:microsoft.com/office/officeart/2005/8/layout/hChevron3"/>
    <dgm:cxn modelId="{8E35EA5F-37EC-461D-B7AD-03BE353F9688}" type="presParOf" srcId="{1492E770-B040-41A7-BE91-87F93ABFB69A}" destId="{8C49920E-FE04-46A3-B7B2-84ED5A7E5E2D}" srcOrd="1" destOrd="0" presId="urn:microsoft.com/office/officeart/2005/8/layout/hChevron3"/>
    <dgm:cxn modelId="{F2ECD86D-E01C-469F-A595-17C2F1EAA536}" type="presParOf" srcId="{1492E770-B040-41A7-BE91-87F93ABFB69A}" destId="{89C03762-27ED-4A02-89F9-5422ECEEEF28}" srcOrd="2" destOrd="0" presId="urn:microsoft.com/office/officeart/2005/8/layout/hChevron3"/>
    <dgm:cxn modelId="{DE39587A-FBAA-4427-A8CC-5A6DEB6437DB}" type="presParOf" srcId="{1492E770-B040-41A7-BE91-87F93ABFB69A}" destId="{0A2E44C1-DC5E-40B8-8E8C-F17384EAFF76}" srcOrd="3" destOrd="0" presId="urn:microsoft.com/office/officeart/2005/8/layout/hChevron3"/>
    <dgm:cxn modelId="{B184E80F-F4D2-4AAD-BA60-74034B608EF0}" type="presParOf" srcId="{1492E770-B040-41A7-BE91-87F93ABFB69A}" destId="{61F311F8-5B3B-4A23-B750-7A080925DF42}" srcOrd="4" destOrd="0" presId="urn:microsoft.com/office/officeart/2005/8/layout/hChevron3"/>
    <dgm:cxn modelId="{6700EEDA-C78E-4494-A644-CF5F63AB78D0}" type="presParOf" srcId="{1492E770-B040-41A7-BE91-87F93ABFB69A}" destId="{CDFF4129-504E-4E26-970D-8EA04989C1FA}" srcOrd="5" destOrd="0" presId="urn:microsoft.com/office/officeart/2005/8/layout/hChevron3"/>
    <dgm:cxn modelId="{3B4358D4-9B5F-4360-ACC9-3F8F13F5A798}" type="presParOf" srcId="{1492E770-B040-41A7-BE91-87F93ABFB69A}" destId="{69AB800A-39FA-4D4D-86F0-BC99FE41690A}" srcOrd="6" destOrd="0" presId="urn:microsoft.com/office/officeart/2005/8/layout/hChevron3"/>
    <dgm:cxn modelId="{A829FBE9-27C8-4CB4-8F72-84D2D1786981}" type="presParOf" srcId="{1492E770-B040-41A7-BE91-87F93ABFB69A}" destId="{97771BF3-9846-47D5-9655-0A5F1CDE8F91}" srcOrd="7" destOrd="0" presId="urn:microsoft.com/office/officeart/2005/8/layout/hChevron3"/>
    <dgm:cxn modelId="{BDEFB8BA-B73B-4189-9B92-3676AB0377F4}" type="presParOf" srcId="{1492E770-B040-41A7-BE91-87F93ABFB69A}" destId="{58E83D1E-002F-4FF2-9EE1-1B24E7872BCF}" srcOrd="8" destOrd="0" presId="urn:microsoft.com/office/officeart/2005/8/layout/hChevron3"/>
    <dgm:cxn modelId="{A71EA8DC-6CC7-4B9F-AAC6-D08612D68C1D}" type="presParOf" srcId="{1492E770-B040-41A7-BE91-87F93ABFB69A}" destId="{B2EA97EE-DC1A-484F-8E10-CDC8FE659FED}" srcOrd="9" destOrd="0" presId="urn:microsoft.com/office/officeart/2005/8/layout/hChevron3"/>
    <dgm:cxn modelId="{BD64DC4A-BA5D-45C0-9C48-722073F29B9F}" type="presParOf" srcId="{1492E770-B040-41A7-BE91-87F93ABFB69A}" destId="{AFD36742-321A-4697-975A-47FF8E6B3692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8DF80-D6D9-4899-AE45-91BEEF1CBB2D}">
      <dsp:nvSpPr>
        <dsp:cNvPr id="0" name=""/>
        <dsp:cNvSpPr/>
      </dsp:nvSpPr>
      <dsp:spPr>
        <a:xfrm>
          <a:off x="0" y="0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Development/Local</a:t>
          </a:r>
          <a:endParaRPr lang="ru-RU" sz="2300" kern="1200" dirty="0"/>
        </a:p>
      </dsp:txBody>
      <dsp:txXfrm>
        <a:off x="39744" y="39744"/>
        <a:ext cx="2575008" cy="1277479"/>
      </dsp:txXfrm>
    </dsp:sp>
    <dsp:sp modelId="{B09C9906-B903-4BA2-BA7E-BC29AAC6931F}">
      <dsp:nvSpPr>
        <dsp:cNvPr id="0" name=""/>
        <dsp:cNvSpPr/>
      </dsp:nvSpPr>
      <dsp:spPr>
        <a:xfrm>
          <a:off x="356407" y="1583128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Staging</a:t>
          </a:r>
          <a:endParaRPr lang="ru-RU" sz="2300" kern="1200" dirty="0"/>
        </a:p>
      </dsp:txBody>
      <dsp:txXfrm>
        <a:off x="396151" y="1622872"/>
        <a:ext cx="2721357" cy="1277479"/>
      </dsp:txXfrm>
    </dsp:sp>
    <dsp:sp modelId="{0CC84591-F33F-4F24-BB1C-E7871B400602}">
      <dsp:nvSpPr>
        <dsp:cNvPr id="0" name=""/>
        <dsp:cNvSpPr/>
      </dsp:nvSpPr>
      <dsp:spPr>
        <a:xfrm>
          <a:off x="712814" y="3166257"/>
          <a:ext cx="4039281" cy="135696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Production</a:t>
          </a:r>
          <a:endParaRPr lang="ru-RU" sz="2300" kern="1200" dirty="0"/>
        </a:p>
      </dsp:txBody>
      <dsp:txXfrm>
        <a:off x="752558" y="3206001"/>
        <a:ext cx="2721357" cy="1277479"/>
      </dsp:txXfrm>
    </dsp:sp>
    <dsp:sp modelId="{E7F127F8-1BA3-4E3D-BDDD-75B1D5D43F12}">
      <dsp:nvSpPr>
        <dsp:cNvPr id="0" name=""/>
        <dsp:cNvSpPr/>
      </dsp:nvSpPr>
      <dsp:spPr>
        <a:xfrm>
          <a:off x="3157252" y="1029033"/>
          <a:ext cx="882028" cy="882028"/>
        </a:xfrm>
        <a:prstGeom prst="downArrow">
          <a:avLst>
            <a:gd name="adj1" fmla="val 55000"/>
            <a:gd name="adj2" fmla="val 4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355708" y="1029033"/>
        <a:ext cx="485116" cy="663726"/>
      </dsp:txXfrm>
    </dsp:sp>
    <dsp:sp modelId="{9CE376EA-DE93-4658-B970-965837873C9B}">
      <dsp:nvSpPr>
        <dsp:cNvPr id="0" name=""/>
        <dsp:cNvSpPr/>
      </dsp:nvSpPr>
      <dsp:spPr>
        <a:xfrm>
          <a:off x="3513659" y="2603115"/>
          <a:ext cx="882028" cy="882028"/>
        </a:xfrm>
        <a:prstGeom prst="downArrow">
          <a:avLst>
            <a:gd name="adj1" fmla="val 55000"/>
            <a:gd name="adj2" fmla="val 45000"/>
          </a:avLst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69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3712115" y="2603115"/>
        <a:ext cx="485116" cy="663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</a:t>
          </a:r>
          <a:endParaRPr lang="ru-RU" sz="18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</a:t>
          </a:r>
          <a:endParaRPr lang="ru-RU" sz="18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Build</a:t>
          </a:r>
          <a:endParaRPr lang="ru-RU" sz="18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Integrate</a:t>
          </a:r>
          <a:endParaRPr lang="ru-RU" sz="18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Release</a:t>
          </a:r>
          <a:endParaRPr lang="ru-RU" sz="18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</a:t>
          </a:r>
          <a:endParaRPr lang="ru-RU" sz="1800" kern="1200" dirty="0"/>
        </a:p>
      </dsp:txBody>
      <dsp:txXfrm>
        <a:off x="6826845" y="273541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E9AEB-E1F2-4DE2-8BD6-D7D37EE77DEE}">
      <dsp:nvSpPr>
        <dsp:cNvPr id="0" name=""/>
        <dsp:cNvSpPr/>
      </dsp:nvSpPr>
      <dsp:spPr>
        <a:xfrm>
          <a:off x="992" y="273541"/>
          <a:ext cx="1625203" cy="650081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test</a:t>
          </a:r>
          <a:endParaRPr lang="ru-RU" sz="1500" kern="1200" dirty="0"/>
        </a:p>
      </dsp:txBody>
      <dsp:txXfrm>
        <a:off x="992" y="273541"/>
        <a:ext cx="1462683" cy="650081"/>
      </dsp:txXfrm>
    </dsp:sp>
    <dsp:sp modelId="{89C03762-27ED-4A02-89F9-5422ECEEEF28}">
      <dsp:nvSpPr>
        <dsp:cNvPr id="0" name=""/>
        <dsp:cNvSpPr/>
      </dsp:nvSpPr>
      <dsp:spPr>
        <a:xfrm>
          <a:off x="130115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Platform test</a:t>
          </a:r>
          <a:endParaRPr lang="ru-RU" sz="1500" kern="1200" dirty="0"/>
        </a:p>
      </dsp:txBody>
      <dsp:txXfrm>
        <a:off x="1626195" y="273541"/>
        <a:ext cx="975122" cy="650081"/>
      </dsp:txXfrm>
    </dsp:sp>
    <dsp:sp modelId="{61F311F8-5B3B-4A23-B750-7A080925DF42}">
      <dsp:nvSpPr>
        <dsp:cNvPr id="0" name=""/>
        <dsp:cNvSpPr/>
      </dsp:nvSpPr>
      <dsp:spPr>
        <a:xfrm>
          <a:off x="2601317" y="273541"/>
          <a:ext cx="1625203" cy="650081"/>
        </a:xfrm>
        <a:prstGeom prst="chevron">
          <a:avLst/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Staging</a:t>
          </a:r>
          <a:endParaRPr lang="ru-RU" sz="1500" kern="1200" dirty="0"/>
        </a:p>
      </dsp:txBody>
      <dsp:txXfrm>
        <a:off x="2926358" y="273541"/>
        <a:ext cx="975122" cy="650081"/>
      </dsp:txXfrm>
    </dsp:sp>
    <dsp:sp modelId="{69AB800A-39FA-4D4D-86F0-BC99FE41690A}">
      <dsp:nvSpPr>
        <dsp:cNvPr id="0" name=""/>
        <dsp:cNvSpPr/>
      </dsp:nvSpPr>
      <dsp:spPr>
        <a:xfrm>
          <a:off x="3901479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Acceptance test</a:t>
          </a:r>
          <a:endParaRPr lang="ru-RU" sz="1500" kern="1200" dirty="0"/>
        </a:p>
      </dsp:txBody>
      <dsp:txXfrm>
        <a:off x="4226520" y="273541"/>
        <a:ext cx="975122" cy="650081"/>
      </dsp:txXfrm>
    </dsp:sp>
    <dsp:sp modelId="{58E83D1E-002F-4FF2-9EE1-1B24E7872BCF}">
      <dsp:nvSpPr>
        <dsp:cNvPr id="0" name=""/>
        <dsp:cNvSpPr/>
      </dsp:nvSpPr>
      <dsp:spPr>
        <a:xfrm>
          <a:off x="5201642" y="273541"/>
          <a:ext cx="1625203" cy="650081"/>
        </a:xfrm>
        <a:prstGeom prst="chevron">
          <a:avLst/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Deploy</a:t>
          </a:r>
          <a:endParaRPr lang="ru-RU" sz="1500" kern="1200" dirty="0"/>
        </a:p>
      </dsp:txBody>
      <dsp:txXfrm>
        <a:off x="5526683" y="273541"/>
        <a:ext cx="975122" cy="650081"/>
      </dsp:txXfrm>
    </dsp:sp>
    <dsp:sp modelId="{AFD36742-321A-4697-975A-47FF8E6B3692}">
      <dsp:nvSpPr>
        <dsp:cNvPr id="0" name=""/>
        <dsp:cNvSpPr/>
      </dsp:nvSpPr>
      <dsp:spPr>
        <a:xfrm>
          <a:off x="6501804" y="273541"/>
          <a:ext cx="1625203" cy="650081"/>
        </a:xfrm>
        <a:prstGeom prst="chevron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Post deploy test</a:t>
          </a:r>
          <a:endParaRPr lang="ru-RU" sz="1500" kern="1200" dirty="0"/>
        </a:p>
      </dsp:txBody>
      <dsp:txXfrm>
        <a:off x="6826845" y="273541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66DF-7150-4860-AC0A-B99D436C8C22}" type="datetimeFigureOut">
              <a:rPr lang="ru-RU" smtClean="0"/>
              <a:t>21.02.2019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E3B7-3DD4-4795-9E2E-B3728D995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A0BDA-687D-42F8-92A5-D4A5D5177E2B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9FF73-C841-4304-9A07-8DD1AE4B7B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444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98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И пример работающего </a:t>
            </a:r>
            <a:r>
              <a:rPr lang="ru-RU" b="1" i="1" dirty="0" err="1"/>
              <a:t>сайтика</a:t>
            </a:r>
            <a:r>
              <a:rPr lang="ru-RU" b="1" i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6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35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03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же.</a:t>
            </a:r>
          </a:p>
          <a:p>
            <a:r>
              <a:rPr lang="ru-RU" dirty="0"/>
              <a:t>Почему важно что бы среды были идентичны. (самые простые примеры) отсутствие идентичности приводит к не неожиданным ошибкам, не полному или не правильному покрытию тестами.</a:t>
            </a:r>
          </a:p>
          <a:p>
            <a:r>
              <a:rPr lang="ru-RU" dirty="0"/>
              <a:t>Почему окружения могут быть не идентичными. Разработка под </a:t>
            </a:r>
            <a:r>
              <a:rPr lang="en-US" dirty="0"/>
              <a:t>MAC</a:t>
            </a:r>
            <a:r>
              <a:rPr lang="ru-RU" dirty="0"/>
              <a:t> а </a:t>
            </a:r>
            <a:r>
              <a:rPr lang="ru-RU" dirty="0" err="1"/>
              <a:t>продакшн</a:t>
            </a:r>
            <a:r>
              <a:rPr lang="ru-RU" dirty="0"/>
              <a:t> окружение </a:t>
            </a:r>
            <a:r>
              <a:rPr lang="en-US" dirty="0"/>
              <a:t>Linux</a:t>
            </a:r>
            <a:r>
              <a:rPr lang="ru-RU" dirty="0"/>
              <a:t>. В </a:t>
            </a:r>
            <a:r>
              <a:rPr lang="ru-RU" dirty="0" err="1"/>
              <a:t>продакшн</a:t>
            </a:r>
            <a:r>
              <a:rPr lang="ru-RU" dirty="0"/>
              <a:t> базе есть персональные/закрытые данные, база слишком большая, кто-то забыл обновится и пр.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1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8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17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542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8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350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273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17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6A62AE8-CD06-4FCB-AE2C-37C71A361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Может быть даже </a:t>
            </a:r>
            <a:r>
              <a:rPr lang="en-US" dirty="0"/>
              <a:t>Live</a:t>
            </a:r>
            <a:r>
              <a:rPr lang="ru-RU" dirty="0"/>
              <a:t> !!!</a:t>
            </a:r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551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420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13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663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117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Организации, проектирующие системы, … производят их, копируя структуры коммуникации, сложившиеся в этих организациях,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Конвей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1968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Сложная рабочая система неизменно получается из простой рабочей системы. Сложная система, разработанная с нуля, никогда не работает. И никакие улучшения не заставят ее работать. Начинать следует с простой рабочей системы,</a:t>
            </a:r>
            <a:br>
              <a:rPr lang="ru-RU" dirty="0"/>
            </a:b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закон </a:t>
            </a:r>
            <a:r>
              <a:rPr lang="ru-R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Голла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1986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0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" y="739775"/>
            <a:ext cx="6581775" cy="3703638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1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1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1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Demo. </a:t>
            </a:r>
            <a:r>
              <a:rPr lang="ru-RU" dirty="0"/>
              <a:t>На живом репозитории или просто показать настоящий </a:t>
            </a:r>
            <a:r>
              <a:rPr lang="ru-RU" dirty="0" err="1"/>
              <a:t>репо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7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Демо</a:t>
            </a:r>
            <a:r>
              <a:rPr lang="ru-RU" b="1" dirty="0"/>
              <a:t>!</a:t>
            </a: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00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49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" y="739775"/>
            <a:ext cx="658177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И пример работающего </a:t>
            </a:r>
            <a:r>
              <a:rPr lang="ru-RU" b="1" i="1" dirty="0" err="1"/>
              <a:t>сайтика</a:t>
            </a:r>
            <a:r>
              <a:rPr lang="ru-RU" b="1" i="1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9FF73-C841-4304-9A07-8DD1AE4B7B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0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6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rubius.com/images/appleb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8121" y="6698809"/>
            <a:ext cx="105763" cy="1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 userDrawn="1"/>
        </p:nvSpPr>
        <p:spPr>
          <a:xfrm>
            <a:off x="11760629" y="6669940"/>
            <a:ext cx="44026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523D42A5-9AAF-4E30-AE0A-650072ACF1A6}" type="slidenum">
              <a:rPr kumimoji="0" lang="ru-RU" sz="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‹#›</a:t>
            </a:fld>
            <a:endParaRPr lang="ru-RU" sz="800" b="1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2116" y="6813376"/>
            <a:ext cx="12192000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8954A-DA59-46B6-93F5-9E1374631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0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70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3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0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4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B9DF-E7AE-468D-8B4C-48ED25F9C8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0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qa-course-ci.rubius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FB55BF-C38C-415A-84D3-4C0A07E4BB78}"/>
              </a:ext>
            </a:extLst>
          </p:cNvPr>
          <p:cNvSpPr txBox="1"/>
          <p:nvPr/>
        </p:nvSpPr>
        <p:spPr>
          <a:xfrm>
            <a:off x="311944" y="2314615"/>
            <a:ext cx="1156811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ts val="4800"/>
              </a:lnSpc>
            </a:pPr>
            <a:r>
              <a:rPr lang="ru-RU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Курс-</a:t>
            </a:r>
            <a:r>
              <a:rPr lang="ru-RU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интенсив</a:t>
            </a:r>
            <a:endParaRPr lang="ru-RU" spc="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Тестирование </a:t>
            </a:r>
            <a:b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</a:b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программного обеспечения</a:t>
            </a:r>
          </a:p>
          <a:p>
            <a:pPr algn="ctr" fontAlgn="base"/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(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Quality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lang="ru-RU" sz="2800" spc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Assurance</a:t>
            </a:r>
            <a:r>
              <a:rPr lang="ru-RU" sz="2800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)</a:t>
            </a:r>
          </a:p>
          <a:p>
            <a:pPr algn="ctr" fontAlgn="base">
              <a:lnSpc>
                <a:spcPts val="4800"/>
              </a:lnSpc>
              <a:spcBef>
                <a:spcPts val="600"/>
              </a:spcBef>
            </a:pPr>
            <a:r>
              <a:rPr lang="ru-RU" sz="4000" spc="100" dirty="0">
                <a:solidFill>
                  <a:srgbClr val="8A000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Место тестирования в сборке и поставке ПО</a:t>
            </a:r>
          </a:p>
        </p:txBody>
      </p:sp>
      <p:sp>
        <p:nvSpPr>
          <p:cNvPr id="10" name="Содержимое 2">
            <a:extLst>
              <a:ext uri="{FF2B5EF4-FFF2-40B4-BE49-F238E27FC236}">
                <a16:creationId xmlns:a16="http://schemas.microsoft.com/office/drawing/2014/main" id="{9F51A94E-D08D-4746-B1E5-B20D456BE516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0F26FB-08A8-4DA7-96F9-34E6A7A1E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03" y="836613"/>
            <a:ext cx="3057195" cy="13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896048" y="342584"/>
            <a:ext cx="462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10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A53B1-17A1-474E-B470-81278E364F16}"/>
              </a:ext>
            </a:extLst>
          </p:cNvPr>
          <p:cNvSpPr/>
          <p:nvPr/>
        </p:nvSpPr>
        <p:spPr>
          <a:xfrm>
            <a:off x="519491" y="1002359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911010"/>
                </a:solidFill>
              </a:rPr>
              <a:t>А</a:t>
            </a:r>
            <a:r>
              <a:rPr lang="ru-RU" sz="2000" dirty="0" err="1"/>
              <a:t>гонь</a:t>
            </a:r>
            <a:r>
              <a:rPr lang="ru-RU" sz="2000" dirty="0"/>
              <a:t>! Мы можем тестировать локально!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22EBE-4F93-4DBB-AE6F-C3B067A5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1" y="1492048"/>
            <a:ext cx="6115050" cy="3676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8B70A-9C82-49AC-8566-BADFC69F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1417307"/>
            <a:ext cx="5110541" cy="3832906"/>
          </a:xfrm>
          <a:prstGeom prst="rect">
            <a:avLst/>
          </a:prstGeom>
        </p:spPr>
      </p:pic>
      <p:pic>
        <p:nvPicPr>
          <p:cNvPr id="8" name="Picture 7" descr="Image result for futurama meme">
            <a:extLst>
              <a:ext uri="{FF2B5EF4-FFF2-40B4-BE49-F238E27FC236}">
                <a16:creationId xmlns:a16="http://schemas.microsoft.com/office/drawing/2014/main" id="{18D00437-BDFE-4C50-B620-DDFBA15905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59" y="3330373"/>
            <a:ext cx="5110540" cy="286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2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90" y="342584"/>
            <a:ext cx="4605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19491" y="1002359"/>
            <a:ext cx="56886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о не всё всегда так просто.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Е</a:t>
            </a:r>
            <a:r>
              <a:rPr lang="ru-RU" sz="2000" dirty="0"/>
              <a:t>сть много подводных камней: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ополнительные зависимости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перационная система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Б</a:t>
            </a:r>
            <a:r>
              <a:rPr lang="ru-RU" sz="2000" dirty="0"/>
              <a:t>аза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естовые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тдельное ПО для запуска.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ак-то не удобно запускать это всё на локальной машине. А если нужно две версии приложения? А если не собирается?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ыход есть – тестовые окружения! </a:t>
            </a:r>
          </a:p>
        </p:txBody>
      </p:sp>
    </p:spTree>
    <p:extLst>
      <p:ext uri="{BB962C8B-B14F-4D97-AF65-F5344CB8AC3E}">
        <p14:creationId xmlns:p14="http://schemas.microsoft.com/office/powerpoint/2010/main" val="18354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19491" y="1002359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кружение приложения – совокупность операционной системы, приложения и программных компонентов (зависимостей) необходимых для работы приложения.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39DA5-F135-4AF0-BD04-8DFD076CA5E6}"/>
              </a:ext>
            </a:extLst>
          </p:cNvPr>
          <p:cNvSpPr/>
          <p:nvPr/>
        </p:nvSpPr>
        <p:spPr>
          <a:xfrm>
            <a:off x="519491" y="275409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911010"/>
                </a:solidFill>
              </a:rPr>
              <a:t>D</a:t>
            </a:r>
            <a:r>
              <a:rPr lang="en-US" sz="2000" dirty="0"/>
              <a:t>evelopment-Staging-Production </a:t>
            </a:r>
            <a:r>
              <a:rPr lang="ru-RU" sz="2000" dirty="0"/>
              <a:t>модель и зачем нужна идентичность окружения. </a:t>
            </a:r>
          </a:p>
          <a:p>
            <a:r>
              <a:rPr lang="ru-RU" sz="2000" dirty="0"/>
              <a:t>«На моей машине всё работает!»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24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551384" y="988915"/>
            <a:ext cx="56886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кружение разработки (</a:t>
            </a:r>
            <a:r>
              <a:rPr lang="en-US" sz="2000" dirty="0"/>
              <a:t>Development environment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локальная машина разработчика где осуществляется сборка и отладка приложения самим разработчиком на этапе написания кода.</a:t>
            </a:r>
          </a:p>
          <a:p>
            <a:endParaRPr lang="ru-RU" sz="2000" dirty="0"/>
          </a:p>
          <a:p>
            <a:r>
              <a:rPr lang="ru-RU" sz="2000" dirty="0" err="1">
                <a:solidFill>
                  <a:srgbClr val="911010"/>
                </a:solidFill>
              </a:rPr>
              <a:t>С</a:t>
            </a:r>
            <a:r>
              <a:rPr lang="ru-RU" sz="2000" dirty="0" err="1"/>
              <a:t>тайджинг</a:t>
            </a:r>
            <a:r>
              <a:rPr lang="ru-RU" sz="2000" dirty="0"/>
              <a:t> окружение (</a:t>
            </a:r>
            <a:r>
              <a:rPr lang="en-US" sz="2000" dirty="0"/>
              <a:t>Staging environment)</a:t>
            </a:r>
            <a:r>
              <a:rPr lang="ru-RU" sz="2000" dirty="0"/>
              <a:t> – выделенный компьютер или виртуальная машина для целей тестирования максимально приближенная к рабочей/</a:t>
            </a:r>
            <a:r>
              <a:rPr lang="ru-RU" sz="2000" dirty="0" err="1"/>
              <a:t>продакшн</a:t>
            </a:r>
            <a:r>
              <a:rPr lang="ru-RU" sz="2000" dirty="0"/>
              <a:t> окружению.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абочее/</a:t>
            </a:r>
            <a:r>
              <a:rPr lang="ru-RU" sz="2000" dirty="0" err="1"/>
              <a:t>продакшн</a:t>
            </a:r>
            <a:r>
              <a:rPr lang="ru-RU" sz="2000" dirty="0"/>
              <a:t> окружение (</a:t>
            </a:r>
            <a:r>
              <a:rPr lang="en-US" sz="2000" dirty="0"/>
              <a:t>production environment</a:t>
            </a:r>
            <a:r>
              <a:rPr lang="ru-RU" sz="2000" dirty="0"/>
              <a:t>) – окружение доступное для клиентов вашего продукта. Окружение на котором запущен продукт.   </a:t>
            </a:r>
          </a:p>
          <a:p>
            <a:endParaRPr lang="ru-RU" sz="20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6702D2C-8C92-44A9-A4F7-8F77C552F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201944"/>
              </p:ext>
            </p:extLst>
          </p:nvPr>
        </p:nvGraphicFramePr>
        <p:xfrm>
          <a:off x="7104112" y="1484783"/>
          <a:ext cx="4752096" cy="452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8526EC0-6C75-48FA-8A2B-4CB2B7BE369D}"/>
              </a:ext>
            </a:extLst>
          </p:cNvPr>
          <p:cNvSpPr/>
          <p:nvPr/>
        </p:nvSpPr>
        <p:spPr>
          <a:xfrm rot="16200000">
            <a:off x="6178878" y="2143723"/>
            <a:ext cx="1490434" cy="1080120"/>
          </a:xfrm>
          <a:prstGeom prst="uturnArrow">
            <a:avLst>
              <a:gd name="adj1" fmla="val 11996"/>
              <a:gd name="adj2" fmla="val 12495"/>
              <a:gd name="adj3" fmla="val 26000"/>
              <a:gd name="adj4" fmla="val 44337"/>
              <a:gd name="adj5" fmla="val 70337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E357F823-A6BC-476A-A885-4D1BEE82ACEE}"/>
              </a:ext>
            </a:extLst>
          </p:cNvPr>
          <p:cNvSpPr/>
          <p:nvPr/>
        </p:nvSpPr>
        <p:spPr>
          <a:xfrm rot="16200000">
            <a:off x="6538915" y="4178444"/>
            <a:ext cx="1490434" cy="1080120"/>
          </a:xfrm>
          <a:prstGeom prst="uturnArrow">
            <a:avLst>
              <a:gd name="adj1" fmla="val 11996"/>
              <a:gd name="adj2" fmla="val 12495"/>
              <a:gd name="adj3" fmla="val 26000"/>
              <a:gd name="adj4" fmla="val 44337"/>
              <a:gd name="adj5" fmla="val 66104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49B3E-EAF0-45A1-9029-DECDD16D7442}"/>
              </a:ext>
            </a:extLst>
          </p:cNvPr>
          <p:cNvSpPr txBox="1"/>
          <p:nvPr/>
        </p:nvSpPr>
        <p:spPr>
          <a:xfrm rot="16200000">
            <a:off x="5749952" y="4533836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Обратная связь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D979A-0318-49E7-8B0F-FC7210499322}"/>
              </a:ext>
            </a:extLst>
          </p:cNvPr>
          <p:cNvSpPr txBox="1"/>
          <p:nvPr/>
        </p:nvSpPr>
        <p:spPr>
          <a:xfrm rot="16200000">
            <a:off x="5389912" y="2499115"/>
            <a:ext cx="170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6048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05189" y="342584"/>
            <a:ext cx="460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Запуск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6C6E6-DB9F-4FF6-889D-C92497FC8BD8}"/>
              </a:ext>
            </a:extLst>
          </p:cNvPr>
          <p:cNvSpPr/>
          <p:nvPr/>
        </p:nvSpPr>
        <p:spPr>
          <a:xfrm>
            <a:off x="695400" y="999953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 err="1">
                <a:solidFill>
                  <a:srgbClr val="911010"/>
                </a:solidFill>
              </a:rPr>
              <a:t>чё</a:t>
            </a:r>
            <a:r>
              <a:rPr lang="ru-RU" sz="2000" dirty="0">
                <a:solidFill>
                  <a:srgbClr val="911010"/>
                </a:solidFill>
              </a:rPr>
              <a:t> вот так каждый раз? А тестировать когда?</a:t>
            </a:r>
          </a:p>
          <a:p>
            <a:endParaRPr lang="ru-RU" sz="2000" dirty="0">
              <a:solidFill>
                <a:srgbClr val="911010"/>
              </a:solidFill>
            </a:endParaRPr>
          </a:p>
          <a:p>
            <a:r>
              <a:rPr lang="ru-RU" sz="2000" dirty="0">
                <a:solidFill>
                  <a:srgbClr val="911010"/>
                </a:solidFill>
              </a:rPr>
              <a:t>Выход есть! Автоматизированная и непрерывная сборка и поставка продукта.</a:t>
            </a: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D000E78-CA88-4487-A306-16A45D11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343328"/>
            <a:ext cx="5065339" cy="38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31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109549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 такое </a:t>
            </a:r>
            <a:r>
              <a:rPr lang="en-US" sz="2000" dirty="0"/>
              <a:t>CI</a:t>
            </a:r>
            <a:r>
              <a:rPr lang="ru-RU" sz="2000" dirty="0"/>
              <a:t>/С</a:t>
            </a:r>
            <a:r>
              <a:rPr lang="en-US" sz="2000" dirty="0"/>
              <a:t>D</a:t>
            </a:r>
            <a:r>
              <a:rPr lang="ru-RU" sz="2000" dirty="0"/>
              <a:t>:</a:t>
            </a:r>
          </a:p>
          <a:p>
            <a:pPr lvl="1"/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рактика сборки и развертывания приложения при котором каждое изменение в коде собирается, тестируется, интегрируется и разворачивается автоматически и настолько быстро, на сколько это возможно.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зачем это всё: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оспроизводимость процесса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инимизация рисков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втоматизация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братная связь;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3909528"/>
            <a:ext cx="6714356" cy="236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4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70309" y="342584"/>
            <a:ext cx="68756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Процесс сборки и доставки ПО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1A2B9A5-CA43-4B4E-924F-2286823ADBDD}"/>
              </a:ext>
            </a:extLst>
          </p:cNvPr>
          <p:cNvGraphicFramePr/>
          <p:nvPr/>
        </p:nvGraphicFramePr>
        <p:xfrm>
          <a:off x="2032000" y="1701125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9C91E5-5E52-49AE-A339-7DB0F43959D8}"/>
              </a:ext>
            </a:extLst>
          </p:cNvPr>
          <p:cNvSpPr/>
          <p:nvPr/>
        </p:nvSpPr>
        <p:spPr>
          <a:xfrm>
            <a:off x="3399108" y="1470292"/>
            <a:ext cx="5393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здорового человека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E67313-F250-4704-ACBE-1A5E8774BB53}"/>
              </a:ext>
            </a:extLst>
          </p:cNvPr>
          <p:cNvGraphicFramePr/>
          <p:nvPr/>
        </p:nvGraphicFramePr>
        <p:xfrm>
          <a:off x="2032000" y="3361128"/>
          <a:ext cx="8128000" cy="119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0E5A4F3-5A28-4945-BF99-2A2377A2F518}"/>
              </a:ext>
            </a:extLst>
          </p:cNvPr>
          <p:cNvSpPr/>
          <p:nvPr/>
        </p:nvSpPr>
        <p:spPr>
          <a:xfrm>
            <a:off x="3399108" y="3130295"/>
            <a:ext cx="461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Continuous Delivery</a:t>
            </a:r>
            <a:r>
              <a:rPr lang="ru-RU" sz="2400" dirty="0"/>
              <a:t> тестировщика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95782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301015"/>
            <a:ext cx="66206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очему тесты важны и нужны в процессе </a:t>
            </a:r>
            <a:r>
              <a:rPr lang="en-US" sz="2000" dirty="0"/>
              <a:t>CI/CD</a:t>
            </a:r>
            <a:r>
              <a:rPr lang="ru-R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М</a:t>
            </a:r>
            <a:r>
              <a:rPr lang="ru-RU" sz="2000" dirty="0"/>
              <a:t>инимизируют риск регресса</a:t>
            </a:r>
            <a:r>
              <a:rPr lang="en-US" sz="2000" dirty="0"/>
              <a:t> (</a:t>
            </a:r>
            <a:r>
              <a:rPr lang="ru-RU" sz="2000" dirty="0"/>
              <a:t>Оно вчера работало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роверяют новый функционал (Это не баг, а фича);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ерез тестирование получают обратную связь (Красная кнопочка лучше!);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онтролируют успешность развёртывания (Взлетело?);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1172444"/>
            <a:ext cx="3114286" cy="5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8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4DAC5D8C-AD67-4F04-AAFB-A612CCDADB79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18</a:t>
            </a:fld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F3151-BDAA-4050-BFFF-94F942CCDE8A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05AA3-FC96-462D-BEF5-470BFAC6246E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D19B1F84-8952-4959-8300-6907067042C9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C895F5-BE3F-445A-B1CE-9173034B29F7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090977-C948-454B-A7AB-2892A579536D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ADEDB5FA-3F82-421B-9BC1-58540B8102A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B5F7E1-A65B-44B0-A5F1-EED73B7BB88E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28CFE3-637D-420C-BF06-DECB60921A12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80BB568E-B4BD-4AFB-B205-86F04EE8E4FC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787911-254D-44EE-B666-BA464EAA144D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895AC5-9747-4A02-89B0-884F480BB1B4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A0DE8B-0366-4032-ABEA-6C75292EC90A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C804FEB-57DD-4F7A-A877-6D0A92417172}"/>
              </a:ext>
            </a:extLst>
          </p:cNvPr>
          <p:cNvCxnSpPr>
            <a:endCxn id="10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3103691-885D-4044-BCB6-8B0921F94D20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C636EC0-B79B-4C5C-B466-4A4F2935C481}"/>
              </a:ext>
            </a:extLst>
          </p:cNvPr>
          <p:cNvCxnSpPr>
            <a:cxnSpLocks/>
            <a:stCxn id="13" idx="6"/>
            <a:endCxn id="1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9B84D732-898F-4F59-BDD8-C7BCE49F55CD}"/>
              </a:ext>
            </a:extLst>
          </p:cNvPr>
          <p:cNvCxnSpPr>
            <a:cxnSpLocks/>
            <a:stCxn id="16" idx="6"/>
            <a:endCxn id="1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AE4806-17AC-46B5-98E2-7CDEBA4DD36E}"/>
              </a:ext>
            </a:extLst>
          </p:cNvPr>
          <p:cNvSpPr txBox="1"/>
          <p:nvPr/>
        </p:nvSpPr>
        <p:spPr>
          <a:xfrm>
            <a:off x="10238159" y="5410211"/>
            <a:ext cx="147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Manually </a:t>
            </a:r>
          </a:p>
          <a:p>
            <a:r>
              <a:rPr lang="en-US" dirty="0">
                <a:solidFill>
                  <a:schemeClr val="accent2"/>
                </a:solidFill>
              </a:rPr>
              <a:t>Automatically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19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4800" y="1634400"/>
            <a:ext cx="9000000" cy="1015663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>
                <a:solidFill>
                  <a:schemeClr val="tx1"/>
                </a:solidFill>
              </a:rPr>
              <a:t>ачество кода (код-инспекторы/код </a:t>
            </a:r>
            <a:r>
              <a:rPr lang="ru-RU" sz="2000" dirty="0" err="1">
                <a:solidFill>
                  <a:schemeClr val="tx1"/>
                </a:solidFill>
              </a:rPr>
              <a:t>ревью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>
                <a:solidFill>
                  <a:schemeClr val="tx1"/>
                </a:solidFill>
              </a:rPr>
              <a:t>абота отдельных Компонентов(</a:t>
            </a:r>
            <a:r>
              <a:rPr lang="en-US" sz="2000" dirty="0">
                <a:solidFill>
                  <a:schemeClr val="tx1"/>
                </a:solidFill>
              </a:rPr>
              <a:t>U</a:t>
            </a:r>
            <a:r>
              <a:rPr lang="en-US" sz="2000" dirty="0"/>
              <a:t>nit </a:t>
            </a:r>
            <a:r>
              <a:rPr lang="ru-RU" sz="2000" dirty="0"/>
              <a:t>тесты);</a:t>
            </a:r>
          </a:p>
        </p:txBody>
      </p:sp>
    </p:spTree>
    <p:extLst>
      <p:ext uri="{BB962C8B-B14F-4D97-AF65-F5344CB8AC3E}">
        <p14:creationId xmlns:p14="http://schemas.microsoft.com/office/powerpoint/2010/main" val="402411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869057" y="342584"/>
            <a:ext cx="2678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Зачем я тут.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400221" y="4250504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 чём расскажу: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 выглядит процесс сборки и доставки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 в этот процесс интегрируется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акие инструменты используются сборки и доставки ПО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36" name="Picture 12" descr="Image result for futurama zoidberg 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22" y="1556792"/>
            <a:ext cx="2857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95657" y="1382772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Я сам:</a:t>
            </a:r>
          </a:p>
          <a:p>
            <a:r>
              <a:rPr lang="ru-RU" dirty="0">
                <a:solidFill>
                  <a:srgbClr val="911010"/>
                </a:solidFill>
              </a:rPr>
              <a:t>К</a:t>
            </a:r>
            <a:r>
              <a:rPr lang="ru-RU" dirty="0"/>
              <a:t>онстантин </a:t>
            </a:r>
            <a:r>
              <a:rPr lang="ru-RU" dirty="0" err="1"/>
              <a:t>Сыроватский</a:t>
            </a:r>
            <a:endParaRPr lang="ru-RU" dirty="0"/>
          </a:p>
          <a:p>
            <a:r>
              <a:rPr lang="en-US" dirty="0">
                <a:solidFill>
                  <a:srgbClr val="911010"/>
                </a:solidFill>
              </a:rPr>
              <a:t>D</a:t>
            </a:r>
            <a:r>
              <a:rPr lang="en-US" dirty="0"/>
              <a:t>evOps </a:t>
            </a:r>
            <a:r>
              <a:rPr lang="ru-RU" dirty="0"/>
              <a:t>Инженер </a:t>
            </a:r>
            <a:r>
              <a:rPr lang="en-US" dirty="0"/>
              <a:t>DP Labs</a:t>
            </a:r>
            <a:endParaRPr lang="ru-RU" dirty="0"/>
          </a:p>
          <a:p>
            <a:r>
              <a:rPr lang="en-US" dirty="0">
                <a:solidFill>
                  <a:srgbClr val="911010"/>
                </a:solidFill>
              </a:rPr>
              <a:t>k</a:t>
            </a:r>
            <a:r>
              <a:rPr lang="en-US" dirty="0"/>
              <a:t>onstantin.syrovatskiy@rubius.com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77D05-B381-4811-9D20-C1146A5CD2CF}"/>
              </a:ext>
            </a:extLst>
          </p:cNvPr>
          <p:cNvSpPr/>
          <p:nvPr/>
        </p:nvSpPr>
        <p:spPr>
          <a:xfrm>
            <a:off x="385537" y="281663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Зачем я тут:</a:t>
            </a:r>
          </a:p>
          <a:p>
            <a:r>
              <a:rPr lang="ru-RU" dirty="0">
                <a:solidFill>
                  <a:srgbClr val="911010"/>
                </a:solidFill>
              </a:rPr>
              <a:t>Я </a:t>
            </a:r>
            <a:r>
              <a:rPr lang="ru-RU" dirty="0"/>
              <a:t>хочу поделится своим опытом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23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20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30800"/>
            <a:ext cx="9000000" cy="1015663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заимодействие компонентов между собой;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нтеграция со другими продуктами;</a:t>
            </a:r>
          </a:p>
        </p:txBody>
      </p:sp>
    </p:spTree>
    <p:extLst>
      <p:ext uri="{BB962C8B-B14F-4D97-AF65-F5344CB8AC3E}">
        <p14:creationId xmlns:p14="http://schemas.microsoft.com/office/powerpoint/2010/main" val="175694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21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30800"/>
            <a:ext cx="9000000" cy="132343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>
                <a:solidFill>
                  <a:schemeClr val="tx1"/>
                </a:solidFill>
              </a:rPr>
              <a:t>овый функционал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Ч</a:t>
            </a:r>
            <a:r>
              <a:rPr lang="ru-RU" sz="2000" dirty="0"/>
              <a:t>то-то ещё;</a:t>
            </a:r>
          </a:p>
        </p:txBody>
      </p:sp>
    </p:spTree>
    <p:extLst>
      <p:ext uri="{BB962C8B-B14F-4D97-AF65-F5344CB8AC3E}">
        <p14:creationId xmlns:p14="http://schemas.microsoft.com/office/powerpoint/2010/main" val="187392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22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29000"/>
            <a:ext cx="9000000" cy="1631216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роизводительность системы (Тесты производительности);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 (Ручное тестирование);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абота всей системы в целом (системные тесты);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агрузочное тестирование (нагрузочные тесты);</a:t>
            </a:r>
          </a:p>
        </p:txBody>
      </p:sp>
    </p:spTree>
    <p:extLst>
      <p:ext uri="{BB962C8B-B14F-4D97-AF65-F5344CB8AC3E}">
        <p14:creationId xmlns:p14="http://schemas.microsoft.com/office/powerpoint/2010/main" val="74931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18806" y="342584"/>
            <a:ext cx="737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Интеграция тестирования в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23</a:t>
            </a:fld>
            <a:endParaRPr lang="ru-R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FC2C18-4E26-4D80-8712-240C882531DF}"/>
              </a:ext>
            </a:extLst>
          </p:cNvPr>
          <p:cNvSpPr/>
          <p:nvPr/>
        </p:nvSpPr>
        <p:spPr>
          <a:xfrm>
            <a:off x="381388" y="1808819"/>
            <a:ext cx="1728192" cy="172819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E01C97-FCFF-41BF-8CC0-0314AA07C8C2}"/>
              </a:ext>
            </a:extLst>
          </p:cNvPr>
          <p:cNvSpPr/>
          <p:nvPr/>
        </p:nvSpPr>
        <p:spPr>
          <a:xfrm>
            <a:off x="479376" y="1916832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Commit &amp; Build</a:t>
            </a:r>
            <a:endParaRPr lang="ru-RU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753C3F2-8C49-4B37-8959-33CDC45EA93C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1CAD417-592E-4D5F-8338-8E843F369C81}"/>
              </a:ext>
            </a:extLst>
          </p:cNvPr>
          <p:cNvSpPr/>
          <p:nvPr/>
        </p:nvSpPr>
        <p:spPr>
          <a:xfrm>
            <a:off x="2309165" y="4406626"/>
            <a:ext cx="1728192" cy="1728192"/>
          </a:xfrm>
          <a:prstGeom prst="pie">
            <a:avLst>
              <a:gd name="adj1" fmla="val 2875091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A9C69F4-9973-4E33-818B-318EF3632BDD}"/>
              </a:ext>
            </a:extLst>
          </p:cNvPr>
          <p:cNvSpPr/>
          <p:nvPr/>
        </p:nvSpPr>
        <p:spPr>
          <a:xfrm>
            <a:off x="2417177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tests</a:t>
            </a:r>
            <a:endParaRPr lang="ru-RU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658B6AD-297D-4B10-86BF-8995F8737827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ellipse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F9BDF13B-5F69-4016-A420-D62BC3BB6701}"/>
              </a:ext>
            </a:extLst>
          </p:cNvPr>
          <p:cNvSpPr/>
          <p:nvPr/>
        </p:nvSpPr>
        <p:spPr>
          <a:xfrm>
            <a:off x="4843823" y="1808821"/>
            <a:ext cx="1728192" cy="1728192"/>
          </a:xfrm>
          <a:prstGeom prst="pie">
            <a:avLst>
              <a:gd name="adj1" fmla="val 7756467"/>
              <a:gd name="adj2" fmla="val 16200000"/>
            </a:avLst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A6AD2E-C24D-45C4-9D8B-9618C2796764}"/>
              </a:ext>
            </a:extLst>
          </p:cNvPr>
          <p:cNvSpPr/>
          <p:nvPr/>
        </p:nvSpPr>
        <p:spPr>
          <a:xfrm>
            <a:off x="4951835" y="1916833"/>
            <a:ext cx="1512168" cy="1512168"/>
          </a:xfrm>
          <a:prstGeom prst="ellipse">
            <a:avLst/>
          </a:prstGeom>
          <a:solidFill>
            <a:schemeClr val="accent6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Acceptance tests</a:t>
            </a:r>
            <a:endParaRPr lang="ru-RU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1C32F6-0454-40D8-BA74-BFE23E91F705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735952B5-BF55-48B5-AA54-1E4EDD28CE1E}"/>
              </a:ext>
            </a:extLst>
          </p:cNvPr>
          <p:cNvSpPr/>
          <p:nvPr/>
        </p:nvSpPr>
        <p:spPr>
          <a:xfrm>
            <a:off x="7188920" y="4406626"/>
            <a:ext cx="1728192" cy="1728192"/>
          </a:xfrm>
          <a:prstGeom prst="pie">
            <a:avLst>
              <a:gd name="adj1" fmla="val 12543372"/>
              <a:gd name="adj2" fmla="val 16200000"/>
            </a:avLst>
          </a:prstGeom>
          <a:solidFill>
            <a:schemeClr val="accent2">
              <a:lumMod val="60000"/>
              <a:lumOff val="40000"/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878AD7-99A4-4EE1-B731-CE622C781944}"/>
              </a:ext>
            </a:extLst>
          </p:cNvPr>
          <p:cNvSpPr/>
          <p:nvPr/>
        </p:nvSpPr>
        <p:spPr>
          <a:xfrm>
            <a:off x="7296932" y="4514638"/>
            <a:ext cx="1512168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Staging &amp; production</a:t>
            </a:r>
            <a:endParaRPr lang="ru-RU" sz="1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B417D6-EF15-41C8-BB0A-0AC023031040}"/>
              </a:ext>
            </a:extLst>
          </p:cNvPr>
          <p:cNvSpPr/>
          <p:nvPr/>
        </p:nvSpPr>
        <p:spPr>
          <a:xfrm>
            <a:off x="9316282" y="1808820"/>
            <a:ext cx="1728192" cy="1728192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3CA0CC-F55F-4110-ADFD-3CEBD7B29DF0}"/>
              </a:ext>
            </a:extLst>
          </p:cNvPr>
          <p:cNvSpPr/>
          <p:nvPr/>
        </p:nvSpPr>
        <p:spPr>
          <a:xfrm>
            <a:off x="9424294" y="1916832"/>
            <a:ext cx="1512168" cy="1512168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  <a:endParaRPr lang="ru-RU" sz="1400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5FCA5F-793E-4F1D-9A38-C306809B17BD}"/>
              </a:ext>
            </a:extLst>
          </p:cNvPr>
          <p:cNvCxnSpPr>
            <a:endCxn id="31" idx="2"/>
          </p:cNvCxnSpPr>
          <p:nvPr/>
        </p:nvCxnSpPr>
        <p:spPr>
          <a:xfrm rot="16200000" flipH="1">
            <a:off x="905457" y="3867014"/>
            <a:ext cx="1733710" cy="1073705"/>
          </a:xfrm>
          <a:prstGeom prst="curvedConnector2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4FDE149-2C5F-4481-BDBD-DEF7F5CACF92}"/>
              </a:ext>
            </a:extLst>
          </p:cNvPr>
          <p:cNvCxnSpPr>
            <a:stCxn id="31" idx="3"/>
            <a:endCxn id="34" idx="2"/>
          </p:cNvCxnSpPr>
          <p:nvPr/>
        </p:nvCxnSpPr>
        <p:spPr>
          <a:xfrm rot="5400000" flipH="1" flipV="1">
            <a:off x="3141688" y="2704491"/>
            <a:ext cx="1733709" cy="1670562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B6B9D2A-1358-4E70-835E-9143DA13C546}"/>
              </a:ext>
            </a:extLst>
          </p:cNvPr>
          <p:cNvCxnSpPr>
            <a:cxnSpLocks/>
            <a:stCxn id="33" idx="6"/>
            <a:endCxn id="37" idx="3"/>
          </p:cNvCxnSpPr>
          <p:nvPr/>
        </p:nvCxnSpPr>
        <p:spPr>
          <a:xfrm>
            <a:off x="6572015" y="2672917"/>
            <a:ext cx="1481001" cy="1733709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61B3CEF-7C3A-492C-899B-A56ADD3281F0}"/>
              </a:ext>
            </a:extLst>
          </p:cNvPr>
          <p:cNvCxnSpPr>
            <a:cxnSpLocks/>
            <a:stCxn id="36" idx="6"/>
            <a:endCxn id="39" idx="4"/>
          </p:cNvCxnSpPr>
          <p:nvPr/>
        </p:nvCxnSpPr>
        <p:spPr>
          <a:xfrm flipV="1">
            <a:off x="8917112" y="3537012"/>
            <a:ext cx="1263266" cy="1733710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C6CBF-CDF1-4D7B-BDCF-214192939824}"/>
              </a:ext>
            </a:extLst>
          </p:cNvPr>
          <p:cNvSpPr/>
          <p:nvPr/>
        </p:nvSpPr>
        <p:spPr>
          <a:xfrm>
            <a:off x="1596000" y="1629000"/>
            <a:ext cx="9000000" cy="1323439"/>
          </a:xfrm>
          <a:prstGeom prst="rect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Что проверяется: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>
                <a:solidFill>
                  <a:schemeClr val="tx1"/>
                </a:solidFill>
              </a:rPr>
              <a:t>ользовательские истории (Ручное тестирование);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11010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 – B </a:t>
            </a:r>
            <a:r>
              <a:rPr lang="ru-RU" sz="2000" dirty="0">
                <a:solidFill>
                  <a:schemeClr val="tx1"/>
                </a:solidFill>
              </a:rPr>
              <a:t>тестирование</a:t>
            </a:r>
            <a:r>
              <a:rPr lang="ru-RU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есты </a:t>
            </a:r>
            <a:r>
              <a:rPr lang="en-US" sz="2000" dirty="0"/>
              <a:t>post-deployment;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887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546851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Основных инструментов всего 4: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VCS de-facto Git – </a:t>
            </a:r>
            <a:r>
              <a:rPr lang="ru-RU" sz="2000" dirty="0"/>
              <a:t>Система контроля версий кода приложения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tool </a:t>
            </a:r>
            <a:r>
              <a:rPr lang="ru-RU" sz="2000" dirty="0"/>
              <a:t>– Утилита для сборки приложения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Artifact Registry</a:t>
            </a:r>
            <a:r>
              <a:rPr lang="ru-RU" sz="2000" dirty="0"/>
              <a:t> – Хранилище готовых версий 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Deployment tool</a:t>
            </a:r>
            <a:r>
              <a:rPr lang="ru-RU" sz="2000" dirty="0"/>
              <a:t> – Утилита для развёртывания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7F5D6-9320-46D6-9E5F-961AFC225303}"/>
              </a:ext>
            </a:extLst>
          </p:cNvPr>
          <p:cNvSpPr txBox="1"/>
          <p:nvPr/>
        </p:nvSpPr>
        <p:spPr>
          <a:xfrm>
            <a:off x="627483" y="4077072"/>
            <a:ext cx="546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Обычно это все 4 инструмента совмещены в универсальный комбайн, но это не всегда так и не всегда хорошо.</a:t>
            </a:r>
          </a:p>
        </p:txBody>
      </p:sp>
      <p:pic>
        <p:nvPicPr>
          <p:cNvPr id="7170" name="Picture 2" descr="Image result for futurama meme">
            <a:extLst>
              <a:ext uri="{FF2B5EF4-FFF2-40B4-BE49-F238E27FC236}">
                <a16:creationId xmlns:a16="http://schemas.microsoft.com/office/drawing/2014/main" id="{5E575F8C-B403-4620-BDCD-2C35FE82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61" y="145531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5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25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2" y="1054795"/>
            <a:ext cx="48612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</a:t>
            </a:r>
            <a:r>
              <a:rPr lang="en-US" sz="2000" dirty="0"/>
              <a:t>I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Travis-CI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Bamboo/GitLab-CI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VSTF</a:t>
            </a:r>
            <a:endParaRPr lang="ru-RU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627483" y="4439949"/>
            <a:ext cx="48612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Trigger – </a:t>
            </a:r>
            <a:r>
              <a:rPr lang="ru-RU" sz="2000" dirty="0"/>
              <a:t>условие старта сборки;</a:t>
            </a:r>
          </a:p>
          <a:p>
            <a:r>
              <a:rPr lang="en-US" sz="2000" dirty="0"/>
              <a:t>Build – </a:t>
            </a:r>
            <a:r>
              <a:rPr lang="ru-RU" sz="2000" dirty="0"/>
              <a:t>Процесс сборки приложения;</a:t>
            </a:r>
          </a:p>
          <a:p>
            <a:r>
              <a:rPr lang="en-US" sz="2000" dirty="0"/>
              <a:t>Artifact – </a:t>
            </a:r>
            <a:r>
              <a:rPr lang="ru-RU" sz="2000" dirty="0"/>
              <a:t>Всё что получается на выходе из сборки приложения;</a:t>
            </a:r>
          </a:p>
          <a:p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3879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К</a:t>
            </a:r>
            <a:r>
              <a:rPr lang="ru-RU" sz="2000" dirty="0"/>
              <a:t>ак это работает на примере </a:t>
            </a:r>
            <a:r>
              <a:rPr lang="en-US" sz="2000" dirty="0"/>
              <a:t>Gitlab-CI. </a:t>
            </a:r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64C71-7A18-4B17-98FC-6DA1E017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29" y="1588466"/>
            <a:ext cx="8732541" cy="445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1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27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Г</a:t>
            </a:r>
            <a:r>
              <a:rPr lang="ru-RU" sz="2000" dirty="0"/>
              <a:t>лавная страница проекта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1FD6C-37DF-413B-9216-B7E88E9B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24" y="1701125"/>
            <a:ext cx="8737957" cy="44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26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28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ipeline</a:t>
            </a:r>
            <a:r>
              <a:rPr lang="ru-RU" sz="2000" dirty="0"/>
              <a:t>/</a:t>
            </a:r>
            <a:r>
              <a:rPr lang="en-US" sz="2000" dirty="0" err="1"/>
              <a:t>Buildchains</a:t>
            </a:r>
            <a:endParaRPr lang="ru-R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7E273-69B2-469A-B2B9-E3C84BA1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65" y="1596862"/>
            <a:ext cx="9278869" cy="4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7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29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епозиторий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80B50-CC22-4AB2-AA4E-25B82349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21" y="1596862"/>
            <a:ext cx="8737957" cy="44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428137" y="342584"/>
            <a:ext cx="555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Я тестировщик! Или нет…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335360" y="1377960"/>
            <a:ext cx="56886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е задавались вопросами: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«Н</a:t>
            </a:r>
            <a:r>
              <a:rPr lang="ru-RU" sz="2000" dirty="0"/>
              <a:t>у вот теперь я умею тестировать. И что?»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11010"/>
                </a:solidFill>
              </a:rPr>
              <a:t> </a:t>
            </a:r>
            <a:r>
              <a:rPr lang="ru-RU" sz="2000" dirty="0">
                <a:solidFill>
                  <a:srgbClr val="911010"/>
                </a:solidFill>
              </a:rPr>
              <a:t>«К</a:t>
            </a:r>
            <a:r>
              <a:rPr lang="ru-RU" sz="2000" dirty="0"/>
              <a:t>то</a:t>
            </a:r>
            <a:r>
              <a:rPr lang="en-US" sz="2000" dirty="0"/>
              <a:t> </a:t>
            </a:r>
            <a:r>
              <a:rPr lang="ru-RU" sz="2000" dirty="0"/>
              <a:t>все эти аналитики, админы, менеджеры, </a:t>
            </a:r>
            <a:r>
              <a:rPr lang="ru-RU" sz="2000" dirty="0" err="1"/>
              <a:t>девопсы</a:t>
            </a:r>
            <a:r>
              <a:rPr lang="ru-RU" sz="2000" dirty="0"/>
              <a:t>, </a:t>
            </a:r>
            <a:r>
              <a:rPr lang="ru-RU" sz="2000" dirty="0" err="1"/>
              <a:t>тимлиды</a:t>
            </a:r>
            <a:r>
              <a:rPr lang="ru-RU" sz="2000" dirty="0"/>
              <a:t>, </a:t>
            </a:r>
            <a:r>
              <a:rPr lang="ru-RU" sz="2000" dirty="0" err="1"/>
              <a:t>фронтэндеры</a:t>
            </a:r>
            <a:r>
              <a:rPr lang="ru-RU" sz="2000" dirty="0"/>
              <a:t>, </a:t>
            </a:r>
            <a:r>
              <a:rPr lang="ru-RU" sz="2000" dirty="0" err="1"/>
              <a:t>бекэндеры</a:t>
            </a:r>
            <a:r>
              <a:rPr lang="ru-RU" sz="2000" dirty="0"/>
              <a:t>, ДБА и вот тот чувак в свитере? И что они делают в команде?»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«К</a:t>
            </a:r>
            <a:r>
              <a:rPr lang="ru-RU" sz="2000" dirty="0"/>
              <a:t>ак мне запустить приложение?»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«А</a:t>
            </a:r>
            <a:r>
              <a:rPr lang="ru-RU" sz="2000" dirty="0"/>
              <a:t> как делаются новые </a:t>
            </a:r>
            <a:r>
              <a:rPr lang="ru-RU" sz="2000" strike="sngStrike" dirty="0"/>
              <a:t>баги</a:t>
            </a:r>
            <a:r>
              <a:rPr lang="ru-RU" sz="2000" dirty="0"/>
              <a:t> фичи?»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05" y="1736177"/>
            <a:ext cx="4806395" cy="3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9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25470" y="342584"/>
            <a:ext cx="4365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Инструменты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CI/CD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30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AD495-61BF-4660-AA48-38891BFE1A2D}"/>
              </a:ext>
            </a:extLst>
          </p:cNvPr>
          <p:cNvSpPr/>
          <p:nvPr/>
        </p:nvSpPr>
        <p:spPr>
          <a:xfrm>
            <a:off x="479376" y="1196752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Т</a:t>
            </a:r>
            <a:r>
              <a:rPr lang="ru-RU" sz="2000" dirty="0"/>
              <a:t>естовые окружения</a:t>
            </a:r>
            <a:r>
              <a:rPr lang="en-US" sz="2000" dirty="0"/>
              <a:t>. </a:t>
            </a:r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E0D84-0218-4A10-B2BC-6A5AD15F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716021"/>
            <a:ext cx="9962810" cy="2432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D6B20-5A78-4C19-B548-F78914F2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4387617"/>
            <a:ext cx="9962810" cy="14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33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064746" y="342584"/>
            <a:ext cx="42867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Домашнее задание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31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2B730-23BD-4568-89A8-0A1474852FED}"/>
              </a:ext>
            </a:extLst>
          </p:cNvPr>
          <p:cNvSpPr/>
          <p:nvPr/>
        </p:nvSpPr>
        <p:spPr>
          <a:xfrm>
            <a:off x="627483" y="1377960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7B87AE-BDB9-45D9-B99C-80DD44D77169}"/>
              </a:ext>
            </a:extLst>
          </p:cNvPr>
          <p:cNvSpPr/>
          <p:nvPr/>
        </p:nvSpPr>
        <p:spPr>
          <a:xfrm>
            <a:off x="627483" y="988915"/>
            <a:ext cx="68366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ырнём глубже.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З</a:t>
            </a:r>
            <a:r>
              <a:rPr lang="ru-RU" sz="2000" dirty="0"/>
              <a:t>арегистрироваться на </a:t>
            </a:r>
            <a:r>
              <a:rPr lang="en-US" sz="2000" dirty="0">
                <a:hlinkClick r:id="rId3"/>
              </a:rPr>
              <a:t>http://qa-course-ci.rubius.com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З</a:t>
            </a:r>
            <a:r>
              <a:rPr lang="ru-RU" sz="2000" dirty="0"/>
              <a:t>апросить доступ к проекту </a:t>
            </a:r>
            <a:r>
              <a:rPr lang="en-US" sz="2000" dirty="0"/>
              <a:t>Application</a:t>
            </a:r>
            <a:r>
              <a:rPr lang="ru-RU" sz="2000" dirty="0"/>
              <a:t>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У</a:t>
            </a:r>
            <a:r>
              <a:rPr lang="ru-RU" sz="2000" dirty="0"/>
              <a:t>видеть, что что-то не так.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</a:t>
            </a:r>
            <a:r>
              <a:rPr lang="ru-RU" sz="2000" dirty="0" err="1"/>
              <a:t>билд</a:t>
            </a:r>
            <a:r>
              <a:rPr lang="en-US" sz="2000" dirty="0"/>
              <a:t>,</a:t>
            </a:r>
            <a:r>
              <a:rPr lang="ru-RU" sz="2000" dirty="0"/>
              <a:t> сломавший тесты.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коммит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Н</a:t>
            </a:r>
            <a:r>
              <a:rPr lang="ru-RU" sz="2000" dirty="0"/>
              <a:t>айти код</a:t>
            </a:r>
            <a:r>
              <a:rPr lang="en-US" sz="2000" dirty="0"/>
              <a:t>,</a:t>
            </a:r>
            <a:r>
              <a:rPr lang="ru-RU" sz="2000" dirty="0"/>
              <a:t> сломавший тесты.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писать как </a:t>
            </a:r>
            <a:r>
              <a:rPr lang="ru-RU" sz="2000" dirty="0" err="1"/>
              <a:t>пофиксить</a:t>
            </a:r>
            <a:r>
              <a:rPr lang="ru-RU" sz="2000" dirty="0"/>
              <a:t> тесты/код</a:t>
            </a:r>
            <a:r>
              <a:rPr lang="en-US" sz="2000" dirty="0"/>
              <a:t>.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писать процесс.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одробные инструкции по адресу:</a:t>
            </a:r>
          </a:p>
        </p:txBody>
      </p:sp>
      <p:pic>
        <p:nvPicPr>
          <p:cNvPr id="5126" name="Picture 6" descr="Image result for futurama">
            <a:extLst>
              <a:ext uri="{FF2B5EF4-FFF2-40B4-BE49-F238E27FC236}">
                <a16:creationId xmlns:a16="http://schemas.microsoft.com/office/drawing/2014/main" id="{3F5F152C-A714-41F2-B952-3D6CE20E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82" y="988915"/>
            <a:ext cx="3864749" cy="51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41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1992314" y="3170424"/>
            <a:ext cx="8207375" cy="690624"/>
          </a:xfrm>
        </p:spPr>
        <p:txBody>
          <a:bodyPr>
            <a:noAutofit/>
          </a:bodyPr>
          <a:lstStyle/>
          <a:p>
            <a:r>
              <a:rPr lang="ru-RU" spc="100" dirty="0">
                <a:solidFill>
                  <a:srgbClr val="8A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65" y="383233"/>
            <a:ext cx="4526363" cy="1629491"/>
          </a:xfrm>
          <a:prstGeom prst="rect">
            <a:avLst/>
          </a:prstGeo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28EC01E1-F34C-45BF-B1CE-44ADBA7AF078}"/>
              </a:ext>
            </a:extLst>
          </p:cNvPr>
          <p:cNvSpPr>
            <a:spLocks/>
          </p:cNvSpPr>
          <p:nvPr/>
        </p:nvSpPr>
        <p:spPr bwMode="auto">
          <a:xfrm>
            <a:off x="3936207" y="5517232"/>
            <a:ext cx="431958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academy.rubius.com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konstantin.syrovatskiy@rubius.com</a:t>
            </a:r>
          </a:p>
          <a:p>
            <a:pPr marL="342900" indent="-342900" algn="ctr">
              <a:spcBef>
                <a:spcPts val="600"/>
              </a:spcBef>
            </a:pPr>
            <a:r>
              <a:rPr lang="ru-RU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Константин </a:t>
            </a:r>
            <a:r>
              <a:rPr lang="ru-RU" sz="1600" dirty="0" err="1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Сыроватский</a:t>
            </a:r>
            <a:r>
              <a:rPr lang="en-US" sz="1600" dirty="0">
                <a:latin typeface="Segoe UI Semilight" panose="020B0402040204020203" pitchFamily="34" charset="0"/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lang="ru-RU" sz="1600" dirty="0">
              <a:latin typeface="Segoe UI Semilight" panose="020B0402040204020203" pitchFamily="34" charset="0"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05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B0B0F-F36D-4760-B623-0DC0EEAAF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3" name="Picture 2" descr="Image result for futurama meme">
            <a:extLst>
              <a:ext uri="{FF2B5EF4-FFF2-40B4-BE49-F238E27FC236}">
                <a16:creationId xmlns:a16="http://schemas.microsoft.com/office/drawing/2014/main" id="{FE8C5FF7-3F4E-4A42-845D-B8736229A5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569013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futurama stop">
            <a:extLst>
              <a:ext uri="{FF2B5EF4-FFF2-40B4-BE49-F238E27FC236}">
                <a16:creationId xmlns:a16="http://schemas.microsoft.com/office/drawing/2014/main" id="{E9692C64-546F-4816-837D-0439A7DE51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85725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futurama stop">
            <a:extLst>
              <a:ext uri="{FF2B5EF4-FFF2-40B4-BE49-F238E27FC236}">
                <a16:creationId xmlns:a16="http://schemas.microsoft.com/office/drawing/2014/main" id="{6E6C5B7C-BFCA-4AEA-9276-96DF99CA1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569677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futurama meme">
            <a:extLst>
              <a:ext uri="{FF2B5EF4-FFF2-40B4-BE49-F238E27FC236}">
                <a16:creationId xmlns:a16="http://schemas.microsoft.com/office/drawing/2014/main" id="{3E98FD39-94C2-4547-A69B-A11215C4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707" y="2027946"/>
            <a:ext cx="33432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0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746" y="342584"/>
            <a:ext cx="752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Версионность кода и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4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Д</a:t>
            </a:r>
            <a:r>
              <a:rPr lang="ru-RU" sz="2000" dirty="0"/>
              <a:t>евелопер Вася написал новую фичу.  И нам бы её «</a:t>
            </a:r>
            <a:r>
              <a:rPr lang="ru-RU" sz="2000" dirty="0" err="1"/>
              <a:t>потестировать</a:t>
            </a:r>
            <a:r>
              <a:rPr lang="ru-RU" sz="2000" dirty="0"/>
              <a:t>», но где и как получить новую версию приложения?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И</a:t>
            </a:r>
            <a:r>
              <a:rPr lang="ru-RU" sz="2000" dirty="0"/>
              <a:t> девелопер Аня «</a:t>
            </a:r>
            <a:r>
              <a:rPr lang="ru-RU" sz="2000" dirty="0" err="1"/>
              <a:t>пофиксила</a:t>
            </a:r>
            <a:r>
              <a:rPr lang="ru-RU" sz="2000" dirty="0"/>
              <a:t>» старый баг. И нам бы посмотреть, действительно ли он «</a:t>
            </a:r>
            <a:r>
              <a:rPr lang="ru-RU" sz="2000" dirty="0" err="1"/>
              <a:t>пофикшен</a:t>
            </a:r>
            <a:r>
              <a:rPr lang="ru-RU" sz="2000" dirty="0"/>
              <a:t>».</a:t>
            </a:r>
            <a:r>
              <a:rPr lang="en-US" sz="2000" dirty="0"/>
              <a:t> </a:t>
            </a:r>
            <a:r>
              <a:rPr lang="ru-RU" sz="2000" dirty="0"/>
              <a:t>Не отдавать же заказчику, а вдруг сломали, что-то ещё.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 ещё менеджеру Мише нужно посмотреть баг в отчёте пользователя. А как посмотреть у пользователя или где воспроизвести самому?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376DE-643F-4C2C-B647-083430786F66}"/>
              </a:ext>
            </a:extLst>
          </p:cNvPr>
          <p:cNvSpPr/>
          <p:nvPr/>
        </p:nvSpPr>
        <p:spPr>
          <a:xfrm>
            <a:off x="6888088" y="2656969"/>
            <a:ext cx="5079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Словарик тестировщика: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родукт/приложение – в контексте лекции, разрабатываемое командой ПО.</a:t>
            </a:r>
          </a:p>
        </p:txBody>
      </p:sp>
    </p:spTree>
    <p:extLst>
      <p:ext uri="{BB962C8B-B14F-4D97-AF65-F5344CB8AC3E}">
        <p14:creationId xmlns:p14="http://schemas.microsoft.com/office/powerpoint/2010/main" val="55835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444746" y="342584"/>
            <a:ext cx="7526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Версионность кода и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5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олучение новой версии продукта из кода. </a:t>
            </a:r>
          </a:p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борка приложения.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F8F3C-E084-4865-8F1A-DEC83BFE6634}"/>
              </a:ext>
            </a:extLst>
          </p:cNvPr>
          <p:cNvSpPr/>
          <p:nvPr/>
        </p:nvSpPr>
        <p:spPr>
          <a:xfrm>
            <a:off x="335360" y="2474891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П</a:t>
            </a:r>
            <a:r>
              <a:rPr lang="ru-RU" sz="2000" dirty="0"/>
              <a:t>олучить новую версию продукта с исправлениями Васи или Ани, а ещё получить текущую версию для воспроизведения бага от пользователя.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AF6C-A170-4DF6-A5D9-03B9B3987381}"/>
              </a:ext>
            </a:extLst>
          </p:cNvPr>
          <p:cNvSpPr/>
          <p:nvPr/>
        </p:nvSpPr>
        <p:spPr>
          <a:xfrm>
            <a:off x="376660" y="4187375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Г</a:t>
            </a:r>
            <a:r>
              <a:rPr lang="ru-RU" sz="2000" dirty="0"/>
              <a:t>де хранить версии кода?</a:t>
            </a:r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 где хранить версии приложений</a:t>
            </a:r>
            <a:r>
              <a:rPr lang="ru-RU" sz="2000" dirty="0">
                <a:solidFill>
                  <a:srgbClr val="911010"/>
                </a:solidFill>
              </a:rPr>
              <a:t>?</a:t>
            </a:r>
            <a:endParaRPr lang="ru-RU" sz="2000" dirty="0"/>
          </a:p>
        </p:txBody>
      </p:sp>
      <p:pic>
        <p:nvPicPr>
          <p:cNvPr id="9" name="Picture 2" descr="Image result for futurama gitflow">
            <a:extLst>
              <a:ext uri="{FF2B5EF4-FFF2-40B4-BE49-F238E27FC236}">
                <a16:creationId xmlns:a16="http://schemas.microsoft.com/office/drawing/2014/main" id="{29F1142A-7434-4F06-8D61-92493D5F6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224" y="13536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2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32988" y="342584"/>
            <a:ext cx="65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Система контроля версий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6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истема контроля версий </a:t>
            </a:r>
            <a:r>
              <a:rPr lang="en-US" sz="2000" dirty="0"/>
              <a:t>Git.</a:t>
            </a:r>
            <a:endParaRPr 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2C92A-20BE-4B95-898C-A2DEBF52203D}"/>
              </a:ext>
            </a:extLst>
          </p:cNvPr>
          <p:cNvSpPr/>
          <p:nvPr/>
        </p:nvSpPr>
        <p:spPr>
          <a:xfrm>
            <a:off x="335360" y="2361824"/>
            <a:ext cx="5688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Словарик Тестировщика:</a:t>
            </a:r>
            <a:endParaRPr lang="en-US" sz="2000" dirty="0">
              <a:solidFill>
                <a:srgbClr val="911010"/>
              </a:solidFill>
            </a:endParaRPr>
          </a:p>
          <a:p>
            <a:r>
              <a:rPr lang="en-US" sz="2000" dirty="0">
                <a:solidFill>
                  <a:srgbClr val="911010"/>
                </a:solidFill>
              </a:rPr>
              <a:t>R</a:t>
            </a:r>
            <a:r>
              <a:rPr lang="en-US" sz="2000" dirty="0"/>
              <a:t>epository</a:t>
            </a:r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B</a:t>
            </a:r>
            <a:r>
              <a:rPr lang="en-US" sz="2000" dirty="0"/>
              <a:t>ranch</a:t>
            </a:r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C</a:t>
            </a:r>
            <a:r>
              <a:rPr lang="en-US" sz="2000" dirty="0"/>
              <a:t>ommit</a:t>
            </a:r>
          </a:p>
          <a:p>
            <a:r>
              <a:rPr lang="en-US" sz="2000" dirty="0">
                <a:solidFill>
                  <a:srgbClr val="911010"/>
                </a:solidFill>
              </a:rPr>
              <a:t>M</a:t>
            </a:r>
            <a:r>
              <a:rPr lang="en-US" sz="2000" dirty="0"/>
              <a:t>erge</a:t>
            </a:r>
          </a:p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ull/push</a:t>
            </a:r>
            <a:r>
              <a:rPr lang="ru-RU" sz="2000" dirty="0"/>
              <a:t>/</a:t>
            </a:r>
            <a:r>
              <a:rPr lang="en-US" sz="2000" dirty="0"/>
              <a:t>checkout</a:t>
            </a:r>
          </a:p>
          <a:p>
            <a:r>
              <a:rPr lang="en-US" sz="2000" dirty="0">
                <a:solidFill>
                  <a:srgbClr val="911010"/>
                </a:solidFill>
              </a:rPr>
              <a:t>P</a:t>
            </a:r>
            <a:r>
              <a:rPr lang="en-US" sz="2000" dirty="0"/>
              <a:t>ull Request</a:t>
            </a:r>
          </a:p>
          <a:p>
            <a:r>
              <a:rPr lang="en-US" sz="2000" dirty="0" err="1">
                <a:solidFill>
                  <a:srgbClr val="911010"/>
                </a:solidFill>
              </a:rPr>
              <a:t>W</a:t>
            </a:r>
            <a:r>
              <a:rPr lang="en-US" sz="2000" dirty="0" err="1"/>
              <a:t>orkFlow</a:t>
            </a:r>
            <a:endParaRPr lang="en-US" sz="2000" dirty="0"/>
          </a:p>
          <a:p>
            <a:endParaRPr lang="ru-RU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EE5C2B-F6A9-47FB-BE3E-375E0AEE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53" y="1778070"/>
            <a:ext cx="6674047" cy="43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932988" y="342584"/>
            <a:ext cx="6550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Система контроля версий </a:t>
            </a: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Р</a:t>
            </a:r>
            <a:r>
              <a:rPr lang="ru-RU" sz="2000" dirty="0"/>
              <a:t>абочий процесс </a:t>
            </a:r>
            <a:r>
              <a:rPr lang="en-US" sz="2000" dirty="0"/>
              <a:t>aka</a:t>
            </a:r>
            <a:r>
              <a:rPr lang="ru-RU" sz="2000" dirty="0"/>
              <a:t> </a:t>
            </a:r>
            <a:r>
              <a:rPr lang="en-US" sz="2000" dirty="0"/>
              <a:t>workflow</a:t>
            </a:r>
            <a:endParaRPr lang="ru-RU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EA7E51-A9CF-4A4A-8A61-721E4F857286}"/>
              </a:ext>
            </a:extLst>
          </p:cNvPr>
          <p:cNvCxnSpPr>
            <a:cxnSpLocks/>
          </p:cNvCxnSpPr>
          <p:nvPr/>
        </p:nvCxnSpPr>
        <p:spPr>
          <a:xfrm flipV="1">
            <a:off x="911424" y="2780928"/>
            <a:ext cx="10081120" cy="12700"/>
          </a:xfrm>
          <a:prstGeom prst="straightConnector1">
            <a:avLst/>
          </a:prstGeom>
          <a:ln w="38100">
            <a:solidFill>
              <a:srgbClr val="91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4889E3D-972E-4162-941A-C24D10DAAB28}"/>
              </a:ext>
            </a:extLst>
          </p:cNvPr>
          <p:cNvCxnSpPr/>
          <p:nvPr/>
        </p:nvCxnSpPr>
        <p:spPr>
          <a:xfrm>
            <a:off x="1559496" y="2780928"/>
            <a:ext cx="1368152" cy="1296144"/>
          </a:xfrm>
          <a:prstGeom prst="curvedConnector3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B7C2A4-8D05-432B-B235-FBCC14FDDC70}"/>
              </a:ext>
            </a:extLst>
          </p:cNvPr>
          <p:cNvCxnSpPr/>
          <p:nvPr/>
        </p:nvCxnSpPr>
        <p:spPr>
          <a:xfrm>
            <a:off x="2927648" y="4077072"/>
            <a:ext cx="2808312" cy="0"/>
          </a:xfrm>
          <a:prstGeom prst="line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5461C77-235F-4695-9195-04078D25DA23}"/>
              </a:ext>
            </a:extLst>
          </p:cNvPr>
          <p:cNvSpPr/>
          <p:nvPr/>
        </p:nvSpPr>
        <p:spPr>
          <a:xfrm>
            <a:off x="2788972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CF7A86-0D47-4E81-B352-3C2BE20C6445}"/>
              </a:ext>
            </a:extLst>
          </p:cNvPr>
          <p:cNvCxnSpPr/>
          <p:nvPr/>
        </p:nvCxnSpPr>
        <p:spPr>
          <a:xfrm>
            <a:off x="5735960" y="4077072"/>
            <a:ext cx="2808312" cy="0"/>
          </a:xfrm>
          <a:prstGeom prst="line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13934D-82F8-4321-B3A3-51B572D1C83A}"/>
              </a:ext>
            </a:extLst>
          </p:cNvPr>
          <p:cNvSpPr/>
          <p:nvPr/>
        </p:nvSpPr>
        <p:spPr>
          <a:xfrm>
            <a:off x="5597284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08309BE-8874-4BB9-B74F-B5AAB327808D}"/>
              </a:ext>
            </a:extLst>
          </p:cNvPr>
          <p:cNvCxnSpPr/>
          <p:nvPr/>
        </p:nvCxnSpPr>
        <p:spPr>
          <a:xfrm flipV="1">
            <a:off x="8544272" y="2780928"/>
            <a:ext cx="1368152" cy="1296144"/>
          </a:xfrm>
          <a:prstGeom prst="curvedConnector3">
            <a:avLst/>
          </a:prstGeom>
          <a:ln w="38100">
            <a:solidFill>
              <a:srgbClr val="91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A5F49E0-4D8D-4BE6-A2A7-A27C447D9F5F}"/>
              </a:ext>
            </a:extLst>
          </p:cNvPr>
          <p:cNvSpPr/>
          <p:nvPr/>
        </p:nvSpPr>
        <p:spPr>
          <a:xfrm>
            <a:off x="8405596" y="3933059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3095840C-A22C-46D8-881F-9F9E7ADE0AA3}"/>
              </a:ext>
            </a:extLst>
          </p:cNvPr>
          <p:cNvCxnSpPr/>
          <p:nvPr/>
        </p:nvCxnSpPr>
        <p:spPr>
          <a:xfrm>
            <a:off x="1559496" y="2793628"/>
            <a:ext cx="2165580" cy="214754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9C15BE7-C2B7-4BFC-85B0-0F6D28C53793}"/>
              </a:ext>
            </a:extLst>
          </p:cNvPr>
          <p:cNvSpPr/>
          <p:nvPr/>
        </p:nvSpPr>
        <p:spPr>
          <a:xfrm>
            <a:off x="9529688" y="2649614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399183-16C8-4632-87D3-24A40B9D481D}"/>
              </a:ext>
            </a:extLst>
          </p:cNvPr>
          <p:cNvCxnSpPr/>
          <p:nvPr/>
        </p:nvCxnSpPr>
        <p:spPr>
          <a:xfrm>
            <a:off x="3588948" y="4941167"/>
            <a:ext cx="28083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263E5DE-CFD8-4FBD-9C12-339E7245432B}"/>
              </a:ext>
            </a:extLst>
          </p:cNvPr>
          <p:cNvSpPr/>
          <p:nvPr/>
        </p:nvSpPr>
        <p:spPr>
          <a:xfrm>
            <a:off x="3588948" y="479715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A1A20F2-58D8-4C63-B2C4-4A084A1D57F8}"/>
              </a:ext>
            </a:extLst>
          </p:cNvPr>
          <p:cNvCxnSpPr>
            <a:cxnSpLocks/>
          </p:cNvCxnSpPr>
          <p:nvPr/>
        </p:nvCxnSpPr>
        <p:spPr>
          <a:xfrm flipH="1">
            <a:off x="6307734" y="2780927"/>
            <a:ext cx="2167200" cy="2147540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2631EEC-D78D-41BB-AEC9-F9963E6C391B}"/>
              </a:ext>
            </a:extLst>
          </p:cNvPr>
          <p:cNvSpPr/>
          <p:nvPr/>
        </p:nvSpPr>
        <p:spPr>
          <a:xfrm>
            <a:off x="6276020" y="479715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9D3DA31-E697-4145-9E62-30E42FCF97A2}"/>
              </a:ext>
            </a:extLst>
          </p:cNvPr>
          <p:cNvSpPr/>
          <p:nvPr/>
        </p:nvSpPr>
        <p:spPr>
          <a:xfrm>
            <a:off x="8472264" y="2636913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21EE5E-4E3D-4AB2-A993-B7FECF350E99}"/>
              </a:ext>
            </a:extLst>
          </p:cNvPr>
          <p:cNvSpPr/>
          <p:nvPr/>
        </p:nvSpPr>
        <p:spPr>
          <a:xfrm>
            <a:off x="1420820" y="2636914"/>
            <a:ext cx="277352" cy="28802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110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0BDDE9-9254-42E3-9B74-60AE30D4E7D4}"/>
              </a:ext>
            </a:extLst>
          </p:cNvPr>
          <p:cNvSpPr/>
          <p:nvPr/>
        </p:nvSpPr>
        <p:spPr>
          <a:xfrm>
            <a:off x="7450113" y="4290421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feature/</a:t>
            </a:r>
            <a:r>
              <a:rPr lang="en-US" sz="2000" dirty="0" err="1"/>
              <a:t>vasya</a:t>
            </a:r>
            <a:endParaRPr lang="ru-RU" sz="2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7C535-649F-4EB3-AE3C-7E5C8452EE07}"/>
              </a:ext>
            </a:extLst>
          </p:cNvPr>
          <p:cNvSpPr/>
          <p:nvPr/>
        </p:nvSpPr>
        <p:spPr>
          <a:xfrm>
            <a:off x="5858116" y="5295282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hotfix/</a:t>
            </a:r>
            <a:r>
              <a:rPr lang="en-US" sz="2000" dirty="0" err="1"/>
              <a:t>anya</a:t>
            </a:r>
            <a:endParaRPr lang="ru-RU" sz="2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23BD99-8C79-4CA4-8756-3E4538E27ADA}"/>
              </a:ext>
            </a:extLst>
          </p:cNvPr>
          <p:cNvSpPr/>
          <p:nvPr/>
        </p:nvSpPr>
        <p:spPr>
          <a:xfrm>
            <a:off x="9668364" y="3006976"/>
            <a:ext cx="2257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В</a:t>
            </a:r>
            <a:r>
              <a:rPr lang="ru-RU" sz="2000" dirty="0"/>
              <a:t>етка </a:t>
            </a:r>
            <a:r>
              <a:rPr lang="en-US" sz="2000" dirty="0"/>
              <a:t>master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852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378276" y="342584"/>
            <a:ext cx="5659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en-US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Git</a:t>
            </a: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 и 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8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BCA5C-8EB5-4593-841E-E8FBD010E7DF}"/>
              </a:ext>
            </a:extLst>
          </p:cNvPr>
          <p:cNvSpPr/>
          <p:nvPr/>
        </p:nvSpPr>
        <p:spPr>
          <a:xfrm>
            <a:off x="335360" y="1377960"/>
            <a:ext cx="56886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О</a:t>
            </a:r>
            <a:r>
              <a:rPr lang="ru-RU" sz="2000" dirty="0"/>
              <a:t>тлично! Значит практически мы можем собрать приложение с любыми изменениями!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топ, а что значит собрать?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борка – процесс получения подготовленного к использованию продукта из исходного кода.</a:t>
            </a:r>
          </a:p>
          <a:p>
            <a:endParaRPr lang="ru-RU" sz="2000" dirty="0"/>
          </a:p>
          <a:p>
            <a:r>
              <a:rPr lang="en-US" sz="2000" dirty="0">
                <a:solidFill>
                  <a:srgbClr val="911010"/>
                </a:solidFill>
              </a:rPr>
              <a:t>B</a:t>
            </a:r>
            <a:r>
              <a:rPr lang="en-US" sz="2000" dirty="0"/>
              <a:t>uilding tool</a:t>
            </a:r>
            <a:r>
              <a:rPr lang="ru-RU" sz="2000" dirty="0"/>
              <a:t> – собственно программа для выполнения этого процесса.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911010"/>
                </a:solidFill>
              </a:rPr>
              <a:t>А</a:t>
            </a:r>
            <a:r>
              <a:rPr lang="ru-RU" sz="2000" dirty="0"/>
              <a:t>ртефакт – готовое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413059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896048" y="342584"/>
            <a:ext cx="46241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800"/>
              </a:spcBef>
              <a:buClr>
                <a:schemeClr val="accent2">
                  <a:lumMod val="75000"/>
                </a:schemeClr>
              </a:buClr>
              <a:defRPr/>
            </a:pPr>
            <a:r>
              <a:rPr lang="ru-RU" sz="3600" dirty="0">
                <a:solidFill>
                  <a:srgbClr val="8A0000"/>
                </a:solidFill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Сборка приложения.</a:t>
            </a:r>
            <a:endParaRPr lang="en-US" sz="3600" dirty="0">
              <a:solidFill>
                <a:srgbClr val="8A0000"/>
              </a:solidFill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1BABD-98A4-4C81-896B-674D1A8BE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4AB9DF-E7AE-468D-8B4C-48ED25F9C89B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A53B1-17A1-474E-B470-81278E364F16}"/>
              </a:ext>
            </a:extLst>
          </p:cNvPr>
          <p:cNvSpPr/>
          <p:nvPr/>
        </p:nvSpPr>
        <p:spPr>
          <a:xfrm>
            <a:off x="519491" y="1002359"/>
            <a:ext cx="5688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А </a:t>
            </a:r>
            <a:r>
              <a:rPr lang="ru-RU" sz="2000" dirty="0"/>
              <a:t>давайте, что-нибудь соберём…</a:t>
            </a:r>
            <a:endParaRPr lang="en-US" sz="2000" dirty="0"/>
          </a:p>
          <a:p>
            <a:r>
              <a:rPr lang="ru-RU" sz="2000" dirty="0">
                <a:solidFill>
                  <a:srgbClr val="911010"/>
                </a:solidFill>
              </a:rPr>
              <a:t>И </a:t>
            </a:r>
            <a:r>
              <a:rPr lang="ru-RU" sz="2000" dirty="0"/>
              <a:t>сразу же запустим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1AEA6-E811-40AA-BE0B-5BBABBC126BA}"/>
              </a:ext>
            </a:extLst>
          </p:cNvPr>
          <p:cNvSpPr/>
          <p:nvPr/>
        </p:nvSpPr>
        <p:spPr>
          <a:xfrm>
            <a:off x="617332" y="2449919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build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clone requirements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deploy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app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clone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git@github.com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:muryginm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/node-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chat.git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requirements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apt install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redis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nodejs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cd node-chat &amp;&amp;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install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cd node-chat &amp;&amp; REDIS_HOST=localhost REDIS_PORT=6379 node index.js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F3685-CC4E-4138-A05D-3070BBABB951}"/>
              </a:ext>
            </a:extLst>
          </p:cNvPr>
          <p:cNvSpPr/>
          <p:nvPr/>
        </p:nvSpPr>
        <p:spPr>
          <a:xfrm>
            <a:off x="513431" y="2018937"/>
            <a:ext cx="2363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911010"/>
                </a:solidFill>
              </a:rPr>
              <a:t>С</a:t>
            </a:r>
            <a:r>
              <a:rPr lang="ru-RU" sz="2000" dirty="0"/>
              <a:t>делаем «</a:t>
            </a:r>
            <a:r>
              <a:rPr lang="en-US" sz="2000" dirty="0" err="1"/>
              <a:t>Makefile</a:t>
            </a:r>
            <a:r>
              <a:rPr lang="ru-RU" sz="2000" dirty="0"/>
              <a:t>»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613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D28E228BFF6439FAAC5D2B0DC37A5" ma:contentTypeVersion="5" ma:contentTypeDescription="Create a new document." ma:contentTypeScope="" ma:versionID="0ee16c41b5e5ff4a6023bb0cd4f34b5f">
  <xsd:schema xmlns:xsd="http://www.w3.org/2001/XMLSchema" xmlns:xs="http://www.w3.org/2001/XMLSchema" xmlns:p="http://schemas.microsoft.com/office/2006/metadata/properties" xmlns:ns2="4761da96-199c-4abc-88e7-ee2ba8670048" xmlns:ns3="http://schemas.microsoft.com/sharepoint/v4" targetNamespace="http://schemas.microsoft.com/office/2006/metadata/properties" ma:root="true" ma:fieldsID="6c91cfa294a8541612b329b7628c8cc4" ns2:_="" ns3:_="">
    <xsd:import namespace="4761da96-199c-4abc-88e7-ee2ba867004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1da96-199c-4abc-88e7-ee2ba86700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2F26BD-ADA1-49C0-9754-11B244691855}">
  <ds:schemaRefs>
    <ds:schemaRef ds:uri="http://schemas.microsoft.com/sharepoint/v4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761da96-199c-4abc-88e7-ee2ba867004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017FFF-A186-4BEE-AC01-4E8E3BAFD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1da96-199c-4abc-88e7-ee2ba867004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0A4731-6033-41B0-9BCA-97B9633160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50729</TotalTime>
  <Words>1417</Words>
  <Application>Microsoft Office PowerPoint</Application>
  <PresentationFormat>Widescreen</PresentationFormat>
  <Paragraphs>317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Semilight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Новосельцев</dc:creator>
  <cp:lastModifiedBy>Konstantin Syrovatsky</cp:lastModifiedBy>
  <cp:revision>1170</cp:revision>
  <cp:lastPrinted>2017-10-19T10:43:47Z</cp:lastPrinted>
  <dcterms:created xsi:type="dcterms:W3CDTF">2012-05-17T04:38:05Z</dcterms:created>
  <dcterms:modified xsi:type="dcterms:W3CDTF">2019-02-21T05:14:08Z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0x0101009D1D28E228BFF6439FAAC5D2B0DC37A5</vt:lpwstr>
  </property>
  <property fmtid="{D5CDD505-2E9C-101B-9397-08002B2CF9AE}" pid="3" name="URL">
    <vt:lpwstr/>
  </property>
  <property fmtid="{D5CDD505-2E9C-101B-9397-08002B2CF9AE}" pid="4" name="DocumentSetDescription">
    <vt:lpwstr/>
  </property>
</Properties>
</file>