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3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17" r:id="rId17"/>
    <p:sldId id="323" r:id="rId18"/>
    <p:sldId id="324" r:id="rId19"/>
    <p:sldId id="322" r:id="rId20"/>
    <p:sldId id="282" r:id="rId21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73536" autoAdjust="0"/>
  </p:normalViewPr>
  <p:slideViewPr>
    <p:cSldViewPr>
      <p:cViewPr varScale="1">
        <p:scale>
          <a:sx n="84" d="100"/>
          <a:sy n="84" d="100"/>
        </p:scale>
        <p:origin x="1344" y="72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Local/Development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FF7916CD-17A8-46D6-81C4-AAA46871DF35}">
      <dgm:prSet phldrT="[Text]"/>
      <dgm:spPr/>
      <dgm:t>
        <a:bodyPr/>
        <a:lstStyle/>
        <a:p>
          <a:r>
            <a:rPr lang="en-US" dirty="0"/>
            <a:t>CI build</a:t>
          </a:r>
          <a:endParaRPr lang="ru-RU" dirty="0"/>
        </a:p>
      </dgm:t>
    </dgm:pt>
    <dgm:pt modelId="{08AD58D5-CB95-4969-A19A-C7281F1E7936}" type="parTrans" cxnId="{BA89E15E-7EA1-4A04-B839-7EA7CE8AB0E0}">
      <dgm:prSet/>
      <dgm:spPr/>
      <dgm:t>
        <a:bodyPr/>
        <a:lstStyle/>
        <a:p>
          <a:endParaRPr lang="ru-RU"/>
        </a:p>
      </dgm:t>
    </dgm:pt>
    <dgm:pt modelId="{3B4D6914-B1EC-4665-A8A9-11922545521A}" type="sibTrans" cxnId="{BA89E15E-7EA1-4A04-B839-7EA7CE8AB0E0}">
      <dgm:prSet/>
      <dgm:spPr/>
      <dgm:t>
        <a:bodyPr/>
        <a:lstStyle/>
        <a:p>
          <a:endParaRPr lang="ru-RU"/>
        </a:p>
      </dgm:t>
    </dgm:pt>
    <dgm:pt modelId="{055F0322-FDAC-4E86-ADB7-0498A09DA44F}">
      <dgm:prSet phldrT="[Text]"/>
      <dgm:spPr/>
      <dgm:t>
        <a:bodyPr/>
        <a:lstStyle/>
        <a:p>
          <a:r>
            <a:rPr lang="en-US" dirty="0"/>
            <a:t>Testing</a:t>
          </a:r>
          <a:endParaRPr lang="ru-RU" dirty="0"/>
        </a:p>
      </dgm:t>
    </dgm:pt>
    <dgm:pt modelId="{D635E855-BE05-4335-A0D9-4DB42A5A0F3D}" type="parTrans" cxnId="{7F578518-B75A-418D-B0D9-0F19ADE56C7A}">
      <dgm:prSet/>
      <dgm:spPr/>
      <dgm:t>
        <a:bodyPr/>
        <a:lstStyle/>
        <a:p>
          <a:endParaRPr lang="ru-RU"/>
        </a:p>
      </dgm:t>
    </dgm:pt>
    <dgm:pt modelId="{7E3C8882-8340-4D05-9EE2-300CC653A48D}" type="sibTrans" cxnId="{7F578518-B75A-418D-B0D9-0F19ADE56C7A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5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7326FB7-833A-4EF0-8937-E228656AF722}" type="pres">
      <dgm:prSet presAssocID="{FF7916CD-17A8-46D6-81C4-AAA46871DF35}" presName="parTxOnly" presStyleLbl="node1" presStyleIdx="1" presStyleCnt="5">
        <dgm:presLayoutVars>
          <dgm:bulletEnabled val="1"/>
        </dgm:presLayoutVars>
      </dgm:prSet>
      <dgm:spPr/>
    </dgm:pt>
    <dgm:pt modelId="{0B0AD4A2-AE80-4F35-8E15-42006836A61A}" type="pres">
      <dgm:prSet presAssocID="{3B4D6914-B1EC-4665-A8A9-11922545521A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5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C73693CC-2D69-4553-A89F-0FC103750AED}" type="pres">
      <dgm:prSet presAssocID="{055F0322-FDAC-4E86-ADB7-0498A09DA44F}" presName="parTxOnly" presStyleLbl="node1" presStyleIdx="3" presStyleCnt="5">
        <dgm:presLayoutVars>
          <dgm:bulletEnabled val="1"/>
        </dgm:presLayoutVars>
      </dgm:prSet>
      <dgm:spPr/>
    </dgm:pt>
    <dgm:pt modelId="{3D1D546F-2B69-4BAF-8C65-2EB2095E1BB7}" type="pres">
      <dgm:prSet presAssocID="{7E3C8882-8340-4D05-9EE2-300CC653A48D}" presName="parSpace" presStyleCnt="0"/>
      <dgm:spPr/>
    </dgm:pt>
    <dgm:pt modelId="{AFD36742-321A-4697-975A-47FF8E6B3692}" type="pres">
      <dgm:prSet presAssocID="{1194D964-7FB0-40AC-835D-AAA492C086D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7F578518-B75A-418D-B0D9-0F19ADE56C7A}" srcId="{6A3C3494-E598-4C88-BF36-C090122AC619}" destId="{055F0322-FDAC-4E86-ADB7-0498A09DA44F}" srcOrd="3" destOrd="0" parTransId="{D635E855-BE05-4335-A0D9-4DB42A5A0F3D}" sibTransId="{7E3C8882-8340-4D05-9EE2-300CC653A48D}"/>
    <dgm:cxn modelId="{57ECC618-87AC-46AC-8E11-07043F0484A1}" srcId="{6A3C3494-E598-4C88-BF36-C090122AC619}" destId="{1194D964-7FB0-40AC-835D-AAA492C086DC}" srcOrd="4" destOrd="0" parTransId="{8A7A58FA-C324-42F9-BB9C-85143490D2CA}" sibTransId="{AAD50722-8C0F-419D-A6B3-3DFF6B7B41D3}"/>
    <dgm:cxn modelId="{9F9A6B2B-CA57-4ABB-A4AE-872898D9A092}" type="presOf" srcId="{055F0322-FDAC-4E86-ADB7-0498A09DA44F}" destId="{C73693CC-2D69-4553-A89F-0FC103750AED}" srcOrd="0" destOrd="0" presId="urn:microsoft.com/office/officeart/2005/8/layout/hChevron3"/>
    <dgm:cxn modelId="{BA89E15E-7EA1-4A04-B839-7EA7CE8AB0E0}" srcId="{6A3C3494-E598-4C88-BF36-C090122AC619}" destId="{FF7916CD-17A8-46D6-81C4-AAA46871DF35}" srcOrd="1" destOrd="0" parTransId="{08AD58D5-CB95-4969-A19A-C7281F1E7936}" sibTransId="{3B4D6914-B1EC-4665-A8A9-11922545521A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BCDA2388-B1D9-46FF-80FF-B71B5FE42E0F}" type="presOf" srcId="{FF7916CD-17A8-46D6-81C4-AAA46871DF35}" destId="{87326FB7-833A-4EF0-8937-E228656AF722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B2D45E22-BCC9-4DBE-B32D-D59A9232D582}" type="presParOf" srcId="{1492E770-B040-41A7-BE91-87F93ABFB69A}" destId="{87326FB7-833A-4EF0-8937-E228656AF722}" srcOrd="2" destOrd="0" presId="urn:microsoft.com/office/officeart/2005/8/layout/hChevron3"/>
    <dgm:cxn modelId="{522513B5-DD0B-4664-BB64-4F4E07D3D41E}" type="presParOf" srcId="{1492E770-B040-41A7-BE91-87F93ABFB69A}" destId="{0B0AD4A2-AE80-4F35-8E15-42006836A61A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FF86F975-7ED1-4EDB-8622-01D3BD867BEA}" type="presParOf" srcId="{1492E770-B040-41A7-BE91-87F93ABFB69A}" destId="{C73693CC-2D69-4553-A89F-0FC103750AED}" srcOrd="6" destOrd="0" presId="urn:microsoft.com/office/officeart/2005/8/layout/hChevron3"/>
    <dgm:cxn modelId="{87CD26FD-9FF3-43D4-9985-7BC9A5D4A4EB}" type="presParOf" srcId="{1492E770-B040-41A7-BE91-87F93ABFB69A}" destId="{3D1D546F-2B69-4BAF-8C65-2EB2095E1BB7}" srcOrd="7" destOrd="0" presId="urn:microsoft.com/office/officeart/2005/8/layout/hChevron3"/>
    <dgm:cxn modelId="{BD64DC4A-BA5D-45C0-9C48-722073F29B9F}" type="presParOf" srcId="{1492E770-B040-41A7-BE91-87F93ABFB69A}" destId="{AFD36742-321A-4697-975A-47FF8E6B369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11629"/>
          <a:ext cx="1934765" cy="773906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Local/Development</a:t>
          </a:r>
          <a:endParaRPr lang="ru-RU" sz="1600" kern="1200" dirty="0"/>
        </a:p>
      </dsp:txBody>
      <dsp:txXfrm>
        <a:off x="992" y="211629"/>
        <a:ext cx="1741289" cy="773906"/>
      </dsp:txXfrm>
    </dsp:sp>
    <dsp:sp modelId="{87326FB7-833A-4EF0-8937-E228656AF722}">
      <dsp:nvSpPr>
        <dsp:cNvPr id="0" name=""/>
        <dsp:cNvSpPr/>
      </dsp:nvSpPr>
      <dsp:spPr>
        <a:xfrm>
          <a:off x="1548804" y="211629"/>
          <a:ext cx="1934765" cy="773906"/>
        </a:xfrm>
        <a:prstGeom prst="chevron">
          <a:avLst/>
        </a:prstGeom>
        <a:solidFill>
          <a:schemeClr val="accent2">
            <a:shade val="80000"/>
            <a:hueOff val="-8968"/>
            <a:satOff val="-1006"/>
            <a:lumOff val="64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 build</a:t>
          </a:r>
          <a:endParaRPr lang="ru-RU" sz="1600" kern="1200" dirty="0"/>
        </a:p>
      </dsp:txBody>
      <dsp:txXfrm>
        <a:off x="1935757" y="211629"/>
        <a:ext cx="1160859" cy="773906"/>
      </dsp:txXfrm>
    </dsp:sp>
    <dsp:sp modelId="{61F311F8-5B3B-4A23-B750-7A080925DF42}">
      <dsp:nvSpPr>
        <dsp:cNvPr id="0" name=""/>
        <dsp:cNvSpPr/>
      </dsp:nvSpPr>
      <dsp:spPr>
        <a:xfrm>
          <a:off x="3096617" y="211629"/>
          <a:ext cx="1934765" cy="773906"/>
        </a:xfrm>
        <a:prstGeom prst="chevron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Staging</a:t>
          </a:r>
          <a:endParaRPr lang="ru-RU" sz="1600" kern="1200" dirty="0"/>
        </a:p>
      </dsp:txBody>
      <dsp:txXfrm>
        <a:off x="3483570" y="211629"/>
        <a:ext cx="1160859" cy="773906"/>
      </dsp:txXfrm>
    </dsp:sp>
    <dsp:sp modelId="{C73693CC-2D69-4553-A89F-0FC103750AED}">
      <dsp:nvSpPr>
        <dsp:cNvPr id="0" name=""/>
        <dsp:cNvSpPr/>
      </dsp:nvSpPr>
      <dsp:spPr>
        <a:xfrm>
          <a:off x="4644429" y="211629"/>
          <a:ext cx="1934765" cy="773906"/>
        </a:xfrm>
        <a:prstGeom prst="chevron">
          <a:avLst/>
        </a:prstGeom>
        <a:solidFill>
          <a:schemeClr val="accent2">
            <a:shade val="80000"/>
            <a:hueOff val="-26904"/>
            <a:satOff val="-3018"/>
            <a:lumOff val="19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  <a:endParaRPr lang="ru-RU" sz="1600" kern="1200" dirty="0"/>
        </a:p>
      </dsp:txBody>
      <dsp:txXfrm>
        <a:off x="5031382" y="211629"/>
        <a:ext cx="1160859" cy="773906"/>
      </dsp:txXfrm>
    </dsp:sp>
    <dsp:sp modelId="{AFD36742-321A-4697-975A-47FF8E6B3692}">
      <dsp:nvSpPr>
        <dsp:cNvPr id="0" name=""/>
        <dsp:cNvSpPr/>
      </dsp:nvSpPr>
      <dsp:spPr>
        <a:xfrm>
          <a:off x="6192242" y="211629"/>
          <a:ext cx="1934765" cy="773906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Production</a:t>
          </a:r>
          <a:endParaRPr lang="ru-RU" sz="1600" kern="1200" dirty="0"/>
        </a:p>
      </dsp:txBody>
      <dsp:txXfrm>
        <a:off x="6579195" y="211629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77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10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2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8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6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8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226377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Building Tools aka CI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7176120" y="4149080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Всё очень гибко и разнообразно</a:t>
            </a:r>
            <a:br>
              <a:rPr lang="en-US" sz="2000" dirty="0"/>
            </a:br>
            <a:r>
              <a:rPr lang="ru-RU" sz="2000" dirty="0">
                <a:solidFill>
                  <a:srgbClr val="FF0000"/>
                </a:solidFill>
              </a:rPr>
              <a:t>Думаю есть смысл показать в живую наши или специально настроенный </a:t>
            </a:r>
            <a:r>
              <a:rPr lang="en-US" sz="2000" dirty="0">
                <a:solidFill>
                  <a:srgbClr val="FF0000"/>
                </a:solidFill>
              </a:rPr>
              <a:t>CI</a:t>
            </a:r>
            <a:r>
              <a:rPr lang="ru-RU" sz="2000" dirty="0">
                <a:solidFill>
                  <a:srgbClr val="FF0000"/>
                </a:solidFill>
              </a:rPr>
              <a:t>. Нет смысла уводить глубоко – только показать процесс сборки с красивой визуализацией.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C385A-0279-4C7E-AF16-DEE9B72B623E}"/>
              </a:ext>
            </a:extLst>
          </p:cNvPr>
          <p:cNvSpPr/>
          <p:nvPr/>
        </p:nvSpPr>
        <p:spPr>
          <a:xfrm>
            <a:off x="607749" y="1272402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Building tool – </a:t>
            </a:r>
            <a:r>
              <a:rPr lang="ru-RU" sz="2000" dirty="0"/>
              <a:t>помогает нам получить из кода готовый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Artifact Registry</a:t>
            </a:r>
            <a:r>
              <a:rPr lang="ru-RU" sz="2000" dirty="0"/>
              <a:t> :</a:t>
            </a:r>
          </a:p>
          <a:p>
            <a:endParaRPr lang="ru-RU" sz="2000" dirty="0"/>
          </a:p>
          <a:p>
            <a:r>
              <a:rPr lang="ru-RU" sz="2000" dirty="0"/>
              <a:t>Артефакты нужны: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Готовый продукт (Внезапно!)</a:t>
            </a:r>
            <a:r>
              <a:rPr lang="en-US" sz="2000" dirty="0"/>
              <a:t> 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Откатить изменения (Всё пошло не так!);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История (Кто-то использует старую версию);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Различные версии (Со свистелками)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8040216" y="5445224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Думаю, просто сказать. Нет смысла показывать отдельные продукты</a:t>
            </a:r>
          </a:p>
        </p:txBody>
      </p:sp>
    </p:spTree>
    <p:extLst>
      <p:ext uri="{BB962C8B-B14F-4D97-AF65-F5344CB8AC3E}">
        <p14:creationId xmlns:p14="http://schemas.microsoft.com/office/powerpoint/2010/main" val="40499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Deployment tool</a:t>
            </a:r>
            <a:r>
              <a:rPr lang="ru-RU" sz="2000" dirty="0"/>
              <a:t>:</a:t>
            </a:r>
          </a:p>
          <a:p>
            <a:r>
              <a:rPr lang="ru-RU" sz="2000" dirty="0"/>
              <a:t>Инструменты для развёртывания например на тестовый стенд или на площадку или на инфраструктуру заказчика в общем различные «среды».</a:t>
            </a:r>
          </a:p>
        </p:txBody>
      </p:sp>
    </p:spTree>
    <p:extLst>
      <p:ext uri="{BB962C8B-B14F-4D97-AF65-F5344CB8AC3E}">
        <p14:creationId xmlns:p14="http://schemas.microsoft.com/office/powerpoint/2010/main" val="2363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7085D-CE69-4A7E-BF67-6B64E7DFB514}"/>
              </a:ext>
            </a:extLst>
          </p:cNvPr>
          <p:cNvSpPr/>
          <p:nvPr/>
        </p:nvSpPr>
        <p:spPr>
          <a:xfrm>
            <a:off x="627482" y="2852936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Development-Staging-Production </a:t>
            </a:r>
            <a:r>
              <a:rPr lang="ru-RU" sz="2000" dirty="0"/>
              <a:t>модель и зачем нужна идентичность окружения.</a:t>
            </a:r>
          </a:p>
        </p:txBody>
      </p:sp>
    </p:spTree>
    <p:extLst>
      <p:ext uri="{BB962C8B-B14F-4D97-AF65-F5344CB8AC3E}">
        <p14:creationId xmlns:p14="http://schemas.microsoft.com/office/powerpoint/2010/main" val="15812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F76921F-3439-41A5-9FD4-1BC8432DA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314707"/>
              </p:ext>
            </p:extLst>
          </p:nvPr>
        </p:nvGraphicFramePr>
        <p:xfrm>
          <a:off x="2279576" y="2096911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ABCA836-21E4-433C-946C-0A39A2786027}"/>
              </a:ext>
            </a:extLst>
          </p:cNvPr>
          <p:cNvSpPr/>
          <p:nvPr/>
        </p:nvSpPr>
        <p:spPr>
          <a:xfrm>
            <a:off x="5015880" y="1312080"/>
            <a:ext cx="1669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305613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4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Нырнём глубже.</a:t>
            </a:r>
          </a:p>
        </p:txBody>
      </p:sp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773398" y="342584"/>
            <a:ext cx="4869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Что я хочу рассказать.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1100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31793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Ну вот теперь я умею тестировать. И что?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1E83-51C5-4708-8F43-62E6F36049AF}"/>
              </a:ext>
            </a:extLst>
          </p:cNvPr>
          <p:cNvSpPr/>
          <p:nvPr/>
        </p:nvSpPr>
        <p:spPr>
          <a:xfrm>
            <a:off x="627482" y="1731903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Кто 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0D20C-0475-4864-A352-A2A9F185B483}"/>
              </a:ext>
            </a:extLst>
          </p:cNvPr>
          <p:cNvSpPr/>
          <p:nvPr/>
        </p:nvSpPr>
        <p:spPr>
          <a:xfrm>
            <a:off x="627482" y="270734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Как мне запустить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Практика сборки и развертывания приложения при котором каждое изменение в коде собирается тестируется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/>
              <a:t>И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Обратная связь;</a:t>
            </a:r>
          </a:p>
        </p:txBody>
      </p:sp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E67313-F250-4704-ACBE-1A5E8774BB53}"/>
              </a:ext>
            </a:extLst>
          </p:cNvPr>
          <p:cNvGraphicFramePr/>
          <p:nvPr/>
        </p:nvGraphicFramePr>
        <p:xfrm>
          <a:off x="2032000" y="3361128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Контролируют успешность развёртывания (Взлетело?);</a:t>
            </a:r>
          </a:p>
        </p:txBody>
      </p:sp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3474750"/>
            <a:ext cx="5468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Какие тесты и где применяются и кто вообще их делает, если всё автоматически?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6D20CC-F149-4431-80A1-81238BB2B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12602"/>
              </p:ext>
            </p:extLst>
          </p:nvPr>
        </p:nvGraphicFramePr>
        <p:xfrm>
          <a:off x="1919536" y="1948504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796A0DB-E445-4632-B8F8-3BDDECC7B70B}"/>
              </a:ext>
            </a:extLst>
          </p:cNvPr>
          <p:cNvSpPr/>
          <p:nvPr/>
        </p:nvSpPr>
        <p:spPr>
          <a:xfrm>
            <a:off x="8472264" y="5126097"/>
            <a:ext cx="3637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Вот здесь мне понадобится помощь ребят! Возможно добавить ещё пару слайдов.</a:t>
            </a: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Git: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7464152" y="5649601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Пара клиентов, </a:t>
            </a:r>
            <a:r>
              <a:rPr lang="ru-RU" sz="2000" dirty="0">
                <a:solidFill>
                  <a:srgbClr val="FF0000"/>
                </a:solidFill>
              </a:rPr>
              <a:t>основные концепции.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По-моему, кто-то рассказывал про</a:t>
            </a:r>
            <a:r>
              <a:rPr lang="en-US" sz="2000" dirty="0">
                <a:solidFill>
                  <a:srgbClr val="FF0000"/>
                </a:solidFill>
              </a:rPr>
              <a:t> Git</a:t>
            </a:r>
            <a:r>
              <a:rPr lang="ru-RU" sz="20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91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2F26BD-ADA1-49C0-9754-11B244691855}">
  <ds:schemaRefs>
    <ds:schemaRef ds:uri="http://purl.org/dc/elements/1.1/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761da96-199c-4abc-88e7-ee2ba867004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38740</TotalTime>
  <Words>766</Words>
  <Application>Microsoft Office PowerPoint</Application>
  <PresentationFormat>Widescreen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1080</cp:revision>
  <cp:lastPrinted>2017-10-19T10:43:47Z</cp:lastPrinted>
  <dcterms:created xsi:type="dcterms:W3CDTF">2012-05-17T04:38:05Z</dcterms:created>
  <dcterms:modified xsi:type="dcterms:W3CDTF">2019-01-22T06:53:12Z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