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9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22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327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78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84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14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248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246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43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4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8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83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778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6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90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86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98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1B6C-F587-437C-9AB5-419B06A9D099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DD98-1ED2-417A-BFF8-57BCED0A12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470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D4F9F-408B-49F8-A879-A8322C927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PROGETTO BRUCO SMA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BE96F0-A8DA-40BE-8B03-7A027A83A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392657" cy="137307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Ad opera di </a:t>
            </a:r>
          </a:p>
          <a:p>
            <a:r>
              <a:rPr lang="it-IT" dirty="0"/>
              <a:t>Gregorio </a:t>
            </a:r>
            <a:r>
              <a:rPr lang="it-IT" dirty="0" err="1"/>
              <a:t>Pisaneschi</a:t>
            </a:r>
            <a:endParaRPr lang="it-IT" dirty="0"/>
          </a:p>
          <a:p>
            <a:r>
              <a:rPr lang="it-IT" dirty="0"/>
              <a:t>Gian Paolo Currà</a:t>
            </a:r>
          </a:p>
          <a:p>
            <a:r>
              <a:rPr lang="it-IT" dirty="0"/>
              <a:t>Billi Sebastiano</a:t>
            </a:r>
          </a:p>
        </p:txBody>
      </p:sp>
    </p:spTree>
    <p:extLst>
      <p:ext uri="{BB962C8B-B14F-4D97-AF65-F5344CB8AC3E}">
        <p14:creationId xmlns:p14="http://schemas.microsoft.com/office/powerpoint/2010/main" val="94219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5ECD3-C78A-4B87-AAAF-259A9537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freni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114FBE-57B8-4608-A1EC-5902B2387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figura si vede la sezione di una delle due masse del sistema:</a:t>
            </a:r>
          </a:p>
          <a:p>
            <a:r>
              <a:rPr lang="it-IT" sz="2000" dirty="0"/>
              <a:t>L</a:t>
            </a:r>
            <a:r>
              <a:rPr lang="it-IT" sz="1400" dirty="0"/>
              <a:t>0</a:t>
            </a:r>
            <a:r>
              <a:rPr lang="it-IT" sz="2000" dirty="0"/>
              <a:t> = 20 mm;</a:t>
            </a:r>
          </a:p>
          <a:p>
            <a:r>
              <a:rPr lang="az-Cyrl-AZ" sz="1800" dirty="0"/>
              <a:t>ф</a:t>
            </a:r>
            <a:r>
              <a:rPr lang="it-IT" sz="1800" dirty="0"/>
              <a:t> =0,2 mm;</a:t>
            </a:r>
          </a:p>
          <a:p>
            <a:r>
              <a:rPr lang="it-IT" sz="1800" dirty="0"/>
              <a:t>Corrente di attuazione = 1,1 A;</a:t>
            </a:r>
          </a:p>
          <a:p>
            <a:r>
              <a:rPr lang="it-IT" sz="1800" dirty="0"/>
              <a:t>Tempo Riscaldamento = 1 sec;</a:t>
            </a:r>
          </a:p>
          <a:p>
            <a:r>
              <a:rPr lang="it-IT" sz="1800" dirty="0"/>
              <a:t>Tempo di </a:t>
            </a:r>
            <a:r>
              <a:rPr lang="it-IT" sz="1800" dirty="0" err="1"/>
              <a:t>Cooldown</a:t>
            </a:r>
            <a:r>
              <a:rPr lang="it-IT" sz="1800" dirty="0"/>
              <a:t> = 4 sec;</a:t>
            </a:r>
            <a:endParaRPr lang="it-IT" sz="2000" dirty="0"/>
          </a:p>
          <a:p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A46C9E-83F2-424E-8DC2-82D1D76B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04" y="2811989"/>
            <a:ext cx="3114675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0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D8489C-8509-429C-A387-4FFD4CE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Bruco Fasi di attivazione: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E281AB-38BB-47AD-B1A2-CEB45598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22" y="2336872"/>
            <a:ext cx="9613861" cy="359931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it-IT" dirty="0"/>
              <a:t>Freno_2, Freno_1, </a:t>
            </a:r>
            <a:r>
              <a:rPr lang="it-IT" dirty="0" err="1"/>
              <a:t>Molla_SMA</a:t>
            </a:r>
            <a:r>
              <a:rPr lang="it-IT" dirty="0"/>
              <a:t> = OFF;</a:t>
            </a:r>
          </a:p>
          <a:p>
            <a:pPr marL="457200" indent="-457200">
              <a:buFont typeface="+mj-lt"/>
              <a:buAutoNum type="arabicParenR"/>
            </a:pPr>
            <a:r>
              <a:rPr lang="it-IT" dirty="0"/>
              <a:t>Freno_1, </a:t>
            </a:r>
            <a:r>
              <a:rPr lang="it-IT" dirty="0" err="1"/>
              <a:t>Molla_SMA</a:t>
            </a:r>
            <a:r>
              <a:rPr lang="it-IT" dirty="0"/>
              <a:t> = ON;</a:t>
            </a:r>
          </a:p>
          <a:p>
            <a:pPr marL="457200" indent="-457200">
              <a:buFont typeface="+mj-lt"/>
              <a:buAutoNum type="arabicParenR"/>
            </a:pPr>
            <a:r>
              <a:rPr lang="it-IT" dirty="0"/>
              <a:t>Freno_2 = ON;</a:t>
            </a:r>
          </a:p>
          <a:p>
            <a:pPr marL="457200" indent="-457200">
              <a:buFont typeface="+mj-lt"/>
              <a:buAutoNum type="arabicParenR"/>
            </a:pPr>
            <a:r>
              <a:rPr lang="it-IT" dirty="0"/>
              <a:t>Freno_1, </a:t>
            </a:r>
            <a:r>
              <a:rPr lang="it-IT" dirty="0" err="1"/>
              <a:t>Molla_SMA</a:t>
            </a:r>
            <a:r>
              <a:rPr lang="it-IT" dirty="0"/>
              <a:t> = OFF;</a:t>
            </a:r>
          </a:p>
          <a:p>
            <a:pPr marL="457200" indent="-457200">
              <a:buFont typeface="+mj-lt"/>
              <a:buAutoNum type="arabicParenR"/>
            </a:pPr>
            <a:r>
              <a:rPr lang="it-IT" dirty="0"/>
              <a:t>Freno_1 = ON, Freno_2  = OFF;</a:t>
            </a:r>
          </a:p>
          <a:p>
            <a:pPr marL="457200" indent="-457200">
              <a:buFont typeface="+mj-lt"/>
              <a:buAutoNum type="arabicParenR"/>
            </a:pPr>
            <a:r>
              <a:rPr lang="it-IT" dirty="0" err="1"/>
              <a:t>Molla_SMA</a:t>
            </a:r>
            <a:r>
              <a:rPr lang="it-IT" dirty="0"/>
              <a:t> = ON;</a:t>
            </a:r>
          </a:p>
          <a:p>
            <a:pPr marL="457200" indent="-457200">
              <a:buFont typeface="+mj-lt"/>
              <a:buAutoNum type="arabicParenR"/>
            </a:pPr>
            <a:endParaRPr lang="it-IT" dirty="0"/>
          </a:p>
          <a:p>
            <a:pPr marL="0" indent="0">
              <a:buNone/>
            </a:pPr>
            <a:r>
              <a:rPr lang="it-IT" dirty="0"/>
              <a:t>(Ogni fase è separata in questo modo per</a:t>
            </a:r>
          </a:p>
          <a:p>
            <a:pPr marL="0" indent="0">
              <a:buNone/>
            </a:pPr>
            <a:r>
              <a:rPr lang="it-IT" dirty="0"/>
              <a:t>evitare moto retrogrado)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B13313F-D3F6-4A1A-90B4-1F66605A6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65" y="2336872"/>
            <a:ext cx="4256115" cy="3385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1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18CB5-E7F4-489F-A7F2-28CE2709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Hardware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D217D-A35F-4429-992E-26D2E957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60727"/>
          </a:xfrm>
        </p:spPr>
        <p:txBody>
          <a:bodyPr/>
          <a:lstStyle/>
          <a:p>
            <a:r>
              <a:rPr lang="it-IT" dirty="0"/>
              <a:t>Arduino Uno + </a:t>
            </a:r>
            <a:r>
              <a:rPr lang="it-IT" dirty="0" err="1"/>
              <a:t>Relays</a:t>
            </a:r>
            <a:r>
              <a:rPr lang="it-IT" dirty="0"/>
              <a:t>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STM32Discovery + </a:t>
            </a:r>
            <a:r>
              <a:rPr lang="it-IT" dirty="0" err="1"/>
              <a:t>Relays</a:t>
            </a:r>
            <a:r>
              <a:rPr lang="it-IT" dirty="0"/>
              <a:t>;</a:t>
            </a:r>
          </a:p>
        </p:txBody>
      </p:sp>
      <p:pic>
        <p:nvPicPr>
          <p:cNvPr id="5" name="Immagine 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A909EDD0-EA24-4410-B074-6AE15AA9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71" y="2251312"/>
            <a:ext cx="2533650" cy="180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48B2FBD-1F4C-4BF9-8F0E-A45F439D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82" y="4254012"/>
            <a:ext cx="3522945" cy="2204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egno di addizione 6">
            <a:extLst>
              <a:ext uri="{FF2B5EF4-FFF2-40B4-BE49-F238E27FC236}">
                <a16:creationId xmlns:a16="http://schemas.microsoft.com/office/drawing/2014/main" id="{F5CCCBFD-BC9D-4691-AAAF-6C3852C99C78}"/>
              </a:ext>
            </a:extLst>
          </p:cNvPr>
          <p:cNvSpPr/>
          <p:nvPr/>
        </p:nvSpPr>
        <p:spPr>
          <a:xfrm>
            <a:off x="7354141" y="2646965"/>
            <a:ext cx="853440" cy="822960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o di addizione 8">
            <a:extLst>
              <a:ext uri="{FF2B5EF4-FFF2-40B4-BE49-F238E27FC236}">
                <a16:creationId xmlns:a16="http://schemas.microsoft.com/office/drawing/2014/main" id="{6E15CB34-3036-4512-B0EF-097CF07E842E}"/>
              </a:ext>
            </a:extLst>
          </p:cNvPr>
          <p:cNvSpPr/>
          <p:nvPr/>
        </p:nvSpPr>
        <p:spPr>
          <a:xfrm>
            <a:off x="8333362" y="5142355"/>
            <a:ext cx="853440" cy="822960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467AB09-AACD-4263-8155-F37DFFEB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362" y="2251312"/>
            <a:ext cx="24669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9BE0F9-7EA1-4DEA-A373-74C771CCC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802" y="4546225"/>
            <a:ext cx="24669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2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3BC5D-3274-4351-9760-ADE914AE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Shape</a:t>
            </a:r>
            <a:r>
              <a:rPr lang="it-IT" dirty="0"/>
              <a:t> Memory </a:t>
            </a:r>
            <a:r>
              <a:rPr lang="it-IT" dirty="0" err="1"/>
              <a:t>Alloy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6C10E3-4177-41DE-9FE4-272B452D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it-IT" dirty="0"/>
              <a:t>Cosa sono?</a:t>
            </a:r>
          </a:p>
          <a:p>
            <a:pPr>
              <a:lnSpc>
                <a:spcPct val="250000"/>
              </a:lnSpc>
            </a:pPr>
            <a:r>
              <a:rPr lang="it-IT" dirty="0"/>
              <a:t>Vantaggi che portano?</a:t>
            </a:r>
          </a:p>
          <a:p>
            <a:pPr>
              <a:lnSpc>
                <a:spcPct val="250000"/>
              </a:lnSpc>
            </a:pPr>
            <a:r>
              <a:rPr lang="it-IT" dirty="0"/>
              <a:t>Ambiti in cui sono impiegati?</a:t>
            </a:r>
          </a:p>
          <a:p>
            <a:pPr>
              <a:lnSpc>
                <a:spcPct val="25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903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5EB25-EE3F-41C7-935C-98DB52F1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Martensitica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6C42F-CCE2-4F41-AC9D-69694309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t-IT" dirty="0"/>
              <a:t>Basse temperature</a:t>
            </a:r>
          </a:p>
          <a:p>
            <a:pPr>
              <a:lnSpc>
                <a:spcPct val="200000"/>
              </a:lnSpc>
            </a:pPr>
            <a:r>
              <a:rPr lang="it-IT" dirty="0"/>
              <a:t>Martensite </a:t>
            </a:r>
            <a:r>
              <a:rPr lang="it-IT" dirty="0" err="1"/>
              <a:t>twinned</a:t>
            </a:r>
            <a:r>
              <a:rPr lang="it-IT" dirty="0"/>
              <a:t> </a:t>
            </a:r>
          </a:p>
          <a:p>
            <a:pPr>
              <a:lnSpc>
                <a:spcPct val="200000"/>
              </a:lnSpc>
            </a:pPr>
            <a:r>
              <a:rPr lang="it-IT" dirty="0"/>
              <a:t>Martensite </a:t>
            </a:r>
            <a:r>
              <a:rPr lang="it-IT" dirty="0" err="1"/>
              <a:t>detwinned</a:t>
            </a:r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0FD83C6-200F-4ACB-ACA7-06176D630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89"/>
          <a:stretch/>
        </p:blipFill>
        <p:spPr>
          <a:xfrm>
            <a:off x="5909310" y="2336873"/>
            <a:ext cx="4474210" cy="3901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45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A155E-50F8-47CE-A0C5-9857F780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Austenite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CD63F6-6345-41A7-B959-41322974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Alte temperature</a:t>
            </a:r>
          </a:p>
          <a:p>
            <a:pPr>
              <a:lnSpc>
                <a:spcPct val="200000"/>
              </a:lnSpc>
            </a:pPr>
            <a:r>
              <a:rPr lang="it-IT" dirty="0"/>
              <a:t>Elevato valore del modulo di Young</a:t>
            </a:r>
          </a:p>
          <a:p>
            <a:pPr>
              <a:lnSpc>
                <a:spcPct val="200000"/>
              </a:lnSpc>
            </a:pPr>
            <a:endParaRPr lang="it-IT" dirty="0"/>
          </a:p>
          <a:p>
            <a:pPr>
              <a:lnSpc>
                <a:spcPct val="200000"/>
              </a:lnSpc>
            </a:pPr>
            <a:r>
              <a:rPr lang="it-IT" dirty="0"/>
              <a:t>Rigidezza elevata del sistema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8E3D2D89-AEB6-4B79-B26C-1D24FAE4BCA4}"/>
              </a:ext>
            </a:extLst>
          </p:cNvPr>
          <p:cNvSpPr/>
          <p:nvPr/>
        </p:nvSpPr>
        <p:spPr>
          <a:xfrm>
            <a:off x="2651760" y="3584448"/>
            <a:ext cx="987552" cy="6949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F491D00-13D3-47F4-AA41-661DE24CF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5"/>
          <a:stretch/>
        </p:blipFill>
        <p:spPr>
          <a:xfrm>
            <a:off x="7323392" y="2226803"/>
            <a:ext cx="2458595" cy="4105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69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F7710-A783-4FC6-BA5C-841D9FE1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Grafico Estensione-Temperatura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F17D43-A693-4F8D-96FB-4677825EFF0A}"/>
              </a:ext>
            </a:extLst>
          </p:cNvPr>
          <p:cNvSpPr txBox="1"/>
          <p:nvPr/>
        </p:nvSpPr>
        <p:spPr>
          <a:xfrm>
            <a:off x="410592" y="2502376"/>
            <a:ext cx="6094520" cy="269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it-IT" dirty="0"/>
              <a:t>Il grafico viene studiato a stress costante</a:t>
            </a:r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endParaRPr lang="it-IT" dirty="0"/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endParaRPr lang="it-IT" dirty="0"/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it-IT" dirty="0" err="1"/>
              <a:t>As</a:t>
            </a:r>
            <a:r>
              <a:rPr lang="it-IT" dirty="0"/>
              <a:t> = </a:t>
            </a:r>
            <a:r>
              <a:rPr lang="it-IT" dirty="0" err="1"/>
              <a:t>Austenite</a:t>
            </a:r>
            <a:r>
              <a:rPr lang="it-IT" dirty="0"/>
              <a:t> Start;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it-IT" dirty="0" err="1"/>
              <a:t>Af</a:t>
            </a:r>
            <a:r>
              <a:rPr lang="it-IT" dirty="0"/>
              <a:t> = </a:t>
            </a:r>
            <a:r>
              <a:rPr lang="it-IT" dirty="0" err="1"/>
              <a:t>Austenite</a:t>
            </a:r>
            <a:r>
              <a:rPr lang="it-IT" dirty="0"/>
              <a:t> Finish;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it-IT" dirty="0" err="1"/>
              <a:t>Ms</a:t>
            </a:r>
            <a:r>
              <a:rPr lang="it-IT" dirty="0"/>
              <a:t> =Martensite Start;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it-IT" dirty="0"/>
              <a:t>Mf = Martensite Finish;</a:t>
            </a:r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37901D90-832A-4EE0-87B5-1FEB7A41E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15886"/>
            <a:ext cx="5568079" cy="38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5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E6B771-E367-482C-996A-5E34AD52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Grafico Estensione-Temperatura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EEC3C-7F80-454D-9F0E-EC1244BB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5072408" cy="4392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Andamento ad isteresi che mette in luce le transizioni tra fase martensitica ed austenitica</a:t>
            </a:r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Stress    implica shift delle trasformazioni di fase verso destra e quindi    temperature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3F679A20-8445-425A-8C8B-E8E8FC90F78D}"/>
              </a:ext>
            </a:extLst>
          </p:cNvPr>
          <p:cNvSpPr/>
          <p:nvPr/>
        </p:nvSpPr>
        <p:spPr>
          <a:xfrm rot="1285764">
            <a:off x="1916530" y="4041644"/>
            <a:ext cx="177554" cy="33735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su 13">
            <a:extLst>
              <a:ext uri="{FF2B5EF4-FFF2-40B4-BE49-F238E27FC236}">
                <a16:creationId xmlns:a16="http://schemas.microsoft.com/office/drawing/2014/main" id="{F4B8DF42-BBA3-47A1-8AEA-752A8BCD173F}"/>
              </a:ext>
            </a:extLst>
          </p:cNvPr>
          <p:cNvSpPr/>
          <p:nvPr/>
        </p:nvSpPr>
        <p:spPr>
          <a:xfrm rot="1406360">
            <a:off x="3127749" y="4819333"/>
            <a:ext cx="177554" cy="33735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2" name="Segnaposto contenuto 4">
            <a:extLst>
              <a:ext uri="{FF2B5EF4-FFF2-40B4-BE49-F238E27FC236}">
                <a16:creationId xmlns:a16="http://schemas.microsoft.com/office/drawing/2014/main" id="{2930A3E2-25A7-4E8C-8842-5D37965A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15886"/>
            <a:ext cx="5568079" cy="38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9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CF176-0AF3-4E81-B0AF-F631A0A2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Grafico Estensione-Temperatura-Stress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D8870B-A527-4B2D-82CF-2E48CE10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00" y="2040835"/>
            <a:ext cx="5855600" cy="45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7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25B39-0B5E-40F1-9D91-B18CA2B0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Applicazioni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6CB85A92-8910-45E3-8612-480CBF3EB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9" t="14963" r="13977" b="20106"/>
          <a:stretch/>
        </p:blipFill>
        <p:spPr>
          <a:xfrm>
            <a:off x="6309360" y="2128520"/>
            <a:ext cx="4795520" cy="233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705AAD-73CD-4F1A-81BB-2938FD6B27F6}"/>
              </a:ext>
            </a:extLst>
          </p:cNvPr>
          <p:cNvSpPr txBox="1"/>
          <p:nvPr/>
        </p:nvSpPr>
        <p:spPr>
          <a:xfrm>
            <a:off x="6525186" y="4486384"/>
            <a:ext cx="491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Applicazioni aereospaziali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230089-0FF6-419E-8F77-874A8772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" y="3667608"/>
            <a:ext cx="3989272" cy="2493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81A121-0B50-495E-892E-C7D424CC4A34}"/>
              </a:ext>
            </a:extLst>
          </p:cNvPr>
          <p:cNvSpPr txBox="1"/>
          <p:nvPr/>
        </p:nvSpPr>
        <p:spPr>
          <a:xfrm>
            <a:off x="893289" y="2867389"/>
            <a:ext cx="46989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Applicazioni</a:t>
            </a:r>
            <a:r>
              <a:rPr lang="it-IT" sz="2400" dirty="0"/>
              <a:t> </a:t>
            </a:r>
            <a:r>
              <a:rPr lang="it-IT" sz="2800" dirty="0"/>
              <a:t>biomediche</a:t>
            </a:r>
            <a:r>
              <a:rPr lang="it-IT" sz="2400" dirty="0"/>
              <a:t> </a:t>
            </a:r>
            <a:r>
              <a:rPr lang="it-IT" sz="1800" dirty="0"/>
              <a:t>(</a:t>
            </a:r>
            <a:r>
              <a:rPr lang="it-IT" sz="1800" dirty="0" err="1"/>
              <a:t>Stent</a:t>
            </a:r>
            <a:r>
              <a:rPr lang="it-IT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59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6A5A3-DAE0-48B1-9420-0F593697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Bruco SMA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81783-3193-42F3-AA06-22B9CDBD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27047"/>
          </a:xfrm>
        </p:spPr>
        <p:txBody>
          <a:bodyPr/>
          <a:lstStyle/>
          <a:p>
            <a:r>
              <a:rPr lang="it-IT" dirty="0"/>
              <a:t>Modellazione: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 Verde = molla di </a:t>
            </a:r>
            <a:r>
              <a:rPr lang="it-IT" dirty="0" err="1"/>
              <a:t>Bias</a:t>
            </a:r>
            <a:r>
              <a:rPr lang="it-IT" dirty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 Nero = Masse + strutture;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 Blu = SMA in fase martensitica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 Rosso = SMA attuato (fase austenitica)</a:t>
            </a:r>
          </a:p>
          <a:p>
            <a:r>
              <a:rPr lang="it-IT" dirty="0"/>
              <a:t>Molla SMA specifiche: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az-Cyrl-AZ" dirty="0"/>
              <a:t>ф</a:t>
            </a:r>
            <a:r>
              <a:rPr lang="it-IT" dirty="0"/>
              <a:t> = 1,5 mm;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L</a:t>
            </a:r>
            <a:r>
              <a:rPr lang="it-IT" sz="1400" dirty="0"/>
              <a:t>0</a:t>
            </a:r>
            <a:r>
              <a:rPr lang="it-IT" dirty="0"/>
              <a:t> = 32 mm;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L</a:t>
            </a:r>
            <a:r>
              <a:rPr lang="it-IT" sz="1400" dirty="0" err="1"/>
              <a:t>p</a:t>
            </a:r>
            <a:r>
              <a:rPr lang="it-IT" sz="1400" dirty="0"/>
              <a:t> </a:t>
            </a:r>
            <a:r>
              <a:rPr lang="it-IT" dirty="0"/>
              <a:t>=11 mm; (passo della molla)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 err="1"/>
              <a:t>A</a:t>
            </a:r>
            <a:r>
              <a:rPr lang="it-IT" sz="1400" dirty="0" err="1"/>
              <a:t>s</a:t>
            </a:r>
            <a:r>
              <a:rPr lang="it-IT" dirty="0"/>
              <a:t> = 80°; (</a:t>
            </a:r>
            <a:r>
              <a:rPr lang="it-IT" dirty="0" err="1"/>
              <a:t>Austenite</a:t>
            </a:r>
            <a:r>
              <a:rPr lang="it-IT" dirty="0"/>
              <a:t> Start)</a:t>
            </a:r>
          </a:p>
          <a:p>
            <a:endParaRPr lang="it-I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5624092-F0FF-4906-B99D-52C6AD614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65" y="2336872"/>
            <a:ext cx="4256115" cy="3385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403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258</TotalTime>
  <Words>318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Trebuchet MS</vt:lpstr>
      <vt:lpstr>Wingdings</vt:lpstr>
      <vt:lpstr>Berlino</vt:lpstr>
      <vt:lpstr>PROGETTO BRUCO SMA</vt:lpstr>
      <vt:lpstr>Shape Memory Alloy</vt:lpstr>
      <vt:lpstr>Fase Martensitica</vt:lpstr>
      <vt:lpstr>Austenite</vt:lpstr>
      <vt:lpstr>Grafico Estensione-Temperatura</vt:lpstr>
      <vt:lpstr>Grafico Estensione-Temperatura</vt:lpstr>
      <vt:lpstr>Grafico Estensione-Temperatura-Stress</vt:lpstr>
      <vt:lpstr>Applicazioni</vt:lpstr>
      <vt:lpstr>Bruco SMA</vt:lpstr>
      <vt:lpstr>Specifiche freni</vt:lpstr>
      <vt:lpstr>Bruco Fasi di attivazione:</vt:lpstr>
      <vt:lpstr>Tipologie di Hardware utilizzati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BRUCO SMA</dc:title>
  <dc:creator>sebastiano</dc:creator>
  <cp:lastModifiedBy>Gian Paolo Currà</cp:lastModifiedBy>
  <cp:revision>17</cp:revision>
  <dcterms:created xsi:type="dcterms:W3CDTF">2020-10-24T14:44:48Z</dcterms:created>
  <dcterms:modified xsi:type="dcterms:W3CDTF">2020-12-04T13:26:38Z</dcterms:modified>
</cp:coreProperties>
</file>