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9" r:id="rId8"/>
    <p:sldId id="261" r:id="rId9"/>
    <p:sldId id="262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0563-0DFB-4A25-9846-4F5B43C36CD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FEC0-E856-48B4-8AD9-59FBE2D0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9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 Disease Prediction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Irine</a:t>
            </a:r>
            <a:r>
              <a:rPr lang="en-US" dirty="0" smtClean="0"/>
              <a:t> Tracy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8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showing relationship between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43" y="1162595"/>
            <a:ext cx="9836331" cy="583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Correlation between target and independent variables from heat 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heat map, chest pain, maximum heart rate achieved and the slope of the peak exercise ST segment  are positively correlated with risk of heart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test model score is 86.8%, with  accuracy of 87% hence can predict heart disease with 87% accuracy.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precision    recall  f1-score   support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0       0.89      0.83      0.86        29</a:t>
            </a:r>
          </a:p>
          <a:p>
            <a:pPr marL="0" indent="0">
              <a:buNone/>
            </a:pPr>
            <a:r>
              <a:rPr lang="en-US" dirty="0" smtClean="0"/>
              <a:t>1       0.85      0.91      0.88        32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accuracy                           0.87        61</a:t>
            </a:r>
          </a:p>
          <a:p>
            <a:pPr marL="0" indent="0">
              <a:buNone/>
            </a:pPr>
            <a:r>
              <a:rPr lang="en-US" dirty="0" smtClean="0"/>
              <a:t>macro </a:t>
            </a:r>
            <a:r>
              <a:rPr lang="en-US" dirty="0" err="1" smtClean="0"/>
              <a:t>avg</a:t>
            </a:r>
            <a:r>
              <a:rPr lang="en-US" dirty="0" smtClean="0"/>
              <a:t>       0.87      0.87      0.87        61</a:t>
            </a:r>
          </a:p>
          <a:p>
            <a:pPr marL="0" indent="0">
              <a:buNone/>
            </a:pPr>
            <a:r>
              <a:rPr lang="en-US" dirty="0" smtClean="0"/>
              <a:t>weighted </a:t>
            </a:r>
            <a:r>
              <a:rPr lang="en-US" dirty="0" err="1" smtClean="0"/>
              <a:t>avg</a:t>
            </a:r>
            <a:r>
              <a:rPr lang="en-US" dirty="0" smtClean="0"/>
              <a:t>       0.87      0.87      0.87        61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5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 is sourced from Heart Disease Database for </a:t>
            </a:r>
            <a:r>
              <a:rPr lang="en-US" dirty="0" err="1"/>
              <a:t>cleveland</a:t>
            </a:r>
            <a:r>
              <a:rPr lang="en-US" dirty="0"/>
              <a:t> 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://archive.ics.uci.edu/ml/datasets/Heart+Disease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This project will use 14 attributes only.</a:t>
            </a:r>
          </a:p>
        </p:txBody>
      </p:sp>
    </p:spTree>
    <p:extLst>
      <p:ext uri="{BB962C8B-B14F-4D97-AF65-F5344CB8AC3E}">
        <p14:creationId xmlns:p14="http://schemas.microsoft.com/office/powerpoint/2010/main" val="282499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Problem Statement</a:t>
            </a:r>
          </a:p>
          <a:p>
            <a:r>
              <a:rPr lang="en-US" dirty="0" smtClean="0"/>
              <a:t>According to (WHO 2022),Noncommunicable diseases (NCDs) kill 41 million people each year, equivalent to 74% of all deaths globally.</a:t>
            </a:r>
          </a:p>
          <a:p>
            <a:r>
              <a:rPr lang="en-US" dirty="0" smtClean="0"/>
              <a:t>Cardiovascular diseases which include heart disease account for most NCD deaths, or 17.9 million people annually, followed by cancers (9.3 million)</a:t>
            </a:r>
          </a:p>
          <a:p>
            <a:r>
              <a:rPr lang="en-US" dirty="0" smtClean="0"/>
              <a:t>Detection, screening and treatment of NCDs, as well as palliative care, are key components of the response to NCDs.</a:t>
            </a:r>
          </a:p>
          <a:p>
            <a:r>
              <a:rPr lang="en-US" dirty="0" smtClean="0"/>
              <a:t>Machine intelligence can convert raw clinical data into an informational source that helps make decisions and predictions especially in diagnosis and prediction(Doppalla,2022).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8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 smtClean="0"/>
              <a:t>Introduction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61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Purpose</a:t>
            </a:r>
          </a:p>
          <a:p>
            <a:r>
              <a:rPr lang="en-US" dirty="0" smtClean="0"/>
              <a:t>To explore and </a:t>
            </a:r>
            <a:r>
              <a:rPr lang="en-US" dirty="0" err="1" smtClean="0"/>
              <a:t>visualise</a:t>
            </a:r>
            <a:r>
              <a:rPr lang="en-US" dirty="0" smtClean="0"/>
              <a:t> the given data and use it to develop an Heart Disease risk prediction model to help </a:t>
            </a:r>
            <a:r>
              <a:rPr lang="en-US" dirty="0" err="1" smtClean="0"/>
              <a:t>prioritise</a:t>
            </a:r>
            <a:r>
              <a:rPr lang="en-US" dirty="0" smtClean="0"/>
              <a:t> interventions to mitigate the correlates of heart disease</a:t>
            </a:r>
          </a:p>
          <a:p>
            <a:r>
              <a:rPr lang="en-US" b="1" dirty="0" smtClean="0"/>
              <a:t>Data Attributes </a:t>
            </a:r>
          </a:p>
          <a:p>
            <a:pPr marL="0" indent="0">
              <a:buNone/>
            </a:pPr>
            <a:r>
              <a:rPr lang="en-US" dirty="0" smtClean="0"/>
              <a:t>age: age in </a:t>
            </a:r>
            <a:r>
              <a:rPr lang="en-US" dirty="0" err="1" smtClean="0"/>
              <a:t>years,sex</a:t>
            </a:r>
            <a:r>
              <a:rPr lang="en-US" dirty="0" smtClean="0"/>
              <a:t>: sex (1 = male; 0 = female),</a:t>
            </a:r>
            <a:r>
              <a:rPr lang="en-US" dirty="0" err="1" smtClean="0"/>
              <a:t>cp</a:t>
            </a:r>
            <a:r>
              <a:rPr lang="en-US" dirty="0" smtClean="0"/>
              <a:t>: chest pain type(Value 1: typical </a:t>
            </a:r>
            <a:r>
              <a:rPr lang="en-US" dirty="0" err="1" smtClean="0"/>
              <a:t>angina,Value</a:t>
            </a:r>
            <a:r>
              <a:rPr lang="en-US" dirty="0" smtClean="0"/>
              <a:t> 2: atypical angina, Value 3: non-</a:t>
            </a:r>
            <a:r>
              <a:rPr lang="en-US" dirty="0" err="1" smtClean="0"/>
              <a:t>anginal</a:t>
            </a:r>
            <a:r>
              <a:rPr lang="en-US" dirty="0" smtClean="0"/>
              <a:t> pain, Value 4: asymptomatic),</a:t>
            </a:r>
            <a:r>
              <a:rPr lang="en-US" dirty="0" err="1" smtClean="0"/>
              <a:t>trestbps</a:t>
            </a:r>
            <a:r>
              <a:rPr lang="en-US" dirty="0" smtClean="0"/>
              <a:t>: resting blood pressure (in mm Hg on admission to the hospital), #</a:t>
            </a:r>
            <a:r>
              <a:rPr lang="en-US" dirty="0" err="1" smtClean="0"/>
              <a:t>chol</a:t>
            </a:r>
            <a:r>
              <a:rPr lang="en-US" dirty="0" smtClean="0"/>
              <a:t>: serum </a:t>
            </a:r>
            <a:r>
              <a:rPr lang="en-US" dirty="0" err="1" smtClean="0"/>
              <a:t>cholestoral</a:t>
            </a:r>
            <a:r>
              <a:rPr lang="en-US" dirty="0" smtClean="0"/>
              <a:t> in mg/</a:t>
            </a:r>
            <a:r>
              <a:rPr lang="en-US" dirty="0" err="1" smtClean="0"/>
              <a:t>dl,fbs</a:t>
            </a:r>
            <a:r>
              <a:rPr lang="en-US" dirty="0" smtClean="0"/>
              <a:t>: (fasting blood sugar &gt; 120 mg/dl) (1 = true; 0 = false),</a:t>
            </a:r>
            <a:r>
              <a:rPr lang="en-US" dirty="0" err="1" smtClean="0"/>
              <a:t>restecg</a:t>
            </a:r>
            <a:r>
              <a:rPr lang="en-US" dirty="0" smtClean="0"/>
              <a:t>: resting electrocardiographic results (Value 0: </a:t>
            </a:r>
            <a:r>
              <a:rPr lang="en-US" dirty="0" err="1" smtClean="0"/>
              <a:t>normal,Value</a:t>
            </a:r>
            <a:r>
              <a:rPr lang="en-US" dirty="0" smtClean="0"/>
              <a:t> 1: having ST-T wave abnormality (T wave inversions and/or ST elevation or depression of &gt; 0.05 mV) Value 2: showing probable or definite left ventricular hypertrophy by Estes' criteria),</a:t>
            </a:r>
            <a:r>
              <a:rPr lang="en-US" dirty="0" err="1" smtClean="0"/>
              <a:t>thalach</a:t>
            </a:r>
            <a:r>
              <a:rPr lang="en-US" dirty="0" smtClean="0"/>
              <a:t>: maximum heart rate achieved </a:t>
            </a:r>
            <a:r>
              <a:rPr lang="en-US" dirty="0" err="1" smtClean="0"/>
              <a:t>exang</a:t>
            </a:r>
            <a:r>
              <a:rPr lang="en-US" dirty="0" smtClean="0"/>
              <a:t>: exercise induced angina (1 = yes; 0 = no),</a:t>
            </a:r>
            <a:r>
              <a:rPr lang="en-US" dirty="0" err="1" smtClean="0"/>
              <a:t>oldpeak</a:t>
            </a:r>
            <a:r>
              <a:rPr lang="en-US" dirty="0" smtClean="0"/>
              <a:t> = ST depression induced by exercise relative to </a:t>
            </a:r>
            <a:r>
              <a:rPr lang="en-US" dirty="0" err="1" smtClean="0"/>
              <a:t>rest,slope</a:t>
            </a:r>
            <a:r>
              <a:rPr lang="en-US" dirty="0" smtClean="0"/>
              <a:t>: the slope of the peak exercise ST segment (Value 1: </a:t>
            </a:r>
            <a:r>
              <a:rPr lang="en-US" dirty="0" err="1" smtClean="0"/>
              <a:t>upsloping</a:t>
            </a:r>
            <a:r>
              <a:rPr lang="en-US" dirty="0" smtClean="0"/>
              <a:t>, Value 2: </a:t>
            </a:r>
            <a:r>
              <a:rPr lang="en-US" dirty="0" err="1" smtClean="0"/>
              <a:t>flat,Value</a:t>
            </a:r>
            <a:r>
              <a:rPr lang="en-US" dirty="0" smtClean="0"/>
              <a:t> 3: </a:t>
            </a:r>
            <a:r>
              <a:rPr lang="en-US" dirty="0" err="1" smtClean="0"/>
              <a:t>downsloping</a:t>
            </a:r>
            <a:r>
              <a:rPr lang="en-US" dirty="0" smtClean="0"/>
              <a:t>),ca: number of major vessels (0-3) colored by </a:t>
            </a:r>
            <a:r>
              <a:rPr lang="en-US" dirty="0" err="1" smtClean="0"/>
              <a:t>flourosopy,thal</a:t>
            </a:r>
            <a:r>
              <a:rPr lang="en-US" dirty="0" smtClean="0"/>
              <a:t>: 3 = normal; 6 = fixed defect; 7 = </a:t>
            </a:r>
            <a:r>
              <a:rPr lang="en-US" dirty="0" err="1" smtClean="0"/>
              <a:t>reversable</a:t>
            </a:r>
            <a:r>
              <a:rPr lang="en-US" dirty="0" smtClean="0"/>
              <a:t> </a:t>
            </a:r>
            <a:r>
              <a:rPr lang="en-US" dirty="0" err="1" smtClean="0"/>
              <a:t>defect,num:diagnosis</a:t>
            </a:r>
            <a:r>
              <a:rPr lang="en-US" dirty="0" smtClean="0"/>
              <a:t> of heart disease (angiographic disease status)(Value 0: &lt; 50% diameter narrowing, Value 1: &gt; 50% diameter narrowing(in any major vessel)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9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preprocessed</a:t>
            </a:r>
          </a:p>
          <a:p>
            <a:r>
              <a:rPr lang="en-US" dirty="0" smtClean="0"/>
              <a:t>This data contains 303 entries with no missing values.</a:t>
            </a:r>
          </a:p>
          <a:p>
            <a:r>
              <a:rPr lang="en-US" dirty="0" smtClean="0"/>
              <a:t>All columns categorical with the target column showing those at risk of heart disease being 165 persons as shown: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6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those at risk of heart disease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366" y="1690688"/>
            <a:ext cx="6932699" cy="40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for correlation and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plot and heat map have been generated to help visualize the data</a:t>
            </a:r>
          </a:p>
          <a:p>
            <a:pPr marL="0" indent="0">
              <a:buNone/>
            </a:pPr>
            <a:r>
              <a:rPr lang="en-US" dirty="0" smtClean="0"/>
              <a:t>As shown in the following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0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91441"/>
            <a:ext cx="10515600" cy="4441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Pair </a:t>
            </a:r>
            <a:r>
              <a:rPr lang="en-US" dirty="0" err="1" smtClean="0"/>
              <a:t>plot:target</a:t>
            </a:r>
            <a:r>
              <a:rPr lang="en-US" dirty="0" smtClean="0"/>
              <a:t> vs independent </a:t>
            </a:r>
            <a:r>
              <a:rPr lang="en-US" dirty="0" err="1" smtClean="0"/>
              <a:t>vaiables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1" y="770710"/>
            <a:ext cx="10254342" cy="59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1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Pairplot</a:t>
            </a:r>
            <a:r>
              <a:rPr lang="en-US" b="1" dirty="0" smtClean="0"/>
              <a:t> showing relationship between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disease Risk peaks at: </a:t>
            </a:r>
          </a:p>
          <a:p>
            <a:r>
              <a:rPr lang="en-US" dirty="0" smtClean="0"/>
              <a:t>around 60 years of age</a:t>
            </a:r>
          </a:p>
          <a:p>
            <a:r>
              <a:rPr lang="en-US" dirty="0" smtClean="0"/>
              <a:t>200mmhg resting blood pressure on admission</a:t>
            </a:r>
          </a:p>
          <a:p>
            <a:r>
              <a:rPr lang="en-US" dirty="0" smtClean="0"/>
              <a:t>Presenting with typical –atypical angina</a:t>
            </a:r>
          </a:p>
          <a:p>
            <a:r>
              <a:rPr lang="en-US" dirty="0" smtClean="0"/>
              <a:t>200mmhg maximum heart rate achieved post exercise</a:t>
            </a:r>
          </a:p>
          <a:p>
            <a:r>
              <a:rPr lang="en-US" dirty="0" smtClean="0"/>
              <a:t>500mg/dl serum cholesterol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7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597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Heart Disease Prediction Model</vt:lpstr>
      <vt:lpstr>Data Source</vt:lpstr>
      <vt:lpstr>Introduction</vt:lpstr>
      <vt:lpstr>Introduction cont’d</vt:lpstr>
      <vt:lpstr>Data Preprocessing</vt:lpstr>
      <vt:lpstr>Distribution of those at risk of heart disease</vt:lpstr>
      <vt:lpstr>Data visualization for correlation and relationships</vt:lpstr>
      <vt:lpstr>Pair plot:target vs independent vaiables</vt:lpstr>
      <vt:lpstr>Pairplot showing relationship between variables</vt:lpstr>
      <vt:lpstr>Heatmap showing relationship between variables</vt:lpstr>
      <vt:lpstr>Correlation between target and independent variables from heat map</vt:lpstr>
      <vt:lpstr>Model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Model</dc:title>
  <dc:creator>MRS ROTICH</dc:creator>
  <cp:lastModifiedBy>MRS ROTICH</cp:lastModifiedBy>
  <cp:revision>17</cp:revision>
  <dcterms:created xsi:type="dcterms:W3CDTF">2023-01-03T18:23:19Z</dcterms:created>
  <dcterms:modified xsi:type="dcterms:W3CDTF">2023-01-03T19:54:34Z</dcterms:modified>
</cp:coreProperties>
</file>