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5"/>
  </p:notesMasterIdLst>
  <p:handoutMasterIdLst>
    <p:handoutMasterId r:id="rId46"/>
  </p:handoutMasterIdLst>
  <p:sldIdLst>
    <p:sldId id="396" r:id="rId2"/>
    <p:sldId id="348" r:id="rId3"/>
    <p:sldId id="379" r:id="rId4"/>
    <p:sldId id="377" r:id="rId5"/>
    <p:sldId id="401" r:id="rId6"/>
    <p:sldId id="349" r:id="rId7"/>
    <p:sldId id="398" r:id="rId8"/>
    <p:sldId id="383" r:id="rId9"/>
    <p:sldId id="354" r:id="rId10"/>
    <p:sldId id="355" r:id="rId11"/>
    <p:sldId id="384" r:id="rId12"/>
    <p:sldId id="385" r:id="rId13"/>
    <p:sldId id="382" r:id="rId14"/>
    <p:sldId id="378" r:id="rId15"/>
    <p:sldId id="358" r:id="rId16"/>
    <p:sldId id="347" r:id="rId17"/>
    <p:sldId id="359" r:id="rId18"/>
    <p:sldId id="360" r:id="rId19"/>
    <p:sldId id="386" r:id="rId20"/>
    <p:sldId id="387" r:id="rId21"/>
    <p:sldId id="402" r:id="rId22"/>
    <p:sldId id="361" r:id="rId23"/>
    <p:sldId id="362" r:id="rId24"/>
    <p:sldId id="363" r:id="rId25"/>
    <p:sldId id="364" r:id="rId26"/>
    <p:sldId id="365" r:id="rId27"/>
    <p:sldId id="376" r:id="rId28"/>
    <p:sldId id="399" r:id="rId29"/>
    <p:sldId id="394" r:id="rId30"/>
    <p:sldId id="389" r:id="rId31"/>
    <p:sldId id="367" r:id="rId32"/>
    <p:sldId id="390" r:id="rId33"/>
    <p:sldId id="366" r:id="rId34"/>
    <p:sldId id="368" r:id="rId35"/>
    <p:sldId id="395" r:id="rId36"/>
    <p:sldId id="369" r:id="rId37"/>
    <p:sldId id="373" r:id="rId38"/>
    <p:sldId id="370" r:id="rId39"/>
    <p:sldId id="371" r:id="rId40"/>
    <p:sldId id="391" r:id="rId41"/>
    <p:sldId id="397" r:id="rId42"/>
    <p:sldId id="400" r:id="rId43"/>
    <p:sldId id="392"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5"/>
    <p:restoredTop sz="87877" autoAdjust="0"/>
  </p:normalViewPr>
  <p:slideViewPr>
    <p:cSldViewPr snapToObjects="1">
      <p:cViewPr varScale="1">
        <p:scale>
          <a:sx n="138" d="100"/>
          <a:sy n="138" d="100"/>
        </p:scale>
        <p:origin x="224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8F2EE47-4A59-AA49-B2EA-19879E1FECA1}" type="slidenum">
              <a:rPr lang="en-US"/>
              <a:pPr>
                <a:defRPr/>
              </a:pPr>
              <a:t>‹#›</a:t>
            </a:fld>
            <a:endParaRPr lang="en-US"/>
          </a:p>
        </p:txBody>
      </p:sp>
    </p:spTree>
    <p:extLst>
      <p:ext uri="{BB962C8B-B14F-4D97-AF65-F5344CB8AC3E}">
        <p14:creationId xmlns:p14="http://schemas.microsoft.com/office/powerpoint/2010/main" val="4047324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B0F346A-7550-EF45-BE86-D6FDEAA2E2DF}" type="slidenum">
              <a:rPr lang="en-US"/>
              <a:pPr>
                <a:defRPr/>
              </a:pPr>
              <a:t>‹#›</a:t>
            </a:fld>
            <a:endParaRPr lang="en-US"/>
          </a:p>
        </p:txBody>
      </p:sp>
    </p:spTree>
    <p:extLst>
      <p:ext uri="{BB962C8B-B14F-4D97-AF65-F5344CB8AC3E}">
        <p14:creationId xmlns:p14="http://schemas.microsoft.com/office/powerpoint/2010/main" val="24199251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CCDC998-C09A-404F-9B8E-19D8359C6B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07176A0-FC63-7348-8BDF-5612EEEC9F8D}" type="slidenum">
              <a:rPr lang="en-US" altLang="en-US" sz="1200"/>
              <a:pPr eaLnBrk="1" hangingPunct="1"/>
              <a:t>1</a:t>
            </a:fld>
            <a:endParaRPr lang="en-US" altLang="en-US" sz="1200"/>
          </a:p>
        </p:txBody>
      </p:sp>
      <p:sp>
        <p:nvSpPr>
          <p:cNvPr id="16387" name="Rectangle 2">
            <a:extLst>
              <a:ext uri="{FF2B5EF4-FFF2-40B4-BE49-F238E27FC236}">
                <a16:creationId xmlns:a16="http://schemas.microsoft.com/office/drawing/2014/main" id="{890FB302-30A7-154D-9D66-ABEDB0C8E294}"/>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411DF872-DA1C-8C40-8BC8-A5466C786D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Save Big Example for later slide today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77C84D8-77B5-B246-B669-70BEB40F83A7}" type="slidenum">
              <a:rPr lang="en-US"/>
              <a:pPr/>
              <a:t>10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dirty="0"/>
              <a:t>Skip next 3 slides if time short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77C84D8-77B5-B246-B669-70BEB40F83A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dirty="0"/>
              <a:t>Could skip next set of slides and just ask them complexity of this!</a:t>
            </a:r>
          </a:p>
        </p:txBody>
      </p:sp>
    </p:spTree>
    <p:extLst>
      <p:ext uri="{BB962C8B-B14F-4D97-AF65-F5344CB8AC3E}">
        <p14:creationId xmlns:p14="http://schemas.microsoft.com/office/powerpoint/2010/main" val="425577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5E5C77D-0D22-0B4D-A54D-3770AC602D0B}" type="slidenum">
              <a:rPr lang="en-US"/>
              <a:pPr/>
              <a:t>12</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err="1"/>
              <a:t>Gp</a:t>
            </a:r>
            <a:r>
              <a:rPr lang="en-US" dirty="0"/>
              <a:t> to next slide for complexity</a:t>
            </a:r>
          </a:p>
          <a:p>
            <a:r>
              <a:rPr lang="en-US" dirty="0"/>
              <a:t>Doubling/halving just shift of length n (the length of x and y in binary)</a:t>
            </a:r>
          </a:p>
          <a:p>
            <a:r>
              <a:rPr lang="en-US" dirty="0"/>
              <a:t># of rows is length of y in binary</a:t>
            </a:r>
          </a:p>
        </p:txBody>
      </p:sp>
    </p:spTree>
    <p:extLst>
      <p:ext uri="{BB962C8B-B14F-4D97-AF65-F5344CB8AC3E}">
        <p14:creationId xmlns:p14="http://schemas.microsoft.com/office/powerpoint/2010/main" val="2654787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055E02A-A27C-F740-B3D5-1EFAEDA9E341}" type="slidenum">
              <a:rPr lang="en-US"/>
              <a:pPr/>
              <a:t>13</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80584F7-F5D2-8C44-8F30-C2B0D0B587B6}" type="slidenum">
              <a:rPr lang="en-US"/>
              <a:pPr/>
              <a:t>14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t>Considers all possible algorithms for multiplication, then jump to </a:t>
            </a:r>
            <a:r>
              <a:rPr lang="en-US" dirty="0" err="1"/>
              <a:t>mult</a:t>
            </a:r>
            <a:r>
              <a:rPr lang="en-US" dirty="0"/>
              <a:t> complexity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80584F7-F5D2-8C44-8F30-C2B0D0B587B6}" type="slidenum">
              <a:rPr lang="en-US"/>
              <a:pPr/>
              <a:t>15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93EC7769-F9E3-4D44-A313-20C2BF79F35F}" type="slidenum">
              <a:rPr lang="en-US"/>
              <a:pPr/>
              <a:t>16</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r>
              <a:rPr lang="en-US" dirty="0"/>
              <a:t>Give pedagogical</a:t>
            </a:r>
            <a:r>
              <a:rPr lang="en-US" baseline="0" dirty="0"/>
              <a:t> big picture on building up through these increasingly complex basic </a:t>
            </a:r>
            <a:r>
              <a:rPr lang="en-US" baseline="0" dirty="0" err="1"/>
              <a:t>algs</a:t>
            </a:r>
            <a:r>
              <a:rPr lang="en-US" baseline="0" dirty="0"/>
              <a:t> (and also solves an interesting problem)</a:t>
            </a:r>
          </a:p>
          <a:p>
            <a:r>
              <a:rPr lang="en-US" baseline="0" dirty="0"/>
              <a:t>Will finish Fermat today, RSA next time, then will start our first big paradigm: Divide and conquer</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884D87A-8E98-DE4E-85A6-0EECB82A6BC3}" type="slidenum">
              <a:rPr lang="en-US"/>
              <a:pPr/>
              <a:t>17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dirty="0"/>
              <a:t>Negative </a:t>
            </a:r>
            <a:r>
              <a:rPr lang="en-US" dirty="0" err="1"/>
              <a:t>nums</a:t>
            </a:r>
            <a:r>
              <a:rPr lang="en-US" dirty="0"/>
              <a:t> are fine but not simplified</a:t>
            </a:r>
          </a:p>
          <a:p>
            <a:r>
              <a:rPr lang="en-US" dirty="0"/>
              <a:t>In our</a:t>
            </a:r>
            <a:r>
              <a:rPr lang="en-US" baseline="0" dirty="0"/>
              <a:t> cases </a:t>
            </a:r>
            <a:r>
              <a:rPr lang="en-US" dirty="0"/>
              <a:t>Mod x at the end is shorthand for the entire equation</a:t>
            </a:r>
          </a:p>
          <a:p>
            <a:r>
              <a:rPr lang="en-US" dirty="0"/>
              <a:t>Do another example</a:t>
            </a:r>
          </a:p>
          <a:p>
            <a:r>
              <a:rPr lang="en-US" dirty="0"/>
              <a:t>Don’t: 2^321 mod 15 = 2 x 2^4^80 = 2* 16^80 = 2* 1 = 2</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686DA4-DED1-D946-ADAF-90DE7B28810E}" type="slidenum">
              <a:rPr lang="en-US"/>
              <a:pPr/>
              <a:t>18</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Do on board first</a:t>
            </a:r>
          </a:p>
          <a:p>
            <a:r>
              <a:rPr lang="en-US" dirty="0"/>
              <a:t>3 + 3 mod 10 – Show each then ask complexity</a:t>
            </a:r>
          </a:p>
          <a:p>
            <a:r>
              <a:rPr lang="en-US" dirty="0"/>
              <a:t>8 + 8 mod 10</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686DA4-DED1-D946-ADAF-90DE7B28810E}" type="slidenum">
              <a:rPr lang="en-US"/>
              <a:pPr/>
              <a:t>19</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Do on board first</a:t>
            </a:r>
          </a:p>
          <a:p>
            <a:r>
              <a:rPr lang="en-US" dirty="0"/>
              <a:t>3 * 3 mod 10</a:t>
            </a:r>
          </a:p>
          <a:p>
            <a:r>
              <a:rPr lang="en-US" dirty="0"/>
              <a:t>8 * 8 mod 10</a:t>
            </a:r>
          </a:p>
        </p:txBody>
      </p:sp>
    </p:spTree>
    <p:extLst>
      <p:ext uri="{BB962C8B-B14F-4D97-AF65-F5344CB8AC3E}">
        <p14:creationId xmlns:p14="http://schemas.microsoft.com/office/powerpoint/2010/main" val="363330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2800883-5FF4-0B4C-AB4E-D7D17E28F0EA}" type="slidenum">
              <a:rPr lang="en-US"/>
              <a:pPr/>
              <a:t>2</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Do it on board with their explanation before going to next slides</a:t>
            </a:r>
          </a:p>
          <a:p>
            <a:r>
              <a:rPr lang="en-US" dirty="0"/>
              <a:t>stress</a:t>
            </a:r>
            <a:r>
              <a:rPr lang="en-US" baseline="0" dirty="0"/>
              <a:t> that n is the length in digits of the number</a:t>
            </a:r>
          </a:p>
          <a:p>
            <a:r>
              <a:rPr lang="en-US" dirty="0"/>
              <a:t>log</a:t>
            </a:r>
            <a:r>
              <a:rPr lang="en-US" baseline="-25000" dirty="0"/>
              <a:t>10</a:t>
            </a:r>
            <a:r>
              <a:rPr lang="en-US" dirty="0"/>
              <a:t>n = log</a:t>
            </a:r>
            <a:r>
              <a:rPr lang="en-US" baseline="-25000" dirty="0"/>
              <a:t>2</a:t>
            </a:r>
            <a:r>
              <a:rPr lang="en-US" dirty="0"/>
              <a:t>n/log</a:t>
            </a:r>
            <a:r>
              <a:rPr lang="en-US" baseline="-25000" dirty="0"/>
              <a:t>2</a:t>
            </a:r>
            <a:r>
              <a:rPr lang="en-US" dirty="0"/>
              <a:t>10</a:t>
            </a:r>
          </a:p>
          <a:p>
            <a:r>
              <a:rPr lang="en-US" dirty="0"/>
              <a:t>log</a:t>
            </a:r>
            <a:r>
              <a:rPr lang="en-US" baseline="-25000" dirty="0"/>
              <a:t>2</a:t>
            </a:r>
            <a:r>
              <a:rPr lang="en-US" dirty="0"/>
              <a:t>10 = 3.32</a:t>
            </a:r>
          </a:p>
          <a:p>
            <a:r>
              <a:rPr lang="en-US" dirty="0"/>
              <a:t>log</a:t>
            </a:r>
            <a:r>
              <a:rPr lang="en-US" baseline="-25000" dirty="0"/>
              <a:t>2</a:t>
            </a:r>
            <a:r>
              <a:rPr lang="en-US" dirty="0"/>
              <a:t>10 = log</a:t>
            </a:r>
            <a:r>
              <a:rPr lang="en-US" baseline="-25000" dirty="0"/>
              <a:t>10</a:t>
            </a:r>
            <a:r>
              <a:rPr lang="en-US" dirty="0"/>
              <a:t>10/log</a:t>
            </a:r>
            <a:r>
              <a:rPr lang="en-US" baseline="-25000" dirty="0"/>
              <a:t>10</a:t>
            </a:r>
            <a:r>
              <a:rPr lang="en-US" dirty="0"/>
              <a:t>2 = 3.32</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686DA4-DED1-D946-ADAF-90DE7B28810E}" type="slidenum">
              <a:rPr lang="en-US"/>
              <a:pPr/>
              <a:t>20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08840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1FDC4A7-D20A-BE44-9899-CA0F6589DBA1}" type="slidenum">
              <a:rPr lang="en-US"/>
              <a:pPr/>
              <a:t>21</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t>You will be coding this up for your primality tester</a:t>
            </a:r>
          </a:p>
          <a:p>
            <a:r>
              <a:rPr lang="en-US" dirty="0"/>
              <a:t>Do on board rather than read from slide, keep slide up, do 2^7 mod 10, (same answer 8 if don’t mod as you go) now would of exponent were of length 200, exponential in length of y, No good</a:t>
            </a:r>
          </a:p>
        </p:txBody>
      </p:sp>
    </p:spTree>
    <p:extLst>
      <p:ext uri="{BB962C8B-B14F-4D97-AF65-F5344CB8AC3E}">
        <p14:creationId xmlns:p14="http://schemas.microsoft.com/office/powerpoint/2010/main" val="2190456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1FDC4A7-D20A-BE44-9899-CA0F6589DBA1}" type="slidenum">
              <a:rPr lang="en-US"/>
              <a:pPr/>
              <a:t>22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t>You will be coding this up for your primality tester</a:t>
            </a:r>
          </a:p>
          <a:p>
            <a:r>
              <a:rPr lang="en-US" dirty="0"/>
              <a:t>Do on board rather than read from slide, keep slide up, do 2^7 mod 10, (same answer 8 if don’t mod as you go) now would of exponent were of length 200, exponential in length of y, No good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7095566-DB33-4F44-B65E-2E037671CDD6}" type="slidenum">
              <a:rPr lang="en-US"/>
              <a:pPr/>
              <a:t>23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Put 21 in binary (powers of two, draw 0’s on board with power on top 1, 2, 4, 8, 16, 32,</a:t>
            </a:r>
          </a:p>
          <a:p>
            <a:r>
              <a:rPr lang="en-US" dirty="0"/>
              <a:t>Show</a:t>
            </a:r>
            <a:r>
              <a:rPr lang="en-US" baseline="0" dirty="0"/>
              <a:t> that worst case multiples is length of y by looking at example of x^10101</a:t>
            </a:r>
          </a:p>
          <a:p>
            <a:r>
              <a:rPr lang="en-US" baseline="0" dirty="0"/>
              <a:t>Do 3^5 (subset of 3^21) on board and show that we square x each time, then show 3^21, show the x^2 (</a:t>
            </a:r>
            <a:r>
              <a:rPr lang="en-US" strike="sngStrike" baseline="0" dirty="0"/>
              <a:t>lets call it z as in </a:t>
            </a:r>
            <a:r>
              <a:rPr lang="en-US" strike="sngStrike" baseline="0" dirty="0" err="1"/>
              <a:t>modexp</a:t>
            </a:r>
            <a:r>
              <a:rPr lang="en-US" baseline="0" dirty="0"/>
              <a:t>) intermediate value just above each column as we go</a:t>
            </a:r>
          </a:p>
          <a:p>
            <a:r>
              <a:rPr lang="en-US" baseline="0" dirty="0"/>
              <a:t>Complexity? N^3 2 multiplies (and possible divides) at each of the n steps, and O(1) space – don’t need to mention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26803AD-A5A1-5F4D-BFDE-AD4C07960136}" type="slidenum">
              <a:rPr lang="en-US"/>
              <a:pPr/>
              <a:t>24</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t>*Show 3^6 and 3^7</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977B10F-DAE7-4E40-B21C-50179D70C443}" type="slidenum">
              <a:rPr lang="en-US"/>
              <a:pPr/>
              <a:t>25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t>Show how it fits exactly the equation above, now we have an </a:t>
            </a:r>
            <a:r>
              <a:rPr lang="en-US" dirty="0" err="1"/>
              <a:t>alg</a:t>
            </a:r>
            <a:r>
              <a:rPr lang="en-US" dirty="0"/>
              <a:t> which cuts the problem in half each time (drops 1 bit) = How deep?  Assume 3^21</a:t>
            </a:r>
          </a:p>
          <a:p>
            <a:r>
              <a:rPr lang="en-US" dirty="0"/>
              <a:t>*Example 2</a:t>
            </a:r>
            <a:r>
              <a:rPr lang="en-US" baseline="30000" dirty="0"/>
              <a:t>25</a:t>
            </a:r>
            <a:r>
              <a:rPr lang="en-US" dirty="0"/>
              <a:t> mod 20 – separate column for z and return value 2</a:t>
            </a:r>
          </a:p>
          <a:p>
            <a:r>
              <a:rPr lang="en-US" dirty="0"/>
              <a:t>What will our multiplies be? 16 8 0 0 1 – 1 1 0 0 1</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7FEB89D-A27C-0D4C-A442-E745CD7C91C6}" type="slidenum">
              <a:rPr lang="en-US"/>
              <a:pPr/>
              <a:t>26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err="1"/>
              <a:t>ybin</a:t>
            </a:r>
            <a:r>
              <a:rPr lang="en-US" dirty="0"/>
              <a:t>, smallest bit on top, go left to right until 2</a:t>
            </a:r>
            <a:r>
              <a:rPr lang="en-US" baseline="30000" dirty="0"/>
              <a:t>nd</a:t>
            </a:r>
            <a:r>
              <a:rPr lang="en-US" dirty="0"/>
              <a:t> power of x and then go to next slide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F819C70-4B84-1142-953F-5A4C99BD9452}" type="slidenum">
              <a:rPr lang="en-US"/>
              <a:pPr/>
              <a:t>27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What</a:t>
            </a:r>
            <a:r>
              <a:rPr lang="en-US" baseline="0" dirty="0"/>
              <a:t> would you do if </a:t>
            </a:r>
            <a:r>
              <a:rPr lang="en-US" baseline="0" dirty="0" err="1"/>
              <a:t>x</a:t>
            </a:r>
            <a:r>
              <a:rPr lang="en-US" baseline="0" dirty="0"/>
              <a:t> or </a:t>
            </a:r>
            <a:r>
              <a:rPr lang="en-US" baseline="0" dirty="0" err="1"/>
              <a:t>y</a:t>
            </a:r>
            <a:r>
              <a:rPr lang="en-US" baseline="0" dirty="0"/>
              <a:t> were greater than N to start with?  Divide by N first and just use the results in the mod range.  In this case 2^5 which gives same answer.</a:t>
            </a:r>
          </a:p>
          <a:p>
            <a:r>
              <a:rPr lang="en-US" baseline="0" dirty="0"/>
              <a:t>Note z^2 is just a multiply </a:t>
            </a:r>
            <a:r>
              <a:rPr lang="en-US" baseline="0" dirty="0" err="1"/>
              <a:t>z</a:t>
            </a:r>
            <a:r>
              <a:rPr lang="en-US" baseline="0" dirty="0"/>
              <a:t>*</a:t>
            </a:r>
            <a:r>
              <a:rPr lang="en-US" baseline="0" dirty="0" err="1"/>
              <a:t>z</a:t>
            </a:r>
            <a:r>
              <a:rPr lang="en-US" baseline="0" dirty="0"/>
              <a:t>.</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F819C70-4B84-1142-953F-5A4C99BD9452}" type="slidenum">
              <a:rPr lang="en-US"/>
              <a:pPr/>
              <a:t>28</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What</a:t>
            </a:r>
            <a:r>
              <a:rPr lang="en-US" baseline="0" dirty="0"/>
              <a:t> would you do if </a:t>
            </a:r>
            <a:r>
              <a:rPr lang="en-US" baseline="0" dirty="0" err="1"/>
              <a:t>x</a:t>
            </a:r>
            <a:r>
              <a:rPr lang="en-US" baseline="0" dirty="0"/>
              <a:t> or </a:t>
            </a:r>
            <a:r>
              <a:rPr lang="en-US" baseline="0" dirty="0" err="1"/>
              <a:t>y</a:t>
            </a:r>
            <a:r>
              <a:rPr lang="en-US" baseline="0" dirty="0"/>
              <a:t> were greater than N to start with?  Divide by N first and just use the results in the mod range.  In this case 2^5 which gives same answer.</a:t>
            </a:r>
          </a:p>
          <a:p>
            <a:r>
              <a:rPr lang="en-US" baseline="0" dirty="0"/>
              <a:t>Note z^2 is just a multiply </a:t>
            </a:r>
            <a:r>
              <a:rPr lang="en-US" baseline="0" dirty="0" err="1"/>
              <a:t>z</a:t>
            </a:r>
            <a:r>
              <a:rPr lang="en-US" baseline="0" dirty="0"/>
              <a:t>*</a:t>
            </a:r>
            <a:r>
              <a:rPr lang="en-US" baseline="0" dirty="0" err="1"/>
              <a:t>z</a:t>
            </a:r>
            <a:r>
              <a:rPr lang="en-US" baseline="0" dirty="0"/>
              <a:t>.</a:t>
            </a:r>
            <a:endParaRPr lang="en-US" dirty="0"/>
          </a:p>
        </p:txBody>
      </p:sp>
    </p:spTree>
    <p:extLst>
      <p:ext uri="{BB962C8B-B14F-4D97-AF65-F5344CB8AC3E}">
        <p14:creationId xmlns:p14="http://schemas.microsoft.com/office/powerpoint/2010/main" val="1453480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F819C70-4B84-1142-953F-5A4C99BD9452}" type="slidenum">
              <a:rPr lang="en-US"/>
              <a:pPr/>
              <a:t>29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What</a:t>
            </a:r>
            <a:r>
              <a:rPr lang="en-US" baseline="0" dirty="0"/>
              <a:t> would you do if </a:t>
            </a:r>
            <a:r>
              <a:rPr lang="en-US" baseline="0" dirty="0" err="1"/>
              <a:t>x</a:t>
            </a:r>
            <a:r>
              <a:rPr lang="en-US" baseline="0" dirty="0"/>
              <a:t> or </a:t>
            </a:r>
            <a:r>
              <a:rPr lang="en-US" baseline="0" dirty="0" err="1"/>
              <a:t>y</a:t>
            </a:r>
            <a:r>
              <a:rPr lang="en-US" baseline="0" dirty="0"/>
              <a:t> were greater than N to start with?  Divide by N first and just use the results in the mod range.  In this case 2^5 which gives same answer.</a:t>
            </a:r>
          </a:p>
          <a:p>
            <a:r>
              <a:rPr lang="en-US" baseline="0" dirty="0"/>
              <a:t>Note z^2 is just a multiply z*z.</a:t>
            </a:r>
          </a:p>
          <a:p>
            <a:r>
              <a:rPr lang="en-US" baseline="0" dirty="0"/>
              <a:t>Note that high order bit of x gets just one x when first entered at bottom of recursion, but doubles with each unraveling of the recursion and has been multiplied in 16 times by the time we get to the top., 2</a:t>
            </a:r>
            <a:r>
              <a:rPr lang="en-US" baseline="30000" dirty="0"/>
              <a:t>nd</a:t>
            </a:r>
            <a:r>
              <a:rPr lang="en-US" baseline="0" dirty="0"/>
              <a:t> highest bit 8 times, others 0 except for last bit once at the top.</a:t>
            </a:r>
            <a:endParaRPr lang="en-US" dirty="0"/>
          </a:p>
        </p:txBody>
      </p:sp>
    </p:spTree>
    <p:extLst>
      <p:ext uri="{BB962C8B-B14F-4D97-AF65-F5344CB8AC3E}">
        <p14:creationId xmlns:p14="http://schemas.microsoft.com/office/powerpoint/2010/main" val="897072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2800883-5FF4-0B4C-AB4E-D7D17E28F0EA}" type="slidenum">
              <a:rPr lang="en-US"/>
              <a:pPr/>
              <a:t>3</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a:t>log</a:t>
            </a:r>
            <a:r>
              <a:rPr lang="en-US" baseline="-25000"/>
              <a:t>10</a:t>
            </a:r>
            <a:r>
              <a:rPr lang="en-US"/>
              <a:t>n = log</a:t>
            </a:r>
            <a:r>
              <a:rPr lang="en-US" baseline="-25000"/>
              <a:t>2</a:t>
            </a:r>
            <a:r>
              <a:rPr lang="en-US"/>
              <a:t>n/log</a:t>
            </a:r>
            <a:r>
              <a:rPr lang="en-US" baseline="-25000"/>
              <a:t>2</a:t>
            </a:r>
            <a:r>
              <a:rPr lang="en-US"/>
              <a:t>10</a:t>
            </a:r>
          </a:p>
          <a:p>
            <a:r>
              <a:rPr lang="en-US"/>
              <a:t>log</a:t>
            </a:r>
            <a:r>
              <a:rPr lang="en-US" baseline="-25000"/>
              <a:t>2</a:t>
            </a:r>
            <a:r>
              <a:rPr lang="en-US"/>
              <a:t>10 = 3.32</a:t>
            </a:r>
          </a:p>
          <a:p>
            <a:r>
              <a:rPr lang="en-US"/>
              <a:t>log</a:t>
            </a:r>
            <a:r>
              <a:rPr lang="en-US" baseline="-25000"/>
              <a:t>2</a:t>
            </a:r>
            <a:r>
              <a:rPr lang="en-US"/>
              <a:t>10 = log</a:t>
            </a:r>
            <a:r>
              <a:rPr lang="en-US" baseline="-25000"/>
              <a:t>10</a:t>
            </a:r>
            <a:r>
              <a:rPr lang="en-US"/>
              <a:t>10/log</a:t>
            </a:r>
            <a:r>
              <a:rPr lang="en-US" baseline="-25000"/>
              <a:t>10</a:t>
            </a:r>
            <a:r>
              <a:rPr lang="en-US"/>
              <a:t>2 = 3.32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F819C70-4B84-1142-953F-5A4C99BD9452}" type="slidenum">
              <a:rPr lang="en-US"/>
              <a:pPr/>
              <a:t>30</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Show the 3 times where 2 gets multiplied in and that they add to 25 once they get double going up the recursion.</a:t>
            </a:r>
          </a:p>
          <a:p>
            <a:r>
              <a:rPr lang="en-US" dirty="0"/>
              <a:t>What</a:t>
            </a:r>
            <a:r>
              <a:rPr lang="en-US" baseline="0" dirty="0"/>
              <a:t> would you do if x or y were greater than N to start with?  Divide by N first and just use the results in the mod range.  In this case 2^5 which gives same answer.</a:t>
            </a:r>
          </a:p>
          <a:p>
            <a:r>
              <a:rPr lang="en-US" baseline="0" dirty="0"/>
              <a:t>Note z^2 is just a multiply </a:t>
            </a:r>
            <a:r>
              <a:rPr lang="en-US" baseline="0" dirty="0" err="1"/>
              <a:t>z</a:t>
            </a:r>
            <a:r>
              <a:rPr lang="en-US" baseline="0" dirty="0"/>
              <a:t>*</a:t>
            </a:r>
            <a:r>
              <a:rPr lang="en-US" baseline="0" dirty="0" err="1"/>
              <a:t>z</a:t>
            </a:r>
            <a:r>
              <a:rPr lang="en-US" baseline="0" dirty="0"/>
              <a:t>.</a:t>
            </a:r>
            <a:endParaRPr lang="en-US" dirty="0"/>
          </a:p>
        </p:txBody>
      </p:sp>
    </p:spTree>
    <p:extLst>
      <p:ext uri="{BB962C8B-B14F-4D97-AF65-F5344CB8AC3E}">
        <p14:creationId xmlns:p14="http://schemas.microsoft.com/office/powerpoint/2010/main" val="303276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F1527DB-4E4E-0544-837F-82F9CF31AFFE}" type="slidenum">
              <a:rPr lang="en-US"/>
              <a:pPr/>
              <a:t>31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Also the</a:t>
            </a:r>
            <a:r>
              <a:rPr lang="en-US" baseline="0" dirty="0"/>
              <a:t> division to put the number in the Mod range (which is n^2)</a:t>
            </a:r>
          </a:p>
          <a:p>
            <a:r>
              <a:rPr lang="en-US" baseline="0" dirty="0"/>
              <a:t>1 multiply if even, 2 if odd, 1 divide if product greater than N (so 2 or 3), floor is just O(n) shift</a:t>
            </a:r>
          </a:p>
          <a:p>
            <a:r>
              <a:rPr lang="en-US" baseline="0" dirty="0"/>
              <a:t>Space complexity? n^2</a:t>
            </a:r>
          </a:p>
          <a:p>
            <a:r>
              <a:rPr lang="en-US" sz="1200" b="0" i="0" u="none" strike="noStrike" kern="1200" dirty="0">
                <a:solidFill>
                  <a:schemeClr val="tx1"/>
                </a:solidFill>
                <a:effectLst/>
                <a:latin typeface="Times New Roman" charset="0"/>
                <a:ea typeface="ＭＳ Ｐゴシック" charset="-128"/>
                <a:cs typeface="ＭＳ Ｐゴシック" charset="-128"/>
              </a:rPr>
              <a:t>n recursive calls with an O(n) y value being passed with each call (average n/2 since starts at n bits and decreases one with each call), just the y column of the previous slide is our space</a:t>
            </a:r>
          </a:p>
          <a:p>
            <a:r>
              <a:rPr lang="en-US" sz="1200" b="0" i="0" u="none" strike="noStrike" kern="1200" dirty="0">
                <a:solidFill>
                  <a:schemeClr val="tx1"/>
                </a:solidFill>
                <a:effectLst/>
                <a:latin typeface="Times New Roman" charset="0"/>
                <a:ea typeface="ＭＳ Ｐゴシック" charset="-128"/>
                <a:cs typeface="ＭＳ Ｐゴシック" charset="-128"/>
              </a:rPr>
              <a:t>Also O(n) x and N parameters if we don’t pass by reference but that won’t change the overall space complexity since y is there regardless.</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F1527DB-4E4E-0544-837F-82F9CF31AFFE}" type="slidenum">
              <a:rPr lang="en-US"/>
              <a:pPr/>
              <a:t>32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Also the</a:t>
            </a:r>
            <a:r>
              <a:rPr lang="en-US" baseline="0" dirty="0"/>
              <a:t> division to put the number in the Mod range (which is n^2)</a:t>
            </a:r>
            <a:endParaRPr lang="en-US" dirty="0"/>
          </a:p>
        </p:txBody>
      </p:sp>
    </p:spTree>
    <p:extLst>
      <p:ext uri="{BB962C8B-B14F-4D97-AF65-F5344CB8AC3E}">
        <p14:creationId xmlns:p14="http://schemas.microsoft.com/office/powerpoint/2010/main" val="3868784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49152D1-678E-E546-8F76-750F69015D2C}" type="slidenum">
              <a:rPr lang="en-US"/>
              <a:pPr/>
              <a:t>33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a:t>And space is for sure n in this case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E89C155-E69E-0342-AC28-37DF3EC49770}" type="slidenum">
              <a:rPr lang="en-US"/>
              <a:pPr/>
              <a:t>34</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Do on board then we can skip next slide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How about trying to divide by all numbers less then </a:t>
            </a:r>
            <a:r>
              <a:rPr lang="en-US" i="1" dirty="0"/>
              <a:t>p</a:t>
            </a:r>
            <a:r>
              <a:rPr lang="en-US" dirty="0"/>
              <a:t>/2? divide by </a:t>
            </a:r>
            <a:r>
              <a:rPr lang="en-US" dirty="0" err="1"/>
              <a:t>alg</a:t>
            </a:r>
            <a:r>
              <a:rPr lang="en-US" dirty="0"/>
              <a:t> is still exponential in the length</a:t>
            </a:r>
            <a:r>
              <a:rPr lang="en-US" baseline="0" dirty="0"/>
              <a:t> of the number p</a:t>
            </a:r>
            <a:endParaRPr lang="en-US" dirty="0"/>
          </a:p>
          <a:p>
            <a:r>
              <a:rPr lang="en-US" dirty="0"/>
              <a:t>use a&gt;1 since</a:t>
            </a:r>
            <a:r>
              <a:rPr lang="en-US" baseline="0" dirty="0"/>
              <a:t> a=1 works for all numbers</a:t>
            </a:r>
            <a:endParaRPr lang="en-US" dirty="0"/>
          </a:p>
          <a:p>
            <a:r>
              <a:rPr lang="en-US" dirty="0"/>
              <a:t>do example with p = 5	and a=1, 2, 3, 4: 1, 16, 81, 256</a:t>
            </a:r>
          </a:p>
          <a:p>
            <a:r>
              <a:rPr lang="en-US" dirty="0"/>
              <a:t>No time for this: prime 7 with a=1,2,3...  3^6 = 729</a:t>
            </a:r>
          </a:p>
          <a:p>
            <a:r>
              <a:rPr lang="en-US" dirty="0"/>
              <a:t>Then do p=4 and a=2 (does always for composites when a=1 so go greater than 1), for composites</a:t>
            </a:r>
            <a:r>
              <a:rPr lang="en-US" baseline="0" dirty="0"/>
              <a:t> </a:t>
            </a:r>
            <a:r>
              <a:rPr lang="en-US" dirty="0"/>
              <a:t>might be true, but rare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A1A43FF-E64B-344B-ABB5-C37BE1835389}" type="slidenum">
              <a:rPr lang="en-US"/>
              <a:pPr/>
              <a:t>36</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D7F95A2-515B-5E48-A3C6-AA7A966CA284}" type="slidenum">
              <a:rPr lang="en-US"/>
              <a:pPr/>
              <a:t>37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60C906C-CC15-AE45-92A7-A6834B2BE70A}" type="slidenum">
              <a:rPr lang="en-US"/>
              <a:pPr/>
              <a:t>38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509E439-BE31-B24E-A713-FA055824C1E6}" type="slidenum">
              <a:rPr lang="en-US"/>
              <a:pPr/>
              <a:t>39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dirty="0"/>
              <a:t>coin flip example</a:t>
            </a:r>
          </a:p>
          <a:p>
            <a:r>
              <a:rPr lang="en-US" dirty="0"/>
              <a:t>n cubed times k</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0129F08-E1D1-2042-8EE3-B6BDBB0120C1}" type="slidenum">
              <a:rPr lang="en-US"/>
              <a:pPr/>
              <a:t>40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lnSpc>
                <a:spcPct val="90000"/>
              </a:lnSpc>
            </a:pPr>
            <a:r>
              <a:rPr lang="en-US" sz="1200" dirty="0"/>
              <a:t>Two numbers </a:t>
            </a:r>
            <a:r>
              <a:rPr lang="en-US" sz="1200" i="1" dirty="0"/>
              <a:t>a</a:t>
            </a:r>
            <a:r>
              <a:rPr lang="en-US" sz="1200" dirty="0"/>
              <a:t> and </a:t>
            </a:r>
            <a:r>
              <a:rPr lang="en-US" sz="1200" i="1" dirty="0"/>
              <a:t>b</a:t>
            </a:r>
            <a:r>
              <a:rPr lang="en-US" sz="1200" dirty="0"/>
              <a:t> are relatively prime if </a:t>
            </a:r>
            <a:r>
              <a:rPr lang="en-US" sz="1200" dirty="0" err="1"/>
              <a:t>gcd</a:t>
            </a:r>
            <a:r>
              <a:rPr lang="en-US" sz="1200" dirty="0"/>
              <a:t>(</a:t>
            </a:r>
            <a:r>
              <a:rPr lang="en-US" sz="1200" i="1" dirty="0" err="1"/>
              <a:t>a</a:t>
            </a:r>
            <a:r>
              <a:rPr lang="en-US" sz="1200" dirty="0" err="1"/>
              <a:t>,</a:t>
            </a:r>
            <a:r>
              <a:rPr lang="en-US" sz="1200" i="1" dirty="0" err="1"/>
              <a:t>b</a:t>
            </a:r>
            <a:r>
              <a:rPr lang="en-US" sz="1200" dirty="0"/>
              <a:t>) = 1</a:t>
            </a:r>
          </a:p>
        </p:txBody>
      </p:sp>
    </p:spTree>
    <p:extLst>
      <p:ext uri="{BB962C8B-B14F-4D97-AF65-F5344CB8AC3E}">
        <p14:creationId xmlns:p14="http://schemas.microsoft.com/office/powerpoint/2010/main" val="2396460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2800883-5FF4-0B4C-AB4E-D7D17E28F0EA}" type="slidenum">
              <a:rPr lang="en-US"/>
              <a:pPr/>
              <a:t>4</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a:t>Decimal not faster, tradeoff, smaller by a constant number of digits but each </a:t>
            </a:r>
            <a:r>
              <a:rPr lang="en-US" dirty="0" err="1"/>
              <a:t>contant</a:t>
            </a:r>
            <a:r>
              <a:rPr lang="en-US" dirty="0"/>
              <a:t> time add takes longer, balances</a:t>
            </a:r>
          </a:p>
          <a:p>
            <a:r>
              <a:rPr lang="en-US" dirty="0"/>
              <a:t>log</a:t>
            </a:r>
            <a:r>
              <a:rPr lang="en-US" baseline="-25000" dirty="0"/>
              <a:t>10</a:t>
            </a:r>
            <a:r>
              <a:rPr lang="en-US" dirty="0"/>
              <a:t>n = log</a:t>
            </a:r>
            <a:r>
              <a:rPr lang="en-US" baseline="-25000" dirty="0"/>
              <a:t>2</a:t>
            </a:r>
            <a:r>
              <a:rPr lang="en-US" dirty="0"/>
              <a:t>n/log</a:t>
            </a:r>
            <a:r>
              <a:rPr lang="en-US" baseline="-25000" dirty="0"/>
              <a:t>2</a:t>
            </a:r>
            <a:r>
              <a:rPr lang="en-US" dirty="0"/>
              <a:t>10</a:t>
            </a:r>
          </a:p>
          <a:p>
            <a:r>
              <a:rPr lang="en-US" dirty="0"/>
              <a:t>log</a:t>
            </a:r>
            <a:r>
              <a:rPr lang="en-US" baseline="-25000" dirty="0"/>
              <a:t>2</a:t>
            </a:r>
            <a:r>
              <a:rPr lang="en-US" dirty="0"/>
              <a:t>10 = 3.32</a:t>
            </a:r>
          </a:p>
          <a:p>
            <a:r>
              <a:rPr lang="en-US" dirty="0"/>
              <a:t>log</a:t>
            </a:r>
            <a:r>
              <a:rPr lang="en-US" baseline="-25000" dirty="0"/>
              <a:t>2</a:t>
            </a:r>
            <a:r>
              <a:rPr lang="en-US" dirty="0"/>
              <a:t>10 = log</a:t>
            </a:r>
            <a:r>
              <a:rPr lang="en-US" baseline="-25000" dirty="0"/>
              <a:t>10</a:t>
            </a:r>
            <a:r>
              <a:rPr lang="en-US" dirty="0"/>
              <a:t>10/log</a:t>
            </a:r>
            <a:r>
              <a:rPr lang="en-US" baseline="-25000" dirty="0"/>
              <a:t>10</a:t>
            </a:r>
            <a:r>
              <a:rPr lang="en-US" dirty="0"/>
              <a:t>2 = 3.32</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0129F08-E1D1-2042-8EE3-B6BDBB0120C1}" type="slidenum">
              <a:rPr lang="en-US"/>
              <a:pPr/>
              <a:t>41</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4304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Relatively prime numbers are also known a coprime or mutually prime</a:t>
            </a:r>
          </a:p>
        </p:txBody>
      </p:sp>
      <p:sp>
        <p:nvSpPr>
          <p:cNvPr id="4" name="Slide Number Placeholder 3"/>
          <p:cNvSpPr>
            <a:spLocks noGrp="1"/>
          </p:cNvSpPr>
          <p:nvPr>
            <p:ph type="sldNum" sz="quarter" idx="5"/>
          </p:nvPr>
        </p:nvSpPr>
        <p:spPr/>
        <p:txBody>
          <a:bodyPr/>
          <a:lstStyle/>
          <a:p>
            <a:pPr>
              <a:defRPr/>
            </a:pPr>
            <a:fld id="{EB0F346A-7550-EF45-BE86-D6FDEAA2E2DF}" type="slidenum">
              <a:rPr lang="en-US" smtClean="0"/>
              <a:pPr>
                <a:defRPr/>
              </a:pPr>
              <a:t>42</a:t>
            </a:fld>
            <a:endParaRPr lang="en-US"/>
          </a:p>
        </p:txBody>
      </p:sp>
    </p:spTree>
    <p:extLst>
      <p:ext uri="{BB962C8B-B14F-4D97-AF65-F5344CB8AC3E}">
        <p14:creationId xmlns:p14="http://schemas.microsoft.com/office/powerpoint/2010/main" val="2295201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briefly first at overall projects page – especially design experience. Mention</a:t>
            </a:r>
          </a:p>
          <a:p>
            <a:r>
              <a:rPr lang="en-US" dirty="0"/>
              <a:t>Screen shot of working </a:t>
            </a:r>
            <a:r>
              <a:rPr lang="en-US" dirty="0" err="1"/>
              <a:t>alg</a:t>
            </a:r>
            <a:r>
              <a:rPr lang="en-US" dirty="0"/>
              <a:t> with solution</a:t>
            </a:r>
          </a:p>
          <a:p>
            <a:r>
              <a:rPr lang="en-US" dirty="0"/>
              <a:t>Code as an appendix</a:t>
            </a:r>
          </a:p>
          <a:p>
            <a:r>
              <a:rPr lang="en-US" dirty="0"/>
              <a:t>Submit early and always double check your submitted PDF</a:t>
            </a:r>
          </a:p>
          <a:p>
            <a:r>
              <a:rPr lang="en-US" dirty="0"/>
              <a:t>Design Experience</a:t>
            </a:r>
          </a:p>
          <a:p>
            <a:r>
              <a:rPr lang="en-US" dirty="0"/>
              <a:t>Timing!</a:t>
            </a:r>
          </a:p>
          <a:p>
            <a:r>
              <a:rPr lang="en-US" dirty="0"/>
              <a:t>Fermat:</a:t>
            </a:r>
          </a:p>
          <a:p>
            <a:endParaRPr lang="en-US" dirty="0"/>
          </a:p>
          <a:p>
            <a:endParaRPr lang="en-US" dirty="0"/>
          </a:p>
          <a:p>
            <a:r>
              <a:rPr lang="en-US" dirty="0"/>
              <a:t>Demo?</a:t>
            </a:r>
          </a:p>
        </p:txBody>
      </p:sp>
      <p:sp>
        <p:nvSpPr>
          <p:cNvPr id="4" name="Slide Number Placeholder 3"/>
          <p:cNvSpPr>
            <a:spLocks noGrp="1"/>
          </p:cNvSpPr>
          <p:nvPr>
            <p:ph type="sldNum" sz="quarter" idx="5"/>
          </p:nvPr>
        </p:nvSpPr>
        <p:spPr/>
        <p:txBody>
          <a:bodyPr/>
          <a:lstStyle/>
          <a:p>
            <a:pPr>
              <a:defRPr/>
            </a:pPr>
            <a:fld id="{EB0F346A-7550-EF45-BE86-D6FDEAA2E2DF}" type="slidenum">
              <a:rPr lang="en-US" smtClean="0"/>
              <a:pPr>
                <a:defRPr/>
              </a:pPr>
              <a:t>43</a:t>
            </a:fld>
            <a:endParaRPr lang="en-US"/>
          </a:p>
        </p:txBody>
      </p:sp>
    </p:spTree>
    <p:extLst>
      <p:ext uri="{BB962C8B-B14F-4D97-AF65-F5344CB8AC3E}">
        <p14:creationId xmlns:p14="http://schemas.microsoft.com/office/powerpoint/2010/main" val="42793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2800883-5FF4-0B4C-AB4E-D7D17E28F0EA}" type="slidenum">
              <a:rPr lang="en-US"/>
              <a:pPr/>
              <a:t>5</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a:t>Decimal not faster, tradeoff, smaller by a constant number of digits but each </a:t>
            </a:r>
            <a:r>
              <a:rPr lang="en-US" dirty="0" err="1"/>
              <a:t>contant</a:t>
            </a:r>
            <a:r>
              <a:rPr lang="en-US" dirty="0"/>
              <a:t> time add takes longer, balances</a:t>
            </a:r>
          </a:p>
          <a:p>
            <a:r>
              <a:rPr lang="en-US" dirty="0"/>
              <a:t>log</a:t>
            </a:r>
            <a:r>
              <a:rPr lang="en-US" baseline="-25000" dirty="0"/>
              <a:t>10</a:t>
            </a:r>
            <a:r>
              <a:rPr lang="en-US" dirty="0"/>
              <a:t>n = log</a:t>
            </a:r>
            <a:r>
              <a:rPr lang="en-US" baseline="-25000" dirty="0"/>
              <a:t>2</a:t>
            </a:r>
            <a:r>
              <a:rPr lang="en-US" dirty="0"/>
              <a:t>n/log</a:t>
            </a:r>
            <a:r>
              <a:rPr lang="en-US" baseline="-25000" dirty="0"/>
              <a:t>2</a:t>
            </a:r>
            <a:r>
              <a:rPr lang="en-US" dirty="0"/>
              <a:t>10</a:t>
            </a:r>
          </a:p>
          <a:p>
            <a:r>
              <a:rPr lang="en-US" dirty="0"/>
              <a:t>log</a:t>
            </a:r>
            <a:r>
              <a:rPr lang="en-US" baseline="-25000" dirty="0"/>
              <a:t>2</a:t>
            </a:r>
            <a:r>
              <a:rPr lang="en-US" dirty="0"/>
              <a:t>10 = 3.32</a:t>
            </a:r>
          </a:p>
          <a:p>
            <a:r>
              <a:rPr lang="en-US" dirty="0"/>
              <a:t>log</a:t>
            </a:r>
            <a:r>
              <a:rPr lang="en-US" baseline="-25000" dirty="0"/>
              <a:t>2</a:t>
            </a:r>
            <a:r>
              <a:rPr lang="en-US" dirty="0"/>
              <a:t>10 = log</a:t>
            </a:r>
            <a:r>
              <a:rPr lang="en-US" baseline="-25000" dirty="0"/>
              <a:t>10</a:t>
            </a:r>
            <a:r>
              <a:rPr lang="en-US" dirty="0"/>
              <a:t>10/log</a:t>
            </a:r>
            <a:r>
              <a:rPr lang="en-US" baseline="-25000" dirty="0"/>
              <a:t>10</a:t>
            </a:r>
            <a:r>
              <a:rPr lang="en-US" dirty="0"/>
              <a:t>2 = 3.32</a:t>
            </a:r>
          </a:p>
        </p:txBody>
      </p:sp>
    </p:spTree>
    <p:extLst>
      <p:ext uri="{BB962C8B-B14F-4D97-AF65-F5344CB8AC3E}">
        <p14:creationId xmlns:p14="http://schemas.microsoft.com/office/powerpoint/2010/main" val="259152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EDA83F1-3B23-CB4C-A695-F21C852A85E9}" type="slidenum">
              <a:rPr lang="en-US"/>
              <a:pPr/>
              <a:t>6</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dirty="0"/>
              <a:t>Still O(1) even if no hardware</a:t>
            </a:r>
            <a:r>
              <a:rPr lang="en-US" baseline="0" dirty="0"/>
              <a:t> parallelism as long as there is a max number length</a:t>
            </a:r>
            <a:endParaRPr lang="en-US" dirty="0"/>
          </a:p>
          <a:p>
            <a:r>
              <a:rPr lang="en-US" dirty="0"/>
              <a:t>Note</a:t>
            </a:r>
            <a:r>
              <a:rPr lang="en-US" baseline="0" dirty="0"/>
              <a:t> for 2 arrays of fixed, O(m) even if just adds 1 bit at a time since length is constant factor (But magnitude isn't!!)</a:t>
            </a:r>
          </a:p>
          <a:p>
            <a:r>
              <a:rPr lang="en-US" baseline="0" dirty="0"/>
              <a:t>Especially tricky for numbers, as the are already compressed logarithmically, unlike other atomic items.</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8FD0259-46D4-2F4C-ADB1-1F6F158DB900}" type="slidenum">
              <a:rPr lang="en-US"/>
              <a:pPr/>
              <a:t>7</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dirty="0"/>
              <a:t>n-1 adds (two rows at a time) * n rows = n squared</a:t>
            </a:r>
          </a:p>
          <a:p>
            <a:r>
              <a:rPr lang="en-US" dirty="0"/>
              <a:t>Space is n^2 if we write our </a:t>
            </a:r>
            <a:r>
              <a:rPr lang="en-US" dirty="0" err="1"/>
              <a:t>alg</a:t>
            </a:r>
            <a:r>
              <a:rPr lang="en-US" dirty="0"/>
              <a:t> to create all the rows and then add, and complexity is n^2 for setup and n^2 for adds in that cast which is still n^2 time but n^2 memory..  O(n) space since we always just need 2 rows at a time</a:t>
            </a:r>
          </a:p>
        </p:txBody>
      </p:sp>
    </p:spTree>
    <p:extLst>
      <p:ext uri="{BB962C8B-B14F-4D97-AF65-F5344CB8AC3E}">
        <p14:creationId xmlns:p14="http://schemas.microsoft.com/office/powerpoint/2010/main" val="3581211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8FD0259-46D4-2F4C-ADB1-1F6F158DB900}" type="slidenum">
              <a:rPr lang="en-US"/>
              <a:pPr/>
              <a:t>8</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dirty="0"/>
              <a:t>n-1 adds (two rows at a time) * n rows = n squared</a:t>
            </a:r>
          </a:p>
          <a:p>
            <a:r>
              <a:rPr lang="en-US" dirty="0"/>
              <a:t>Space is n^2 if we write our </a:t>
            </a:r>
            <a:r>
              <a:rPr lang="en-US" dirty="0" err="1"/>
              <a:t>alg</a:t>
            </a:r>
            <a:r>
              <a:rPr lang="en-US" dirty="0"/>
              <a:t> to create all the rows and then add, and complexity is n^2 for setup and n^2 for adds in that cast which is still n^2 time but n^2 memory..  O(n) space since we always just need 2 rows at a time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055E02A-A27C-F740-B3D5-1EFAEDA9E341}"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Do it on board with their help before going to next slide</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a:t>CS 312 - Arithmetic and Primality</a:t>
            </a:r>
          </a:p>
        </p:txBody>
      </p:sp>
      <p:sp>
        <p:nvSpPr>
          <p:cNvPr id="9" name="Rectangle 9"/>
          <p:cNvSpPr>
            <a:spLocks noGrp="1" noChangeArrowheads="1"/>
          </p:cNvSpPr>
          <p:nvPr>
            <p:ph type="sldNum" sz="quarter" idx="12"/>
          </p:nvPr>
        </p:nvSpPr>
        <p:spPr/>
        <p:txBody>
          <a:bodyPr/>
          <a:lstStyle>
            <a:lvl1pPr>
              <a:defRPr sz="1400"/>
            </a:lvl1pPr>
          </a:lstStyle>
          <a:p>
            <a:pPr>
              <a:defRPr/>
            </a:pPr>
            <a:fld id="{3A3CFF87-8D52-D04A-983E-2FE3EF0414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6" name="Rectangle 8"/>
          <p:cNvSpPr>
            <a:spLocks noGrp="1" noChangeArrowheads="1"/>
          </p:cNvSpPr>
          <p:nvPr>
            <p:ph type="sldNum" sz="quarter" idx="12"/>
          </p:nvPr>
        </p:nvSpPr>
        <p:spPr>
          <a:ln/>
        </p:spPr>
        <p:txBody>
          <a:bodyPr/>
          <a:lstStyle>
            <a:lvl1pPr>
              <a:defRPr/>
            </a:lvl1pPr>
          </a:lstStyle>
          <a:p>
            <a:pPr>
              <a:defRPr/>
            </a:pPr>
            <a:fld id="{992AED6F-9486-204B-AEFF-658DCBF809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6" name="Rectangle 8"/>
          <p:cNvSpPr>
            <a:spLocks noGrp="1" noChangeArrowheads="1"/>
          </p:cNvSpPr>
          <p:nvPr>
            <p:ph type="sldNum" sz="quarter" idx="12"/>
          </p:nvPr>
        </p:nvSpPr>
        <p:spPr>
          <a:ln/>
        </p:spPr>
        <p:txBody>
          <a:bodyPr/>
          <a:lstStyle>
            <a:lvl1pPr>
              <a:defRPr/>
            </a:lvl1pPr>
          </a:lstStyle>
          <a:p>
            <a:pPr>
              <a:defRPr/>
            </a:pPr>
            <a:fld id="{DF117EC8-C6EC-D64B-A6FC-63F9851026A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6" name="Rectangle 8"/>
          <p:cNvSpPr>
            <a:spLocks noGrp="1" noChangeArrowheads="1"/>
          </p:cNvSpPr>
          <p:nvPr>
            <p:ph type="sldNum" sz="quarter" idx="12"/>
          </p:nvPr>
        </p:nvSpPr>
        <p:spPr>
          <a:ln/>
        </p:spPr>
        <p:txBody>
          <a:bodyPr/>
          <a:lstStyle>
            <a:lvl1pPr>
              <a:defRPr/>
            </a:lvl1pPr>
          </a:lstStyle>
          <a:p>
            <a:pPr>
              <a:defRPr/>
            </a:pPr>
            <a:fld id="{2B3F5DAD-81FB-424C-9F73-102BD33ADEA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6" name="Rectangle 8"/>
          <p:cNvSpPr>
            <a:spLocks noGrp="1" noChangeArrowheads="1"/>
          </p:cNvSpPr>
          <p:nvPr>
            <p:ph type="sldNum" sz="quarter" idx="12"/>
          </p:nvPr>
        </p:nvSpPr>
        <p:spPr>
          <a:ln/>
        </p:spPr>
        <p:txBody>
          <a:bodyPr/>
          <a:lstStyle>
            <a:lvl1pPr>
              <a:defRPr/>
            </a:lvl1pPr>
          </a:lstStyle>
          <a:p>
            <a:pPr>
              <a:defRPr/>
            </a:pPr>
            <a:fld id="{6646BA4E-9CF8-C145-90BA-A997CC1B644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7" name="Rectangle 8"/>
          <p:cNvSpPr>
            <a:spLocks noGrp="1" noChangeArrowheads="1"/>
          </p:cNvSpPr>
          <p:nvPr>
            <p:ph type="sldNum" sz="quarter" idx="12"/>
          </p:nvPr>
        </p:nvSpPr>
        <p:spPr>
          <a:ln/>
        </p:spPr>
        <p:txBody>
          <a:bodyPr/>
          <a:lstStyle>
            <a:lvl1pPr>
              <a:defRPr/>
            </a:lvl1pPr>
          </a:lstStyle>
          <a:p>
            <a:pPr>
              <a:defRPr/>
            </a:pPr>
            <a:fld id="{66A0027B-0B08-934B-ADE7-F337B54CC6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9" name="Rectangle 8"/>
          <p:cNvSpPr>
            <a:spLocks noGrp="1" noChangeArrowheads="1"/>
          </p:cNvSpPr>
          <p:nvPr>
            <p:ph type="sldNum" sz="quarter" idx="12"/>
          </p:nvPr>
        </p:nvSpPr>
        <p:spPr>
          <a:ln/>
        </p:spPr>
        <p:txBody>
          <a:bodyPr/>
          <a:lstStyle>
            <a:lvl1pPr>
              <a:defRPr/>
            </a:lvl1pPr>
          </a:lstStyle>
          <a:p>
            <a:pPr>
              <a:defRPr/>
            </a:pPr>
            <a:fld id="{3F147F5D-5BB8-1F48-B95A-6F9114310E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5" name="Rectangle 8"/>
          <p:cNvSpPr>
            <a:spLocks noGrp="1" noChangeArrowheads="1"/>
          </p:cNvSpPr>
          <p:nvPr>
            <p:ph type="sldNum" sz="quarter" idx="12"/>
          </p:nvPr>
        </p:nvSpPr>
        <p:spPr>
          <a:ln/>
        </p:spPr>
        <p:txBody>
          <a:bodyPr/>
          <a:lstStyle>
            <a:lvl1pPr>
              <a:defRPr/>
            </a:lvl1pPr>
          </a:lstStyle>
          <a:p>
            <a:pPr>
              <a:defRPr/>
            </a:pPr>
            <a:fld id="{5CBF0A09-CCCE-5C47-83A9-B56C67D24F9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4" name="Rectangle 8"/>
          <p:cNvSpPr>
            <a:spLocks noGrp="1" noChangeArrowheads="1"/>
          </p:cNvSpPr>
          <p:nvPr>
            <p:ph type="sldNum" sz="quarter" idx="12"/>
          </p:nvPr>
        </p:nvSpPr>
        <p:spPr>
          <a:ln/>
        </p:spPr>
        <p:txBody>
          <a:bodyPr/>
          <a:lstStyle>
            <a:lvl1pPr>
              <a:defRPr/>
            </a:lvl1pPr>
          </a:lstStyle>
          <a:p>
            <a:pPr>
              <a:defRPr/>
            </a:pPr>
            <a:fld id="{EF0800E2-D1E6-EB40-9AF4-1BEE87BD2B1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7" name="Rectangle 8"/>
          <p:cNvSpPr>
            <a:spLocks noGrp="1" noChangeArrowheads="1"/>
          </p:cNvSpPr>
          <p:nvPr>
            <p:ph type="sldNum" sz="quarter" idx="12"/>
          </p:nvPr>
        </p:nvSpPr>
        <p:spPr>
          <a:ln/>
        </p:spPr>
        <p:txBody>
          <a:bodyPr/>
          <a:lstStyle>
            <a:lvl1pPr>
              <a:defRPr/>
            </a:lvl1pPr>
          </a:lstStyle>
          <a:p>
            <a:pPr>
              <a:defRPr/>
            </a:pPr>
            <a:fld id="{5E1697D8-0EEF-794C-A002-B9C6A5E8DD4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Arithmetic and Primality</a:t>
            </a:r>
          </a:p>
        </p:txBody>
      </p:sp>
      <p:sp>
        <p:nvSpPr>
          <p:cNvPr id="7" name="Rectangle 8"/>
          <p:cNvSpPr>
            <a:spLocks noGrp="1" noChangeArrowheads="1"/>
          </p:cNvSpPr>
          <p:nvPr>
            <p:ph type="sldNum" sz="quarter" idx="12"/>
          </p:nvPr>
        </p:nvSpPr>
        <p:spPr>
          <a:ln/>
        </p:spPr>
        <p:txBody>
          <a:bodyPr/>
          <a:lstStyle>
            <a:lvl1pPr>
              <a:defRPr/>
            </a:lvl1pPr>
          </a:lstStyle>
          <a:p>
            <a:pPr>
              <a:defRPr/>
            </a:pPr>
            <a:fld id="{EC9FDDBD-4E4F-2340-BFE2-19CAF67942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p>
          </p:txBody>
        </p:sp>
      </p:grpSp>
      <p:sp>
        <p:nvSpPr>
          <p:cNvPr id="6149" name="Rectangle 5"/>
          <p:cNvSpPr>
            <a:spLocks noGrp="1" noChangeArrowheads="1"/>
          </p:cNvSpPr>
          <p:nvPr>
            <p:ph type="title"/>
          </p:nvPr>
        </p:nvSpPr>
        <p:spPr bwMode="auto">
          <a:xfrm>
            <a:off x="609600" y="6096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ftr" sz="quarter" idx="3"/>
          </p:nvPr>
        </p:nvSpPr>
        <p:spPr bwMode="auto">
          <a:xfrm>
            <a:off x="2895600" y="6248400"/>
            <a:ext cx="35814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a:lvl1pPr>
          </a:lstStyle>
          <a:p>
            <a:pPr>
              <a:defRPr/>
            </a:pPr>
            <a:r>
              <a:rPr lang="en-US"/>
              <a:t>CS 312 - Arithmetic and Primality</a:t>
            </a:r>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a:lvl1pPr>
          </a:lstStyle>
          <a:p>
            <a:pPr>
              <a:defRPr/>
            </a:pPr>
            <a:fld id="{D25E6D3C-7660-E24F-81F3-E61815627DAF}" type="slidenum">
              <a:rPr lang="en-US"/>
              <a:pPr>
                <a:defRPr/>
              </a:pPr>
              <a:t>‹#›</a:t>
            </a:fld>
            <a:endParaRPr lang="en-US"/>
          </a:p>
        </p:txBody>
      </p:sp>
      <p:sp>
        <p:nvSpPr>
          <p:cNvPr id="1031" name="Rectangle 9"/>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E8FEB538-9877-934B-88AA-4CD1A549664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t>CS 312 - Arithmetic and Primality</a:t>
            </a:r>
          </a:p>
        </p:txBody>
      </p:sp>
      <p:sp>
        <p:nvSpPr>
          <p:cNvPr id="15363" name="Slide Number Placeholder 5">
            <a:extLst>
              <a:ext uri="{FF2B5EF4-FFF2-40B4-BE49-F238E27FC236}">
                <a16:creationId xmlns:a16="http://schemas.microsoft.com/office/drawing/2014/main" id="{A08A991B-E3C0-4543-ACD9-3E765F1610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2882FD6-F70D-F24B-9CFE-40D00FD71906}" type="slidenum">
              <a:rPr lang="en-US" altLang="en-US" sz="1200"/>
              <a:pPr eaLnBrk="1" hangingPunct="1"/>
              <a:t>1</a:t>
            </a:fld>
            <a:endParaRPr lang="en-US" altLang="en-US" sz="1200"/>
          </a:p>
        </p:txBody>
      </p:sp>
      <p:sp>
        <p:nvSpPr>
          <p:cNvPr id="439298" name="Rectangle 2">
            <a:extLst>
              <a:ext uri="{FF2B5EF4-FFF2-40B4-BE49-F238E27FC236}">
                <a16:creationId xmlns:a16="http://schemas.microsoft.com/office/drawing/2014/main" id="{C3A06222-7DE8-B242-BAAB-8DFF1C123FE8}"/>
              </a:ext>
            </a:extLst>
          </p:cNvPr>
          <p:cNvSpPr>
            <a:spLocks noGrp="1" noChangeArrowheads="1"/>
          </p:cNvSpPr>
          <p:nvPr>
            <p:ph type="title"/>
          </p:nvPr>
        </p:nvSpPr>
        <p:spPr/>
        <p:txBody>
          <a:bodyPr/>
          <a:lstStyle/>
          <a:p>
            <a:pPr eaLnBrk="1" hangingPunct="1">
              <a:defRPr/>
            </a:pPr>
            <a:r>
              <a:rPr lang="en-US">
                <a:ea typeface="+mj-ea"/>
                <a:cs typeface="+mj-cs"/>
              </a:rPr>
              <a:t>Algorithm Analysis - Arithmetic Examples</a:t>
            </a:r>
          </a:p>
        </p:txBody>
      </p:sp>
      <p:sp>
        <p:nvSpPr>
          <p:cNvPr id="15365" name="Rectangle 3">
            <a:extLst>
              <a:ext uri="{FF2B5EF4-FFF2-40B4-BE49-F238E27FC236}">
                <a16:creationId xmlns:a16="http://schemas.microsoft.com/office/drawing/2014/main" id="{9B6F3E9B-5043-1F42-8FEF-4D7D4ABFFCED}"/>
              </a:ext>
            </a:extLst>
          </p:cNvPr>
          <p:cNvSpPr>
            <a:spLocks noGrp="1" noChangeArrowheads="1"/>
          </p:cNvSpPr>
          <p:nvPr>
            <p:ph type="body" idx="1"/>
          </p:nvPr>
        </p:nvSpPr>
        <p:spPr>
          <a:xfrm>
            <a:off x="685800" y="1676400"/>
            <a:ext cx="7924800" cy="4419600"/>
          </a:xfrm>
        </p:spPr>
        <p:txBody>
          <a:bodyPr/>
          <a:lstStyle/>
          <a:p>
            <a:pPr eaLnBrk="1" hangingPunct="1"/>
            <a:r>
              <a:rPr lang="en-US" altLang="en-US" dirty="0">
                <a:ea typeface="ＭＳ Ｐゴシック" panose="020B0600070205080204" pitchFamily="34" charset="-128"/>
              </a:rPr>
              <a:t>Today</a:t>
            </a:r>
          </a:p>
          <a:p>
            <a:pPr lvl="1" eaLnBrk="1" hangingPunct="1"/>
            <a:r>
              <a:rPr lang="en-US" altLang="en-US" dirty="0">
                <a:ea typeface="ＭＳ Ｐゴシック" panose="020B0600070205080204" pitchFamily="34" charset="-128"/>
              </a:rPr>
              <a:t>Addition</a:t>
            </a:r>
          </a:p>
          <a:p>
            <a:pPr lvl="1" eaLnBrk="1" hangingPunct="1"/>
            <a:r>
              <a:rPr lang="en-US" altLang="en-US" dirty="0">
                <a:ea typeface="ＭＳ Ｐゴシック" panose="020B0600070205080204" pitchFamily="34" charset="-128"/>
              </a:rPr>
              <a:t>Multiplication</a:t>
            </a:r>
          </a:p>
          <a:p>
            <a:pPr eaLnBrk="1" hangingPunct="1"/>
            <a:r>
              <a:rPr lang="en-US" altLang="en-US" dirty="0">
                <a:ea typeface="ＭＳ Ｐゴシック" panose="020B0600070205080204" pitchFamily="34" charset="-128"/>
              </a:rPr>
              <a:t>Next Class</a:t>
            </a:r>
          </a:p>
          <a:p>
            <a:pPr lvl="1" eaLnBrk="1" hangingPunct="1"/>
            <a:r>
              <a:rPr lang="en-US" altLang="en-US" dirty="0">
                <a:ea typeface="ＭＳ Ｐゴシック" panose="020B0600070205080204" pitchFamily="34" charset="-128"/>
              </a:rPr>
              <a:t>Modular Arithmetic</a:t>
            </a:r>
          </a:p>
          <a:p>
            <a:pPr lvl="1" eaLnBrk="1" hangingPunct="1"/>
            <a:r>
              <a:rPr lang="en-US" altLang="en-US" dirty="0">
                <a:ea typeface="ＭＳ Ｐゴシック" panose="020B0600070205080204" pitchFamily="34" charset="-128"/>
              </a:rPr>
              <a:t>Primality Testing (Your Fermat Project)</a:t>
            </a:r>
          </a:p>
          <a:p>
            <a:pPr eaLnBrk="1" hangingPunct="1"/>
            <a:r>
              <a:rPr lang="en-US" altLang="en-US" dirty="0">
                <a:ea typeface="ＭＳ Ｐゴシック" panose="020B0600070205080204" pitchFamily="34" charset="-128"/>
              </a:rPr>
              <a:t>And the Last Class</a:t>
            </a:r>
          </a:p>
          <a:p>
            <a:pPr lvl="1" eaLnBrk="1" hangingPunct="1"/>
            <a:r>
              <a:rPr lang="en-US" dirty="0"/>
              <a:t>Euclid’s Algorithm for greatest common denominator</a:t>
            </a:r>
          </a:p>
          <a:p>
            <a:pPr lvl="1" eaLnBrk="1" hangingPunct="1"/>
            <a:r>
              <a:rPr lang="en-US" altLang="en-US" dirty="0">
                <a:ea typeface="ＭＳ Ｐゴシック" panose="020B0600070205080204" pitchFamily="34" charset="-128"/>
              </a:rPr>
              <a:t>Modular Division</a:t>
            </a:r>
          </a:p>
          <a:p>
            <a:pPr lvl="1" eaLnBrk="1" hangingPunct="1"/>
            <a:r>
              <a:rPr lang="en-US" altLang="en-US" dirty="0">
                <a:ea typeface="ＭＳ Ｐゴシック" panose="020B0600070205080204" pitchFamily="34" charset="-128"/>
              </a:rPr>
              <a:t>Big Example - RSA cryptography</a:t>
            </a:r>
          </a:p>
          <a:p>
            <a:pPr marL="0" indent="0" eaLnBrk="1" hangingPunct="1">
              <a:buNone/>
            </a:pPr>
            <a:endParaRPr lang="en-US" altLang="en-US"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a:t>CS 312 - Arithmetic and Primality</a:t>
            </a:r>
          </a:p>
        </p:txBody>
      </p:sp>
      <p:sp>
        <p:nvSpPr>
          <p:cNvPr id="29699" name="Slide Number Placeholder 5"/>
          <p:cNvSpPr>
            <a:spLocks noGrp="1"/>
          </p:cNvSpPr>
          <p:nvPr>
            <p:ph type="sldNum" sz="quarter" idx="12"/>
          </p:nvPr>
        </p:nvSpPr>
        <p:spPr>
          <a:noFill/>
        </p:spPr>
        <p:txBody>
          <a:bodyPr/>
          <a:lstStyle/>
          <a:p>
            <a:fld id="{66CBD55A-013F-854F-9080-1FFE585FAD5F}" type="slidenum">
              <a:rPr lang="en-US" smtClean="0"/>
              <a:pPr/>
              <a:t>10</a:t>
            </a:fld>
            <a:endParaRPr lang="en-US"/>
          </a:p>
        </p:txBody>
      </p:sp>
      <p:sp>
        <p:nvSpPr>
          <p:cNvPr id="447490" name="Rectangle 2"/>
          <p:cNvSpPr>
            <a:spLocks noGrp="1" noChangeArrowheads="1"/>
          </p:cNvSpPr>
          <p:nvPr>
            <p:ph type="title"/>
          </p:nvPr>
        </p:nvSpPr>
        <p:spPr/>
        <p:txBody>
          <a:bodyPr/>
          <a:lstStyle/>
          <a:p>
            <a:pPr eaLnBrk="1" hangingPunct="1">
              <a:defRPr/>
            </a:pPr>
            <a:r>
              <a:rPr lang="en-US" sz="2800" dirty="0">
                <a:ea typeface="+mj-ea"/>
                <a:cs typeface="+mj-cs"/>
              </a:rPr>
              <a:t>Multiplication </a:t>
            </a:r>
            <a:r>
              <a:rPr lang="en-US" sz="2800" i="1" dirty="0" err="1"/>
              <a:t>à</a:t>
            </a:r>
            <a:r>
              <a:rPr lang="en-US" sz="2800" i="1" dirty="0"/>
              <a:t> la </a:t>
            </a:r>
            <a:r>
              <a:rPr lang="en-US" sz="2800" i="1" dirty="0" err="1"/>
              <a:t>française</a:t>
            </a:r>
            <a:r>
              <a:rPr lang="en-US" sz="2800" i="1" dirty="0"/>
              <a:t> </a:t>
            </a:r>
            <a:endParaRPr lang="en-US" sz="2800" i="1" dirty="0">
              <a:ea typeface="+mj-ea"/>
              <a:cs typeface="+mj-cs"/>
            </a:endParaRPr>
          </a:p>
        </p:txBody>
      </p:sp>
      <p:sp>
        <p:nvSpPr>
          <p:cNvPr id="29701" name="Rectangle 3"/>
          <p:cNvSpPr>
            <a:spLocks noGrp="1" noChangeArrowheads="1"/>
          </p:cNvSpPr>
          <p:nvPr>
            <p:ph type="body" idx="1"/>
          </p:nvPr>
        </p:nvSpPr>
        <p:spPr>
          <a:xfrm>
            <a:off x="685800" y="4953000"/>
            <a:ext cx="7772400" cy="1143000"/>
          </a:xfrm>
        </p:spPr>
        <p:txBody>
          <a:bodyPr/>
          <a:lstStyle/>
          <a:p>
            <a:pPr eaLnBrk="1" hangingPunct="1">
              <a:lnSpc>
                <a:spcPct val="90000"/>
              </a:lnSpc>
              <a:tabLst>
                <a:tab pos="687388" algn="l"/>
                <a:tab pos="1204913" algn="l"/>
                <a:tab pos="1712913" algn="l"/>
              </a:tabLst>
            </a:pPr>
            <a:r>
              <a:rPr lang="en-US" sz="2000" dirty="0"/>
              <a:t>At each step double </a:t>
            </a:r>
            <a:r>
              <a:rPr lang="en-US" sz="2000" i="1" dirty="0"/>
              <a:t>x</a:t>
            </a:r>
            <a:r>
              <a:rPr lang="en-US" sz="2000" dirty="0"/>
              <a:t> and half </a:t>
            </a:r>
            <a:r>
              <a:rPr lang="en-US" sz="2000" i="1" dirty="0"/>
              <a:t>y</a:t>
            </a:r>
            <a:r>
              <a:rPr lang="en-US" sz="2000" dirty="0"/>
              <a:t>.  Then add up versions of </a:t>
            </a:r>
            <a:r>
              <a:rPr lang="en-US" sz="2000" i="1" dirty="0"/>
              <a:t>x </a:t>
            </a:r>
            <a:r>
              <a:rPr lang="en-US" sz="2000" dirty="0"/>
              <a:t>where </a:t>
            </a:r>
            <a:r>
              <a:rPr lang="en-US" sz="2000" i="1" dirty="0"/>
              <a:t>y</a:t>
            </a:r>
            <a:r>
              <a:rPr lang="en-US" sz="2000" dirty="0"/>
              <a:t> is odd.</a:t>
            </a:r>
          </a:p>
        </p:txBody>
      </p:sp>
      <p:graphicFrame>
        <p:nvGraphicFramePr>
          <p:cNvPr id="447607" name="Group 119"/>
          <p:cNvGraphicFramePr>
            <a:graphicFrameLocks noGrp="1"/>
          </p:cNvGraphicFramePr>
          <p:nvPr>
            <p:extLst>
              <p:ext uri="{D42A27DB-BD31-4B8C-83A1-F6EECF244321}">
                <p14:modId xmlns:p14="http://schemas.microsoft.com/office/powerpoint/2010/main" val="1078639766"/>
              </p:ext>
            </p:extLst>
          </p:nvPr>
        </p:nvGraphicFramePr>
        <p:xfrm>
          <a:off x="1562100" y="1676400"/>
          <a:ext cx="2095500" cy="2441225"/>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tblGrid>
              <a:tr h="4600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x</a:t>
                      </a:r>
                      <a:endParaRPr kumimoji="0" lang="en-US" sz="20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endParaRPr kumimoji="0" lang="en-US" sz="20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87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487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a:t>CS 312 - Arithmetic and Primality</a:t>
            </a:r>
          </a:p>
        </p:txBody>
      </p:sp>
      <p:sp>
        <p:nvSpPr>
          <p:cNvPr id="29699" name="Slide Number Placeholder 5"/>
          <p:cNvSpPr>
            <a:spLocks noGrp="1"/>
          </p:cNvSpPr>
          <p:nvPr>
            <p:ph type="sldNum" sz="quarter" idx="12"/>
          </p:nvPr>
        </p:nvSpPr>
        <p:spPr>
          <a:noFill/>
        </p:spPr>
        <p:txBody>
          <a:bodyPr/>
          <a:lstStyle/>
          <a:p>
            <a:fld id="{66CBD55A-013F-854F-9080-1FFE585FAD5F}" type="slidenum">
              <a:rPr lang="en-US" smtClean="0"/>
              <a:pPr/>
              <a:t>11</a:t>
            </a:fld>
            <a:endParaRPr lang="en-US"/>
          </a:p>
        </p:txBody>
      </p:sp>
      <p:sp>
        <p:nvSpPr>
          <p:cNvPr id="447490" name="Rectangle 2"/>
          <p:cNvSpPr>
            <a:spLocks noGrp="1" noChangeArrowheads="1"/>
          </p:cNvSpPr>
          <p:nvPr>
            <p:ph type="title"/>
          </p:nvPr>
        </p:nvSpPr>
        <p:spPr/>
        <p:txBody>
          <a:bodyPr/>
          <a:lstStyle/>
          <a:p>
            <a:pPr eaLnBrk="1" hangingPunct="1">
              <a:defRPr/>
            </a:pPr>
            <a:r>
              <a:rPr lang="en-US" sz="2800" dirty="0">
                <a:ea typeface="+mj-ea"/>
                <a:cs typeface="+mj-cs"/>
              </a:rPr>
              <a:t>Multiplication </a:t>
            </a:r>
            <a:r>
              <a:rPr lang="en-US" sz="2800" i="1" dirty="0" err="1"/>
              <a:t>à</a:t>
            </a:r>
            <a:r>
              <a:rPr lang="en-US" sz="2800" i="1" dirty="0"/>
              <a:t> la </a:t>
            </a:r>
            <a:r>
              <a:rPr lang="en-US" sz="2800" i="1" dirty="0" err="1"/>
              <a:t>française</a:t>
            </a:r>
            <a:r>
              <a:rPr lang="en-US" sz="2800" i="1" dirty="0"/>
              <a:t> </a:t>
            </a:r>
            <a:endParaRPr lang="en-US" sz="2800" i="1" dirty="0">
              <a:ea typeface="+mj-ea"/>
              <a:cs typeface="+mj-cs"/>
            </a:endParaRPr>
          </a:p>
        </p:txBody>
      </p:sp>
      <p:sp>
        <p:nvSpPr>
          <p:cNvPr id="29701" name="Rectangle 3"/>
          <p:cNvSpPr>
            <a:spLocks noGrp="1" noChangeArrowheads="1"/>
          </p:cNvSpPr>
          <p:nvPr>
            <p:ph type="body" idx="1"/>
          </p:nvPr>
        </p:nvSpPr>
        <p:spPr>
          <a:xfrm>
            <a:off x="609600" y="4495800"/>
            <a:ext cx="7772400" cy="1143000"/>
          </a:xfrm>
        </p:spPr>
        <p:txBody>
          <a:bodyPr/>
          <a:lstStyle/>
          <a:p>
            <a:pPr eaLnBrk="1" hangingPunct="1">
              <a:lnSpc>
                <a:spcPct val="90000"/>
              </a:lnSpc>
              <a:tabLst>
                <a:tab pos="687388" algn="l"/>
                <a:tab pos="1204913" algn="l"/>
                <a:tab pos="1712913" algn="l"/>
              </a:tabLst>
            </a:pPr>
            <a:r>
              <a:rPr lang="en-US" sz="2000" dirty="0"/>
              <a:t>11 in binary is 1011 - We show it from bottom to top in binary column</a:t>
            </a:r>
          </a:p>
          <a:p>
            <a:pPr eaLnBrk="1" hangingPunct="1">
              <a:lnSpc>
                <a:spcPct val="90000"/>
              </a:lnSpc>
              <a:tabLst>
                <a:tab pos="687388" algn="l"/>
                <a:tab pos="1204913" algn="l"/>
                <a:tab pos="1712913" algn="l"/>
              </a:tabLst>
            </a:pPr>
            <a:r>
              <a:rPr lang="en-US" sz="2000" dirty="0"/>
              <a:t>Simple test for odd – add in </a:t>
            </a:r>
            <a:r>
              <a:rPr lang="en-US" sz="2000" i="1" dirty="0"/>
              <a:t>x</a:t>
            </a:r>
            <a:r>
              <a:rPr lang="en-US" sz="2000" dirty="0"/>
              <a:t> values only when there is a 1 in binary value of </a:t>
            </a:r>
            <a:r>
              <a:rPr lang="en-US" sz="2000" i="1" dirty="0"/>
              <a:t>y</a:t>
            </a:r>
          </a:p>
        </p:txBody>
      </p:sp>
      <p:graphicFrame>
        <p:nvGraphicFramePr>
          <p:cNvPr id="447607" name="Group 119"/>
          <p:cNvGraphicFramePr>
            <a:graphicFrameLocks noGrp="1"/>
          </p:cNvGraphicFramePr>
          <p:nvPr>
            <p:extLst>
              <p:ext uri="{D42A27DB-BD31-4B8C-83A1-F6EECF244321}">
                <p14:modId xmlns:p14="http://schemas.microsoft.com/office/powerpoint/2010/main" val="3824428567"/>
              </p:ext>
            </p:extLst>
          </p:nvPr>
        </p:nvGraphicFramePr>
        <p:xfrm>
          <a:off x="1562100" y="1676400"/>
          <a:ext cx="4191000" cy="2441225"/>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4600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x</a:t>
                      </a:r>
                      <a:endParaRPr kumimoji="0" lang="en-US" sz="20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endParaRPr kumimoji="0" lang="en-US" sz="20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r>
                        <a:rPr kumimoji="0" lang="en-US" sz="2000" b="0" i="0" u="none" strike="noStrike" cap="none" normalizeH="0" baseline="-25000" dirty="0" err="1">
                          <a:ln>
                            <a:noFill/>
                          </a:ln>
                          <a:solidFill>
                            <a:schemeClr val="tx1"/>
                          </a:solidFill>
                          <a:effectLst/>
                          <a:latin typeface="Times New Roman" charset="0"/>
                        </a:rPr>
                        <a:t>binary</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 of </a:t>
                      </a:r>
                      <a:r>
                        <a:rPr kumimoji="0" lang="en-US" sz="2000" b="0" i="1"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err="1">
                          <a:ln>
                            <a:noFill/>
                          </a:ln>
                          <a:solidFill>
                            <a:schemeClr val="tx1"/>
                          </a:solidFill>
                          <a:effectLst/>
                          <a:latin typeface="Times New Roman" charset="0"/>
                        </a:rPr>
                        <a:t>’s</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87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487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2715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a:t>CS 312 - Arithmetic and Primality</a:t>
            </a:r>
          </a:p>
        </p:txBody>
      </p:sp>
      <p:sp>
        <p:nvSpPr>
          <p:cNvPr id="35843" name="Slide Number Placeholder 5"/>
          <p:cNvSpPr>
            <a:spLocks noGrp="1"/>
          </p:cNvSpPr>
          <p:nvPr>
            <p:ph type="sldNum" sz="quarter" idx="12"/>
          </p:nvPr>
        </p:nvSpPr>
        <p:spPr>
          <a:noFill/>
        </p:spPr>
        <p:txBody>
          <a:bodyPr/>
          <a:lstStyle/>
          <a:p>
            <a:fld id="{706AE052-05AC-B943-B9DA-869C73082111}" type="slidenum">
              <a:rPr lang="en-US" smtClean="0"/>
              <a:pPr/>
              <a:t>12</a:t>
            </a:fld>
            <a:endParaRPr lang="en-US"/>
          </a:p>
        </p:txBody>
      </p:sp>
      <p:sp>
        <p:nvSpPr>
          <p:cNvPr id="449538" name="Rectangle 2"/>
          <p:cNvSpPr>
            <a:spLocks noGrp="1" noChangeArrowheads="1"/>
          </p:cNvSpPr>
          <p:nvPr>
            <p:ph type="title"/>
          </p:nvPr>
        </p:nvSpPr>
        <p:spPr>
          <a:xfrm>
            <a:off x="609600" y="152400"/>
            <a:ext cx="7772400" cy="838200"/>
          </a:xfrm>
        </p:spPr>
        <p:txBody>
          <a:bodyPr/>
          <a:lstStyle/>
          <a:p>
            <a:pPr eaLnBrk="1" hangingPunct="1">
              <a:defRPr/>
            </a:pPr>
            <a:r>
              <a:rPr lang="en-US" sz="2800" dirty="0"/>
              <a:t>Multiplication </a:t>
            </a:r>
            <a:r>
              <a:rPr lang="en-US" sz="2800" i="1" dirty="0" err="1"/>
              <a:t>à</a:t>
            </a:r>
            <a:r>
              <a:rPr lang="en-US" sz="2800" i="1" dirty="0"/>
              <a:t> la </a:t>
            </a:r>
            <a:r>
              <a:rPr lang="en-US" sz="2800" i="1" dirty="0" err="1"/>
              <a:t>française</a:t>
            </a:r>
            <a:endParaRPr lang="en-US" sz="2800" i="1" dirty="0"/>
          </a:p>
        </p:txBody>
      </p:sp>
      <p:sp>
        <p:nvSpPr>
          <p:cNvPr id="7" name="Rectangle 3">
            <a:extLst>
              <a:ext uri="{FF2B5EF4-FFF2-40B4-BE49-F238E27FC236}">
                <a16:creationId xmlns:a16="http://schemas.microsoft.com/office/drawing/2014/main" id="{6C6AFEAB-17A0-BE44-A7BE-239C1F34A621}"/>
              </a:ext>
            </a:extLst>
          </p:cNvPr>
          <p:cNvSpPr txBox="1">
            <a:spLocks noChangeArrowheads="1"/>
          </p:cNvSpPr>
          <p:nvPr/>
        </p:nvSpPr>
        <p:spPr bwMode="auto">
          <a:xfrm>
            <a:off x="685800" y="3698104"/>
            <a:ext cx="8077200" cy="2558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a:lstStyle>
          <a:p>
            <a:pPr eaLnBrk="1" hangingPunct="1">
              <a:lnSpc>
                <a:spcPct val="90000"/>
              </a:lnSpc>
            </a:pPr>
            <a:r>
              <a:rPr lang="en-US" sz="2000" dirty="0"/>
              <a:t>Is it better than classical multiplication?</a:t>
            </a:r>
          </a:p>
          <a:p>
            <a:pPr eaLnBrk="1" hangingPunct="1">
              <a:lnSpc>
                <a:spcPct val="90000"/>
              </a:lnSpc>
            </a:pPr>
            <a:r>
              <a:rPr lang="en-US" sz="2000" dirty="0"/>
              <a:t>Don’t need to know all the times tables, just need to double and half, which could be an advantage - especially easy in binary – O(</a:t>
            </a:r>
            <a:r>
              <a:rPr lang="en-US" sz="2000" i="1" dirty="0"/>
              <a:t>n</a:t>
            </a:r>
            <a:r>
              <a:rPr lang="en-US" sz="2000" dirty="0"/>
              <a:t>) shifts</a:t>
            </a:r>
          </a:p>
          <a:p>
            <a:pPr eaLnBrk="1" hangingPunct="1">
              <a:lnSpc>
                <a:spcPct val="90000"/>
              </a:lnSpc>
            </a:pPr>
            <a:r>
              <a:rPr lang="en-US" sz="2000" dirty="0"/>
              <a:t>Complexity?</a:t>
            </a:r>
          </a:p>
        </p:txBody>
      </p:sp>
      <p:graphicFrame>
        <p:nvGraphicFramePr>
          <p:cNvPr id="2" name="Group 119">
            <a:extLst>
              <a:ext uri="{FF2B5EF4-FFF2-40B4-BE49-F238E27FC236}">
                <a16:creationId xmlns:a16="http://schemas.microsoft.com/office/drawing/2014/main" id="{D6CCAAEB-B75B-C1E0-13F6-4211888AC557}"/>
              </a:ext>
            </a:extLst>
          </p:cNvPr>
          <p:cNvGraphicFramePr>
            <a:graphicFrameLocks noGrp="1"/>
          </p:cNvGraphicFramePr>
          <p:nvPr>
            <p:extLst>
              <p:ext uri="{D42A27DB-BD31-4B8C-83A1-F6EECF244321}">
                <p14:modId xmlns:p14="http://schemas.microsoft.com/office/powerpoint/2010/main" val="2810871426"/>
              </p:ext>
            </p:extLst>
          </p:nvPr>
        </p:nvGraphicFramePr>
        <p:xfrm>
          <a:off x="2286000" y="978447"/>
          <a:ext cx="4191000" cy="2558079"/>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48260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x</a:t>
                      </a:r>
                      <a:endParaRPr kumimoji="0" lang="en-US" sz="20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endParaRPr kumimoji="0" lang="en-US" sz="20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r>
                        <a:rPr kumimoji="0" lang="en-US" sz="2000" b="0" i="0" u="none" strike="noStrike" cap="none" normalizeH="0" baseline="-25000" dirty="0" err="1">
                          <a:ln>
                            <a:noFill/>
                          </a:ln>
                          <a:solidFill>
                            <a:schemeClr val="tx1"/>
                          </a:solidFill>
                          <a:effectLst/>
                          <a:latin typeface="Times New Roman" charset="0"/>
                        </a:rPr>
                        <a:t>binary</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 of </a:t>
                      </a:r>
                      <a:r>
                        <a:rPr kumimoji="0" lang="en-US" sz="2000" b="0" i="1"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err="1">
                          <a:ln>
                            <a:noFill/>
                          </a:ln>
                          <a:solidFill>
                            <a:schemeClr val="tx1"/>
                          </a:solidFill>
                          <a:effectLst/>
                          <a:latin typeface="Times New Roman" charset="0"/>
                        </a:rPr>
                        <a:t>’s</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25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65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25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65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65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466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a:t>CS 312 - Arithmetic and Primality</a:t>
            </a:r>
          </a:p>
        </p:txBody>
      </p:sp>
      <p:sp>
        <p:nvSpPr>
          <p:cNvPr id="27651" name="Slide Number Placeholder 5"/>
          <p:cNvSpPr>
            <a:spLocks noGrp="1"/>
          </p:cNvSpPr>
          <p:nvPr>
            <p:ph type="sldNum" sz="quarter" idx="12"/>
          </p:nvPr>
        </p:nvSpPr>
        <p:spPr>
          <a:noFill/>
        </p:spPr>
        <p:txBody>
          <a:bodyPr/>
          <a:lstStyle/>
          <a:p>
            <a:fld id="{45DBB883-ECC3-034D-9B01-804D4586F402}" type="slidenum">
              <a:rPr lang="en-US" smtClean="0"/>
              <a:pPr/>
              <a:t>13</a:t>
            </a:fld>
            <a:endParaRPr lang="en-US"/>
          </a:p>
        </p:txBody>
      </p:sp>
      <p:sp>
        <p:nvSpPr>
          <p:cNvPr id="446466" name="Rectangle 2"/>
          <p:cNvSpPr>
            <a:spLocks noGrp="1" noChangeArrowheads="1"/>
          </p:cNvSpPr>
          <p:nvPr>
            <p:ph type="title"/>
          </p:nvPr>
        </p:nvSpPr>
        <p:spPr/>
        <p:txBody>
          <a:bodyPr/>
          <a:lstStyle/>
          <a:p>
            <a:pPr eaLnBrk="1" hangingPunct="1">
              <a:defRPr/>
            </a:pPr>
            <a:r>
              <a:rPr lang="en-US" sz="2800" dirty="0">
                <a:ea typeface="+mj-ea"/>
                <a:cs typeface="+mj-cs"/>
              </a:rPr>
              <a:t>Multiplication </a:t>
            </a:r>
            <a:r>
              <a:rPr lang="en-US" sz="2800" i="1" dirty="0" err="1"/>
              <a:t>à</a:t>
            </a:r>
            <a:r>
              <a:rPr lang="en-US" sz="2800" i="1" dirty="0"/>
              <a:t> la </a:t>
            </a:r>
            <a:r>
              <a:rPr lang="en-US" sz="2800" i="1" dirty="0" err="1"/>
              <a:t>française</a:t>
            </a:r>
            <a:r>
              <a:rPr lang="en-US" sz="2800" i="1" dirty="0"/>
              <a:t> </a:t>
            </a:r>
            <a:endParaRPr lang="en-US" sz="2800" i="1" dirty="0">
              <a:ea typeface="+mj-ea"/>
              <a:cs typeface="+mj-cs"/>
            </a:endParaRPr>
          </a:p>
        </p:txBody>
      </p:sp>
      <p:sp>
        <p:nvSpPr>
          <p:cNvPr id="27653" name="Rectangle 3"/>
          <p:cNvSpPr>
            <a:spLocks noGrp="1" noChangeArrowheads="1"/>
          </p:cNvSpPr>
          <p:nvPr>
            <p:ph type="body" idx="1"/>
          </p:nvPr>
        </p:nvSpPr>
        <p:spPr/>
        <p:txBody>
          <a:bodyPr/>
          <a:lstStyle/>
          <a:p>
            <a:pPr eaLnBrk="1" hangingPunct="1">
              <a:buNone/>
            </a:pPr>
            <a:r>
              <a:rPr lang="en-US" dirty="0"/>
              <a:t>In fact, when numbers are in binary, they are really the exact same algorithm – each step is one shift and an add if the multiplier bit is a 1 (i.e. odd).</a:t>
            </a:r>
          </a:p>
          <a:p>
            <a:pPr eaLnBrk="1" hangingPunct="1">
              <a:buNone/>
            </a:pPr>
            <a:r>
              <a:rPr lang="en-US" dirty="0"/>
              <a:t>	   	1 1 1 1</a:t>
            </a:r>
          </a:p>
          <a:p>
            <a:pPr eaLnBrk="1" hangingPunct="1">
              <a:buNone/>
            </a:pPr>
            <a:r>
              <a:rPr lang="en-US" dirty="0"/>
              <a:t>	    *	</a:t>
            </a:r>
            <a:r>
              <a:rPr lang="en-US" u="sng" dirty="0"/>
              <a:t>1 0 1 1</a:t>
            </a:r>
            <a:endParaRPr lang="en-US" dirty="0"/>
          </a:p>
          <a:p>
            <a:pPr eaLnBrk="1" hangingPunct="1">
              <a:buNone/>
            </a:pPr>
            <a:r>
              <a:rPr lang="en-US" dirty="0"/>
              <a:t>		1 1 1 1</a:t>
            </a:r>
          </a:p>
          <a:p>
            <a:pPr eaLnBrk="1" hangingPunct="1">
              <a:buNone/>
            </a:pPr>
            <a:r>
              <a:rPr lang="en-US" dirty="0"/>
              <a:t>	     1 1 1 1</a:t>
            </a:r>
          </a:p>
          <a:p>
            <a:pPr eaLnBrk="1" hangingPunct="1">
              <a:buNone/>
            </a:pPr>
            <a:r>
              <a:rPr lang="en-US" dirty="0"/>
              <a:t>	   0 0 0 0</a:t>
            </a:r>
          </a:p>
          <a:p>
            <a:pPr eaLnBrk="1" hangingPunct="1">
              <a:buNone/>
            </a:pPr>
            <a:r>
              <a:rPr lang="en-US" dirty="0"/>
              <a:t>    </a:t>
            </a:r>
            <a:r>
              <a:rPr lang="en-US" u="sng" dirty="0"/>
              <a:t>1 1 1 1  </a:t>
            </a:r>
          </a:p>
          <a:p>
            <a:pPr eaLnBrk="1" hangingPunct="1">
              <a:buNone/>
            </a:pPr>
            <a:endParaRPr lang="en-US" i="1" u="sng" dirty="0"/>
          </a:p>
          <a:p>
            <a:pPr eaLnBrk="1" hangingPunct="1">
              <a:buFont typeface="Wingdings" charset="2"/>
              <a:buNone/>
            </a:pPr>
            <a:endParaRPr lang="en-US" dirty="0"/>
          </a:p>
          <a:p>
            <a:pPr eaLnBrk="1" hangingPunct="1">
              <a:buFont typeface="Wingdings" charset="2"/>
              <a:buNone/>
            </a:pPr>
            <a:endParaRPr lang="en-US" dirty="0"/>
          </a:p>
        </p:txBody>
      </p:sp>
      <p:graphicFrame>
        <p:nvGraphicFramePr>
          <p:cNvPr id="8" name="Group 119">
            <a:extLst>
              <a:ext uri="{FF2B5EF4-FFF2-40B4-BE49-F238E27FC236}">
                <a16:creationId xmlns:a16="http://schemas.microsoft.com/office/drawing/2014/main" id="{B922A3C9-8FD2-5C46-9971-221E45DA03BF}"/>
              </a:ext>
            </a:extLst>
          </p:cNvPr>
          <p:cNvGraphicFramePr>
            <a:graphicFrameLocks noGrp="1"/>
          </p:cNvGraphicFramePr>
          <p:nvPr>
            <p:extLst>
              <p:ext uri="{D42A27DB-BD31-4B8C-83A1-F6EECF244321}">
                <p14:modId xmlns:p14="http://schemas.microsoft.com/office/powerpoint/2010/main" val="3251635822"/>
              </p:ext>
            </p:extLst>
          </p:nvPr>
        </p:nvGraphicFramePr>
        <p:xfrm>
          <a:off x="3505200" y="3200400"/>
          <a:ext cx="3733800" cy="2743201"/>
        </p:xfrm>
        <a:graphic>
          <a:graphicData uri="http://schemas.openxmlformats.org/drawingml/2006/table">
            <a:tbl>
              <a:tblPr/>
              <a:tblGrid>
                <a:gridCol w="9334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3450">
                  <a:extLst>
                    <a:ext uri="{9D8B030D-6E8A-4147-A177-3AD203B41FA5}">
                      <a16:colId xmlns:a16="http://schemas.microsoft.com/office/drawing/2014/main" val="20003"/>
                    </a:ext>
                  </a:extLst>
                </a:gridCol>
              </a:tblGrid>
              <a:tr h="51752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x</a:t>
                      </a:r>
                      <a:endParaRPr kumimoji="0" lang="en-US" sz="20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endParaRPr kumimoji="0" lang="en-US" sz="20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r>
                        <a:rPr kumimoji="0" lang="en-US" sz="2000" b="0" i="0" u="none" strike="noStrike" cap="none" normalizeH="0" baseline="-25000" dirty="0" err="1">
                          <a:ln>
                            <a:noFill/>
                          </a:ln>
                          <a:solidFill>
                            <a:schemeClr val="tx1"/>
                          </a:solidFill>
                          <a:effectLst/>
                          <a:latin typeface="Times New Roman" charset="0"/>
                        </a:rPr>
                        <a:t>binary</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 of </a:t>
                      </a:r>
                      <a:r>
                        <a:rPr kumimoji="0" lang="en-US" sz="2000" b="0" i="1"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err="1">
                          <a:ln>
                            <a:noFill/>
                          </a:ln>
                          <a:solidFill>
                            <a:schemeClr val="tx1"/>
                          </a:solidFill>
                          <a:effectLst/>
                          <a:latin typeface="Times New Roman" charset="0"/>
                        </a:rPr>
                        <a:t>’s</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23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573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23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573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573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CS 312 - Arithmetic and Primality</a:t>
            </a:r>
          </a:p>
        </p:txBody>
      </p:sp>
      <p:sp>
        <p:nvSpPr>
          <p:cNvPr id="39939" name="Slide Number Placeholder 5"/>
          <p:cNvSpPr>
            <a:spLocks noGrp="1"/>
          </p:cNvSpPr>
          <p:nvPr>
            <p:ph type="sldNum" sz="quarter" idx="12"/>
          </p:nvPr>
        </p:nvSpPr>
        <p:spPr>
          <a:noFill/>
        </p:spPr>
        <p:txBody>
          <a:bodyPr/>
          <a:lstStyle/>
          <a:p>
            <a:fld id="{0A94B661-B63A-FE40-98EC-A82657D1AC86}" type="slidenum">
              <a:rPr lang="en-US" smtClean="0"/>
              <a:pPr/>
              <a:t>14</a:t>
            </a:fld>
            <a:endParaRPr lang="en-US"/>
          </a:p>
        </p:txBody>
      </p:sp>
      <p:sp>
        <p:nvSpPr>
          <p:cNvPr id="452610" name="Rectangle 2"/>
          <p:cNvSpPr>
            <a:spLocks noGrp="1" noChangeArrowheads="1"/>
          </p:cNvSpPr>
          <p:nvPr>
            <p:ph type="title"/>
          </p:nvPr>
        </p:nvSpPr>
        <p:spPr/>
        <p:txBody>
          <a:bodyPr/>
          <a:lstStyle/>
          <a:p>
            <a:pPr eaLnBrk="1" hangingPunct="1">
              <a:defRPr/>
            </a:pPr>
            <a:r>
              <a:rPr lang="en-US">
                <a:ea typeface="+mj-ea"/>
                <a:cs typeface="+mj-cs"/>
              </a:rPr>
              <a:t>Complexity of Multiplication</a:t>
            </a:r>
          </a:p>
        </p:txBody>
      </p:sp>
      <p:sp>
        <p:nvSpPr>
          <p:cNvPr id="39941" name="Rectangle 3"/>
          <p:cNvSpPr>
            <a:spLocks noGrp="1" noChangeArrowheads="1"/>
          </p:cNvSpPr>
          <p:nvPr>
            <p:ph type="body" idx="1"/>
          </p:nvPr>
        </p:nvSpPr>
        <p:spPr/>
        <p:txBody>
          <a:bodyPr/>
          <a:lstStyle/>
          <a:p>
            <a:pPr eaLnBrk="1" hangingPunct="1"/>
            <a:r>
              <a:rPr lang="en-US" dirty="0"/>
              <a:t>Is multiplication O(</a:t>
            </a:r>
            <a:r>
              <a:rPr lang="en-US" i="1" dirty="0"/>
              <a:t>n</a:t>
            </a:r>
            <a:r>
              <a:rPr lang="en-US" baseline="30000" dirty="0"/>
              <a:t>2</a:t>
            </a:r>
            <a:r>
              <a:rPr lang="en-US" dirty="0"/>
              <a:t>)?</a:t>
            </a:r>
          </a:p>
          <a:p>
            <a:pPr lvl="1" eaLnBrk="1" hangingPunct="1"/>
            <a:r>
              <a:rPr lang="en-US" dirty="0"/>
              <a:t>Could we come up with a multiplication algorithm which is slower than O(</a:t>
            </a:r>
            <a:r>
              <a:rPr lang="en-US" i="1" dirty="0"/>
              <a:t>n</a:t>
            </a:r>
            <a:r>
              <a:rPr lang="en-US" baseline="30000" dirty="0"/>
              <a:t>2</a:t>
            </a:r>
            <a:r>
              <a:rPr lang="en-US" dirty="0"/>
              <a:t>)? We base task speed on best we have discovered so far.</a:t>
            </a:r>
          </a:p>
          <a:p>
            <a:pPr lvl="1" eaLnBrk="1" hangingPunct="1"/>
            <a:r>
              <a:rPr lang="en-US" dirty="0"/>
              <a:t>Know we can do at least this well, real question is can we come up with a faster one</a:t>
            </a:r>
          </a:p>
          <a:p>
            <a:pPr eaLnBrk="1" hangingPunct="1"/>
            <a:r>
              <a:rPr lang="en-US" dirty="0"/>
              <a:t>Is multiplication </a:t>
            </a:r>
            <a:r>
              <a:rPr lang="en-US" dirty="0">
                <a:sym typeface="Symbol" charset="2"/>
              </a:rPr>
              <a:t></a:t>
            </a:r>
            <a:r>
              <a:rPr lang="en-US" dirty="0"/>
              <a:t>(</a:t>
            </a:r>
            <a:r>
              <a:rPr lang="en-US" i="1" dirty="0"/>
              <a:t>n</a:t>
            </a:r>
            <a:r>
              <a:rPr lang="en-US" baseline="30000" dirty="0"/>
              <a:t>2</a:t>
            </a:r>
            <a:r>
              <a:rPr lang="en-US" dirty="0"/>
              <a:t>)?</a:t>
            </a:r>
          </a:p>
          <a:p>
            <a:pPr lvl="1" eaLnBrk="1" hangingPunct="1"/>
            <a:r>
              <a:rPr lang="en-US" dirty="0"/>
              <a:t>In other words, is this the best we can do</a:t>
            </a:r>
          </a:p>
          <a:p>
            <a:pPr lvl="1" eaLnBrk="1" hangingPunct="1"/>
            <a:r>
              <a:rPr lang="en-US" dirty="0"/>
              <a:t>Multiplication problem vs particular algorithms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CS 312 - Arithmetic and Primality</a:t>
            </a:r>
          </a:p>
        </p:txBody>
      </p:sp>
      <p:sp>
        <p:nvSpPr>
          <p:cNvPr id="39939" name="Slide Number Placeholder 5"/>
          <p:cNvSpPr>
            <a:spLocks noGrp="1"/>
          </p:cNvSpPr>
          <p:nvPr>
            <p:ph type="sldNum" sz="quarter" idx="12"/>
          </p:nvPr>
        </p:nvSpPr>
        <p:spPr>
          <a:noFill/>
        </p:spPr>
        <p:txBody>
          <a:bodyPr/>
          <a:lstStyle/>
          <a:p>
            <a:fld id="{0A94B661-B63A-FE40-98EC-A82657D1AC86}" type="slidenum">
              <a:rPr lang="en-US" smtClean="0"/>
              <a:pPr/>
              <a:t>15</a:t>
            </a:fld>
            <a:endParaRPr lang="en-US"/>
          </a:p>
        </p:txBody>
      </p:sp>
      <p:sp>
        <p:nvSpPr>
          <p:cNvPr id="452610" name="Rectangle 2"/>
          <p:cNvSpPr>
            <a:spLocks noGrp="1" noChangeArrowheads="1"/>
          </p:cNvSpPr>
          <p:nvPr>
            <p:ph type="title"/>
          </p:nvPr>
        </p:nvSpPr>
        <p:spPr/>
        <p:txBody>
          <a:bodyPr/>
          <a:lstStyle/>
          <a:p>
            <a:pPr eaLnBrk="1" hangingPunct="1">
              <a:defRPr/>
            </a:pPr>
            <a:r>
              <a:rPr lang="en-US">
                <a:ea typeface="+mj-ea"/>
                <a:cs typeface="+mj-cs"/>
              </a:rPr>
              <a:t>Complexity of Multiplication</a:t>
            </a:r>
          </a:p>
        </p:txBody>
      </p:sp>
      <p:sp>
        <p:nvSpPr>
          <p:cNvPr id="39941" name="Rectangle 3"/>
          <p:cNvSpPr>
            <a:spLocks noGrp="1" noChangeArrowheads="1"/>
          </p:cNvSpPr>
          <p:nvPr>
            <p:ph type="body" idx="1"/>
          </p:nvPr>
        </p:nvSpPr>
        <p:spPr/>
        <p:txBody>
          <a:bodyPr/>
          <a:lstStyle/>
          <a:p>
            <a:pPr eaLnBrk="1" hangingPunct="1"/>
            <a:r>
              <a:rPr lang="en-US" dirty="0"/>
              <a:t>Is multiplication O(</a:t>
            </a:r>
            <a:r>
              <a:rPr lang="en-US" i="1" dirty="0"/>
              <a:t>n</a:t>
            </a:r>
            <a:r>
              <a:rPr lang="en-US" baseline="30000" dirty="0"/>
              <a:t>2</a:t>
            </a:r>
            <a:r>
              <a:rPr lang="en-US" dirty="0"/>
              <a:t>)?</a:t>
            </a:r>
          </a:p>
          <a:p>
            <a:pPr lvl="1" eaLnBrk="1" hangingPunct="1"/>
            <a:r>
              <a:rPr lang="en-US" dirty="0"/>
              <a:t>Could we come up with a multiplication algorithm which is slower than O(</a:t>
            </a:r>
            <a:r>
              <a:rPr lang="en-US" i="1" dirty="0"/>
              <a:t>n</a:t>
            </a:r>
            <a:r>
              <a:rPr lang="en-US" baseline="30000" dirty="0"/>
              <a:t>2</a:t>
            </a:r>
            <a:r>
              <a:rPr lang="en-US" dirty="0"/>
              <a:t>)? We base task speed on best we have discovered so far.</a:t>
            </a:r>
          </a:p>
          <a:p>
            <a:pPr lvl="1" eaLnBrk="1" hangingPunct="1"/>
            <a:r>
              <a:rPr lang="en-US" dirty="0"/>
              <a:t>Know we can do at least this well, real question is can we come up with a faster one</a:t>
            </a:r>
          </a:p>
          <a:p>
            <a:pPr eaLnBrk="1" hangingPunct="1"/>
            <a:r>
              <a:rPr lang="en-US" dirty="0"/>
              <a:t>Is multiplication </a:t>
            </a:r>
            <a:r>
              <a:rPr lang="en-US" dirty="0">
                <a:sym typeface="Symbol" charset="2"/>
              </a:rPr>
              <a:t></a:t>
            </a:r>
            <a:r>
              <a:rPr lang="en-US" dirty="0"/>
              <a:t>(</a:t>
            </a:r>
            <a:r>
              <a:rPr lang="en-US" i="1" dirty="0"/>
              <a:t>n</a:t>
            </a:r>
            <a:r>
              <a:rPr lang="en-US" baseline="30000" dirty="0"/>
              <a:t>2</a:t>
            </a:r>
            <a:r>
              <a:rPr lang="en-US" dirty="0"/>
              <a:t>)?</a:t>
            </a:r>
          </a:p>
          <a:p>
            <a:pPr lvl="1" eaLnBrk="1" hangingPunct="1"/>
            <a:r>
              <a:rPr lang="en-US" dirty="0"/>
              <a:t>In other words, is this the best we can do</a:t>
            </a:r>
          </a:p>
          <a:p>
            <a:pPr lvl="1" eaLnBrk="1" hangingPunct="1"/>
            <a:r>
              <a:rPr lang="en-US" dirty="0"/>
              <a:t>Multiplication problem vs particular algorithms</a:t>
            </a:r>
          </a:p>
          <a:p>
            <a:pPr eaLnBrk="1" hangingPunct="1"/>
            <a:r>
              <a:rPr lang="en-US" dirty="0"/>
              <a:t>Not </a:t>
            </a:r>
            <a:r>
              <a:rPr lang="en-US" dirty="0">
                <a:sym typeface="Symbol" charset="2"/>
              </a:rPr>
              <a:t></a:t>
            </a:r>
            <a:r>
              <a:rPr lang="en-US" dirty="0"/>
              <a:t>(</a:t>
            </a:r>
            <a:r>
              <a:rPr lang="en-US" i="1" dirty="0"/>
              <a:t>n</a:t>
            </a:r>
            <a:r>
              <a:rPr lang="en-US" baseline="30000" dirty="0"/>
              <a:t>2</a:t>
            </a:r>
            <a:r>
              <a:rPr lang="en-US" dirty="0"/>
              <a:t>).  It turns out we can do better, as we will see later</a:t>
            </a:r>
          </a:p>
          <a:p>
            <a:pPr lvl="1" eaLnBrk="1" hangingPunct="1"/>
            <a:r>
              <a:rPr lang="en-US" dirty="0"/>
              <a:t>Can we prove lower bounds? - Sometimes (e.g. addition)</a:t>
            </a:r>
          </a:p>
          <a:p>
            <a:pPr eaLnBrk="1" hangingPunct="1"/>
            <a:r>
              <a:rPr lang="en-US" dirty="0"/>
              <a:t>Division is also O(</a:t>
            </a:r>
            <a:r>
              <a:rPr lang="en-US" i="1" dirty="0"/>
              <a:t>n</a:t>
            </a:r>
            <a:r>
              <a:rPr lang="en-US" baseline="30000" dirty="0"/>
              <a:t>2</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a:t>CS 312 - Arithmetic and Primality</a:t>
            </a:r>
          </a:p>
        </p:txBody>
      </p:sp>
      <p:sp>
        <p:nvSpPr>
          <p:cNvPr id="15363" name="Slide Number Placeholder 5"/>
          <p:cNvSpPr>
            <a:spLocks noGrp="1"/>
          </p:cNvSpPr>
          <p:nvPr>
            <p:ph type="sldNum" sz="quarter" idx="12"/>
          </p:nvPr>
        </p:nvSpPr>
        <p:spPr>
          <a:noFill/>
        </p:spPr>
        <p:txBody>
          <a:bodyPr/>
          <a:lstStyle/>
          <a:p>
            <a:fld id="{AD258CFB-B20B-A64D-890C-52AC3FFD511E}" type="slidenum">
              <a:rPr lang="en-US" smtClean="0"/>
              <a:pPr/>
              <a:t>16</a:t>
            </a:fld>
            <a:endParaRPr lang="en-US"/>
          </a:p>
        </p:txBody>
      </p:sp>
      <p:sp>
        <p:nvSpPr>
          <p:cNvPr id="439298" name="Rectangle 2"/>
          <p:cNvSpPr>
            <a:spLocks noGrp="1" noChangeArrowheads="1"/>
          </p:cNvSpPr>
          <p:nvPr>
            <p:ph type="title"/>
          </p:nvPr>
        </p:nvSpPr>
        <p:spPr/>
        <p:txBody>
          <a:bodyPr/>
          <a:lstStyle/>
          <a:p>
            <a:pPr eaLnBrk="1" hangingPunct="1"/>
            <a:r>
              <a:rPr lang="en-US" dirty="0"/>
              <a:t>Bigger Example - RSA cryptography</a:t>
            </a:r>
          </a:p>
        </p:txBody>
      </p:sp>
      <p:sp>
        <p:nvSpPr>
          <p:cNvPr id="15365" name="Rectangle 3"/>
          <p:cNvSpPr>
            <a:spLocks noGrp="1" noChangeArrowheads="1"/>
          </p:cNvSpPr>
          <p:nvPr>
            <p:ph type="body" idx="1"/>
          </p:nvPr>
        </p:nvSpPr>
        <p:spPr>
          <a:xfrm>
            <a:off x="685800" y="1676400"/>
            <a:ext cx="7924800" cy="4419600"/>
          </a:xfrm>
        </p:spPr>
        <p:txBody>
          <a:bodyPr/>
          <a:lstStyle/>
          <a:p>
            <a:pPr eaLnBrk="1" hangingPunct="1"/>
            <a:r>
              <a:rPr lang="en-US" dirty="0"/>
              <a:t>Today</a:t>
            </a:r>
          </a:p>
          <a:p>
            <a:pPr lvl="1" eaLnBrk="1" hangingPunct="1"/>
            <a:r>
              <a:rPr lang="en-US" dirty="0"/>
              <a:t>Modular Arithmetic</a:t>
            </a:r>
          </a:p>
          <a:p>
            <a:pPr lvl="1" eaLnBrk="1" hangingPunct="1"/>
            <a:r>
              <a:rPr lang="en-US" dirty="0"/>
              <a:t>Modular Exponentiation</a:t>
            </a:r>
          </a:p>
          <a:p>
            <a:pPr lvl="1" eaLnBrk="1" hangingPunct="1"/>
            <a:r>
              <a:rPr lang="en-US" dirty="0"/>
              <a:t>Primality Testing (Fermat’s little theorem) – Probabilistic algorithm</a:t>
            </a:r>
          </a:p>
          <a:p>
            <a:pPr eaLnBrk="1" hangingPunct="1"/>
            <a:r>
              <a:rPr lang="en-US" dirty="0"/>
              <a:t>Next Class</a:t>
            </a:r>
          </a:p>
          <a:p>
            <a:pPr lvl="1" eaLnBrk="1" hangingPunct="1"/>
            <a:r>
              <a:rPr lang="en-US" dirty="0"/>
              <a:t>Euclid’s Algorithm for </a:t>
            </a:r>
            <a:r>
              <a:rPr lang="en-US" dirty="0" err="1"/>
              <a:t>gcd</a:t>
            </a:r>
            <a:r>
              <a:rPr lang="en-US" dirty="0"/>
              <a:t> (greatest common divisor)</a:t>
            </a:r>
          </a:p>
          <a:p>
            <a:pPr lvl="1" eaLnBrk="1" hangingPunct="1"/>
            <a:r>
              <a:rPr lang="en-US" dirty="0"/>
              <a:t>Modular division</a:t>
            </a:r>
          </a:p>
          <a:p>
            <a:pPr lvl="1" eaLnBrk="1" hangingPunct="1"/>
            <a:r>
              <a:rPr lang="en-US" dirty="0"/>
              <a:t>Public key RSA cryptography</a:t>
            </a:r>
          </a:p>
          <a:p>
            <a:pPr eaLnBrk="1" hangingPunct="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en-US"/>
              <a:t>CS 312 - Arithmetic and Primality</a:t>
            </a:r>
          </a:p>
        </p:txBody>
      </p:sp>
      <p:sp>
        <p:nvSpPr>
          <p:cNvPr id="41987" name="Slide Number Placeholder 5"/>
          <p:cNvSpPr>
            <a:spLocks noGrp="1"/>
          </p:cNvSpPr>
          <p:nvPr>
            <p:ph type="sldNum" sz="quarter" idx="12"/>
          </p:nvPr>
        </p:nvSpPr>
        <p:spPr>
          <a:noFill/>
        </p:spPr>
        <p:txBody>
          <a:bodyPr/>
          <a:lstStyle/>
          <a:p>
            <a:fld id="{955A2FC7-086F-F641-98C3-D27A04D5D04B}" type="slidenum">
              <a:rPr lang="en-US" smtClean="0"/>
              <a:pPr/>
              <a:t>17</a:t>
            </a:fld>
            <a:endParaRPr lang="en-US"/>
          </a:p>
        </p:txBody>
      </p:sp>
      <p:sp>
        <p:nvSpPr>
          <p:cNvPr id="463874" name="Rectangle 2"/>
          <p:cNvSpPr>
            <a:spLocks noGrp="1" noChangeArrowheads="1"/>
          </p:cNvSpPr>
          <p:nvPr>
            <p:ph type="title"/>
          </p:nvPr>
        </p:nvSpPr>
        <p:spPr/>
        <p:txBody>
          <a:bodyPr/>
          <a:lstStyle/>
          <a:p>
            <a:pPr eaLnBrk="1" hangingPunct="1">
              <a:defRPr/>
            </a:pPr>
            <a:r>
              <a:rPr lang="en-US">
                <a:ea typeface="+mj-ea"/>
                <a:cs typeface="+mj-cs"/>
              </a:rPr>
              <a:t>Modular Arithmetic</a:t>
            </a:r>
          </a:p>
        </p:txBody>
      </p:sp>
      <p:sp>
        <p:nvSpPr>
          <p:cNvPr id="41989" name="Rectangle 3"/>
          <p:cNvSpPr>
            <a:spLocks noGrp="1" noChangeArrowheads="1"/>
          </p:cNvSpPr>
          <p:nvPr>
            <p:ph type="body" idx="1"/>
          </p:nvPr>
        </p:nvSpPr>
        <p:spPr>
          <a:xfrm>
            <a:off x="685800" y="1447800"/>
            <a:ext cx="7772400" cy="4572000"/>
          </a:xfrm>
        </p:spPr>
        <p:txBody>
          <a:bodyPr/>
          <a:lstStyle/>
          <a:p>
            <a:pPr eaLnBrk="1" hangingPunct="1">
              <a:lnSpc>
                <a:spcPct val="90000"/>
              </a:lnSpc>
            </a:pPr>
            <a:r>
              <a:rPr lang="en-US" sz="2000" dirty="0"/>
              <a:t>Convenient in many cases when we want to restrict potentially large numbers to a specific range: time of day</a:t>
            </a:r>
          </a:p>
          <a:p>
            <a:pPr eaLnBrk="1" hangingPunct="1">
              <a:lnSpc>
                <a:spcPct val="90000"/>
              </a:lnSpc>
            </a:pPr>
            <a:r>
              <a:rPr lang="en-US" sz="2000" dirty="0"/>
              <a:t>Modular only works with integers</a:t>
            </a:r>
          </a:p>
          <a:p>
            <a:pPr eaLnBrk="1" hangingPunct="1">
              <a:lnSpc>
                <a:spcPct val="90000"/>
              </a:lnSpc>
            </a:pPr>
            <a:r>
              <a:rPr lang="en-US" sz="2000" dirty="0"/>
              <a:t>We can work with numbers in the computer word range (e.g. 128 bits) while still working with numbers which could initially be much larger</a:t>
            </a:r>
          </a:p>
          <a:p>
            <a:pPr eaLnBrk="1" hangingPunct="1">
              <a:lnSpc>
                <a:spcPct val="90000"/>
              </a:lnSpc>
            </a:pPr>
            <a:r>
              <a:rPr lang="en-US" sz="2000" dirty="0"/>
              <a:t>8 (mod 3) = 2 = 11 (mod 3) = 14 (mod 3):  Congruent or in the same equivalence class.  Three equivalence classes for mod 3 (those with remainder 0, 1, or 2).  All congruent numbers can be substituted for each other in modular arithmetic. </a:t>
            </a:r>
          </a:p>
          <a:p>
            <a:pPr lvl="1" eaLnBrk="1" hangingPunct="1">
              <a:lnSpc>
                <a:spcPct val="90000"/>
              </a:lnSpc>
            </a:pPr>
            <a:r>
              <a:rPr lang="en-US" sz="1800" dirty="0"/>
              <a:t>8 + 4 = 14 + 7 = 8 + 1 = 0 (mod 3) </a:t>
            </a:r>
          </a:p>
          <a:p>
            <a:pPr lvl="1" eaLnBrk="1" hangingPunct="1">
              <a:lnSpc>
                <a:spcPct val="90000"/>
              </a:lnSpc>
            </a:pPr>
            <a:r>
              <a:rPr lang="en-US" sz="1800" dirty="0"/>
              <a:t>8 · 4 = 14 · 7 = 8 · 1 = 2 (mod 3) </a:t>
            </a:r>
          </a:p>
          <a:p>
            <a:pPr eaLnBrk="1" hangingPunct="1">
              <a:lnSpc>
                <a:spcPct val="90000"/>
              </a:lnSpc>
            </a:pPr>
            <a:r>
              <a:rPr lang="en-US" sz="2000" dirty="0"/>
              <a:t>Simplified form is the number between 0 and mod-1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CS 312 - Arithmetic and Primality</a:t>
            </a:r>
          </a:p>
        </p:txBody>
      </p:sp>
      <p:sp>
        <p:nvSpPr>
          <p:cNvPr id="44035" name="Slide Number Placeholder 5"/>
          <p:cNvSpPr>
            <a:spLocks noGrp="1"/>
          </p:cNvSpPr>
          <p:nvPr>
            <p:ph type="sldNum" sz="quarter" idx="12"/>
          </p:nvPr>
        </p:nvSpPr>
        <p:spPr>
          <a:noFill/>
        </p:spPr>
        <p:txBody>
          <a:bodyPr/>
          <a:lstStyle/>
          <a:p>
            <a:fld id="{A3C478C6-EBD7-3E45-96F0-735D326603B3}" type="slidenum">
              <a:rPr lang="en-US" smtClean="0"/>
              <a:pPr/>
              <a:t>18</a:t>
            </a:fld>
            <a:endParaRPr lang="en-US"/>
          </a:p>
        </p:txBody>
      </p:sp>
      <p:sp>
        <p:nvSpPr>
          <p:cNvPr id="464898" name="Rectangle 2"/>
          <p:cNvSpPr>
            <a:spLocks noGrp="1" noChangeArrowheads="1"/>
          </p:cNvSpPr>
          <p:nvPr>
            <p:ph type="title"/>
          </p:nvPr>
        </p:nvSpPr>
        <p:spPr/>
        <p:txBody>
          <a:bodyPr/>
          <a:lstStyle/>
          <a:p>
            <a:pPr eaLnBrk="1" hangingPunct="1">
              <a:defRPr/>
            </a:pPr>
            <a:r>
              <a:rPr lang="en-US"/>
              <a:t>Modular Arithmetic Complexity</a:t>
            </a:r>
          </a:p>
        </p:txBody>
      </p:sp>
      <p:sp>
        <p:nvSpPr>
          <p:cNvPr id="44037" name="Rectangle 3"/>
          <p:cNvSpPr>
            <a:spLocks noGrp="1" noChangeArrowheads="1"/>
          </p:cNvSpPr>
          <p:nvPr>
            <p:ph type="body" idx="1"/>
          </p:nvPr>
        </p:nvSpPr>
        <p:spPr/>
        <p:txBody>
          <a:bodyPr/>
          <a:lstStyle/>
          <a:p>
            <a:pPr eaLnBrk="1" hangingPunct="1"/>
            <a:r>
              <a:rPr lang="en-US" dirty="0"/>
              <a:t>Assume we start with numbers Mod </a:t>
            </a:r>
            <a:r>
              <a:rPr lang="en-US" i="1" dirty="0"/>
              <a:t>N. </a:t>
            </a:r>
            <a:r>
              <a:rPr lang="en-US" dirty="0"/>
              <a:t> Thus, they are numbers between 0 and </a:t>
            </a:r>
            <a:r>
              <a:rPr lang="en-US" i="1" dirty="0"/>
              <a:t>N</a:t>
            </a:r>
            <a:r>
              <a:rPr lang="en-US" dirty="0"/>
              <a:t>-1 which means the length of numbers is </a:t>
            </a:r>
            <a:r>
              <a:rPr lang="en-US" i="1" dirty="0"/>
              <a:t>n</a:t>
            </a:r>
            <a:r>
              <a:rPr lang="en-US" dirty="0"/>
              <a:t> = log(</a:t>
            </a:r>
            <a:r>
              <a:rPr lang="en-US" i="1" dirty="0"/>
              <a:t>N</a:t>
            </a:r>
            <a:r>
              <a:rPr lang="en-US" dirty="0"/>
              <a:t>)</a:t>
            </a:r>
          </a:p>
          <a:p>
            <a:pPr lvl="1" eaLnBrk="1" hangingPunct="1"/>
            <a:r>
              <a:rPr lang="en-US" dirty="0"/>
              <a:t>If not initially in Modulus range, then Modular reduction requires an initial standard division which is O(</a:t>
            </a:r>
            <a:r>
              <a:rPr lang="en-US" i="1" dirty="0"/>
              <a:t>n</a:t>
            </a:r>
            <a:r>
              <a:rPr lang="en-US" baseline="30000" dirty="0"/>
              <a:t>2</a:t>
            </a:r>
            <a:r>
              <a:rPr lang="en-US" dirty="0"/>
              <a:t>)</a:t>
            </a:r>
          </a:p>
          <a:p>
            <a:pPr eaLnBrk="1" hangingPunct="1"/>
            <a:r>
              <a:rPr lang="en-US" dirty="0"/>
              <a:t>Modular Addition of 2 numbers of arbitrary length </a:t>
            </a:r>
            <a:r>
              <a:rPr lang="en-US" i="1" dirty="0"/>
              <a:t>n</a:t>
            </a:r>
            <a:r>
              <a:rPr lang="en-US" dirty="0"/>
              <a:t> is 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CS 312 - Arithmetic and Primality</a:t>
            </a:r>
          </a:p>
        </p:txBody>
      </p:sp>
      <p:sp>
        <p:nvSpPr>
          <p:cNvPr id="44035" name="Slide Number Placeholder 5"/>
          <p:cNvSpPr>
            <a:spLocks noGrp="1"/>
          </p:cNvSpPr>
          <p:nvPr>
            <p:ph type="sldNum" sz="quarter" idx="12"/>
          </p:nvPr>
        </p:nvSpPr>
        <p:spPr>
          <a:noFill/>
        </p:spPr>
        <p:txBody>
          <a:bodyPr/>
          <a:lstStyle/>
          <a:p>
            <a:fld id="{A3C478C6-EBD7-3E45-96F0-735D326603B3}" type="slidenum">
              <a:rPr lang="en-US" smtClean="0"/>
              <a:pPr/>
              <a:t>19</a:t>
            </a:fld>
            <a:endParaRPr lang="en-US"/>
          </a:p>
        </p:txBody>
      </p:sp>
      <p:sp>
        <p:nvSpPr>
          <p:cNvPr id="464898" name="Rectangle 2"/>
          <p:cNvSpPr>
            <a:spLocks noGrp="1" noChangeArrowheads="1"/>
          </p:cNvSpPr>
          <p:nvPr>
            <p:ph type="title"/>
          </p:nvPr>
        </p:nvSpPr>
        <p:spPr/>
        <p:txBody>
          <a:bodyPr/>
          <a:lstStyle/>
          <a:p>
            <a:pPr eaLnBrk="1" hangingPunct="1">
              <a:defRPr/>
            </a:pPr>
            <a:r>
              <a:rPr lang="en-US"/>
              <a:t>Modular Arithmetic Complexity</a:t>
            </a:r>
          </a:p>
        </p:txBody>
      </p:sp>
      <p:sp>
        <p:nvSpPr>
          <p:cNvPr id="44037" name="Rectangle 3"/>
          <p:cNvSpPr>
            <a:spLocks noGrp="1" noChangeArrowheads="1"/>
          </p:cNvSpPr>
          <p:nvPr>
            <p:ph type="body" idx="1"/>
          </p:nvPr>
        </p:nvSpPr>
        <p:spPr/>
        <p:txBody>
          <a:bodyPr/>
          <a:lstStyle/>
          <a:p>
            <a:pPr eaLnBrk="1" hangingPunct="1"/>
            <a:r>
              <a:rPr lang="en-US" dirty="0"/>
              <a:t>Modular Addition is O(</a:t>
            </a:r>
            <a:r>
              <a:rPr lang="en-US" i="1" dirty="0"/>
              <a:t>n</a:t>
            </a:r>
            <a:r>
              <a:rPr lang="en-US" dirty="0"/>
              <a:t>) since it requires one addition and one subtraction if sum is greater than </a:t>
            </a:r>
            <a:r>
              <a:rPr lang="en-US" i="1" dirty="0"/>
              <a:t>N</a:t>
            </a:r>
            <a:r>
              <a:rPr lang="en-US" dirty="0"/>
              <a:t>.</a:t>
            </a:r>
          </a:p>
          <a:p>
            <a:pPr eaLnBrk="1" hangingPunct="1"/>
            <a:r>
              <a:rPr lang="en-US" dirty="0"/>
              <a:t>Modular Multiplication of 2 numbers of arbitrary length </a:t>
            </a:r>
            <a:r>
              <a:rPr lang="en-US" i="1" dirty="0"/>
              <a:t>n</a:t>
            </a:r>
            <a:r>
              <a:rPr lang="en-US" dirty="0"/>
              <a:t> is O(?) </a:t>
            </a:r>
          </a:p>
        </p:txBody>
      </p:sp>
    </p:spTree>
    <p:extLst>
      <p:ext uri="{BB962C8B-B14F-4D97-AF65-F5344CB8AC3E}">
        <p14:creationId xmlns:p14="http://schemas.microsoft.com/office/powerpoint/2010/main" val="185884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312 - Arithmetic and Primality</a:t>
            </a:r>
          </a:p>
        </p:txBody>
      </p:sp>
      <p:sp>
        <p:nvSpPr>
          <p:cNvPr id="19459" name="Slide Number Placeholder 5"/>
          <p:cNvSpPr>
            <a:spLocks noGrp="1"/>
          </p:cNvSpPr>
          <p:nvPr>
            <p:ph type="sldNum" sz="quarter" idx="12"/>
          </p:nvPr>
        </p:nvSpPr>
        <p:spPr>
          <a:noFill/>
        </p:spPr>
        <p:txBody>
          <a:bodyPr/>
          <a:lstStyle/>
          <a:p>
            <a:fld id="{BA2CAEB5-4F14-E845-983C-CCBB055E0FFF}" type="slidenum">
              <a:rPr lang="en-US" smtClean="0"/>
              <a:pPr/>
              <a:t>2</a:t>
            </a:fld>
            <a:endParaRPr lang="en-US"/>
          </a:p>
        </p:txBody>
      </p:sp>
      <p:sp>
        <p:nvSpPr>
          <p:cNvPr id="440322" name="Rectangle 2"/>
          <p:cNvSpPr>
            <a:spLocks noGrp="1" noChangeArrowheads="1"/>
          </p:cNvSpPr>
          <p:nvPr>
            <p:ph type="title"/>
          </p:nvPr>
        </p:nvSpPr>
        <p:spPr/>
        <p:txBody>
          <a:bodyPr/>
          <a:lstStyle/>
          <a:p>
            <a:pPr eaLnBrk="1" hangingPunct="1">
              <a:defRPr/>
            </a:pPr>
            <a:r>
              <a:rPr lang="en-US" dirty="0"/>
              <a:t>Arithmetic Examples - Addition</a:t>
            </a:r>
            <a:endParaRPr lang="en-US" dirty="0">
              <a:ea typeface="+mj-ea"/>
              <a:cs typeface="+mj-cs"/>
            </a:endParaRPr>
          </a:p>
        </p:txBody>
      </p:sp>
      <p:sp>
        <p:nvSpPr>
          <p:cNvPr id="19461" name="Rectangle 3"/>
          <p:cNvSpPr>
            <a:spLocks noGrp="1" noChangeArrowheads="1"/>
          </p:cNvSpPr>
          <p:nvPr>
            <p:ph type="body" idx="1"/>
          </p:nvPr>
        </p:nvSpPr>
        <p:spPr/>
        <p:txBody>
          <a:bodyPr/>
          <a:lstStyle/>
          <a:p>
            <a:pPr eaLnBrk="1" hangingPunct="1"/>
            <a:r>
              <a:rPr lang="en-US" sz="2000" dirty="0"/>
              <a:t>Addition of two numbers of </a:t>
            </a:r>
            <a:r>
              <a:rPr lang="en-US" sz="2000" u="sng" dirty="0"/>
              <a:t>length</a:t>
            </a:r>
            <a:r>
              <a:rPr lang="en-US" sz="2000" dirty="0"/>
              <a:t> </a:t>
            </a:r>
            <a:r>
              <a:rPr lang="en-US" sz="2000" i="1" dirty="0" err="1"/>
              <a:t>n</a:t>
            </a:r>
            <a:endParaRPr lang="en-US" sz="2000" i="1" dirty="0"/>
          </a:p>
          <a:p>
            <a:pPr lvl="1" eaLnBrk="1" hangingPunct="1"/>
            <a:r>
              <a:rPr lang="en-US" sz="1800" dirty="0"/>
              <a:t>Pad smaller number with leading 0’s if necessary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CS 312 - Arithmetic and Primality</a:t>
            </a:r>
          </a:p>
        </p:txBody>
      </p:sp>
      <p:sp>
        <p:nvSpPr>
          <p:cNvPr id="44035" name="Slide Number Placeholder 5"/>
          <p:cNvSpPr>
            <a:spLocks noGrp="1"/>
          </p:cNvSpPr>
          <p:nvPr>
            <p:ph type="sldNum" sz="quarter" idx="12"/>
          </p:nvPr>
        </p:nvSpPr>
        <p:spPr>
          <a:noFill/>
        </p:spPr>
        <p:txBody>
          <a:bodyPr/>
          <a:lstStyle/>
          <a:p>
            <a:fld id="{A3C478C6-EBD7-3E45-96F0-735D326603B3}" type="slidenum">
              <a:rPr lang="en-US" smtClean="0"/>
              <a:pPr/>
              <a:t>20</a:t>
            </a:fld>
            <a:endParaRPr lang="en-US"/>
          </a:p>
        </p:txBody>
      </p:sp>
      <p:sp>
        <p:nvSpPr>
          <p:cNvPr id="464898" name="Rectangle 2"/>
          <p:cNvSpPr>
            <a:spLocks noGrp="1" noChangeArrowheads="1"/>
          </p:cNvSpPr>
          <p:nvPr>
            <p:ph type="title"/>
          </p:nvPr>
        </p:nvSpPr>
        <p:spPr/>
        <p:txBody>
          <a:bodyPr/>
          <a:lstStyle/>
          <a:p>
            <a:pPr eaLnBrk="1" hangingPunct="1">
              <a:defRPr/>
            </a:pPr>
            <a:r>
              <a:rPr lang="en-US"/>
              <a:t>Modular Arithmetic Complexity</a:t>
            </a:r>
          </a:p>
        </p:txBody>
      </p:sp>
      <p:sp>
        <p:nvSpPr>
          <p:cNvPr id="44037" name="Rectangle 3"/>
          <p:cNvSpPr>
            <a:spLocks noGrp="1" noChangeArrowheads="1"/>
          </p:cNvSpPr>
          <p:nvPr>
            <p:ph type="body" idx="1"/>
          </p:nvPr>
        </p:nvSpPr>
        <p:spPr/>
        <p:txBody>
          <a:bodyPr/>
          <a:lstStyle/>
          <a:p>
            <a:pPr eaLnBrk="1" hangingPunct="1"/>
            <a:r>
              <a:rPr lang="en-US" dirty="0"/>
              <a:t>Modular Multiplication is O(</a:t>
            </a:r>
            <a:r>
              <a:rPr lang="en-US" i="1" dirty="0"/>
              <a:t>n</a:t>
            </a:r>
            <a:r>
              <a:rPr lang="en-US" baseline="30000" dirty="0"/>
              <a:t>2</a:t>
            </a:r>
            <a:r>
              <a:rPr lang="en-US" dirty="0"/>
              <a:t>) </a:t>
            </a:r>
          </a:p>
          <a:p>
            <a:pPr lvl="1" eaLnBrk="1" hangingPunct="1"/>
            <a:r>
              <a:rPr lang="en-US" dirty="0"/>
              <a:t>Just standard multiplication followed by a regular division (O(</a:t>
            </a:r>
            <a:r>
              <a:rPr lang="en-US" i="1" dirty="0"/>
              <a:t>n</a:t>
            </a:r>
            <a:r>
              <a:rPr lang="en-US" baseline="30000" dirty="0"/>
              <a:t>2</a:t>
            </a:r>
            <a:r>
              <a:rPr lang="en-US" dirty="0"/>
              <a:t>)) if product exceeds </a:t>
            </a:r>
            <a:r>
              <a:rPr lang="en-US" i="1" dirty="0"/>
              <a:t>N</a:t>
            </a:r>
          </a:p>
          <a:p>
            <a:pPr eaLnBrk="1" hangingPunct="1"/>
            <a:r>
              <a:rPr lang="en-US" dirty="0"/>
              <a:t>Modular division is O(</a:t>
            </a:r>
            <a:r>
              <a:rPr lang="en-US" i="1" dirty="0"/>
              <a:t>n</a:t>
            </a:r>
            <a:r>
              <a:rPr lang="en-US" baseline="30000" dirty="0"/>
              <a:t>3</a:t>
            </a:r>
            <a:r>
              <a:rPr lang="en-US" dirty="0"/>
              <a:t>) – more on that next time</a:t>
            </a:r>
          </a:p>
        </p:txBody>
      </p:sp>
    </p:spTree>
    <p:extLst>
      <p:ext uri="{BB962C8B-B14F-4D97-AF65-F5344CB8AC3E}">
        <p14:creationId xmlns:p14="http://schemas.microsoft.com/office/powerpoint/2010/main" val="973714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a:t>CS 312 - Arithmetic and Primality</a:t>
            </a:r>
          </a:p>
        </p:txBody>
      </p:sp>
      <p:sp>
        <p:nvSpPr>
          <p:cNvPr id="46083" name="Slide Number Placeholder 5"/>
          <p:cNvSpPr>
            <a:spLocks noGrp="1"/>
          </p:cNvSpPr>
          <p:nvPr>
            <p:ph type="sldNum" sz="quarter" idx="12"/>
          </p:nvPr>
        </p:nvSpPr>
        <p:spPr>
          <a:noFill/>
        </p:spPr>
        <p:txBody>
          <a:bodyPr/>
          <a:lstStyle/>
          <a:p>
            <a:fld id="{19D6C527-765D-9D40-97D5-C418FE3964BD}" type="slidenum">
              <a:rPr lang="en-US" smtClean="0"/>
              <a:pPr/>
              <a:t>21</a:t>
            </a:fld>
            <a:endParaRPr lang="en-US"/>
          </a:p>
        </p:txBody>
      </p:sp>
      <p:sp>
        <p:nvSpPr>
          <p:cNvPr id="465922" name="Rectangle 2"/>
          <p:cNvSpPr>
            <a:spLocks noGrp="1" noChangeArrowheads="1"/>
          </p:cNvSpPr>
          <p:nvPr>
            <p:ph type="title"/>
          </p:nvPr>
        </p:nvSpPr>
        <p:spPr>
          <a:xfrm>
            <a:off x="609600" y="381000"/>
            <a:ext cx="7772400" cy="838200"/>
          </a:xfrm>
        </p:spPr>
        <p:txBody>
          <a:bodyPr/>
          <a:lstStyle/>
          <a:p>
            <a:pPr eaLnBrk="1" hangingPunct="1">
              <a:defRPr/>
            </a:pPr>
            <a:r>
              <a:rPr lang="en-US" dirty="0">
                <a:ea typeface="+mj-ea"/>
                <a:cs typeface="+mj-cs"/>
              </a:rPr>
              <a:t>Modular Exponentiation </a:t>
            </a:r>
          </a:p>
        </p:txBody>
      </p:sp>
      <p:sp>
        <p:nvSpPr>
          <p:cNvPr id="46085" name="Rectangle 3"/>
          <p:cNvSpPr>
            <a:spLocks noGrp="1" noChangeArrowheads="1"/>
          </p:cNvSpPr>
          <p:nvPr>
            <p:ph type="body" idx="1"/>
          </p:nvPr>
        </p:nvSpPr>
        <p:spPr>
          <a:xfrm>
            <a:off x="457200" y="1219200"/>
            <a:ext cx="8382000" cy="4876800"/>
          </a:xfrm>
        </p:spPr>
        <p:txBody>
          <a:bodyPr/>
          <a:lstStyle/>
          <a:p>
            <a:pPr eaLnBrk="1" hangingPunct="1">
              <a:lnSpc>
                <a:spcPct val="90000"/>
              </a:lnSpc>
            </a:pPr>
            <a:r>
              <a:rPr lang="en-US" dirty="0">
                <a:ea typeface="+mj-ea"/>
                <a:cs typeface="+mj-cs"/>
              </a:rPr>
              <a:t>Key component of 1</a:t>
            </a:r>
            <a:r>
              <a:rPr lang="en-US" baseline="30000" dirty="0">
                <a:ea typeface="+mj-ea"/>
                <a:cs typeface="+mj-cs"/>
              </a:rPr>
              <a:t>st</a:t>
            </a:r>
            <a:r>
              <a:rPr lang="en-US" dirty="0">
                <a:ea typeface="+mj-ea"/>
                <a:cs typeface="+mj-cs"/>
              </a:rPr>
              <a:t> Project</a:t>
            </a:r>
            <a:endParaRPr lang="en-US" dirty="0"/>
          </a:p>
          <a:p>
            <a:pPr eaLnBrk="1" hangingPunct="1">
              <a:lnSpc>
                <a:spcPct val="90000"/>
              </a:lnSpc>
            </a:pPr>
            <a:r>
              <a:rPr lang="en-US" dirty="0"/>
              <a:t>For encryption we need to compute </a:t>
            </a:r>
            <a:r>
              <a:rPr lang="en-US" i="1" dirty="0" err="1"/>
              <a:t>x</a:t>
            </a:r>
            <a:r>
              <a:rPr lang="en-US" i="1" baseline="30000" dirty="0" err="1"/>
              <a:t>y</a:t>
            </a:r>
            <a:r>
              <a:rPr lang="en-US" dirty="0"/>
              <a:t> mod </a:t>
            </a:r>
            <a:r>
              <a:rPr lang="en-US" i="1" dirty="0"/>
              <a:t>N</a:t>
            </a:r>
            <a:r>
              <a:rPr lang="en-US" dirty="0"/>
              <a:t> for values of </a:t>
            </a:r>
            <a:r>
              <a:rPr lang="en-US" i="1" dirty="0"/>
              <a:t>x</a:t>
            </a:r>
            <a:r>
              <a:rPr lang="en-US" dirty="0"/>
              <a:t>, </a:t>
            </a:r>
            <a:r>
              <a:rPr lang="en-US" i="1" dirty="0"/>
              <a:t>y</a:t>
            </a:r>
            <a:r>
              <a:rPr lang="en-US" dirty="0"/>
              <a:t>, and </a:t>
            </a:r>
            <a:r>
              <a:rPr lang="en-US" i="1" dirty="0"/>
              <a:t>N </a:t>
            </a:r>
            <a:r>
              <a:rPr lang="en-US" dirty="0"/>
              <a:t>which could be several hundred bits long</a:t>
            </a:r>
          </a:p>
          <a:p>
            <a:pPr eaLnBrk="1" hangingPunct="1">
              <a:lnSpc>
                <a:spcPct val="90000"/>
              </a:lnSpc>
              <a:buFont typeface="Wingdings" charset="2"/>
              <a:buNone/>
            </a:pPr>
            <a:r>
              <a:rPr lang="en-US" sz="2000" dirty="0"/>
              <a:t>38295034738204523523…</a:t>
            </a:r>
            <a:r>
              <a:rPr lang="en-US" sz="2000" baseline="30000" dirty="0"/>
              <a:t>4645987345009439845234…</a:t>
            </a:r>
            <a:r>
              <a:rPr lang="en-US" sz="2000" dirty="0"/>
              <a:t> mod 5345098234509345823…   </a:t>
            </a:r>
          </a:p>
          <a:p>
            <a:pPr eaLnBrk="1" hangingPunct="1">
              <a:lnSpc>
                <a:spcPct val="90000"/>
              </a:lnSpc>
            </a:pPr>
            <a:r>
              <a:rPr lang="en-US" dirty="0"/>
              <a:t>Way too big (and slow) unless we keep all intermediate numbers in a reasonable modulus range </a:t>
            </a:r>
            <a:r>
              <a:rPr lang="en-US" i="1" dirty="0"/>
              <a:t>N</a:t>
            </a:r>
            <a:r>
              <a:rPr lang="en-US" dirty="0"/>
              <a:t>.</a:t>
            </a:r>
          </a:p>
          <a:p>
            <a:pPr eaLnBrk="1" hangingPunct="1">
              <a:lnSpc>
                <a:spcPct val="90000"/>
              </a:lnSpc>
            </a:pPr>
            <a:r>
              <a:rPr lang="en-US" dirty="0"/>
              <a:t>Algorithm to solve </a:t>
            </a:r>
            <a:r>
              <a:rPr lang="en-US" i="1" dirty="0" err="1"/>
              <a:t>x</a:t>
            </a:r>
            <a:r>
              <a:rPr lang="en-US" i="1" baseline="30000" dirty="0" err="1"/>
              <a:t>y</a:t>
            </a:r>
            <a:r>
              <a:rPr lang="en-US" dirty="0"/>
              <a:t> mod </a:t>
            </a:r>
            <a:r>
              <a:rPr lang="en-US" i="1" dirty="0"/>
              <a:t>N</a:t>
            </a:r>
            <a:r>
              <a:rPr lang="en-US" dirty="0"/>
              <a:t>?</a:t>
            </a:r>
          </a:p>
        </p:txBody>
      </p:sp>
    </p:spTree>
    <p:extLst>
      <p:ext uri="{BB962C8B-B14F-4D97-AF65-F5344CB8AC3E}">
        <p14:creationId xmlns:p14="http://schemas.microsoft.com/office/powerpoint/2010/main" val="1378078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a:t>CS 312 - Arithmetic and Primality</a:t>
            </a:r>
          </a:p>
        </p:txBody>
      </p:sp>
      <p:sp>
        <p:nvSpPr>
          <p:cNvPr id="46083" name="Slide Number Placeholder 5"/>
          <p:cNvSpPr>
            <a:spLocks noGrp="1"/>
          </p:cNvSpPr>
          <p:nvPr>
            <p:ph type="sldNum" sz="quarter" idx="12"/>
          </p:nvPr>
        </p:nvSpPr>
        <p:spPr>
          <a:noFill/>
        </p:spPr>
        <p:txBody>
          <a:bodyPr/>
          <a:lstStyle/>
          <a:p>
            <a:fld id="{19D6C527-765D-9D40-97D5-C418FE3964BD}" type="slidenum">
              <a:rPr lang="en-US" smtClean="0"/>
              <a:pPr/>
              <a:t>22</a:t>
            </a:fld>
            <a:endParaRPr lang="en-US"/>
          </a:p>
        </p:txBody>
      </p:sp>
      <p:sp>
        <p:nvSpPr>
          <p:cNvPr id="465922" name="Rectangle 2"/>
          <p:cNvSpPr>
            <a:spLocks noGrp="1" noChangeArrowheads="1"/>
          </p:cNvSpPr>
          <p:nvPr>
            <p:ph type="title"/>
          </p:nvPr>
        </p:nvSpPr>
        <p:spPr>
          <a:xfrm>
            <a:off x="609600" y="381000"/>
            <a:ext cx="7772400" cy="838200"/>
          </a:xfrm>
        </p:spPr>
        <p:txBody>
          <a:bodyPr/>
          <a:lstStyle/>
          <a:p>
            <a:pPr eaLnBrk="1" hangingPunct="1">
              <a:defRPr/>
            </a:pPr>
            <a:r>
              <a:rPr lang="en-US" dirty="0">
                <a:ea typeface="+mj-ea"/>
                <a:cs typeface="+mj-cs"/>
              </a:rPr>
              <a:t>Modular Exponentiation</a:t>
            </a:r>
          </a:p>
        </p:txBody>
      </p:sp>
      <p:sp>
        <p:nvSpPr>
          <p:cNvPr id="46085" name="Rectangle 3"/>
          <p:cNvSpPr>
            <a:spLocks noGrp="1" noChangeArrowheads="1"/>
          </p:cNvSpPr>
          <p:nvPr>
            <p:ph type="body" idx="1"/>
          </p:nvPr>
        </p:nvSpPr>
        <p:spPr>
          <a:xfrm>
            <a:off x="457200" y="1219200"/>
            <a:ext cx="8382000" cy="4876800"/>
          </a:xfrm>
        </p:spPr>
        <p:txBody>
          <a:bodyPr/>
          <a:lstStyle/>
          <a:p>
            <a:pPr eaLnBrk="1" hangingPunct="1">
              <a:lnSpc>
                <a:spcPct val="90000"/>
              </a:lnSpc>
            </a:pPr>
            <a:r>
              <a:rPr lang="en-US" dirty="0"/>
              <a:t>How about multiplying </a:t>
            </a:r>
            <a:r>
              <a:rPr lang="en-US" i="1" dirty="0"/>
              <a:t>x </a:t>
            </a:r>
            <a:r>
              <a:rPr lang="en-US" dirty="0"/>
              <a:t>with itself </a:t>
            </a:r>
            <a:r>
              <a:rPr lang="en-US" i="1" dirty="0"/>
              <a:t>y</a:t>
            </a:r>
            <a:r>
              <a:rPr lang="en-US" dirty="0"/>
              <a:t> times, each time doing modular reduction to keep the number less than </a:t>
            </a:r>
            <a:r>
              <a:rPr lang="en-US" i="1" dirty="0"/>
              <a:t>N</a:t>
            </a:r>
          </a:p>
          <a:p>
            <a:pPr lvl="1" eaLnBrk="1" hangingPunct="1">
              <a:lnSpc>
                <a:spcPct val="90000"/>
              </a:lnSpc>
            </a:pPr>
            <a:r>
              <a:rPr lang="en-US" dirty="0"/>
              <a:t>Need a multiplication and a divide each time which is </a:t>
            </a:r>
            <a:r>
              <a:rPr lang="en-US" i="1" dirty="0"/>
              <a:t>n</a:t>
            </a:r>
            <a:r>
              <a:rPr lang="en-US" baseline="30000" dirty="0"/>
              <a:t>2</a:t>
            </a:r>
            <a:r>
              <a:rPr lang="en-US" dirty="0"/>
              <a:t>, where </a:t>
            </a:r>
            <a:r>
              <a:rPr lang="en-US" i="1" dirty="0"/>
              <a:t>n</a:t>
            </a:r>
            <a:r>
              <a:rPr lang="en-US" dirty="0"/>
              <a:t> (=log(</a:t>
            </a:r>
            <a:r>
              <a:rPr lang="en-US" i="1" dirty="0"/>
              <a:t>N</a:t>
            </a:r>
            <a:r>
              <a:rPr lang="en-US" dirty="0"/>
              <a:t>)) is length of {</a:t>
            </a:r>
            <a:r>
              <a:rPr lang="en-US" i="1" dirty="0"/>
              <a:t>x</a:t>
            </a:r>
            <a:r>
              <a:rPr lang="en-US" dirty="0"/>
              <a:t>, </a:t>
            </a:r>
            <a:r>
              <a:rPr lang="en-US" i="1" dirty="0"/>
              <a:t>y</a:t>
            </a:r>
            <a:r>
              <a:rPr lang="en-US" dirty="0"/>
              <a:t>, </a:t>
            </a:r>
            <a:r>
              <a:rPr lang="en-US" i="1" dirty="0"/>
              <a:t>N</a:t>
            </a:r>
            <a:r>
              <a:rPr lang="en-US" dirty="0"/>
              <a:t>} in bits. Keeps the intermediate results &lt; </a:t>
            </a:r>
            <a:r>
              <a:rPr lang="en-US" i="1" dirty="0"/>
              <a:t>N</a:t>
            </a:r>
            <a:r>
              <a:rPr lang="en-US" dirty="0"/>
              <a:t> which is much better than the huge number you would end up with for non-modular exponentiation.</a:t>
            </a:r>
          </a:p>
          <a:p>
            <a:pPr lvl="1" eaLnBrk="1" hangingPunct="1">
              <a:lnSpc>
                <a:spcPct val="90000"/>
              </a:lnSpc>
            </a:pPr>
            <a:r>
              <a:rPr lang="en-US" dirty="0"/>
              <a:t>However, must still do </a:t>
            </a:r>
            <a:r>
              <a:rPr lang="en-US" i="1" dirty="0"/>
              <a:t>y</a:t>
            </a:r>
            <a:r>
              <a:rPr lang="en-US" dirty="0"/>
              <a:t> multiplies where </a:t>
            </a:r>
            <a:r>
              <a:rPr lang="en-US" i="1" dirty="0"/>
              <a:t>y</a:t>
            </a:r>
            <a:r>
              <a:rPr lang="en-US" dirty="0"/>
              <a:t> can be huge. Requires 2</a:t>
            </a:r>
            <a:r>
              <a:rPr lang="en-US" baseline="30000" dirty="0"/>
              <a:t>|</a:t>
            </a:r>
            <a:r>
              <a:rPr lang="en-US" i="1" baseline="30000" dirty="0"/>
              <a:t>y</a:t>
            </a:r>
            <a:r>
              <a:rPr lang="en-US" baseline="30000" dirty="0"/>
              <a:t>|</a:t>
            </a:r>
            <a:r>
              <a:rPr lang="en-US" dirty="0"/>
              <a:t> (i.e. 2</a:t>
            </a:r>
            <a:r>
              <a:rPr lang="en-US" i="1" baseline="30000" dirty="0"/>
              <a:t>n</a:t>
            </a:r>
            <a:r>
              <a:rPr lang="en-US" dirty="0"/>
              <a:t>) multiplications, with </a:t>
            </a:r>
            <a:r>
              <a:rPr lang="en-US" i="1" dirty="0"/>
              <a:t>y</a:t>
            </a:r>
            <a:r>
              <a:rPr lang="en-US" dirty="0"/>
              <a:t> being potentially hundreds (</a:t>
            </a:r>
            <a:r>
              <a:rPr lang="en-US" i="1" dirty="0"/>
              <a:t>n</a:t>
            </a:r>
            <a:r>
              <a:rPr lang="en-US" dirty="0"/>
              <a:t>) of bits long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t>CS 312 - Arithmetic and Primality</a:t>
            </a:r>
          </a:p>
        </p:txBody>
      </p:sp>
      <p:sp>
        <p:nvSpPr>
          <p:cNvPr id="48131" name="Slide Number Placeholder 5"/>
          <p:cNvSpPr>
            <a:spLocks noGrp="1"/>
          </p:cNvSpPr>
          <p:nvPr>
            <p:ph type="sldNum" sz="quarter" idx="12"/>
          </p:nvPr>
        </p:nvSpPr>
        <p:spPr>
          <a:noFill/>
        </p:spPr>
        <p:txBody>
          <a:bodyPr/>
          <a:lstStyle/>
          <a:p>
            <a:fld id="{0981E0EB-DEFD-3342-A267-B7BA1FB5DFB5}" type="slidenum">
              <a:rPr lang="en-US" smtClean="0"/>
              <a:pPr/>
              <a:t>23</a:t>
            </a:fld>
            <a:endParaRPr lang="en-US"/>
          </a:p>
        </p:txBody>
      </p:sp>
      <p:sp>
        <p:nvSpPr>
          <p:cNvPr id="466946" name="Rectangle 2"/>
          <p:cNvSpPr>
            <a:spLocks noGrp="1" noChangeArrowheads="1"/>
          </p:cNvSpPr>
          <p:nvPr>
            <p:ph type="title"/>
          </p:nvPr>
        </p:nvSpPr>
        <p:spPr/>
        <p:txBody>
          <a:bodyPr/>
          <a:lstStyle/>
          <a:p>
            <a:pPr eaLnBrk="1" hangingPunct="1">
              <a:defRPr/>
            </a:pPr>
            <a:r>
              <a:rPr lang="en-US">
                <a:ea typeface="+mj-ea"/>
                <a:cs typeface="+mj-cs"/>
              </a:rPr>
              <a:t>Modular Exponentiation</a:t>
            </a:r>
          </a:p>
        </p:txBody>
      </p:sp>
      <p:sp>
        <p:nvSpPr>
          <p:cNvPr id="48133" name="Rectangle 3"/>
          <p:cNvSpPr>
            <a:spLocks noGrp="1" noChangeArrowheads="1"/>
          </p:cNvSpPr>
          <p:nvPr>
            <p:ph type="body" idx="1"/>
          </p:nvPr>
        </p:nvSpPr>
        <p:spPr/>
        <p:txBody>
          <a:bodyPr>
            <a:normAutofit lnSpcReduction="10000"/>
          </a:bodyPr>
          <a:lstStyle/>
          <a:p>
            <a:pPr eaLnBrk="1" hangingPunct="1"/>
            <a:r>
              <a:rPr lang="en-US" dirty="0"/>
              <a:t>There is a much faster algorithm</a:t>
            </a:r>
          </a:p>
          <a:p>
            <a:pPr lvl="1" eaLnBrk="1" hangingPunct="1"/>
            <a:r>
              <a:rPr lang="en-US" dirty="0"/>
              <a:t>In decimal </a:t>
            </a:r>
            <a:r>
              <a:rPr lang="en-US" i="1" dirty="0"/>
              <a:t>x</a:t>
            </a:r>
            <a:r>
              <a:rPr lang="en-US" baseline="30000" dirty="0"/>
              <a:t>347 </a:t>
            </a:r>
            <a:r>
              <a:rPr lang="en-US" dirty="0"/>
              <a:t>= </a:t>
            </a:r>
            <a:r>
              <a:rPr lang="en-US" i="1" dirty="0"/>
              <a:t>x</a:t>
            </a:r>
            <a:r>
              <a:rPr lang="en-US" baseline="30000" dirty="0"/>
              <a:t>300</a:t>
            </a:r>
            <a:r>
              <a:rPr lang="en-US" dirty="0"/>
              <a:t> · </a:t>
            </a:r>
            <a:r>
              <a:rPr lang="en-US" i="1" dirty="0"/>
              <a:t>x</a:t>
            </a:r>
            <a:r>
              <a:rPr lang="en-US" baseline="30000" dirty="0"/>
              <a:t>40 </a:t>
            </a:r>
            <a:r>
              <a:rPr lang="en-US" dirty="0"/>
              <a:t>· </a:t>
            </a:r>
            <a:r>
              <a:rPr lang="en-US" i="1" dirty="0"/>
              <a:t>x</a:t>
            </a:r>
            <a:r>
              <a:rPr lang="en-US" baseline="30000" dirty="0"/>
              <a:t>7</a:t>
            </a:r>
            <a:r>
              <a:rPr lang="en-US" dirty="0"/>
              <a:t>  (one for each digit, 3 </a:t>
            </a:r>
            <a:r>
              <a:rPr lang="en-US" dirty="0" err="1"/>
              <a:t>mults</a:t>
            </a:r>
            <a:r>
              <a:rPr lang="en-US" dirty="0"/>
              <a:t> vs 347)</a:t>
            </a:r>
          </a:p>
          <a:p>
            <a:pPr lvl="1" eaLnBrk="1" hangingPunct="1"/>
            <a:r>
              <a:rPr lang="en-US" i="1" dirty="0"/>
              <a:t>x</a:t>
            </a:r>
            <a:r>
              <a:rPr lang="en-US" baseline="30000" dirty="0"/>
              <a:t>21</a:t>
            </a:r>
            <a:r>
              <a:rPr lang="en-US" dirty="0"/>
              <a:t> = </a:t>
            </a:r>
            <a:r>
              <a:rPr lang="en-US" i="1" dirty="0"/>
              <a:t>x</a:t>
            </a:r>
            <a:r>
              <a:rPr lang="en-US" baseline="30000" dirty="0"/>
              <a:t>20 </a:t>
            </a:r>
            <a:r>
              <a:rPr lang="en-US" dirty="0"/>
              <a:t>· </a:t>
            </a:r>
            <a:r>
              <a:rPr lang="en-US" i="1" dirty="0"/>
              <a:t>x</a:t>
            </a:r>
            <a:r>
              <a:rPr lang="en-US" baseline="30000" dirty="0"/>
              <a:t>1</a:t>
            </a:r>
            <a:endParaRPr lang="en-US" dirty="0"/>
          </a:p>
          <a:p>
            <a:pPr lvl="2" eaLnBrk="1" hangingPunct="1"/>
            <a:r>
              <a:rPr lang="en-US" dirty="0"/>
              <a:t>change the 21 to binary: 10101</a:t>
            </a:r>
            <a:r>
              <a:rPr lang="en-US" baseline="-25000" dirty="0"/>
              <a:t>2</a:t>
            </a:r>
          </a:p>
          <a:p>
            <a:pPr lvl="1" eaLnBrk="1" hangingPunct="1"/>
            <a:r>
              <a:rPr lang="en-US" i="1" dirty="0"/>
              <a:t>x</a:t>
            </a:r>
            <a:r>
              <a:rPr lang="en-US" baseline="30000" dirty="0"/>
              <a:t>10101</a:t>
            </a:r>
            <a:r>
              <a:rPr lang="en-US" dirty="0"/>
              <a:t> = </a:t>
            </a:r>
            <a:r>
              <a:rPr lang="en-US" i="1" dirty="0"/>
              <a:t>x</a:t>
            </a:r>
            <a:r>
              <a:rPr lang="en-US" baseline="30000" dirty="0"/>
              <a:t>10000</a:t>
            </a:r>
            <a:r>
              <a:rPr lang="en-US" dirty="0"/>
              <a:t> · </a:t>
            </a:r>
            <a:r>
              <a:rPr lang="en-US" i="1" dirty="0"/>
              <a:t>x</a:t>
            </a:r>
            <a:r>
              <a:rPr lang="en-US" baseline="30000" dirty="0"/>
              <a:t>0000</a:t>
            </a:r>
            <a:r>
              <a:rPr lang="en-US" dirty="0"/>
              <a:t> · </a:t>
            </a:r>
            <a:r>
              <a:rPr lang="en-US" i="1" dirty="0"/>
              <a:t>x</a:t>
            </a:r>
            <a:r>
              <a:rPr lang="en-US" baseline="30000" dirty="0"/>
              <a:t>100</a:t>
            </a:r>
            <a:r>
              <a:rPr lang="en-US" dirty="0"/>
              <a:t> · </a:t>
            </a:r>
            <a:r>
              <a:rPr lang="en-US" i="1" dirty="0"/>
              <a:t>x</a:t>
            </a:r>
            <a:r>
              <a:rPr lang="en-US" baseline="30000" dirty="0"/>
              <a:t>00</a:t>
            </a:r>
            <a:r>
              <a:rPr lang="en-US" dirty="0"/>
              <a:t> · </a:t>
            </a:r>
            <a:r>
              <a:rPr lang="en-US" i="1" dirty="0"/>
              <a:t>x</a:t>
            </a:r>
            <a:r>
              <a:rPr lang="en-US" baseline="30000" dirty="0"/>
              <a:t>1</a:t>
            </a:r>
            <a:r>
              <a:rPr lang="en-US" dirty="0"/>
              <a:t> (binary, powers of 2) = </a:t>
            </a:r>
          </a:p>
          <a:p>
            <a:pPr lvl="1" eaLnBrk="1" hangingPunct="1"/>
            <a:r>
              <a:rPr lang="en-US" i="1" dirty="0"/>
              <a:t>x</a:t>
            </a:r>
            <a:r>
              <a:rPr lang="en-US" baseline="30000" dirty="0"/>
              <a:t>16</a:t>
            </a:r>
            <a:r>
              <a:rPr lang="en-US" dirty="0"/>
              <a:t> · 1 · </a:t>
            </a:r>
            <a:r>
              <a:rPr lang="en-US" i="1" dirty="0"/>
              <a:t>x</a:t>
            </a:r>
            <a:r>
              <a:rPr lang="en-US" baseline="30000" dirty="0"/>
              <a:t>4 </a:t>
            </a:r>
            <a:r>
              <a:rPr lang="en-US" dirty="0"/>
              <a:t>· 1 · </a:t>
            </a:r>
            <a:r>
              <a:rPr lang="en-US" i="1" dirty="0"/>
              <a:t>x</a:t>
            </a:r>
            <a:r>
              <a:rPr lang="en-US" baseline="30000" dirty="0"/>
              <a:t>1</a:t>
            </a:r>
            <a:r>
              <a:rPr lang="en-US" dirty="0"/>
              <a:t> = </a:t>
            </a:r>
            <a:r>
              <a:rPr lang="en-US" i="1" dirty="0"/>
              <a:t>x</a:t>
            </a:r>
            <a:r>
              <a:rPr lang="en-US" baseline="30000" dirty="0"/>
              <a:t>21</a:t>
            </a:r>
            <a:r>
              <a:rPr lang="en-US" dirty="0"/>
              <a:t> (# of multiplies is just </a:t>
            </a:r>
            <a:r>
              <a:rPr lang="en-US" i="1" dirty="0"/>
              <a:t>length</a:t>
            </a:r>
            <a:r>
              <a:rPr lang="en-US" dirty="0"/>
              <a:t> of exponent)</a:t>
            </a:r>
          </a:p>
          <a:p>
            <a:pPr lvl="1" eaLnBrk="1" hangingPunct="1"/>
            <a:r>
              <a:rPr lang="en-US" dirty="0"/>
              <a:t>If exponent </a:t>
            </a:r>
            <a:r>
              <a:rPr lang="en-US" i="1" dirty="0"/>
              <a:t>y</a:t>
            </a:r>
            <a:r>
              <a:rPr lang="en-US" dirty="0"/>
              <a:t> is 200 digits long? log</a:t>
            </a:r>
            <a:r>
              <a:rPr lang="en-US" baseline="-25000" dirty="0"/>
              <a:t>2</a:t>
            </a:r>
            <a:r>
              <a:rPr lang="en-US" dirty="0"/>
              <a:t>(</a:t>
            </a:r>
            <a:r>
              <a:rPr lang="en-US" i="1" dirty="0"/>
              <a:t>y</a:t>
            </a:r>
            <a:r>
              <a:rPr lang="en-US" dirty="0"/>
              <a:t>) – Just 200 multiplications</a:t>
            </a:r>
          </a:p>
          <a:p>
            <a:pPr lvl="2" eaLnBrk="1" hangingPunct="1"/>
            <a:r>
              <a:rPr lang="en-US" i="1" dirty="0"/>
              <a:t>If</a:t>
            </a:r>
            <a:r>
              <a:rPr lang="en-US" dirty="0"/>
              <a:t> we can find a fast way to compute x raised to the powers of 2</a:t>
            </a:r>
          </a:p>
          <a:p>
            <a:pPr lvl="1" eaLnBrk="1" hangingPunct="1"/>
            <a:r>
              <a:rPr lang="en-US" dirty="0"/>
              <a:t>Start bottom up and square </a:t>
            </a:r>
            <a:r>
              <a:rPr lang="en-US" i="1" dirty="0"/>
              <a:t>x</a:t>
            </a:r>
            <a:r>
              <a:rPr lang="en-US" dirty="0"/>
              <a:t> each time and multiply the powers corresponding to 1’s in the binary representation of </a:t>
            </a:r>
            <a:r>
              <a:rPr lang="en-US" i="1" dirty="0"/>
              <a:t>y</a:t>
            </a:r>
            <a:r>
              <a:rPr lang="en-US" dirty="0"/>
              <a:t>.</a:t>
            </a:r>
          </a:p>
          <a:p>
            <a:pPr lvl="2" eaLnBrk="1" hangingPunct="1"/>
            <a:r>
              <a:rPr lang="en-US" dirty="0"/>
              <a:t> Do 3</a:t>
            </a:r>
            <a:r>
              <a:rPr lang="en-US" baseline="30000" dirty="0"/>
              <a:t>5</a:t>
            </a:r>
            <a:r>
              <a:rPr lang="en-US" dirty="0"/>
              <a:t> – Complexity?</a:t>
            </a:r>
            <a:endParaRPr lang="en-US" baseline="30000" dirty="0"/>
          </a:p>
          <a:p>
            <a:pPr lvl="1" eaLnBrk="1" hangingPunct="1"/>
            <a:r>
              <a:rPr lang="en-US" dirty="0"/>
              <a:t>Keep results in the mod range as you go (optional)</a:t>
            </a:r>
          </a:p>
          <a:p>
            <a:pPr lvl="2" eaLnBrk="1" hangingPunct="1"/>
            <a:r>
              <a:rPr lang="en-US" dirty="0"/>
              <a:t>But for big exponents must do mod else will overflow quickly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4"/>
          <p:cNvSpPr>
            <a:spLocks noGrp="1"/>
          </p:cNvSpPr>
          <p:nvPr>
            <p:ph type="ftr" sz="quarter" idx="11"/>
          </p:nvPr>
        </p:nvSpPr>
        <p:spPr>
          <a:noFill/>
        </p:spPr>
        <p:txBody>
          <a:bodyPr/>
          <a:lstStyle/>
          <a:p>
            <a:r>
              <a:rPr lang="en-US"/>
              <a:t>CS 312 - Arithmetic and Primality</a:t>
            </a:r>
          </a:p>
        </p:txBody>
      </p:sp>
      <p:sp>
        <p:nvSpPr>
          <p:cNvPr id="50180" name="Slide Number Placeholder 5"/>
          <p:cNvSpPr>
            <a:spLocks noGrp="1"/>
          </p:cNvSpPr>
          <p:nvPr>
            <p:ph type="sldNum" sz="quarter" idx="12"/>
          </p:nvPr>
        </p:nvSpPr>
        <p:spPr>
          <a:noFill/>
        </p:spPr>
        <p:txBody>
          <a:bodyPr/>
          <a:lstStyle/>
          <a:p>
            <a:fld id="{6DBF0362-F98D-B747-B5D1-F04D8FE2A518}" type="slidenum">
              <a:rPr lang="en-US" smtClean="0"/>
              <a:pPr/>
              <a:t>24</a:t>
            </a:fld>
            <a:endParaRPr lang="en-US"/>
          </a:p>
        </p:txBody>
      </p:sp>
      <p:sp>
        <p:nvSpPr>
          <p:cNvPr id="467970" name="Rectangle 2"/>
          <p:cNvSpPr>
            <a:spLocks noGrp="1" noChangeArrowheads="1"/>
          </p:cNvSpPr>
          <p:nvPr>
            <p:ph type="title"/>
          </p:nvPr>
        </p:nvSpPr>
        <p:spPr/>
        <p:txBody>
          <a:bodyPr/>
          <a:lstStyle/>
          <a:p>
            <a:pPr eaLnBrk="1" hangingPunct="1">
              <a:defRPr/>
            </a:pPr>
            <a:r>
              <a:rPr lang="en-US" dirty="0">
                <a:ea typeface="+mj-ea"/>
                <a:cs typeface="+mj-cs"/>
              </a:rPr>
              <a:t>Modular Exponentiation Algorithm</a:t>
            </a:r>
          </a:p>
        </p:txBody>
      </p:sp>
      <p:sp>
        <p:nvSpPr>
          <p:cNvPr id="50182" name="Rectangle 3"/>
          <p:cNvSpPr>
            <a:spLocks noGrp="1" noChangeArrowheads="1"/>
          </p:cNvSpPr>
          <p:nvPr>
            <p:ph type="body" idx="1"/>
          </p:nvPr>
        </p:nvSpPr>
        <p:spPr>
          <a:xfrm>
            <a:off x="685800" y="1676400"/>
            <a:ext cx="7772400" cy="1203325"/>
          </a:xfrm>
        </p:spPr>
        <p:txBody>
          <a:bodyPr/>
          <a:lstStyle/>
          <a:p>
            <a:pPr eaLnBrk="1" hangingPunct="1"/>
            <a:r>
              <a:rPr lang="en-US" dirty="0"/>
              <a:t>Following is an equality which will be the basis of our recursive algorithm to do fast exponentiation as discussed in the previous slide</a:t>
            </a:r>
          </a:p>
        </p:txBody>
      </p:sp>
      <p:graphicFrame>
        <p:nvGraphicFramePr>
          <p:cNvPr id="50178" name="Object 2"/>
          <p:cNvGraphicFramePr>
            <a:graphicFrameLocks noChangeAspect="1"/>
          </p:cNvGraphicFramePr>
          <p:nvPr>
            <p:extLst>
              <p:ext uri="{D42A27DB-BD31-4B8C-83A1-F6EECF244321}">
                <p14:modId xmlns:p14="http://schemas.microsoft.com/office/powerpoint/2010/main" val="2628811063"/>
              </p:ext>
            </p:extLst>
          </p:nvPr>
        </p:nvGraphicFramePr>
        <p:xfrm>
          <a:off x="2288381" y="3360737"/>
          <a:ext cx="4414837" cy="1203325"/>
        </p:xfrm>
        <a:graphic>
          <a:graphicData uri="http://schemas.openxmlformats.org/presentationml/2006/ole">
            <mc:AlternateContent xmlns:mc="http://schemas.openxmlformats.org/markup-compatibility/2006">
              <mc:Choice xmlns:v="urn:schemas-microsoft-com:vml" Requires="v">
                <p:oleObj name="Equation" r:id="rId3" imgW="1816100" imgH="495300" progId="Equation.3">
                  <p:embed/>
                </p:oleObj>
              </mc:Choice>
              <mc:Fallback>
                <p:oleObj name="Equation" r:id="rId3" imgW="1816100" imgH="4953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8381" y="3360737"/>
                        <a:ext cx="4414837" cy="120332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Footer Placeholder 4"/>
          <p:cNvSpPr>
            <a:spLocks noGrp="1"/>
          </p:cNvSpPr>
          <p:nvPr>
            <p:ph type="ftr" sz="quarter" idx="11"/>
          </p:nvPr>
        </p:nvSpPr>
        <p:spPr>
          <a:noFill/>
        </p:spPr>
        <p:txBody>
          <a:bodyPr/>
          <a:lstStyle/>
          <a:p>
            <a:r>
              <a:rPr lang="en-US"/>
              <a:t>CS 312 - Arithmetic and Primality</a:t>
            </a:r>
          </a:p>
        </p:txBody>
      </p:sp>
      <p:sp>
        <p:nvSpPr>
          <p:cNvPr id="52228" name="Slide Number Placeholder 5"/>
          <p:cNvSpPr>
            <a:spLocks noGrp="1"/>
          </p:cNvSpPr>
          <p:nvPr>
            <p:ph type="sldNum" sz="quarter" idx="12"/>
          </p:nvPr>
        </p:nvSpPr>
        <p:spPr>
          <a:noFill/>
        </p:spPr>
        <p:txBody>
          <a:bodyPr/>
          <a:lstStyle/>
          <a:p>
            <a:fld id="{2C3BBB06-7F15-3D4A-B7CD-86256C5C3229}" type="slidenum">
              <a:rPr lang="en-US" smtClean="0"/>
              <a:pPr/>
              <a:t>25</a:t>
            </a:fld>
            <a:endParaRPr lang="en-US"/>
          </a:p>
        </p:txBody>
      </p:sp>
      <p:sp>
        <p:nvSpPr>
          <p:cNvPr id="468994" name="Rectangle 2"/>
          <p:cNvSpPr>
            <a:spLocks noGrp="1" noChangeArrowheads="1"/>
          </p:cNvSpPr>
          <p:nvPr>
            <p:ph type="title"/>
          </p:nvPr>
        </p:nvSpPr>
        <p:spPr/>
        <p:txBody>
          <a:bodyPr/>
          <a:lstStyle/>
          <a:p>
            <a:pPr eaLnBrk="1" hangingPunct="1">
              <a:defRPr/>
            </a:pPr>
            <a:r>
              <a:rPr lang="en-US">
                <a:ea typeface="+mj-ea"/>
                <a:cs typeface="+mj-cs"/>
              </a:rPr>
              <a:t>Recursive Modexp Algorithm</a:t>
            </a:r>
          </a:p>
        </p:txBody>
      </p:sp>
      <p:sp>
        <p:nvSpPr>
          <p:cNvPr id="52230" name="Rectangle 3"/>
          <p:cNvSpPr>
            <a:spLocks noGrp="1" noChangeArrowheads="1"/>
          </p:cNvSpPr>
          <p:nvPr>
            <p:ph type="body" idx="1"/>
          </p:nvPr>
        </p:nvSpPr>
        <p:spPr>
          <a:xfrm>
            <a:off x="685800" y="2667000"/>
            <a:ext cx="7772400" cy="3429000"/>
          </a:xfrm>
        </p:spPr>
        <p:txBody>
          <a:bodyPr/>
          <a:lstStyle/>
          <a:p>
            <a:pPr lvl="1" eaLnBrk="1" hangingPunct="1">
              <a:buFontTx/>
              <a:buNone/>
            </a:pPr>
            <a:r>
              <a:rPr lang="en-US" u="sng"/>
              <a:t>function modexp </a:t>
            </a:r>
            <a:r>
              <a:rPr lang="en-US"/>
              <a:t>(</a:t>
            </a:r>
            <a:r>
              <a:rPr lang="en-US" i="1"/>
              <a:t>x</a:t>
            </a:r>
            <a:r>
              <a:rPr lang="en-US"/>
              <a:t>, </a:t>
            </a:r>
            <a:r>
              <a:rPr lang="en-US" i="1"/>
              <a:t>y</a:t>
            </a:r>
            <a:r>
              <a:rPr lang="en-US"/>
              <a:t>, </a:t>
            </a:r>
            <a:r>
              <a:rPr lang="en-US" i="1"/>
              <a:t>N</a:t>
            </a:r>
            <a:r>
              <a:rPr lang="en-US"/>
              <a:t>)</a:t>
            </a:r>
          </a:p>
          <a:p>
            <a:pPr lvl="1" eaLnBrk="1" hangingPunct="1">
              <a:buFontTx/>
              <a:buNone/>
            </a:pPr>
            <a:r>
              <a:rPr lang="en-US"/>
              <a:t>Input: Two </a:t>
            </a:r>
            <a:r>
              <a:rPr lang="en-US" i="1"/>
              <a:t>n</a:t>
            </a:r>
            <a:r>
              <a:rPr lang="en-US"/>
              <a:t>-bit integers </a:t>
            </a:r>
            <a:r>
              <a:rPr lang="en-US" i="1"/>
              <a:t>x</a:t>
            </a:r>
            <a:r>
              <a:rPr lang="en-US"/>
              <a:t> and </a:t>
            </a:r>
            <a:r>
              <a:rPr lang="en-US" i="1"/>
              <a:t>N</a:t>
            </a:r>
            <a:r>
              <a:rPr lang="en-US"/>
              <a:t>, an integer exponent </a:t>
            </a:r>
            <a:r>
              <a:rPr lang="en-US" i="1"/>
              <a:t>y </a:t>
            </a:r>
            <a:r>
              <a:rPr lang="en-US"/>
              <a:t>(arbitrarily large)</a:t>
            </a:r>
          </a:p>
          <a:p>
            <a:pPr lvl="1" eaLnBrk="1" hangingPunct="1">
              <a:buFontTx/>
              <a:buNone/>
            </a:pPr>
            <a:r>
              <a:rPr lang="en-US"/>
              <a:t>Output: </a:t>
            </a:r>
            <a:r>
              <a:rPr lang="en-US" i="1"/>
              <a:t>x</a:t>
            </a:r>
            <a:r>
              <a:rPr lang="en-US" i="1" baseline="30000"/>
              <a:t>y</a:t>
            </a:r>
            <a:r>
              <a:rPr lang="en-US"/>
              <a:t> mod </a:t>
            </a:r>
            <a:r>
              <a:rPr lang="en-US" i="1"/>
              <a:t>N</a:t>
            </a:r>
          </a:p>
          <a:p>
            <a:pPr lvl="1" eaLnBrk="1" hangingPunct="1">
              <a:buFontTx/>
              <a:buNone/>
            </a:pPr>
            <a:endParaRPr lang="en-US"/>
          </a:p>
          <a:p>
            <a:pPr lvl="1" eaLnBrk="1" hangingPunct="1">
              <a:buFontTx/>
              <a:buNone/>
            </a:pPr>
            <a:r>
              <a:rPr lang="en-US"/>
              <a:t>if </a:t>
            </a:r>
            <a:r>
              <a:rPr lang="en-US" i="1"/>
              <a:t>y</a:t>
            </a:r>
            <a:r>
              <a:rPr lang="en-US"/>
              <a:t> = 0: return 1</a:t>
            </a:r>
          </a:p>
          <a:p>
            <a:pPr lvl="1" eaLnBrk="1" hangingPunct="1">
              <a:buFontTx/>
              <a:buNone/>
            </a:pPr>
            <a:r>
              <a:rPr lang="en-US" i="1"/>
              <a:t>z</a:t>
            </a:r>
            <a:r>
              <a:rPr lang="en-US"/>
              <a:t> = modexp(</a:t>
            </a:r>
            <a:r>
              <a:rPr lang="en-US" i="1"/>
              <a:t>x</a:t>
            </a:r>
            <a:r>
              <a:rPr lang="en-US"/>
              <a:t>, floor(</a:t>
            </a:r>
            <a:r>
              <a:rPr lang="en-US" i="1"/>
              <a:t>y</a:t>
            </a:r>
            <a:r>
              <a:rPr lang="en-US"/>
              <a:t>/2), </a:t>
            </a:r>
            <a:r>
              <a:rPr lang="en-US" i="1"/>
              <a:t>N</a:t>
            </a:r>
            <a:r>
              <a:rPr lang="en-US"/>
              <a:t>)</a:t>
            </a:r>
          </a:p>
          <a:p>
            <a:pPr lvl="1" eaLnBrk="1" hangingPunct="1">
              <a:buFontTx/>
              <a:buNone/>
            </a:pPr>
            <a:r>
              <a:rPr lang="en-US"/>
              <a:t>if </a:t>
            </a:r>
            <a:r>
              <a:rPr lang="en-US" i="1"/>
              <a:t>y </a:t>
            </a:r>
            <a:r>
              <a:rPr lang="en-US"/>
              <a:t>is even:	return </a:t>
            </a:r>
            <a:r>
              <a:rPr lang="en-US" i="1"/>
              <a:t>z</a:t>
            </a:r>
            <a:r>
              <a:rPr lang="en-US" baseline="30000"/>
              <a:t>2</a:t>
            </a:r>
            <a:r>
              <a:rPr lang="en-US"/>
              <a:t> mod </a:t>
            </a:r>
            <a:r>
              <a:rPr lang="en-US" i="1"/>
              <a:t>N</a:t>
            </a:r>
          </a:p>
          <a:p>
            <a:pPr lvl="1" eaLnBrk="1" hangingPunct="1">
              <a:buFontTx/>
              <a:buNone/>
            </a:pPr>
            <a:r>
              <a:rPr lang="en-US"/>
              <a:t>else:	return </a:t>
            </a:r>
            <a:r>
              <a:rPr lang="en-US" i="1"/>
              <a:t>x</a:t>
            </a:r>
            <a:r>
              <a:rPr lang="en-US"/>
              <a:t> · </a:t>
            </a:r>
            <a:r>
              <a:rPr lang="en-US" i="1"/>
              <a:t>z</a:t>
            </a:r>
            <a:r>
              <a:rPr lang="en-US" baseline="30000"/>
              <a:t>2</a:t>
            </a:r>
            <a:r>
              <a:rPr lang="en-US"/>
              <a:t> mod </a:t>
            </a:r>
            <a:r>
              <a:rPr lang="en-US" i="1"/>
              <a:t>N</a:t>
            </a:r>
          </a:p>
        </p:txBody>
      </p:sp>
      <p:graphicFrame>
        <p:nvGraphicFramePr>
          <p:cNvPr id="52226" name="Object 2"/>
          <p:cNvGraphicFramePr>
            <a:graphicFrameLocks noChangeAspect="1"/>
          </p:cNvGraphicFramePr>
          <p:nvPr/>
        </p:nvGraphicFramePr>
        <p:xfrm>
          <a:off x="2895600" y="1447800"/>
          <a:ext cx="3276600" cy="893763"/>
        </p:xfrm>
        <a:graphic>
          <a:graphicData uri="http://schemas.openxmlformats.org/presentationml/2006/ole">
            <mc:AlternateContent xmlns:mc="http://schemas.openxmlformats.org/markup-compatibility/2006">
              <mc:Choice xmlns:v="urn:schemas-microsoft-com:vml" Requires="v">
                <p:oleObj name="Equation" r:id="rId3" imgW="1816100" imgH="495300" progId="Equation.3">
                  <p:embed/>
                </p:oleObj>
              </mc:Choice>
              <mc:Fallback>
                <p:oleObj name="Equation" r:id="rId3" imgW="1816100" imgH="4953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447800"/>
                        <a:ext cx="3276600" cy="89376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p:spPr>
        <p:txBody>
          <a:bodyPr/>
          <a:lstStyle/>
          <a:p>
            <a:r>
              <a:rPr lang="en-US"/>
              <a:t>CS 312 - Arithmetic and Primality</a:t>
            </a:r>
          </a:p>
        </p:txBody>
      </p:sp>
      <p:sp>
        <p:nvSpPr>
          <p:cNvPr id="54275" name="Slide Number Placeholder 5"/>
          <p:cNvSpPr>
            <a:spLocks noGrp="1"/>
          </p:cNvSpPr>
          <p:nvPr>
            <p:ph type="sldNum" sz="quarter" idx="12"/>
          </p:nvPr>
        </p:nvSpPr>
        <p:spPr>
          <a:noFill/>
        </p:spPr>
        <p:txBody>
          <a:bodyPr/>
          <a:lstStyle/>
          <a:p>
            <a:fld id="{7B76080C-BF65-0A44-BEDD-9F3740CF7956}" type="slidenum">
              <a:rPr lang="en-US" smtClean="0"/>
              <a:pPr/>
              <a:t>26</a:t>
            </a:fld>
            <a:endParaRPr lang="en-US"/>
          </a:p>
        </p:txBody>
      </p:sp>
      <p:sp>
        <p:nvSpPr>
          <p:cNvPr id="470018" name="Rectangle 2"/>
          <p:cNvSpPr>
            <a:spLocks noGrp="1" noChangeArrowheads="1"/>
          </p:cNvSpPr>
          <p:nvPr>
            <p:ph type="title"/>
          </p:nvPr>
        </p:nvSpPr>
        <p:spPr/>
        <p:txBody>
          <a:bodyPr/>
          <a:lstStyle/>
          <a:p>
            <a:pPr eaLnBrk="1" hangingPunct="1">
              <a:defRPr/>
            </a:pPr>
            <a:r>
              <a:rPr lang="en-US">
                <a:ea typeface="+mj-ea"/>
                <a:cs typeface="+mj-cs"/>
              </a:rPr>
              <a:t>Example 2</a:t>
            </a:r>
            <a:r>
              <a:rPr lang="en-US" baseline="30000">
                <a:ea typeface="+mj-ea"/>
                <a:cs typeface="+mj-cs"/>
              </a:rPr>
              <a:t>25</a:t>
            </a:r>
            <a:r>
              <a:rPr lang="en-US">
                <a:ea typeface="+mj-ea"/>
                <a:cs typeface="+mj-cs"/>
              </a:rPr>
              <a:t> mod 20</a:t>
            </a:r>
          </a:p>
        </p:txBody>
      </p:sp>
      <p:graphicFrame>
        <p:nvGraphicFramePr>
          <p:cNvPr id="470156" name="Group 140"/>
          <p:cNvGraphicFramePr>
            <a:graphicFrameLocks noGrp="1"/>
          </p:cNvGraphicFramePr>
          <p:nvPr/>
        </p:nvGraphicFramePr>
        <p:xfrm>
          <a:off x="1066800" y="3035300"/>
          <a:ext cx="6705600" cy="256032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r>
                        <a:rPr kumimoji="0" lang="en-US" sz="1800" b="0" i="0" u="none" strike="noStrike" cap="none" normalizeH="0" baseline="-25000" dirty="0" err="1">
                          <a:ln>
                            <a:noFill/>
                          </a:ln>
                          <a:solidFill>
                            <a:schemeClr val="tx1"/>
                          </a:solidFill>
                          <a:effectLst/>
                          <a:latin typeface="Times New Roman" charset="0"/>
                        </a:rPr>
                        <a:t>binary</a:t>
                      </a: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power of </a:t>
                      </a: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z</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4335" name="Rectangle 141"/>
          <p:cNvSpPr>
            <a:spLocks noChangeArrowheads="1"/>
          </p:cNvSpPr>
          <p:nvPr/>
        </p:nvSpPr>
        <p:spPr bwMode="auto">
          <a:xfrm>
            <a:off x="2559050" y="13716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a:t>modexp (</a:t>
            </a:r>
            <a:r>
              <a:rPr lang="en-US" sz="1800" i="1"/>
              <a:t>x</a:t>
            </a:r>
            <a:r>
              <a:rPr lang="en-US" sz="1800"/>
              <a:t>, </a:t>
            </a:r>
            <a:r>
              <a:rPr lang="en-US" sz="1800" i="1"/>
              <a:t>y</a:t>
            </a:r>
            <a:r>
              <a:rPr lang="en-US" sz="1800"/>
              <a:t>, </a:t>
            </a:r>
            <a:r>
              <a:rPr lang="en-US" sz="1800" i="1"/>
              <a:t>N</a:t>
            </a:r>
            <a:r>
              <a:rPr lang="en-US" sz="1800"/>
              <a:t>)</a:t>
            </a:r>
          </a:p>
          <a:p>
            <a:pPr lvl="1">
              <a:buClr>
                <a:schemeClr val="tx1"/>
              </a:buClr>
              <a:buSzPct val="90000"/>
            </a:pPr>
            <a:r>
              <a:rPr lang="en-US" sz="1800"/>
              <a:t>if </a:t>
            </a:r>
            <a:r>
              <a:rPr lang="en-US" sz="1800" i="1"/>
              <a:t>y </a:t>
            </a:r>
            <a:r>
              <a:rPr lang="en-US" sz="1800"/>
              <a:t>= 0: return 1</a:t>
            </a:r>
          </a:p>
          <a:p>
            <a:pPr lvl="1">
              <a:buClr>
                <a:schemeClr val="tx1"/>
              </a:buClr>
              <a:buSzPct val="90000"/>
            </a:pPr>
            <a:r>
              <a:rPr lang="en-US" sz="1800" i="1"/>
              <a:t>z </a:t>
            </a:r>
            <a:r>
              <a:rPr lang="en-US" sz="1800"/>
              <a:t>= modexp(</a:t>
            </a:r>
            <a:r>
              <a:rPr lang="en-US" sz="1800" i="1"/>
              <a:t>x</a:t>
            </a:r>
            <a:r>
              <a:rPr lang="en-US" sz="1800"/>
              <a:t>, floor(</a:t>
            </a:r>
            <a:r>
              <a:rPr lang="en-US" sz="1800" i="1"/>
              <a:t>y</a:t>
            </a:r>
            <a:r>
              <a:rPr lang="en-US" sz="1800"/>
              <a:t>/2), </a:t>
            </a:r>
            <a:r>
              <a:rPr lang="en-US" sz="1800" i="1"/>
              <a:t>N</a:t>
            </a:r>
            <a:r>
              <a:rPr lang="en-US" sz="1800"/>
              <a:t>)</a:t>
            </a:r>
          </a:p>
          <a:p>
            <a:pPr lvl="1">
              <a:buClr>
                <a:schemeClr val="tx1"/>
              </a:buClr>
              <a:buSzPct val="90000"/>
            </a:pPr>
            <a:r>
              <a:rPr lang="en-US" sz="1800"/>
              <a:t>if </a:t>
            </a:r>
            <a:r>
              <a:rPr lang="en-US" sz="1800" i="1"/>
              <a:t>y </a:t>
            </a:r>
            <a:r>
              <a:rPr lang="en-US" sz="1800"/>
              <a:t>is even:	return </a:t>
            </a:r>
            <a:r>
              <a:rPr lang="en-US" sz="1800" i="1"/>
              <a:t>z</a:t>
            </a:r>
            <a:r>
              <a:rPr lang="en-US" sz="1800" baseline="30000"/>
              <a:t>2</a:t>
            </a:r>
            <a:r>
              <a:rPr lang="en-US" sz="1800"/>
              <a:t> mod </a:t>
            </a:r>
            <a:r>
              <a:rPr lang="en-US" sz="1800" i="1"/>
              <a:t>N</a:t>
            </a:r>
          </a:p>
          <a:p>
            <a:pPr lvl="1">
              <a:buClr>
                <a:schemeClr val="tx1"/>
              </a:buClr>
              <a:buSzPct val="90000"/>
            </a:pPr>
            <a:r>
              <a:rPr lang="en-US" sz="1800"/>
              <a:t>else:		return </a:t>
            </a:r>
            <a:r>
              <a:rPr lang="en-US" sz="1800" i="1"/>
              <a:t>x </a:t>
            </a:r>
            <a:r>
              <a:rPr lang="en-US" sz="1800"/>
              <a:t>· </a:t>
            </a:r>
            <a:r>
              <a:rPr lang="en-US" sz="1800" i="1"/>
              <a:t>z</a:t>
            </a:r>
            <a:r>
              <a:rPr lang="en-US" sz="1800" baseline="30000"/>
              <a:t>2</a:t>
            </a:r>
            <a:r>
              <a:rPr lang="en-US" sz="1800"/>
              <a:t> mod </a:t>
            </a:r>
            <a:r>
              <a:rPr lang="en-US" sz="1800" i="1"/>
              <a:t>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t>CS 312 - Arithmetic and Primality</a:t>
            </a:r>
          </a:p>
        </p:txBody>
      </p:sp>
      <p:sp>
        <p:nvSpPr>
          <p:cNvPr id="56323" name="Slide Number Placeholder 5"/>
          <p:cNvSpPr>
            <a:spLocks noGrp="1"/>
          </p:cNvSpPr>
          <p:nvPr>
            <p:ph type="sldNum" sz="quarter" idx="12"/>
          </p:nvPr>
        </p:nvSpPr>
        <p:spPr>
          <a:noFill/>
        </p:spPr>
        <p:txBody>
          <a:bodyPr/>
          <a:lstStyle/>
          <a:p>
            <a:fld id="{06F351C9-FF59-B74C-8E76-CB39068260B8}" type="slidenum">
              <a:rPr lang="en-US" smtClean="0"/>
              <a:pPr/>
              <a:t>27</a:t>
            </a:fld>
            <a:endParaRPr lang="en-US"/>
          </a:p>
        </p:txBody>
      </p:sp>
      <p:sp>
        <p:nvSpPr>
          <p:cNvPr id="470018" name="Rectangle 2"/>
          <p:cNvSpPr>
            <a:spLocks noGrp="1" noChangeArrowheads="1"/>
          </p:cNvSpPr>
          <p:nvPr>
            <p:ph type="title"/>
          </p:nvPr>
        </p:nvSpPr>
        <p:spPr>
          <a:xfrm>
            <a:off x="457200" y="609600"/>
            <a:ext cx="8001000" cy="838200"/>
          </a:xfrm>
        </p:spPr>
        <p:txBody>
          <a:bodyPr/>
          <a:lstStyle/>
          <a:p>
            <a:pPr eaLnBrk="1" hangingPunct="1">
              <a:defRPr/>
            </a:pPr>
            <a:r>
              <a:rPr lang="en-US" dirty="0">
                <a:ea typeface="+mj-ea"/>
                <a:cs typeface="+mj-cs"/>
              </a:rPr>
              <a:t>Example 2</a:t>
            </a:r>
            <a:r>
              <a:rPr lang="en-US" baseline="30000" dirty="0">
                <a:ea typeface="+mj-ea"/>
                <a:cs typeface="+mj-cs"/>
              </a:rPr>
              <a:t>25</a:t>
            </a:r>
            <a:r>
              <a:rPr lang="en-US" dirty="0">
                <a:ea typeface="+mj-ea"/>
                <a:cs typeface="+mj-cs"/>
              </a:rPr>
              <a:t> mod 20</a:t>
            </a:r>
          </a:p>
        </p:txBody>
      </p:sp>
      <p:graphicFrame>
        <p:nvGraphicFramePr>
          <p:cNvPr id="470156" name="Group 140"/>
          <p:cNvGraphicFramePr>
            <a:graphicFrameLocks noGrp="1"/>
          </p:cNvGraphicFramePr>
          <p:nvPr>
            <p:extLst>
              <p:ext uri="{D42A27DB-BD31-4B8C-83A1-F6EECF244321}">
                <p14:modId xmlns:p14="http://schemas.microsoft.com/office/powerpoint/2010/main" val="672605297"/>
              </p:ext>
            </p:extLst>
          </p:nvPr>
        </p:nvGraphicFramePr>
        <p:xfrm>
          <a:off x="1066800" y="3035300"/>
          <a:ext cx="6705600" cy="2590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r>
                        <a:rPr kumimoji="0" lang="en-US" sz="1800" b="0" i="0" u="none" strike="noStrike" cap="none" normalizeH="0" baseline="-25000" dirty="0" err="1">
                          <a:ln>
                            <a:noFill/>
                          </a:ln>
                          <a:solidFill>
                            <a:schemeClr val="tx1"/>
                          </a:solidFill>
                          <a:effectLst/>
                          <a:latin typeface="Times New Roman" charset="0"/>
                        </a:rPr>
                        <a:t>binary</a:t>
                      </a: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power of </a:t>
                      </a: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z</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6384" name="Rectangle 141"/>
          <p:cNvSpPr>
            <a:spLocks noChangeArrowheads="1"/>
          </p:cNvSpPr>
          <p:nvPr/>
        </p:nvSpPr>
        <p:spPr bwMode="auto">
          <a:xfrm>
            <a:off x="2559050" y="13716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a:t>modexp (</a:t>
            </a:r>
            <a:r>
              <a:rPr lang="en-US" sz="1800" i="1"/>
              <a:t>x</a:t>
            </a:r>
            <a:r>
              <a:rPr lang="en-US" sz="1800"/>
              <a:t>, </a:t>
            </a:r>
            <a:r>
              <a:rPr lang="en-US" sz="1800" i="1"/>
              <a:t>y</a:t>
            </a:r>
            <a:r>
              <a:rPr lang="en-US" sz="1800"/>
              <a:t>, </a:t>
            </a:r>
            <a:r>
              <a:rPr lang="en-US" sz="1800" i="1"/>
              <a:t>N</a:t>
            </a:r>
            <a:r>
              <a:rPr lang="en-US" sz="1800"/>
              <a:t>)</a:t>
            </a:r>
          </a:p>
          <a:p>
            <a:pPr lvl="1">
              <a:buClr>
                <a:schemeClr val="tx1"/>
              </a:buClr>
              <a:buSzPct val="90000"/>
            </a:pPr>
            <a:r>
              <a:rPr lang="en-US" sz="1800"/>
              <a:t>if </a:t>
            </a:r>
            <a:r>
              <a:rPr lang="en-US" sz="1800" i="1"/>
              <a:t>y </a:t>
            </a:r>
            <a:r>
              <a:rPr lang="en-US" sz="1800"/>
              <a:t>= 0: return 1</a:t>
            </a:r>
          </a:p>
          <a:p>
            <a:pPr lvl="1">
              <a:buClr>
                <a:schemeClr val="tx1"/>
              </a:buClr>
              <a:buSzPct val="90000"/>
            </a:pPr>
            <a:r>
              <a:rPr lang="en-US" sz="1800" i="1"/>
              <a:t>z </a:t>
            </a:r>
            <a:r>
              <a:rPr lang="en-US" sz="1800"/>
              <a:t>= modexp(</a:t>
            </a:r>
            <a:r>
              <a:rPr lang="en-US" sz="1800" i="1"/>
              <a:t>x</a:t>
            </a:r>
            <a:r>
              <a:rPr lang="en-US" sz="1800"/>
              <a:t>, floor(</a:t>
            </a:r>
            <a:r>
              <a:rPr lang="en-US" sz="1800" i="1"/>
              <a:t>y</a:t>
            </a:r>
            <a:r>
              <a:rPr lang="en-US" sz="1800"/>
              <a:t>/2), </a:t>
            </a:r>
            <a:r>
              <a:rPr lang="en-US" sz="1800" i="1"/>
              <a:t>N</a:t>
            </a:r>
            <a:r>
              <a:rPr lang="en-US" sz="1800"/>
              <a:t>)</a:t>
            </a:r>
          </a:p>
          <a:p>
            <a:pPr lvl="1">
              <a:buClr>
                <a:schemeClr val="tx1"/>
              </a:buClr>
              <a:buSzPct val="90000"/>
            </a:pPr>
            <a:r>
              <a:rPr lang="en-US" sz="1800"/>
              <a:t>if </a:t>
            </a:r>
            <a:r>
              <a:rPr lang="en-US" sz="1800" i="1"/>
              <a:t>y </a:t>
            </a:r>
            <a:r>
              <a:rPr lang="en-US" sz="1800"/>
              <a:t>is even:	return </a:t>
            </a:r>
            <a:r>
              <a:rPr lang="en-US" sz="1800" i="1"/>
              <a:t>z</a:t>
            </a:r>
            <a:r>
              <a:rPr lang="en-US" sz="1800" baseline="30000"/>
              <a:t>2</a:t>
            </a:r>
            <a:r>
              <a:rPr lang="en-US" sz="1800"/>
              <a:t> mod </a:t>
            </a:r>
            <a:r>
              <a:rPr lang="en-US" sz="1800" i="1"/>
              <a:t>N</a:t>
            </a:r>
          </a:p>
          <a:p>
            <a:pPr lvl="1">
              <a:buClr>
                <a:schemeClr val="tx1"/>
              </a:buClr>
              <a:buSzPct val="90000"/>
            </a:pPr>
            <a:r>
              <a:rPr lang="en-US" sz="1800"/>
              <a:t>else:		return </a:t>
            </a:r>
            <a:r>
              <a:rPr lang="en-US" sz="1800" i="1"/>
              <a:t>x </a:t>
            </a:r>
            <a:r>
              <a:rPr lang="en-US" sz="1800"/>
              <a:t>· </a:t>
            </a:r>
            <a:r>
              <a:rPr lang="en-US" sz="1800" i="1"/>
              <a:t>z</a:t>
            </a:r>
            <a:r>
              <a:rPr lang="en-US" sz="1800" baseline="30000"/>
              <a:t>2</a:t>
            </a:r>
            <a:r>
              <a:rPr lang="en-US" sz="1800"/>
              <a:t> mod </a:t>
            </a:r>
            <a:r>
              <a:rPr lang="en-US" sz="1800" i="1"/>
              <a:t>N</a:t>
            </a:r>
          </a:p>
        </p:txBody>
      </p:sp>
      <p:sp>
        <p:nvSpPr>
          <p:cNvPr id="2" name="TextBox 1">
            <a:extLst>
              <a:ext uri="{FF2B5EF4-FFF2-40B4-BE49-F238E27FC236}">
                <a16:creationId xmlns:a16="http://schemas.microsoft.com/office/drawing/2014/main" id="{708C2751-248D-544B-8CA7-1890780F6324}"/>
              </a:ext>
            </a:extLst>
          </p:cNvPr>
          <p:cNvSpPr txBox="1"/>
          <p:nvPr/>
        </p:nvSpPr>
        <p:spPr>
          <a:xfrm>
            <a:off x="1732120" y="5825363"/>
            <a:ext cx="5750292" cy="400110"/>
          </a:xfrm>
          <a:prstGeom prst="rect">
            <a:avLst/>
          </a:prstGeom>
          <a:noFill/>
        </p:spPr>
        <p:txBody>
          <a:bodyPr wrap="none" rtlCol="0">
            <a:spAutoFit/>
          </a:bodyPr>
          <a:lstStyle/>
          <a:p>
            <a:r>
              <a:rPr lang="en-US" sz="2000" dirty="0"/>
              <a:t>And convince yourself that 2 gets multiplied 25 times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t>CS 312 - Arithmetic and Primality</a:t>
            </a:r>
          </a:p>
        </p:txBody>
      </p:sp>
      <p:sp>
        <p:nvSpPr>
          <p:cNvPr id="56323" name="Slide Number Placeholder 5"/>
          <p:cNvSpPr>
            <a:spLocks noGrp="1"/>
          </p:cNvSpPr>
          <p:nvPr>
            <p:ph type="sldNum" sz="quarter" idx="12"/>
          </p:nvPr>
        </p:nvSpPr>
        <p:spPr>
          <a:noFill/>
        </p:spPr>
        <p:txBody>
          <a:bodyPr/>
          <a:lstStyle/>
          <a:p>
            <a:fld id="{06F351C9-FF59-B74C-8E76-CB39068260B8}" type="slidenum">
              <a:rPr lang="en-US" smtClean="0"/>
              <a:pPr/>
              <a:t>28</a:t>
            </a:fld>
            <a:endParaRPr lang="en-US"/>
          </a:p>
        </p:txBody>
      </p:sp>
      <p:sp>
        <p:nvSpPr>
          <p:cNvPr id="470018" name="Rectangle 2"/>
          <p:cNvSpPr>
            <a:spLocks noGrp="1" noChangeArrowheads="1"/>
          </p:cNvSpPr>
          <p:nvPr>
            <p:ph type="title"/>
          </p:nvPr>
        </p:nvSpPr>
        <p:spPr>
          <a:xfrm>
            <a:off x="457200" y="609600"/>
            <a:ext cx="8001000" cy="838200"/>
          </a:xfrm>
        </p:spPr>
        <p:txBody>
          <a:bodyPr/>
          <a:lstStyle/>
          <a:p>
            <a:pPr eaLnBrk="1" hangingPunct="1">
              <a:defRPr/>
            </a:pPr>
            <a:r>
              <a:rPr lang="en-US" dirty="0">
                <a:ea typeface="+mj-ea"/>
                <a:cs typeface="+mj-cs"/>
              </a:rPr>
              <a:t>*Challenge Question* Example 2</a:t>
            </a:r>
            <a:r>
              <a:rPr lang="en-US" baseline="30000" dirty="0">
                <a:ea typeface="+mj-ea"/>
                <a:cs typeface="+mj-cs"/>
              </a:rPr>
              <a:t>25</a:t>
            </a:r>
            <a:r>
              <a:rPr lang="en-US" dirty="0">
                <a:ea typeface="+mj-ea"/>
                <a:cs typeface="+mj-cs"/>
              </a:rPr>
              <a:t> mod 20</a:t>
            </a:r>
          </a:p>
        </p:txBody>
      </p:sp>
      <p:graphicFrame>
        <p:nvGraphicFramePr>
          <p:cNvPr id="470156" name="Group 140"/>
          <p:cNvGraphicFramePr>
            <a:graphicFrameLocks noGrp="1"/>
          </p:cNvGraphicFramePr>
          <p:nvPr>
            <p:extLst>
              <p:ext uri="{D42A27DB-BD31-4B8C-83A1-F6EECF244321}">
                <p14:modId xmlns:p14="http://schemas.microsoft.com/office/powerpoint/2010/main" val="3798016258"/>
              </p:ext>
            </p:extLst>
          </p:nvPr>
        </p:nvGraphicFramePr>
        <p:xfrm>
          <a:off x="1066800" y="3035300"/>
          <a:ext cx="6705600" cy="2590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r>
                        <a:rPr kumimoji="0" lang="en-US" sz="1800" b="0" i="0" u="none" strike="noStrike" cap="none" normalizeH="0" baseline="-25000" dirty="0" err="1">
                          <a:ln>
                            <a:noFill/>
                          </a:ln>
                          <a:solidFill>
                            <a:schemeClr val="tx1"/>
                          </a:solidFill>
                          <a:effectLst/>
                          <a:latin typeface="Times New Roman" charset="0"/>
                        </a:rPr>
                        <a:t>binary</a:t>
                      </a: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power of </a:t>
                      </a: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z</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6384" name="Rectangle 141"/>
          <p:cNvSpPr>
            <a:spLocks noChangeArrowheads="1"/>
          </p:cNvSpPr>
          <p:nvPr/>
        </p:nvSpPr>
        <p:spPr bwMode="auto">
          <a:xfrm>
            <a:off x="2559050" y="13716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a:t>modexp (</a:t>
            </a:r>
            <a:r>
              <a:rPr lang="en-US" sz="1800" i="1"/>
              <a:t>x</a:t>
            </a:r>
            <a:r>
              <a:rPr lang="en-US" sz="1800"/>
              <a:t>, </a:t>
            </a:r>
            <a:r>
              <a:rPr lang="en-US" sz="1800" i="1"/>
              <a:t>y</a:t>
            </a:r>
            <a:r>
              <a:rPr lang="en-US" sz="1800"/>
              <a:t>, </a:t>
            </a:r>
            <a:r>
              <a:rPr lang="en-US" sz="1800" i="1"/>
              <a:t>N</a:t>
            </a:r>
            <a:r>
              <a:rPr lang="en-US" sz="1800"/>
              <a:t>)</a:t>
            </a:r>
          </a:p>
          <a:p>
            <a:pPr lvl="1">
              <a:buClr>
                <a:schemeClr val="tx1"/>
              </a:buClr>
              <a:buSzPct val="90000"/>
            </a:pPr>
            <a:r>
              <a:rPr lang="en-US" sz="1800"/>
              <a:t>if </a:t>
            </a:r>
            <a:r>
              <a:rPr lang="en-US" sz="1800" i="1"/>
              <a:t>y </a:t>
            </a:r>
            <a:r>
              <a:rPr lang="en-US" sz="1800"/>
              <a:t>= 0: return 1</a:t>
            </a:r>
          </a:p>
          <a:p>
            <a:pPr lvl="1">
              <a:buClr>
                <a:schemeClr val="tx1"/>
              </a:buClr>
              <a:buSzPct val="90000"/>
            </a:pPr>
            <a:r>
              <a:rPr lang="en-US" sz="1800" i="1"/>
              <a:t>z </a:t>
            </a:r>
            <a:r>
              <a:rPr lang="en-US" sz="1800"/>
              <a:t>= modexp(</a:t>
            </a:r>
            <a:r>
              <a:rPr lang="en-US" sz="1800" i="1"/>
              <a:t>x</a:t>
            </a:r>
            <a:r>
              <a:rPr lang="en-US" sz="1800"/>
              <a:t>, floor(</a:t>
            </a:r>
            <a:r>
              <a:rPr lang="en-US" sz="1800" i="1"/>
              <a:t>y</a:t>
            </a:r>
            <a:r>
              <a:rPr lang="en-US" sz="1800"/>
              <a:t>/2), </a:t>
            </a:r>
            <a:r>
              <a:rPr lang="en-US" sz="1800" i="1"/>
              <a:t>N</a:t>
            </a:r>
            <a:r>
              <a:rPr lang="en-US" sz="1800"/>
              <a:t>)</a:t>
            </a:r>
          </a:p>
          <a:p>
            <a:pPr lvl="1">
              <a:buClr>
                <a:schemeClr val="tx1"/>
              </a:buClr>
              <a:buSzPct val="90000"/>
            </a:pPr>
            <a:r>
              <a:rPr lang="en-US" sz="1800"/>
              <a:t>if </a:t>
            </a:r>
            <a:r>
              <a:rPr lang="en-US" sz="1800" i="1"/>
              <a:t>y </a:t>
            </a:r>
            <a:r>
              <a:rPr lang="en-US" sz="1800"/>
              <a:t>is even:	return </a:t>
            </a:r>
            <a:r>
              <a:rPr lang="en-US" sz="1800" i="1"/>
              <a:t>z</a:t>
            </a:r>
            <a:r>
              <a:rPr lang="en-US" sz="1800" baseline="30000"/>
              <a:t>2</a:t>
            </a:r>
            <a:r>
              <a:rPr lang="en-US" sz="1800"/>
              <a:t> mod </a:t>
            </a:r>
            <a:r>
              <a:rPr lang="en-US" sz="1800" i="1"/>
              <a:t>N</a:t>
            </a:r>
          </a:p>
          <a:p>
            <a:pPr lvl="1">
              <a:buClr>
                <a:schemeClr val="tx1"/>
              </a:buClr>
              <a:buSzPct val="90000"/>
            </a:pPr>
            <a:r>
              <a:rPr lang="en-US" sz="1800"/>
              <a:t>else:		return </a:t>
            </a:r>
            <a:r>
              <a:rPr lang="en-US" sz="1800" i="1"/>
              <a:t>x </a:t>
            </a:r>
            <a:r>
              <a:rPr lang="en-US" sz="1800"/>
              <a:t>· </a:t>
            </a:r>
            <a:r>
              <a:rPr lang="en-US" sz="1800" i="1"/>
              <a:t>z</a:t>
            </a:r>
            <a:r>
              <a:rPr lang="en-US" sz="1800" baseline="30000"/>
              <a:t>2</a:t>
            </a:r>
            <a:r>
              <a:rPr lang="en-US" sz="1800"/>
              <a:t> mod </a:t>
            </a:r>
            <a:r>
              <a:rPr lang="en-US" sz="1800" i="1"/>
              <a:t>N</a:t>
            </a:r>
          </a:p>
        </p:txBody>
      </p:sp>
      <p:sp>
        <p:nvSpPr>
          <p:cNvPr id="2" name="TextBox 1">
            <a:extLst>
              <a:ext uri="{FF2B5EF4-FFF2-40B4-BE49-F238E27FC236}">
                <a16:creationId xmlns:a16="http://schemas.microsoft.com/office/drawing/2014/main" id="{708C2751-248D-544B-8CA7-1890780F6324}"/>
              </a:ext>
            </a:extLst>
          </p:cNvPr>
          <p:cNvSpPr txBox="1"/>
          <p:nvPr/>
        </p:nvSpPr>
        <p:spPr>
          <a:xfrm>
            <a:off x="1732120" y="5825363"/>
            <a:ext cx="5750292" cy="400110"/>
          </a:xfrm>
          <a:prstGeom prst="rect">
            <a:avLst/>
          </a:prstGeom>
          <a:noFill/>
        </p:spPr>
        <p:txBody>
          <a:bodyPr wrap="none" rtlCol="0">
            <a:spAutoFit/>
          </a:bodyPr>
          <a:lstStyle/>
          <a:p>
            <a:r>
              <a:rPr lang="en-US" sz="2000" dirty="0"/>
              <a:t>And convince yourself that 2 gets multiplied 25 times </a:t>
            </a:r>
          </a:p>
        </p:txBody>
      </p:sp>
    </p:spTree>
    <p:extLst>
      <p:ext uri="{BB962C8B-B14F-4D97-AF65-F5344CB8AC3E}">
        <p14:creationId xmlns:p14="http://schemas.microsoft.com/office/powerpoint/2010/main" val="44636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t>CS 312 - Arithmetic and Primality</a:t>
            </a:r>
          </a:p>
        </p:txBody>
      </p:sp>
      <p:sp>
        <p:nvSpPr>
          <p:cNvPr id="56323" name="Slide Number Placeholder 5"/>
          <p:cNvSpPr>
            <a:spLocks noGrp="1"/>
          </p:cNvSpPr>
          <p:nvPr>
            <p:ph type="sldNum" sz="quarter" idx="12"/>
          </p:nvPr>
        </p:nvSpPr>
        <p:spPr>
          <a:noFill/>
        </p:spPr>
        <p:txBody>
          <a:bodyPr/>
          <a:lstStyle/>
          <a:p>
            <a:fld id="{06F351C9-FF59-B74C-8E76-CB39068260B8}" type="slidenum">
              <a:rPr lang="en-US" smtClean="0"/>
              <a:pPr/>
              <a:t>29</a:t>
            </a:fld>
            <a:endParaRPr lang="en-US"/>
          </a:p>
        </p:txBody>
      </p:sp>
      <p:sp>
        <p:nvSpPr>
          <p:cNvPr id="470018" name="Rectangle 2"/>
          <p:cNvSpPr>
            <a:spLocks noGrp="1" noChangeArrowheads="1"/>
          </p:cNvSpPr>
          <p:nvPr>
            <p:ph type="title"/>
          </p:nvPr>
        </p:nvSpPr>
        <p:spPr>
          <a:xfrm>
            <a:off x="457200" y="609600"/>
            <a:ext cx="8001000" cy="838200"/>
          </a:xfrm>
        </p:spPr>
        <p:txBody>
          <a:bodyPr/>
          <a:lstStyle/>
          <a:p>
            <a:pPr eaLnBrk="1" hangingPunct="1">
              <a:defRPr/>
            </a:pPr>
            <a:r>
              <a:rPr lang="en-US" dirty="0">
                <a:ea typeface="+mj-ea"/>
                <a:cs typeface="+mj-cs"/>
              </a:rPr>
              <a:t>*Challenge Question* Example 2</a:t>
            </a:r>
            <a:r>
              <a:rPr lang="en-US" baseline="30000" dirty="0">
                <a:ea typeface="+mj-ea"/>
                <a:cs typeface="+mj-cs"/>
              </a:rPr>
              <a:t>25</a:t>
            </a:r>
            <a:r>
              <a:rPr lang="en-US" dirty="0">
                <a:ea typeface="+mj-ea"/>
                <a:cs typeface="+mj-cs"/>
              </a:rPr>
              <a:t> mod 20</a:t>
            </a:r>
          </a:p>
        </p:txBody>
      </p:sp>
      <p:graphicFrame>
        <p:nvGraphicFramePr>
          <p:cNvPr id="470156" name="Group 140"/>
          <p:cNvGraphicFramePr>
            <a:graphicFrameLocks noGrp="1"/>
          </p:cNvGraphicFramePr>
          <p:nvPr>
            <p:extLst>
              <p:ext uri="{D42A27DB-BD31-4B8C-83A1-F6EECF244321}">
                <p14:modId xmlns:p14="http://schemas.microsoft.com/office/powerpoint/2010/main" val="3390413226"/>
              </p:ext>
            </p:extLst>
          </p:nvPr>
        </p:nvGraphicFramePr>
        <p:xfrm>
          <a:off x="1066800" y="3035300"/>
          <a:ext cx="6705600" cy="2590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r>
                        <a:rPr kumimoji="0" lang="en-US" sz="1800" b="0" i="0" u="none" strike="noStrike" cap="none" normalizeH="0" baseline="-25000" dirty="0" err="1">
                          <a:ln>
                            <a:noFill/>
                          </a:ln>
                          <a:solidFill>
                            <a:schemeClr val="tx1"/>
                          </a:solidFill>
                          <a:effectLst/>
                          <a:latin typeface="Times New Roman" charset="0"/>
                        </a:rPr>
                        <a:t>binary</a:t>
                      </a: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power of </a:t>
                      </a: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z</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512 mod 20 = 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64 mod 20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6384" name="Rectangle 141"/>
          <p:cNvSpPr>
            <a:spLocks noChangeArrowheads="1"/>
          </p:cNvSpPr>
          <p:nvPr/>
        </p:nvSpPr>
        <p:spPr bwMode="auto">
          <a:xfrm>
            <a:off x="2559050" y="13716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a:t>modexp (</a:t>
            </a:r>
            <a:r>
              <a:rPr lang="en-US" sz="1800" i="1"/>
              <a:t>x</a:t>
            </a:r>
            <a:r>
              <a:rPr lang="en-US" sz="1800"/>
              <a:t>, </a:t>
            </a:r>
            <a:r>
              <a:rPr lang="en-US" sz="1800" i="1"/>
              <a:t>y</a:t>
            </a:r>
            <a:r>
              <a:rPr lang="en-US" sz="1800"/>
              <a:t>, </a:t>
            </a:r>
            <a:r>
              <a:rPr lang="en-US" sz="1800" i="1"/>
              <a:t>N</a:t>
            </a:r>
            <a:r>
              <a:rPr lang="en-US" sz="1800"/>
              <a:t>)</a:t>
            </a:r>
          </a:p>
          <a:p>
            <a:pPr lvl="1">
              <a:buClr>
                <a:schemeClr val="tx1"/>
              </a:buClr>
              <a:buSzPct val="90000"/>
            </a:pPr>
            <a:r>
              <a:rPr lang="en-US" sz="1800"/>
              <a:t>if </a:t>
            </a:r>
            <a:r>
              <a:rPr lang="en-US" sz="1800" i="1"/>
              <a:t>y </a:t>
            </a:r>
            <a:r>
              <a:rPr lang="en-US" sz="1800"/>
              <a:t>= 0: return 1</a:t>
            </a:r>
          </a:p>
          <a:p>
            <a:pPr lvl="1">
              <a:buClr>
                <a:schemeClr val="tx1"/>
              </a:buClr>
              <a:buSzPct val="90000"/>
            </a:pPr>
            <a:r>
              <a:rPr lang="en-US" sz="1800" i="1"/>
              <a:t>z </a:t>
            </a:r>
            <a:r>
              <a:rPr lang="en-US" sz="1800"/>
              <a:t>= modexp(</a:t>
            </a:r>
            <a:r>
              <a:rPr lang="en-US" sz="1800" i="1"/>
              <a:t>x</a:t>
            </a:r>
            <a:r>
              <a:rPr lang="en-US" sz="1800"/>
              <a:t>, floor(</a:t>
            </a:r>
            <a:r>
              <a:rPr lang="en-US" sz="1800" i="1"/>
              <a:t>y</a:t>
            </a:r>
            <a:r>
              <a:rPr lang="en-US" sz="1800"/>
              <a:t>/2), </a:t>
            </a:r>
            <a:r>
              <a:rPr lang="en-US" sz="1800" i="1"/>
              <a:t>N</a:t>
            </a:r>
            <a:r>
              <a:rPr lang="en-US" sz="1800"/>
              <a:t>)</a:t>
            </a:r>
          </a:p>
          <a:p>
            <a:pPr lvl="1">
              <a:buClr>
                <a:schemeClr val="tx1"/>
              </a:buClr>
              <a:buSzPct val="90000"/>
            </a:pPr>
            <a:r>
              <a:rPr lang="en-US" sz="1800"/>
              <a:t>if </a:t>
            </a:r>
            <a:r>
              <a:rPr lang="en-US" sz="1800" i="1"/>
              <a:t>y </a:t>
            </a:r>
            <a:r>
              <a:rPr lang="en-US" sz="1800"/>
              <a:t>is even:	return </a:t>
            </a:r>
            <a:r>
              <a:rPr lang="en-US" sz="1800" i="1"/>
              <a:t>z</a:t>
            </a:r>
            <a:r>
              <a:rPr lang="en-US" sz="1800" baseline="30000"/>
              <a:t>2</a:t>
            </a:r>
            <a:r>
              <a:rPr lang="en-US" sz="1800"/>
              <a:t> mod </a:t>
            </a:r>
            <a:r>
              <a:rPr lang="en-US" sz="1800" i="1"/>
              <a:t>N</a:t>
            </a:r>
          </a:p>
          <a:p>
            <a:pPr lvl="1">
              <a:buClr>
                <a:schemeClr val="tx1"/>
              </a:buClr>
              <a:buSzPct val="90000"/>
            </a:pPr>
            <a:r>
              <a:rPr lang="en-US" sz="1800"/>
              <a:t>else:		return </a:t>
            </a:r>
            <a:r>
              <a:rPr lang="en-US" sz="1800" i="1"/>
              <a:t>x </a:t>
            </a:r>
            <a:r>
              <a:rPr lang="en-US" sz="1800"/>
              <a:t>· </a:t>
            </a:r>
            <a:r>
              <a:rPr lang="en-US" sz="1800" i="1"/>
              <a:t>z</a:t>
            </a:r>
            <a:r>
              <a:rPr lang="en-US" sz="1800" baseline="30000"/>
              <a:t>2</a:t>
            </a:r>
            <a:r>
              <a:rPr lang="en-US" sz="1800"/>
              <a:t> mod </a:t>
            </a:r>
            <a:r>
              <a:rPr lang="en-US" sz="1800" i="1"/>
              <a:t>N</a:t>
            </a:r>
          </a:p>
        </p:txBody>
      </p:sp>
      <p:sp>
        <p:nvSpPr>
          <p:cNvPr id="7" name="TextBox 6">
            <a:extLst>
              <a:ext uri="{FF2B5EF4-FFF2-40B4-BE49-F238E27FC236}">
                <a16:creationId xmlns:a16="http://schemas.microsoft.com/office/drawing/2014/main" id="{3411046D-4ACE-0F40-870F-4E8A8C26250B}"/>
              </a:ext>
            </a:extLst>
          </p:cNvPr>
          <p:cNvSpPr txBox="1"/>
          <p:nvPr/>
        </p:nvSpPr>
        <p:spPr>
          <a:xfrm>
            <a:off x="1732120" y="5825363"/>
            <a:ext cx="5750292" cy="400110"/>
          </a:xfrm>
          <a:prstGeom prst="rect">
            <a:avLst/>
          </a:prstGeom>
          <a:noFill/>
        </p:spPr>
        <p:txBody>
          <a:bodyPr wrap="none" rtlCol="0">
            <a:spAutoFit/>
          </a:bodyPr>
          <a:lstStyle/>
          <a:p>
            <a:r>
              <a:rPr lang="en-US" sz="2000" dirty="0"/>
              <a:t>And convince yourself that 2 gets multiplied 25 times </a:t>
            </a:r>
          </a:p>
        </p:txBody>
      </p:sp>
    </p:spTree>
    <p:extLst>
      <p:ext uri="{BB962C8B-B14F-4D97-AF65-F5344CB8AC3E}">
        <p14:creationId xmlns:p14="http://schemas.microsoft.com/office/powerpoint/2010/main" val="299384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312 - Arithmetic and Primality</a:t>
            </a:r>
          </a:p>
        </p:txBody>
      </p:sp>
      <p:sp>
        <p:nvSpPr>
          <p:cNvPr id="19459" name="Slide Number Placeholder 5"/>
          <p:cNvSpPr>
            <a:spLocks noGrp="1"/>
          </p:cNvSpPr>
          <p:nvPr>
            <p:ph type="sldNum" sz="quarter" idx="12"/>
          </p:nvPr>
        </p:nvSpPr>
        <p:spPr>
          <a:noFill/>
        </p:spPr>
        <p:txBody>
          <a:bodyPr/>
          <a:lstStyle/>
          <a:p>
            <a:fld id="{BA2CAEB5-4F14-E845-983C-CCBB055E0FFF}" type="slidenum">
              <a:rPr lang="en-US" smtClean="0"/>
              <a:pPr/>
              <a:t>3</a:t>
            </a:fld>
            <a:endParaRPr lang="en-US"/>
          </a:p>
        </p:txBody>
      </p:sp>
      <p:sp>
        <p:nvSpPr>
          <p:cNvPr id="440322" name="Rectangle 2"/>
          <p:cNvSpPr>
            <a:spLocks noGrp="1" noChangeArrowheads="1"/>
          </p:cNvSpPr>
          <p:nvPr>
            <p:ph type="title"/>
          </p:nvPr>
        </p:nvSpPr>
        <p:spPr/>
        <p:txBody>
          <a:bodyPr/>
          <a:lstStyle/>
          <a:p>
            <a:pPr eaLnBrk="1" hangingPunct="1">
              <a:defRPr/>
            </a:pPr>
            <a:r>
              <a:rPr lang="en-US">
                <a:ea typeface="+mj-ea"/>
                <a:cs typeface="+mj-cs"/>
              </a:rPr>
              <a:t>Addition</a:t>
            </a:r>
          </a:p>
        </p:txBody>
      </p:sp>
      <p:sp>
        <p:nvSpPr>
          <p:cNvPr id="19461" name="Rectangle 3"/>
          <p:cNvSpPr>
            <a:spLocks noGrp="1" noChangeArrowheads="1"/>
          </p:cNvSpPr>
          <p:nvPr>
            <p:ph type="body" idx="1"/>
          </p:nvPr>
        </p:nvSpPr>
        <p:spPr/>
        <p:txBody>
          <a:bodyPr/>
          <a:lstStyle/>
          <a:p>
            <a:pPr eaLnBrk="1" hangingPunct="1"/>
            <a:r>
              <a:rPr lang="en-US" sz="2000" dirty="0"/>
              <a:t>Addition of two numbers of </a:t>
            </a:r>
            <a:r>
              <a:rPr lang="en-US" sz="2000" u="sng" dirty="0"/>
              <a:t>length</a:t>
            </a:r>
            <a:r>
              <a:rPr lang="en-US" sz="2000" dirty="0"/>
              <a:t> </a:t>
            </a:r>
            <a:r>
              <a:rPr lang="en-US" sz="2000" i="1" dirty="0" err="1"/>
              <a:t>n</a:t>
            </a:r>
            <a:endParaRPr lang="en-US" sz="2000" i="1" dirty="0"/>
          </a:p>
          <a:p>
            <a:pPr lvl="1" eaLnBrk="1" hangingPunct="1"/>
            <a:r>
              <a:rPr lang="en-US" sz="1800" dirty="0"/>
              <a:t>Pad smaller number with leading 0’s if necessary</a:t>
            </a:r>
          </a:p>
          <a:p>
            <a:pPr lvl="1" eaLnBrk="1" hangingPunct="1"/>
            <a:r>
              <a:rPr lang="en-US" sz="1800" dirty="0"/>
              <a:t>At each step 3 single digit numbers (including carry) are added to create a 2 digit number (could have a leading 0)</a:t>
            </a:r>
          </a:p>
          <a:p>
            <a:pPr lvl="1" eaLnBrk="1" hangingPunct="1"/>
            <a:r>
              <a:rPr lang="en-US" sz="1800" dirty="0"/>
              <a:t>Time needed: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06F351C9-FF59-B74C-8E76-CB39068260B8}" type="slidenum">
              <a:rPr lang="en-US" smtClean="0"/>
              <a:pPr/>
              <a:t>30</a:t>
            </a:fld>
            <a:endParaRPr lang="en-US" dirty="0"/>
          </a:p>
        </p:txBody>
      </p:sp>
      <p:sp>
        <p:nvSpPr>
          <p:cNvPr id="470018" name="Rectangle 2"/>
          <p:cNvSpPr>
            <a:spLocks noGrp="1" noChangeArrowheads="1"/>
          </p:cNvSpPr>
          <p:nvPr>
            <p:ph type="title"/>
          </p:nvPr>
        </p:nvSpPr>
        <p:spPr/>
        <p:txBody>
          <a:bodyPr/>
          <a:lstStyle/>
          <a:p>
            <a:pPr eaLnBrk="1" hangingPunct="1">
              <a:defRPr/>
            </a:pPr>
            <a:r>
              <a:rPr lang="en-US">
                <a:ea typeface="+mj-ea"/>
                <a:cs typeface="+mj-cs"/>
              </a:rPr>
              <a:t>Example 2</a:t>
            </a:r>
            <a:r>
              <a:rPr lang="en-US" baseline="30000">
                <a:ea typeface="+mj-ea"/>
                <a:cs typeface="+mj-cs"/>
              </a:rPr>
              <a:t>25</a:t>
            </a:r>
            <a:r>
              <a:rPr lang="en-US">
                <a:ea typeface="+mj-ea"/>
                <a:cs typeface="+mj-cs"/>
              </a:rPr>
              <a:t> mod 20</a:t>
            </a:r>
          </a:p>
        </p:txBody>
      </p:sp>
      <p:graphicFrame>
        <p:nvGraphicFramePr>
          <p:cNvPr id="470156" name="Group 140"/>
          <p:cNvGraphicFramePr>
            <a:graphicFrameLocks noGrp="1"/>
          </p:cNvGraphicFramePr>
          <p:nvPr>
            <p:extLst>
              <p:ext uri="{D42A27DB-BD31-4B8C-83A1-F6EECF244321}">
                <p14:modId xmlns:p14="http://schemas.microsoft.com/office/powerpoint/2010/main" val="1790140781"/>
              </p:ext>
            </p:extLst>
          </p:nvPr>
        </p:nvGraphicFramePr>
        <p:xfrm>
          <a:off x="1066800" y="3035300"/>
          <a:ext cx="6705600" cy="2590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r>
                        <a:rPr kumimoji="0" lang="en-US" sz="1800" b="0" i="0" u="none" strike="noStrike" cap="none" normalizeH="0" baseline="-25000" dirty="0" err="1">
                          <a:ln>
                            <a:noFill/>
                          </a:ln>
                          <a:solidFill>
                            <a:schemeClr val="tx1"/>
                          </a:solidFill>
                          <a:effectLst/>
                          <a:latin typeface="Times New Roman" charset="0"/>
                        </a:rPr>
                        <a:t>binary</a:t>
                      </a: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power of </a:t>
                      </a: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z</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512 mod 20 = 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64 mod 20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6383" name="Rectangle 125"/>
          <p:cNvSpPr>
            <a:spLocks noChangeArrowheads="1"/>
          </p:cNvSpPr>
          <p:nvPr/>
        </p:nvSpPr>
        <p:spPr bwMode="auto">
          <a:xfrm>
            <a:off x="376237" y="5740568"/>
            <a:ext cx="7772400" cy="923330"/>
          </a:xfrm>
          <a:prstGeom prst="rect">
            <a:avLst/>
          </a:prstGeom>
          <a:noFill/>
          <a:ln w="9525">
            <a:noFill/>
            <a:miter lim="800000"/>
            <a:headEnd/>
            <a:tailEnd/>
          </a:ln>
        </p:spPr>
        <p:txBody>
          <a:bodyPr>
            <a:prstTxWarp prst="textNoShape">
              <a:avLst/>
            </a:prstTxWarp>
            <a:spAutoFit/>
          </a:bodyPr>
          <a:lstStyle/>
          <a:p>
            <a:r>
              <a:rPr lang="en-US" sz="1800" dirty="0"/>
              <a:t>We multiply in an </a:t>
            </a:r>
            <a:r>
              <a:rPr lang="en-US" sz="1800" i="1" dirty="0"/>
              <a:t>x</a:t>
            </a:r>
            <a:r>
              <a:rPr lang="en-US" sz="1800" dirty="0"/>
              <a:t> only when </a:t>
            </a:r>
            <a:r>
              <a:rPr lang="en-US" sz="1800" i="1" dirty="0"/>
              <a:t>y</a:t>
            </a:r>
            <a:r>
              <a:rPr lang="en-US" sz="1800" dirty="0"/>
              <a:t> is odd and then it gets repeatedly squared as we undo the recursion, thus following the exponentiation intuition previously discussed. Note that if we drop the mod the algorithm does regular exponentiation.</a:t>
            </a:r>
          </a:p>
        </p:txBody>
      </p:sp>
      <p:sp>
        <p:nvSpPr>
          <p:cNvPr id="56384" name="Rectangle 141"/>
          <p:cNvSpPr>
            <a:spLocks noChangeArrowheads="1"/>
          </p:cNvSpPr>
          <p:nvPr/>
        </p:nvSpPr>
        <p:spPr bwMode="auto">
          <a:xfrm>
            <a:off x="2559050" y="13716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dirty="0" err="1"/>
              <a:t>modexp</a:t>
            </a:r>
            <a:r>
              <a:rPr lang="en-US" sz="1800" dirty="0"/>
              <a:t> (</a:t>
            </a:r>
            <a:r>
              <a:rPr lang="en-US" sz="1800" i="1" dirty="0"/>
              <a:t>x</a:t>
            </a:r>
            <a:r>
              <a:rPr lang="en-US" sz="1800" dirty="0"/>
              <a:t>, </a:t>
            </a:r>
            <a:r>
              <a:rPr lang="en-US" sz="1800" i="1" dirty="0"/>
              <a:t>y</a:t>
            </a:r>
            <a:r>
              <a:rPr lang="en-US" sz="1800" dirty="0"/>
              <a:t>, </a:t>
            </a:r>
            <a:r>
              <a:rPr lang="en-US" sz="1800" i="1" dirty="0"/>
              <a:t>N</a:t>
            </a:r>
            <a:r>
              <a:rPr lang="en-US" sz="1800" dirty="0"/>
              <a:t>)</a:t>
            </a:r>
          </a:p>
          <a:p>
            <a:pPr lvl="1">
              <a:buClr>
                <a:schemeClr val="tx1"/>
              </a:buClr>
              <a:buSzPct val="90000"/>
            </a:pPr>
            <a:r>
              <a:rPr lang="en-US" sz="1800" dirty="0"/>
              <a:t>if </a:t>
            </a:r>
            <a:r>
              <a:rPr lang="en-US" sz="1800" i="1" dirty="0"/>
              <a:t>y </a:t>
            </a:r>
            <a:r>
              <a:rPr lang="en-US" sz="1800" dirty="0"/>
              <a:t>= 0: return 1</a:t>
            </a:r>
          </a:p>
          <a:p>
            <a:pPr lvl="1">
              <a:buClr>
                <a:schemeClr val="tx1"/>
              </a:buClr>
              <a:buSzPct val="90000"/>
            </a:pPr>
            <a:r>
              <a:rPr lang="en-US" sz="1800" i="1" dirty="0"/>
              <a:t>z </a:t>
            </a:r>
            <a:r>
              <a:rPr lang="en-US" sz="1800" dirty="0"/>
              <a:t>= </a:t>
            </a:r>
            <a:r>
              <a:rPr lang="en-US" sz="1800" dirty="0" err="1"/>
              <a:t>modexp</a:t>
            </a:r>
            <a:r>
              <a:rPr lang="en-US" sz="1800" dirty="0"/>
              <a:t>(</a:t>
            </a:r>
            <a:r>
              <a:rPr lang="en-US" sz="1800" i="1" dirty="0"/>
              <a:t>x</a:t>
            </a:r>
            <a:r>
              <a:rPr lang="en-US" sz="1800" dirty="0"/>
              <a:t>, floor(</a:t>
            </a:r>
            <a:r>
              <a:rPr lang="en-US" sz="1800" i="1" dirty="0"/>
              <a:t>y</a:t>
            </a:r>
            <a:r>
              <a:rPr lang="en-US" sz="1800" dirty="0"/>
              <a:t>/2), </a:t>
            </a:r>
            <a:r>
              <a:rPr lang="en-US" sz="1800" i="1" dirty="0"/>
              <a:t>N</a:t>
            </a:r>
            <a:r>
              <a:rPr lang="en-US" sz="1800" dirty="0"/>
              <a:t>)</a:t>
            </a:r>
          </a:p>
          <a:p>
            <a:pPr lvl="1">
              <a:buClr>
                <a:schemeClr val="tx1"/>
              </a:buClr>
              <a:buSzPct val="90000"/>
            </a:pPr>
            <a:r>
              <a:rPr lang="en-US" sz="1800" dirty="0"/>
              <a:t>if </a:t>
            </a:r>
            <a:r>
              <a:rPr lang="en-US" sz="1800" i="1" dirty="0"/>
              <a:t>y </a:t>
            </a:r>
            <a:r>
              <a:rPr lang="en-US" sz="1800" dirty="0"/>
              <a:t>is even:	return </a:t>
            </a:r>
            <a:r>
              <a:rPr lang="en-US" sz="1800" i="1" dirty="0"/>
              <a:t>z</a:t>
            </a:r>
            <a:r>
              <a:rPr lang="en-US" sz="1800" baseline="30000" dirty="0"/>
              <a:t>2</a:t>
            </a:r>
            <a:r>
              <a:rPr lang="en-US" sz="1800" dirty="0"/>
              <a:t> mod </a:t>
            </a:r>
            <a:r>
              <a:rPr lang="en-US" sz="1800" i="1" dirty="0"/>
              <a:t>N</a:t>
            </a:r>
          </a:p>
          <a:p>
            <a:pPr lvl="1">
              <a:buClr>
                <a:schemeClr val="tx1"/>
              </a:buClr>
              <a:buSzPct val="90000"/>
            </a:pPr>
            <a:r>
              <a:rPr lang="en-US" sz="1800" dirty="0"/>
              <a:t>else:		return </a:t>
            </a:r>
            <a:r>
              <a:rPr lang="en-US" sz="1800" i="1" dirty="0"/>
              <a:t>x </a:t>
            </a:r>
            <a:r>
              <a:rPr lang="en-US" sz="1800" dirty="0"/>
              <a:t>· </a:t>
            </a:r>
            <a:r>
              <a:rPr lang="en-US" sz="1800" i="1" dirty="0"/>
              <a:t>z</a:t>
            </a:r>
            <a:r>
              <a:rPr lang="en-US" sz="1800" baseline="30000" dirty="0"/>
              <a:t>2</a:t>
            </a:r>
            <a:r>
              <a:rPr lang="en-US" sz="1800" dirty="0"/>
              <a:t> mod </a:t>
            </a:r>
            <a:r>
              <a:rPr lang="en-US" sz="1800" i="1" dirty="0"/>
              <a:t>N</a:t>
            </a:r>
          </a:p>
        </p:txBody>
      </p:sp>
    </p:spTree>
    <p:extLst>
      <p:ext uri="{BB962C8B-B14F-4D97-AF65-F5344CB8AC3E}">
        <p14:creationId xmlns:p14="http://schemas.microsoft.com/office/powerpoint/2010/main" val="245199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t>CS 312 - Arithmetic and Primality</a:t>
            </a:r>
          </a:p>
        </p:txBody>
      </p:sp>
      <p:sp>
        <p:nvSpPr>
          <p:cNvPr id="58371" name="Slide Number Placeholder 5"/>
          <p:cNvSpPr>
            <a:spLocks noGrp="1"/>
          </p:cNvSpPr>
          <p:nvPr>
            <p:ph type="sldNum" sz="quarter" idx="12"/>
          </p:nvPr>
        </p:nvSpPr>
        <p:spPr>
          <a:noFill/>
        </p:spPr>
        <p:txBody>
          <a:bodyPr/>
          <a:lstStyle/>
          <a:p>
            <a:fld id="{61D6870E-6C3C-FC49-99C1-54A89B859E98}" type="slidenum">
              <a:rPr lang="en-US" smtClean="0"/>
              <a:pPr/>
              <a:t>31</a:t>
            </a:fld>
            <a:endParaRPr lang="en-US"/>
          </a:p>
        </p:txBody>
      </p:sp>
      <p:sp>
        <p:nvSpPr>
          <p:cNvPr id="472066" name="Rectangle 2"/>
          <p:cNvSpPr>
            <a:spLocks noGrp="1" noChangeArrowheads="1"/>
          </p:cNvSpPr>
          <p:nvPr>
            <p:ph type="title"/>
          </p:nvPr>
        </p:nvSpPr>
        <p:spPr/>
        <p:txBody>
          <a:bodyPr/>
          <a:lstStyle/>
          <a:p>
            <a:pPr eaLnBrk="1" hangingPunct="1">
              <a:defRPr/>
            </a:pPr>
            <a:r>
              <a:rPr lang="en-US">
                <a:ea typeface="+mj-ea"/>
                <a:cs typeface="+mj-cs"/>
              </a:rPr>
              <a:t>Algorithm Analysis</a:t>
            </a:r>
          </a:p>
        </p:txBody>
      </p:sp>
      <p:sp>
        <p:nvSpPr>
          <p:cNvPr id="58373" name="Rectangle 3"/>
          <p:cNvSpPr>
            <a:spLocks noGrp="1" noChangeArrowheads="1"/>
          </p:cNvSpPr>
          <p:nvPr>
            <p:ph type="body" idx="1"/>
          </p:nvPr>
        </p:nvSpPr>
        <p:spPr/>
        <p:txBody>
          <a:bodyPr/>
          <a:lstStyle/>
          <a:p>
            <a:pPr eaLnBrk="1" hangingPunct="1"/>
            <a:r>
              <a:rPr lang="en-US" dirty="0"/>
              <a:t>Assume</a:t>
            </a:r>
            <a:r>
              <a:rPr lang="en-US" i="1" dirty="0"/>
              <a:t> x, y,</a:t>
            </a:r>
            <a:r>
              <a:rPr lang="en-US" dirty="0"/>
              <a:t> and </a:t>
            </a:r>
            <a:r>
              <a:rPr lang="en-US" i="1" dirty="0"/>
              <a:t>N </a:t>
            </a:r>
            <a:r>
              <a:rPr lang="en-US" dirty="0"/>
              <a:t>are integers of length ~</a:t>
            </a:r>
            <a:r>
              <a:rPr lang="en-US" i="1" dirty="0"/>
              <a:t>n</a:t>
            </a:r>
            <a:r>
              <a:rPr lang="en-US" dirty="0"/>
              <a:t> bits, (i.e. </a:t>
            </a:r>
            <a:r>
              <a:rPr lang="en-US" i="1" dirty="0"/>
              <a:t>n</a:t>
            </a:r>
            <a:r>
              <a:rPr lang="en-US" dirty="0"/>
              <a:t> = log</a:t>
            </a:r>
            <a:r>
              <a:rPr lang="en-US" baseline="-25000" dirty="0"/>
              <a:t>2</a:t>
            </a:r>
            <a:r>
              <a:rPr lang="en-US" i="1" dirty="0"/>
              <a:t>x</a:t>
            </a:r>
            <a:r>
              <a:rPr lang="en-US" dirty="0"/>
              <a:t> = log</a:t>
            </a:r>
            <a:r>
              <a:rPr lang="en-US" baseline="-25000" dirty="0"/>
              <a:t>2</a:t>
            </a:r>
            <a:r>
              <a:rPr lang="en-US" i="1" dirty="0"/>
              <a:t>y = </a:t>
            </a:r>
            <a:r>
              <a:rPr lang="en-US" dirty="0"/>
              <a:t>log</a:t>
            </a:r>
            <a:r>
              <a:rPr lang="en-US" baseline="-25000" dirty="0"/>
              <a:t>2</a:t>
            </a:r>
            <a:r>
              <a:rPr lang="en-US" i="1" dirty="0"/>
              <a:t>N</a:t>
            </a:r>
            <a:r>
              <a:rPr lang="en-US" dirty="0"/>
              <a:t>)</a:t>
            </a:r>
          </a:p>
          <a:p>
            <a:pPr eaLnBrk="1" hangingPunct="1"/>
            <a:r>
              <a:rPr lang="en-US" dirty="0"/>
              <a:t>Each multiply and divide is </a:t>
            </a:r>
            <a:r>
              <a:rPr lang="en-US" i="1" dirty="0"/>
              <a:t>n</a:t>
            </a:r>
            <a:r>
              <a:rPr lang="en-US" baseline="30000" dirty="0"/>
              <a:t>2</a:t>
            </a:r>
            <a:endParaRPr lang="en-US" dirty="0"/>
          </a:p>
          <a:p>
            <a:pPr eaLnBrk="1" hangingPunct="1"/>
            <a:r>
              <a:rPr lang="en-US" dirty="0"/>
              <a:t>How many multiplies/divides and what is the calling depth</a:t>
            </a:r>
          </a:p>
          <a:p>
            <a:pPr eaLnBrk="1" hangingPunct="1"/>
            <a:r>
              <a:rPr lang="en-US" dirty="0"/>
              <a:t>Time complexity is O(?), Space complexity?</a:t>
            </a:r>
          </a:p>
        </p:txBody>
      </p:sp>
      <p:sp>
        <p:nvSpPr>
          <p:cNvPr id="6" name="Rectangle 141">
            <a:extLst>
              <a:ext uri="{FF2B5EF4-FFF2-40B4-BE49-F238E27FC236}">
                <a16:creationId xmlns:a16="http://schemas.microsoft.com/office/drawing/2014/main" id="{18DE983C-555A-A54C-9CA8-4E4C335BF3CA}"/>
              </a:ext>
            </a:extLst>
          </p:cNvPr>
          <p:cNvSpPr>
            <a:spLocks noChangeArrowheads="1"/>
          </p:cNvSpPr>
          <p:nvPr/>
        </p:nvSpPr>
        <p:spPr bwMode="auto">
          <a:xfrm>
            <a:off x="2667000" y="41910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dirty="0" err="1"/>
              <a:t>modexp</a:t>
            </a:r>
            <a:r>
              <a:rPr lang="en-US" sz="1800" dirty="0"/>
              <a:t> (</a:t>
            </a:r>
            <a:r>
              <a:rPr lang="en-US" sz="1800" i="1" dirty="0"/>
              <a:t>x</a:t>
            </a:r>
            <a:r>
              <a:rPr lang="en-US" sz="1800" dirty="0"/>
              <a:t>, </a:t>
            </a:r>
            <a:r>
              <a:rPr lang="en-US" sz="1800" i="1" dirty="0"/>
              <a:t>y</a:t>
            </a:r>
            <a:r>
              <a:rPr lang="en-US" sz="1800" dirty="0"/>
              <a:t>, </a:t>
            </a:r>
            <a:r>
              <a:rPr lang="en-US" sz="1800" i="1" dirty="0"/>
              <a:t>N</a:t>
            </a:r>
            <a:r>
              <a:rPr lang="en-US" sz="1800" dirty="0"/>
              <a:t>)</a:t>
            </a:r>
          </a:p>
          <a:p>
            <a:pPr lvl="1">
              <a:buClr>
                <a:schemeClr val="tx1"/>
              </a:buClr>
              <a:buSzPct val="90000"/>
            </a:pPr>
            <a:r>
              <a:rPr lang="en-US" sz="1800" dirty="0"/>
              <a:t>if </a:t>
            </a:r>
            <a:r>
              <a:rPr lang="en-US" sz="1800" i="1" dirty="0"/>
              <a:t>y </a:t>
            </a:r>
            <a:r>
              <a:rPr lang="en-US" sz="1800" dirty="0"/>
              <a:t>= 0: return 1</a:t>
            </a:r>
          </a:p>
          <a:p>
            <a:pPr lvl="1">
              <a:buClr>
                <a:schemeClr val="tx1"/>
              </a:buClr>
              <a:buSzPct val="90000"/>
            </a:pPr>
            <a:r>
              <a:rPr lang="en-US" sz="1800" i="1" dirty="0"/>
              <a:t>z </a:t>
            </a:r>
            <a:r>
              <a:rPr lang="en-US" sz="1800" dirty="0"/>
              <a:t>= </a:t>
            </a:r>
            <a:r>
              <a:rPr lang="en-US" sz="1800" dirty="0" err="1"/>
              <a:t>modexp</a:t>
            </a:r>
            <a:r>
              <a:rPr lang="en-US" sz="1800" dirty="0"/>
              <a:t>(</a:t>
            </a:r>
            <a:r>
              <a:rPr lang="en-US" sz="1800" i="1" dirty="0"/>
              <a:t>x</a:t>
            </a:r>
            <a:r>
              <a:rPr lang="en-US" sz="1800" dirty="0"/>
              <a:t>, floor(</a:t>
            </a:r>
            <a:r>
              <a:rPr lang="en-US" sz="1800" i="1" dirty="0"/>
              <a:t>y</a:t>
            </a:r>
            <a:r>
              <a:rPr lang="en-US" sz="1800" dirty="0"/>
              <a:t>/2), </a:t>
            </a:r>
            <a:r>
              <a:rPr lang="en-US" sz="1800" i="1" dirty="0"/>
              <a:t>N</a:t>
            </a:r>
            <a:r>
              <a:rPr lang="en-US" sz="1800" dirty="0"/>
              <a:t>)</a:t>
            </a:r>
          </a:p>
          <a:p>
            <a:pPr lvl="1">
              <a:buClr>
                <a:schemeClr val="tx1"/>
              </a:buClr>
              <a:buSzPct val="90000"/>
            </a:pPr>
            <a:r>
              <a:rPr lang="en-US" sz="1800" dirty="0"/>
              <a:t>if </a:t>
            </a:r>
            <a:r>
              <a:rPr lang="en-US" sz="1800" i="1" dirty="0"/>
              <a:t>y </a:t>
            </a:r>
            <a:r>
              <a:rPr lang="en-US" sz="1800" dirty="0"/>
              <a:t>is even:	return </a:t>
            </a:r>
            <a:r>
              <a:rPr lang="en-US" sz="1800" i="1" dirty="0"/>
              <a:t>z</a:t>
            </a:r>
            <a:r>
              <a:rPr lang="en-US" sz="1800" baseline="30000" dirty="0"/>
              <a:t>2</a:t>
            </a:r>
            <a:r>
              <a:rPr lang="en-US" sz="1800" dirty="0"/>
              <a:t> mod </a:t>
            </a:r>
            <a:r>
              <a:rPr lang="en-US" sz="1800" i="1" dirty="0"/>
              <a:t>N</a:t>
            </a:r>
          </a:p>
          <a:p>
            <a:pPr lvl="1">
              <a:buClr>
                <a:schemeClr val="tx1"/>
              </a:buClr>
              <a:buSzPct val="90000"/>
            </a:pPr>
            <a:r>
              <a:rPr lang="en-US" sz="1800" dirty="0"/>
              <a:t>else:		return </a:t>
            </a:r>
            <a:r>
              <a:rPr lang="en-US" sz="1800" i="1" dirty="0"/>
              <a:t>x </a:t>
            </a:r>
            <a:r>
              <a:rPr lang="en-US" sz="1800" dirty="0"/>
              <a:t>· </a:t>
            </a:r>
            <a:r>
              <a:rPr lang="en-US" sz="1800" i="1" dirty="0"/>
              <a:t>z</a:t>
            </a:r>
            <a:r>
              <a:rPr lang="en-US" sz="1800" baseline="30000" dirty="0"/>
              <a:t>2</a:t>
            </a:r>
            <a:r>
              <a:rPr lang="en-US" sz="1800" dirty="0"/>
              <a:t> mod </a:t>
            </a:r>
            <a:r>
              <a:rPr lang="en-US" sz="1800" i="1" dirty="0"/>
              <a:t>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t>CS 312 - Arithmetic and Primality</a:t>
            </a:r>
          </a:p>
        </p:txBody>
      </p:sp>
      <p:sp>
        <p:nvSpPr>
          <p:cNvPr id="58371" name="Slide Number Placeholder 5"/>
          <p:cNvSpPr>
            <a:spLocks noGrp="1"/>
          </p:cNvSpPr>
          <p:nvPr>
            <p:ph type="sldNum" sz="quarter" idx="12"/>
          </p:nvPr>
        </p:nvSpPr>
        <p:spPr>
          <a:noFill/>
        </p:spPr>
        <p:txBody>
          <a:bodyPr/>
          <a:lstStyle/>
          <a:p>
            <a:fld id="{61D6870E-6C3C-FC49-99C1-54A89B859E98}" type="slidenum">
              <a:rPr lang="en-US" smtClean="0"/>
              <a:pPr/>
              <a:t>32</a:t>
            </a:fld>
            <a:endParaRPr lang="en-US"/>
          </a:p>
        </p:txBody>
      </p:sp>
      <p:sp>
        <p:nvSpPr>
          <p:cNvPr id="472066" name="Rectangle 2"/>
          <p:cNvSpPr>
            <a:spLocks noGrp="1" noChangeArrowheads="1"/>
          </p:cNvSpPr>
          <p:nvPr>
            <p:ph type="title"/>
          </p:nvPr>
        </p:nvSpPr>
        <p:spPr/>
        <p:txBody>
          <a:bodyPr/>
          <a:lstStyle/>
          <a:p>
            <a:pPr eaLnBrk="1" hangingPunct="1">
              <a:defRPr/>
            </a:pPr>
            <a:r>
              <a:rPr lang="en-US">
                <a:ea typeface="+mj-ea"/>
                <a:cs typeface="+mj-cs"/>
              </a:rPr>
              <a:t>Algorithm Analysis</a:t>
            </a:r>
          </a:p>
        </p:txBody>
      </p:sp>
      <p:sp>
        <p:nvSpPr>
          <p:cNvPr id="58373" name="Rectangle 3"/>
          <p:cNvSpPr>
            <a:spLocks noGrp="1" noChangeArrowheads="1"/>
          </p:cNvSpPr>
          <p:nvPr>
            <p:ph type="body" idx="1"/>
          </p:nvPr>
        </p:nvSpPr>
        <p:spPr/>
        <p:txBody>
          <a:bodyPr/>
          <a:lstStyle/>
          <a:p>
            <a:pPr eaLnBrk="1" hangingPunct="1"/>
            <a:r>
              <a:rPr lang="en-US" dirty="0"/>
              <a:t>How many multiplies/divides – constant number per call</a:t>
            </a:r>
          </a:p>
          <a:p>
            <a:pPr lvl="1" eaLnBrk="1" hangingPunct="1"/>
            <a:r>
              <a:rPr lang="en-US" dirty="0"/>
              <a:t>1 </a:t>
            </a:r>
            <a:r>
              <a:rPr lang="en-US" i="1" dirty="0"/>
              <a:t>n</a:t>
            </a:r>
            <a:r>
              <a:rPr lang="en-US" baseline="30000" dirty="0"/>
              <a:t>2  </a:t>
            </a:r>
            <a:r>
              <a:rPr lang="en-US" dirty="0"/>
              <a:t>multiply if even, 2 if odd.  1 </a:t>
            </a:r>
            <a:r>
              <a:rPr lang="en-US" i="1" dirty="0"/>
              <a:t>n</a:t>
            </a:r>
            <a:r>
              <a:rPr lang="en-US" baseline="30000" dirty="0"/>
              <a:t>2  </a:t>
            </a:r>
            <a:r>
              <a:rPr lang="en-US" dirty="0"/>
              <a:t>divide if product &gt; </a:t>
            </a:r>
            <a:r>
              <a:rPr lang="en-US" i="1" dirty="0"/>
              <a:t>N</a:t>
            </a:r>
          </a:p>
          <a:p>
            <a:pPr eaLnBrk="1" hangingPunct="1"/>
            <a:r>
              <a:rPr lang="en-US" dirty="0"/>
              <a:t>Calling depth is </a:t>
            </a:r>
            <a:r>
              <a:rPr lang="en-US" i="1" dirty="0"/>
              <a:t>n </a:t>
            </a:r>
            <a:r>
              <a:rPr lang="en-US" dirty="0"/>
              <a:t>(drops 1 digit of </a:t>
            </a:r>
            <a:r>
              <a:rPr lang="en-US" i="1" dirty="0"/>
              <a:t>y</a:t>
            </a:r>
            <a:r>
              <a:rPr lang="en-US" dirty="0"/>
              <a:t> at each call)</a:t>
            </a:r>
            <a:endParaRPr lang="en-US" i="1" dirty="0"/>
          </a:p>
          <a:p>
            <a:pPr eaLnBrk="1" hangingPunct="1"/>
            <a:r>
              <a:rPr lang="en-US" dirty="0"/>
              <a:t>Time Complexity is O(</a:t>
            </a:r>
            <a:r>
              <a:rPr lang="en-US" i="1" dirty="0"/>
              <a:t>n</a:t>
            </a:r>
            <a:r>
              <a:rPr lang="en-US" baseline="30000" dirty="0"/>
              <a:t>3</a:t>
            </a:r>
            <a:r>
              <a:rPr lang="en-US" dirty="0"/>
              <a:t>)</a:t>
            </a:r>
          </a:p>
          <a:p>
            <a:pPr eaLnBrk="1" hangingPunct="1"/>
            <a:r>
              <a:rPr lang="en-US" dirty="0"/>
              <a:t>Space Complexity is O(</a:t>
            </a:r>
            <a:r>
              <a:rPr lang="en-US" i="1" dirty="0"/>
              <a:t>n</a:t>
            </a:r>
            <a:r>
              <a:rPr lang="en-US" baseline="30000" dirty="0"/>
              <a:t>2</a:t>
            </a:r>
            <a:r>
              <a:rPr lang="en-US" dirty="0"/>
              <a:t>) – since O(</a:t>
            </a:r>
            <a:r>
              <a:rPr lang="en-US" i="1" dirty="0"/>
              <a:t>n</a:t>
            </a:r>
            <a:r>
              <a:rPr lang="en-US" dirty="0"/>
              <a:t>) at each level of the stack, just our </a:t>
            </a:r>
            <a:r>
              <a:rPr lang="en-US" i="1" dirty="0"/>
              <a:t>y</a:t>
            </a:r>
            <a:r>
              <a:rPr lang="en-US" dirty="0"/>
              <a:t> column from previous slide</a:t>
            </a:r>
          </a:p>
          <a:p>
            <a:pPr eaLnBrk="1" hangingPunct="1"/>
            <a:r>
              <a:rPr lang="en-US" dirty="0"/>
              <a:t>Very efficient compared to the exponential alternatives</a:t>
            </a:r>
            <a:endParaRPr lang="en-US" baseline="30000" dirty="0"/>
          </a:p>
        </p:txBody>
      </p:sp>
    </p:spTree>
    <p:extLst>
      <p:ext uri="{BB962C8B-B14F-4D97-AF65-F5344CB8AC3E}">
        <p14:creationId xmlns:p14="http://schemas.microsoft.com/office/powerpoint/2010/main" val="3325376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US"/>
              <a:t>CS 312 - Arithmetic and Primality</a:t>
            </a:r>
          </a:p>
        </p:txBody>
      </p:sp>
      <p:sp>
        <p:nvSpPr>
          <p:cNvPr id="60419" name="Slide Number Placeholder 5"/>
          <p:cNvSpPr>
            <a:spLocks noGrp="1"/>
          </p:cNvSpPr>
          <p:nvPr>
            <p:ph type="sldNum" sz="quarter" idx="12"/>
          </p:nvPr>
        </p:nvSpPr>
        <p:spPr>
          <a:noFill/>
        </p:spPr>
        <p:txBody>
          <a:bodyPr/>
          <a:lstStyle/>
          <a:p>
            <a:fld id="{97E2F868-2F36-7944-9E22-57EF97E4708D}" type="slidenum">
              <a:rPr lang="en-US" smtClean="0"/>
              <a:pPr/>
              <a:t>33</a:t>
            </a:fld>
            <a:endParaRPr lang="en-US"/>
          </a:p>
        </p:txBody>
      </p:sp>
      <p:sp>
        <p:nvSpPr>
          <p:cNvPr id="471042" name="Rectangle 2"/>
          <p:cNvSpPr>
            <a:spLocks noGrp="1" noChangeArrowheads="1"/>
          </p:cNvSpPr>
          <p:nvPr>
            <p:ph type="title"/>
          </p:nvPr>
        </p:nvSpPr>
        <p:spPr/>
        <p:txBody>
          <a:bodyPr/>
          <a:lstStyle/>
          <a:p>
            <a:pPr eaLnBrk="1" hangingPunct="1">
              <a:defRPr/>
            </a:pPr>
            <a:r>
              <a:rPr lang="en-US">
                <a:ea typeface="+mj-ea"/>
                <a:cs typeface="+mj-cs"/>
              </a:rPr>
              <a:t>Recursion vs Iteration - Why?</a:t>
            </a:r>
          </a:p>
        </p:txBody>
      </p:sp>
      <p:sp>
        <p:nvSpPr>
          <p:cNvPr id="60421" name="Rectangle 3"/>
          <p:cNvSpPr>
            <a:spLocks noChangeArrowheads="1"/>
          </p:cNvSpPr>
          <p:nvPr/>
        </p:nvSpPr>
        <p:spPr bwMode="auto">
          <a:xfrm>
            <a:off x="457200" y="1600200"/>
            <a:ext cx="8229600" cy="4495800"/>
          </a:xfrm>
          <a:prstGeom prst="rect">
            <a:avLst/>
          </a:prstGeom>
          <a:noFill/>
          <a:ln w="9525">
            <a:noFill/>
            <a:miter lim="800000"/>
            <a:headEnd/>
            <a:tailEnd/>
          </a:ln>
        </p:spPr>
        <p:txBody>
          <a:bodyPr>
            <a:prstTxWarp prst="textNoShape">
              <a:avLst/>
            </a:prstTxWarp>
          </a:bodyPr>
          <a:lstStyle/>
          <a:p>
            <a:pPr marL="742950" lvl="1" indent="-285750">
              <a:lnSpc>
                <a:spcPct val="80000"/>
              </a:lnSpc>
              <a:spcBef>
                <a:spcPct val="20000"/>
              </a:spcBef>
              <a:buClr>
                <a:schemeClr val="tx1"/>
              </a:buClr>
              <a:buSzPct val="90000"/>
            </a:pPr>
            <a:r>
              <a:rPr lang="en-US" sz="1800" u="sng" dirty="0">
                <a:ea typeface="ＭＳ Ｐゴシック" charset="-128"/>
                <a:cs typeface="ＭＳ Ｐゴシック" charset="-128"/>
              </a:rPr>
              <a:t>function </a:t>
            </a:r>
            <a:r>
              <a:rPr lang="en-US" sz="1800" u="sng" dirty="0" err="1">
                <a:ea typeface="ＭＳ Ｐゴシック" charset="-128"/>
                <a:cs typeface="ＭＳ Ｐゴシック" charset="-128"/>
              </a:rPr>
              <a:t>modexp</a:t>
            </a:r>
            <a:r>
              <a:rPr lang="en-US" sz="1800" u="sng" dirty="0">
                <a:ea typeface="ＭＳ Ｐゴシック" charset="-128"/>
                <a:cs typeface="ＭＳ Ｐゴシック" charset="-128"/>
              </a:rPr>
              <a:t> </a:t>
            </a:r>
            <a:r>
              <a:rPr lang="en-US" sz="1800" dirty="0">
                <a:ea typeface="ＭＳ Ｐゴシック" charset="-128"/>
                <a:cs typeface="ＭＳ Ｐゴシック" charset="-128"/>
              </a:rPr>
              <a:t>(</a:t>
            </a:r>
            <a:r>
              <a:rPr lang="en-US" sz="1800" i="1" dirty="0">
                <a:ea typeface="ＭＳ Ｐゴシック" charset="-128"/>
                <a:cs typeface="ＭＳ Ｐゴシック" charset="-128"/>
              </a:rPr>
              <a:t>x</a:t>
            </a:r>
            <a:r>
              <a:rPr lang="en-US" sz="1800" dirty="0">
                <a:ea typeface="ＭＳ Ｐゴシック" charset="-128"/>
                <a:cs typeface="ＭＳ Ｐゴシック" charset="-128"/>
              </a:rPr>
              <a:t>, </a:t>
            </a:r>
            <a:r>
              <a:rPr lang="en-US" sz="1800" i="1" dirty="0">
                <a:ea typeface="ＭＳ Ｐゴシック" charset="-128"/>
                <a:cs typeface="ＭＳ Ｐゴシック" charset="-128"/>
              </a:rPr>
              <a:t>y</a:t>
            </a:r>
            <a:r>
              <a:rPr lang="en-US" sz="1800" dirty="0">
                <a:ea typeface="ＭＳ Ｐゴシック" charset="-128"/>
                <a:cs typeface="ＭＳ Ｐゴシック" charset="-128"/>
              </a:rPr>
              <a:t>, </a:t>
            </a:r>
            <a:r>
              <a:rPr lang="en-US" sz="1800" i="1" dirty="0">
                <a:ea typeface="ＭＳ Ｐゴシック" charset="-128"/>
                <a:cs typeface="ＭＳ Ｐゴシック" charset="-128"/>
              </a:rPr>
              <a:t>N</a:t>
            </a:r>
            <a:r>
              <a:rPr lang="en-US" sz="1800" dirty="0">
                <a:ea typeface="ＭＳ Ｐゴシック" charset="-128"/>
                <a:cs typeface="ＭＳ Ｐゴシック" charset="-128"/>
              </a:rPr>
              <a:t>)    //Iterative version</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Input: Two </a:t>
            </a:r>
            <a:r>
              <a:rPr lang="en-US" sz="1800" i="1" dirty="0">
                <a:ea typeface="ＭＳ Ｐゴシック" charset="-128"/>
                <a:cs typeface="ＭＳ Ｐゴシック" charset="-128"/>
              </a:rPr>
              <a:t>n</a:t>
            </a:r>
            <a:r>
              <a:rPr lang="en-US" sz="1800" dirty="0">
                <a:ea typeface="ＭＳ Ｐゴシック" charset="-128"/>
                <a:cs typeface="ＭＳ Ｐゴシック" charset="-128"/>
              </a:rPr>
              <a:t>-bit integers </a:t>
            </a:r>
            <a:r>
              <a:rPr lang="en-US" sz="1800" i="1" dirty="0">
                <a:ea typeface="ＭＳ Ｐゴシック" charset="-128"/>
                <a:cs typeface="ＭＳ Ｐゴシック" charset="-128"/>
              </a:rPr>
              <a:t>x </a:t>
            </a:r>
            <a:r>
              <a:rPr lang="en-US" sz="1800" dirty="0">
                <a:ea typeface="ＭＳ Ｐゴシック" charset="-128"/>
                <a:cs typeface="ＭＳ Ｐゴシック" charset="-128"/>
              </a:rPr>
              <a:t>and </a:t>
            </a:r>
            <a:r>
              <a:rPr lang="en-US" sz="1800" i="1" dirty="0">
                <a:ea typeface="ＭＳ Ｐゴシック" charset="-128"/>
                <a:cs typeface="ＭＳ Ｐゴシック" charset="-128"/>
              </a:rPr>
              <a:t>N</a:t>
            </a:r>
            <a:r>
              <a:rPr lang="en-US" sz="1800" dirty="0">
                <a:ea typeface="ＭＳ Ｐゴシック" charset="-128"/>
                <a:cs typeface="ＭＳ Ｐゴシック" charset="-128"/>
              </a:rPr>
              <a:t>, an integer exponent </a:t>
            </a:r>
            <a:r>
              <a:rPr lang="en-US" sz="1800" i="1" dirty="0">
                <a:ea typeface="ＭＳ Ｐゴシック" charset="-128"/>
                <a:cs typeface="ＭＳ Ｐゴシック" charset="-128"/>
              </a:rPr>
              <a:t>y </a:t>
            </a:r>
            <a:r>
              <a:rPr lang="en-US" sz="1800" dirty="0">
                <a:ea typeface="ＭＳ Ｐゴシック" charset="-128"/>
                <a:cs typeface="ＭＳ Ｐゴシック" charset="-128"/>
              </a:rPr>
              <a:t>(arbitrarily large)</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Output: </a:t>
            </a:r>
            <a:r>
              <a:rPr lang="en-US" sz="1800" i="1" dirty="0" err="1">
                <a:ea typeface="ＭＳ Ｐゴシック" charset="-128"/>
                <a:cs typeface="ＭＳ Ｐゴシック" charset="-128"/>
              </a:rPr>
              <a:t>x</a:t>
            </a:r>
            <a:r>
              <a:rPr lang="en-US" sz="1800" i="1" baseline="30000" dirty="0" err="1">
                <a:ea typeface="ＭＳ Ｐゴシック" charset="-128"/>
                <a:cs typeface="ＭＳ Ｐゴシック" charset="-128"/>
              </a:rPr>
              <a:t>y</a:t>
            </a:r>
            <a:r>
              <a:rPr lang="en-US" sz="1800" i="1" dirty="0">
                <a:ea typeface="ＭＳ Ｐゴシック" charset="-128"/>
                <a:cs typeface="ＭＳ Ｐゴシック" charset="-128"/>
              </a:rPr>
              <a:t> </a:t>
            </a:r>
            <a:r>
              <a:rPr lang="en-US" sz="1800" dirty="0">
                <a:ea typeface="ＭＳ Ｐゴシック" charset="-128"/>
                <a:cs typeface="ＭＳ Ｐゴシック" charset="-128"/>
              </a:rPr>
              <a:t>mod </a:t>
            </a:r>
            <a:r>
              <a:rPr lang="en-US" sz="1800" i="1" dirty="0">
                <a:ea typeface="ＭＳ Ｐゴシック" charset="-128"/>
                <a:cs typeface="ＭＳ Ｐゴシック" charset="-128"/>
              </a:rPr>
              <a:t>N</a:t>
            </a:r>
          </a:p>
          <a:p>
            <a:pPr marL="742950" lvl="1" indent="-285750">
              <a:lnSpc>
                <a:spcPct val="80000"/>
              </a:lnSpc>
              <a:spcBef>
                <a:spcPct val="20000"/>
              </a:spcBef>
              <a:buClr>
                <a:schemeClr val="tx1"/>
              </a:buClr>
              <a:buSzPct val="90000"/>
            </a:pPr>
            <a:endParaRPr lang="en-US" sz="1800" dirty="0">
              <a:ea typeface="ＭＳ Ｐゴシック" charset="-128"/>
              <a:cs typeface="ＭＳ Ｐゴシック" charset="-128"/>
            </a:endParaRP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if </a:t>
            </a:r>
            <a:r>
              <a:rPr lang="en-US" sz="1800" i="1" dirty="0">
                <a:ea typeface="ＭＳ Ｐゴシック" charset="-128"/>
                <a:cs typeface="ＭＳ Ｐゴシック" charset="-128"/>
              </a:rPr>
              <a:t>y </a:t>
            </a:r>
            <a:r>
              <a:rPr lang="en-US" sz="1800" dirty="0">
                <a:ea typeface="ＭＳ Ｐゴシック" charset="-128"/>
                <a:cs typeface="ＭＳ Ｐゴシック" charset="-128"/>
              </a:rPr>
              <a:t>= 0: return 1</a:t>
            </a:r>
          </a:p>
          <a:p>
            <a:pPr marL="742950" lvl="1" indent="-285750">
              <a:lnSpc>
                <a:spcPct val="80000"/>
              </a:lnSpc>
              <a:spcBef>
                <a:spcPct val="20000"/>
              </a:spcBef>
              <a:buClr>
                <a:schemeClr val="tx1"/>
              </a:buClr>
              <a:buSzPct val="90000"/>
            </a:pPr>
            <a:r>
              <a:rPr lang="en-US" sz="1800" i="1" dirty="0" err="1">
                <a:ea typeface="ＭＳ Ｐゴシック" charset="-128"/>
                <a:cs typeface="ＭＳ Ｐゴシック" charset="-128"/>
              </a:rPr>
              <a:t>i</a:t>
            </a:r>
            <a:r>
              <a:rPr lang="en-US" sz="1800" dirty="0">
                <a:ea typeface="ＭＳ Ｐゴシック" charset="-128"/>
                <a:cs typeface="ＭＳ Ｐゴシック" charset="-128"/>
              </a:rPr>
              <a:t> = </a:t>
            </a:r>
            <a:r>
              <a:rPr lang="en-US" sz="1800" i="1" dirty="0">
                <a:ea typeface="ＭＳ Ｐゴシック" charset="-128"/>
                <a:cs typeface="ＭＳ Ｐゴシック" charset="-128"/>
              </a:rPr>
              <a:t>y</a:t>
            </a:r>
            <a:r>
              <a:rPr lang="en-US" sz="1800" dirty="0">
                <a:ea typeface="ＭＳ Ｐゴシック" charset="-128"/>
                <a:cs typeface="ＭＳ Ｐゴシック" charset="-128"/>
              </a:rPr>
              <a:t>; </a:t>
            </a:r>
            <a:r>
              <a:rPr lang="en-US" sz="1800" i="1" dirty="0">
                <a:ea typeface="ＭＳ Ｐゴシック" charset="-128"/>
                <a:cs typeface="ＭＳ Ｐゴシック" charset="-128"/>
              </a:rPr>
              <a:t>r </a:t>
            </a:r>
            <a:r>
              <a:rPr lang="en-US" sz="1800" dirty="0">
                <a:ea typeface="ＭＳ Ｐゴシック" charset="-128"/>
                <a:cs typeface="ＭＳ Ｐゴシック" charset="-128"/>
              </a:rPr>
              <a:t>= 1; </a:t>
            </a:r>
            <a:r>
              <a:rPr lang="en-US" sz="1800" i="1" dirty="0">
                <a:ea typeface="ＭＳ Ｐゴシック" charset="-128"/>
                <a:cs typeface="ＭＳ Ｐゴシック" charset="-128"/>
              </a:rPr>
              <a:t>z </a:t>
            </a:r>
            <a:r>
              <a:rPr lang="en-US" sz="1800" dirty="0">
                <a:ea typeface="ＭＳ Ｐゴシック" charset="-128"/>
                <a:cs typeface="ＭＳ Ｐゴシック" charset="-128"/>
              </a:rPr>
              <a:t>= </a:t>
            </a:r>
            <a:r>
              <a:rPr lang="en-US" sz="1800" i="1" dirty="0">
                <a:ea typeface="ＭＳ Ｐゴシック" charset="-128"/>
                <a:cs typeface="ＭＳ Ｐゴシック" charset="-128"/>
              </a:rPr>
              <a:t>x </a:t>
            </a:r>
            <a:r>
              <a:rPr lang="en-US" sz="1800" dirty="0">
                <a:ea typeface="ＭＳ Ｐゴシック" charset="-128"/>
                <a:cs typeface="ＭＳ Ｐゴシック" charset="-128"/>
              </a:rPr>
              <a:t>mod </a:t>
            </a:r>
            <a:r>
              <a:rPr lang="en-US" sz="1800" i="1" dirty="0">
                <a:ea typeface="ＭＳ Ｐゴシック" charset="-128"/>
                <a:cs typeface="ＭＳ Ｐゴシック" charset="-128"/>
              </a:rPr>
              <a:t>N</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while </a:t>
            </a:r>
            <a:r>
              <a:rPr lang="en-US" sz="1800" i="1" dirty="0" err="1">
                <a:ea typeface="ＭＳ Ｐゴシック" charset="-128"/>
                <a:cs typeface="ＭＳ Ｐゴシック" charset="-128"/>
              </a:rPr>
              <a:t>i</a:t>
            </a:r>
            <a:r>
              <a:rPr lang="en-US" sz="1800" dirty="0">
                <a:ea typeface="ＭＳ Ｐゴシック" charset="-128"/>
                <a:cs typeface="ＭＳ Ｐゴシック" charset="-128"/>
              </a:rPr>
              <a:t> &gt; 0</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	if </a:t>
            </a:r>
            <a:r>
              <a:rPr lang="en-US" sz="1800" i="1" dirty="0" err="1">
                <a:ea typeface="ＭＳ Ｐゴシック" charset="-128"/>
                <a:cs typeface="ＭＳ Ｐゴシック" charset="-128"/>
              </a:rPr>
              <a:t>i</a:t>
            </a:r>
            <a:r>
              <a:rPr lang="en-US" sz="1800" dirty="0">
                <a:ea typeface="ＭＳ Ｐゴシック" charset="-128"/>
                <a:cs typeface="ＭＳ Ｐゴシック" charset="-128"/>
              </a:rPr>
              <a:t> is odd: </a:t>
            </a:r>
            <a:r>
              <a:rPr lang="en-US" sz="1800" i="1" dirty="0">
                <a:ea typeface="ＭＳ Ｐゴシック" charset="-128"/>
                <a:cs typeface="ＭＳ Ｐゴシック" charset="-128"/>
              </a:rPr>
              <a:t>r</a:t>
            </a:r>
            <a:r>
              <a:rPr lang="en-US" sz="1800" dirty="0">
                <a:ea typeface="ＭＳ Ｐゴシック" charset="-128"/>
                <a:cs typeface="ＭＳ Ｐゴシック" charset="-128"/>
              </a:rPr>
              <a:t> = </a:t>
            </a:r>
            <a:r>
              <a:rPr lang="en-US" sz="1800" i="1" dirty="0">
                <a:ea typeface="ＭＳ Ｐゴシック" charset="-128"/>
                <a:cs typeface="ＭＳ Ｐゴシック" charset="-128"/>
              </a:rPr>
              <a:t>r z</a:t>
            </a:r>
            <a:r>
              <a:rPr lang="en-US" sz="1800" dirty="0">
                <a:ea typeface="ＭＳ Ｐゴシック" charset="-128"/>
                <a:cs typeface="ＭＳ Ｐゴシック" charset="-128"/>
              </a:rPr>
              <a:t> mod </a:t>
            </a:r>
            <a:r>
              <a:rPr lang="en-US" sz="1800" i="1" dirty="0">
                <a:ea typeface="ＭＳ Ｐゴシック" charset="-128"/>
                <a:cs typeface="ＭＳ Ｐゴシック" charset="-128"/>
              </a:rPr>
              <a:t>N</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	</a:t>
            </a:r>
            <a:r>
              <a:rPr lang="en-US" sz="1800" i="1" dirty="0">
                <a:ea typeface="ＭＳ Ｐゴシック" charset="-128"/>
                <a:cs typeface="ＭＳ Ｐゴシック" charset="-128"/>
              </a:rPr>
              <a:t>z</a:t>
            </a:r>
            <a:r>
              <a:rPr lang="en-US" sz="1800" dirty="0">
                <a:ea typeface="ＭＳ Ｐゴシック" charset="-128"/>
                <a:cs typeface="ＭＳ Ｐゴシック" charset="-128"/>
              </a:rPr>
              <a:t> = </a:t>
            </a:r>
            <a:r>
              <a:rPr lang="en-US" sz="1800" i="1" dirty="0">
                <a:ea typeface="ＭＳ Ｐゴシック" charset="-128"/>
                <a:cs typeface="ＭＳ Ｐゴシック" charset="-128"/>
              </a:rPr>
              <a:t>z</a:t>
            </a:r>
            <a:r>
              <a:rPr lang="en-US" sz="1800" baseline="30000" dirty="0">
                <a:ea typeface="ＭＳ Ｐゴシック" charset="-128"/>
                <a:cs typeface="ＭＳ Ｐゴシック" charset="-128"/>
              </a:rPr>
              <a:t>2</a:t>
            </a:r>
            <a:r>
              <a:rPr lang="en-US" sz="1800" dirty="0">
                <a:ea typeface="ＭＳ Ｐゴシック" charset="-128"/>
                <a:cs typeface="ＭＳ Ｐゴシック" charset="-128"/>
              </a:rPr>
              <a:t> mod </a:t>
            </a:r>
            <a:r>
              <a:rPr lang="en-US" sz="1800" i="1" dirty="0">
                <a:ea typeface="ＭＳ Ｐゴシック" charset="-128"/>
                <a:cs typeface="ＭＳ Ｐゴシック" charset="-128"/>
              </a:rPr>
              <a:t>N</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	</a:t>
            </a:r>
            <a:r>
              <a:rPr lang="en-US" sz="1800" i="1" dirty="0" err="1">
                <a:ea typeface="ＭＳ Ｐゴシック" charset="-128"/>
                <a:cs typeface="ＭＳ Ｐゴシック" charset="-128"/>
              </a:rPr>
              <a:t>i</a:t>
            </a:r>
            <a:r>
              <a:rPr lang="en-US" sz="1800" dirty="0">
                <a:ea typeface="ＭＳ Ｐゴシック" charset="-128"/>
                <a:cs typeface="ＭＳ Ｐゴシック" charset="-128"/>
              </a:rPr>
              <a:t> = floor(</a:t>
            </a:r>
            <a:r>
              <a:rPr lang="en-US" sz="1800" i="1" dirty="0" err="1">
                <a:ea typeface="ＭＳ Ｐゴシック" charset="-128"/>
                <a:cs typeface="ＭＳ Ｐゴシック" charset="-128"/>
              </a:rPr>
              <a:t>i</a:t>
            </a:r>
            <a:r>
              <a:rPr lang="en-US" sz="1800" dirty="0">
                <a:ea typeface="ＭＳ Ｐゴシック" charset="-128"/>
                <a:cs typeface="ＭＳ Ｐゴシック" charset="-128"/>
              </a:rPr>
              <a:t>/2)</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return </a:t>
            </a:r>
            <a:r>
              <a:rPr lang="en-US" sz="1800" i="1" dirty="0">
                <a:ea typeface="ＭＳ Ｐゴシック" charset="-128"/>
                <a:cs typeface="ＭＳ Ｐゴシック" charset="-128"/>
              </a:rPr>
              <a:t>r</a:t>
            </a:r>
          </a:p>
          <a:p>
            <a:pPr marL="742950" lvl="1" indent="-285750">
              <a:lnSpc>
                <a:spcPct val="80000"/>
              </a:lnSpc>
              <a:spcBef>
                <a:spcPct val="20000"/>
              </a:spcBef>
              <a:buClr>
                <a:schemeClr val="tx1"/>
              </a:buClr>
              <a:buSzPct val="90000"/>
            </a:pPr>
            <a:endParaRPr lang="en-US" sz="1800" dirty="0">
              <a:ea typeface="ＭＳ Ｐゴシック" charset="-128"/>
              <a:cs typeface="ＭＳ Ｐゴシック" charset="-128"/>
            </a:endParaRPr>
          </a:p>
          <a:p>
            <a:pPr marL="742950" lvl="1" indent="-285750">
              <a:lnSpc>
                <a:spcPct val="80000"/>
              </a:lnSpc>
              <a:spcBef>
                <a:spcPct val="20000"/>
              </a:spcBef>
              <a:buClr>
                <a:schemeClr val="tx1"/>
              </a:buClr>
              <a:buSzPct val="90000"/>
              <a:buFontTx/>
              <a:buChar char="–"/>
            </a:pPr>
            <a:r>
              <a:rPr lang="en-US" sz="1800" dirty="0">
                <a:ea typeface="ＭＳ Ｐゴシック" charset="-128"/>
                <a:cs typeface="ＭＳ Ｐゴシック" charset="-128"/>
              </a:rPr>
              <a:t>Same big-O time complexity, Space is O(</a:t>
            </a:r>
            <a:r>
              <a:rPr lang="en-US" sz="1800" i="1" dirty="0">
                <a:ea typeface="ＭＳ Ｐゴシック" charset="-128"/>
                <a:cs typeface="ＭＳ Ｐゴシック" charset="-128"/>
              </a:rPr>
              <a:t>n</a:t>
            </a:r>
            <a:r>
              <a:rPr lang="en-US" sz="1800" dirty="0">
                <a:ea typeface="ＭＳ Ｐゴシック" charset="-128"/>
                <a:cs typeface="ＭＳ Ｐゴシック" charset="-128"/>
              </a:rPr>
              <a:t>) rather than O(</a:t>
            </a:r>
            <a:r>
              <a:rPr lang="en-US" sz="1800" i="1" dirty="0">
                <a:ea typeface="ＭＳ Ｐゴシック" charset="-128"/>
                <a:cs typeface="ＭＳ Ｐゴシック" charset="-128"/>
              </a:rPr>
              <a:t>n</a:t>
            </a:r>
            <a:r>
              <a:rPr lang="en-US" sz="1800" baseline="30000" dirty="0">
                <a:ea typeface="ＭＳ Ｐゴシック" charset="-128"/>
                <a:cs typeface="ＭＳ Ｐゴシック" charset="-128"/>
              </a:rPr>
              <a:t>2</a:t>
            </a:r>
            <a:r>
              <a:rPr lang="en-US" sz="1800" dirty="0">
                <a:ea typeface="ＭＳ Ｐゴシック" charset="-128"/>
                <a:cs typeface="ＭＳ Ｐゴシック" charset="-128"/>
              </a:rPr>
              <a:t>) – no stack</a:t>
            </a:r>
          </a:p>
          <a:p>
            <a:pPr marL="742950" lvl="1" indent="-285750">
              <a:lnSpc>
                <a:spcPct val="80000"/>
              </a:lnSpc>
              <a:spcBef>
                <a:spcPct val="20000"/>
              </a:spcBef>
              <a:buClr>
                <a:schemeClr val="tx1"/>
              </a:buClr>
              <a:buSzPct val="90000"/>
              <a:buFontTx/>
              <a:buChar char="–"/>
            </a:pPr>
            <a:r>
              <a:rPr lang="en-US" sz="1800" dirty="0">
                <a:ea typeface="ＭＳ Ｐゴシック" charset="-128"/>
                <a:cs typeface="ＭＳ Ｐゴシック" charset="-128"/>
              </a:rPr>
              <a:t>Iteration can save overhead of calling stack (optimizing compilers)</a:t>
            </a:r>
          </a:p>
          <a:p>
            <a:pPr marL="742950" lvl="1" indent="-285750">
              <a:lnSpc>
                <a:spcPct val="80000"/>
              </a:lnSpc>
              <a:spcBef>
                <a:spcPct val="20000"/>
              </a:spcBef>
              <a:buClr>
                <a:schemeClr val="tx1"/>
              </a:buClr>
              <a:buSzPct val="90000"/>
              <a:buFontTx/>
              <a:buChar char="–"/>
            </a:pPr>
            <a:r>
              <a:rPr lang="en-US" sz="1800" dirty="0">
                <a:ea typeface="ＭＳ Ｐゴシック" charset="-128"/>
                <a:cs typeface="ＭＳ Ｐゴシック" charset="-128"/>
              </a:rPr>
              <a:t>Some feel that recursion is more elegant </a:t>
            </a:r>
          </a:p>
          <a:p>
            <a:pPr marL="742950" lvl="1" indent="-285750">
              <a:lnSpc>
                <a:spcPct val="80000"/>
              </a:lnSpc>
              <a:spcBef>
                <a:spcPct val="20000"/>
              </a:spcBef>
              <a:buClr>
                <a:schemeClr val="tx1"/>
              </a:buClr>
              <a:buSzPct val="90000"/>
              <a:buFontTx/>
              <a:buChar char="–"/>
            </a:pPr>
            <a:r>
              <a:rPr lang="en-US" sz="1800" dirty="0">
                <a:ea typeface="ＭＳ Ｐゴシック" charset="-128"/>
                <a:cs typeface="ＭＳ Ｐゴシック" charset="-128"/>
              </a:rPr>
              <a:t>Either way can often be reasonable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p:spPr>
        <p:txBody>
          <a:bodyPr/>
          <a:lstStyle/>
          <a:p>
            <a:r>
              <a:rPr lang="en-US"/>
              <a:t>CS 312 - Arithmetic and Primality</a:t>
            </a:r>
            <a:endParaRPr lang="en-US" dirty="0"/>
          </a:p>
        </p:txBody>
      </p:sp>
      <p:sp>
        <p:nvSpPr>
          <p:cNvPr id="62467" name="Slide Number Placeholder 5"/>
          <p:cNvSpPr>
            <a:spLocks noGrp="1"/>
          </p:cNvSpPr>
          <p:nvPr>
            <p:ph type="sldNum" sz="quarter" idx="12"/>
          </p:nvPr>
        </p:nvSpPr>
        <p:spPr>
          <a:noFill/>
        </p:spPr>
        <p:txBody>
          <a:bodyPr/>
          <a:lstStyle/>
          <a:p>
            <a:fld id="{7661934A-BA0F-0248-BD47-80A02314F9F6}" type="slidenum">
              <a:rPr lang="en-US" smtClean="0"/>
              <a:pPr/>
              <a:t>34</a:t>
            </a:fld>
            <a:endParaRPr lang="en-US"/>
          </a:p>
        </p:txBody>
      </p:sp>
      <p:sp>
        <p:nvSpPr>
          <p:cNvPr id="473090" name="Rectangle 2"/>
          <p:cNvSpPr>
            <a:spLocks noGrp="1" noChangeArrowheads="1"/>
          </p:cNvSpPr>
          <p:nvPr>
            <p:ph type="title"/>
          </p:nvPr>
        </p:nvSpPr>
        <p:spPr/>
        <p:txBody>
          <a:bodyPr/>
          <a:lstStyle/>
          <a:p>
            <a:pPr eaLnBrk="1" hangingPunct="1">
              <a:defRPr/>
            </a:pPr>
            <a:r>
              <a:rPr lang="en-US">
                <a:ea typeface="+mj-ea"/>
                <a:cs typeface="+mj-cs"/>
              </a:rPr>
              <a:t>Primality Testing</a:t>
            </a:r>
          </a:p>
        </p:txBody>
      </p:sp>
      <p:sp>
        <p:nvSpPr>
          <p:cNvPr id="62469" name="Rectangle 3"/>
          <p:cNvSpPr>
            <a:spLocks noGrp="1" noChangeArrowheads="1"/>
          </p:cNvSpPr>
          <p:nvPr>
            <p:ph type="body" idx="1"/>
          </p:nvPr>
        </p:nvSpPr>
        <p:spPr/>
        <p:txBody>
          <a:bodyPr/>
          <a:lstStyle/>
          <a:p>
            <a:pPr eaLnBrk="1" hangingPunct="1"/>
            <a:r>
              <a:rPr lang="en-US" dirty="0"/>
              <a:t>Given an integer </a:t>
            </a:r>
            <a:r>
              <a:rPr lang="en-US" i="1" dirty="0" err="1"/>
              <a:t>p</a:t>
            </a:r>
            <a:r>
              <a:rPr lang="en-US" dirty="0"/>
              <a:t>, we want to state if it is prime or not (i.e. it is only divisible by 1 and itself)</a:t>
            </a:r>
          </a:p>
          <a:p>
            <a:pPr eaLnBrk="1" hangingPunct="1"/>
            <a:r>
              <a:rPr lang="en-US" dirty="0"/>
              <a:t>Could check all factors, but...</a:t>
            </a:r>
          </a:p>
          <a:p>
            <a:pPr eaLnBrk="1" hangingPunct="1"/>
            <a:r>
              <a:rPr lang="en-US" dirty="0"/>
              <a:t>All known approaches to factoring take exponential time</a:t>
            </a:r>
          </a:p>
          <a:p>
            <a:pPr eaLnBrk="1" hangingPunct="1"/>
            <a:r>
              <a:rPr lang="en-US" dirty="0"/>
              <a:t>We use Fermat’s little theorem</a:t>
            </a:r>
          </a:p>
          <a:p>
            <a:pPr algn="ctr" eaLnBrk="1" hangingPunct="1">
              <a:buFont typeface="Wingdings" charset="2"/>
              <a:buNone/>
            </a:pPr>
            <a:r>
              <a:rPr lang="en-US" dirty="0"/>
              <a:t>If </a:t>
            </a:r>
            <a:r>
              <a:rPr lang="en-US" i="1" dirty="0"/>
              <a:t>p</a:t>
            </a:r>
            <a:r>
              <a:rPr lang="en-US" dirty="0"/>
              <a:t> is prime, then  </a:t>
            </a:r>
            <a:r>
              <a:rPr lang="en-US" i="1" dirty="0"/>
              <a:t>a </a:t>
            </a:r>
            <a:r>
              <a:rPr lang="en-US" i="1" baseline="30000" dirty="0"/>
              <a:t>p</a:t>
            </a:r>
            <a:r>
              <a:rPr lang="en-US" baseline="30000" dirty="0"/>
              <a:t>-1 </a:t>
            </a:r>
            <a:r>
              <a:rPr lang="en-US" dirty="0">
                <a:sym typeface="Symbol" charset="2"/>
              </a:rPr>
              <a:t>=</a:t>
            </a:r>
            <a:r>
              <a:rPr lang="en-US" dirty="0"/>
              <a:t> 1 mod </a:t>
            </a:r>
            <a:r>
              <a:rPr lang="en-US" i="1" dirty="0"/>
              <a:t>p </a:t>
            </a:r>
          </a:p>
          <a:p>
            <a:pPr algn="ctr" eaLnBrk="1" hangingPunct="1">
              <a:buFont typeface="Wingdings" charset="2"/>
              <a:buNone/>
            </a:pPr>
            <a:r>
              <a:rPr lang="en-US" dirty="0"/>
              <a:t>for any </a:t>
            </a:r>
            <a:r>
              <a:rPr lang="en-US" i="1" dirty="0"/>
              <a:t>a</a:t>
            </a:r>
            <a:r>
              <a:rPr lang="en-US" dirty="0"/>
              <a:t> such that 1 </a:t>
            </a:r>
            <a:r>
              <a:rPr lang="en-US" dirty="0" err="1">
                <a:sym typeface="Symbol" charset="2"/>
              </a:rPr>
              <a:t></a:t>
            </a:r>
            <a:r>
              <a:rPr lang="en-US" dirty="0"/>
              <a:t> </a:t>
            </a:r>
            <a:r>
              <a:rPr lang="en-US" i="1" dirty="0"/>
              <a:t>a</a:t>
            </a:r>
            <a:r>
              <a:rPr lang="en-US" dirty="0"/>
              <a:t> &lt; </a:t>
            </a:r>
            <a:r>
              <a:rPr lang="en-US" i="1" dirty="0" err="1"/>
              <a:t>p</a:t>
            </a:r>
            <a:endParaRPr lang="en-US" i="1" dirty="0"/>
          </a:p>
          <a:p>
            <a:pPr marL="0" indent="0" eaLnBrk="1" hangingPunct="1">
              <a:buNone/>
            </a:pPr>
            <a:endParaRPr lang="en-US" i="1" dirty="0"/>
          </a:p>
          <a:p>
            <a:pPr marL="0" indent="0" algn="ctr" eaLnBrk="1" hangingPunct="1">
              <a:buNone/>
            </a:pPr>
            <a:r>
              <a:rPr lang="en-US" i="1" dirty="0"/>
              <a:t>Requires Modular exponentiation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70D6-28F5-5E4C-ACCA-58233C45B359}"/>
              </a:ext>
            </a:extLst>
          </p:cNvPr>
          <p:cNvSpPr>
            <a:spLocks noGrp="1"/>
          </p:cNvSpPr>
          <p:nvPr>
            <p:ph type="title"/>
          </p:nvPr>
        </p:nvSpPr>
        <p:spPr/>
        <p:txBody>
          <a:bodyPr/>
          <a:lstStyle/>
          <a:p>
            <a:r>
              <a:rPr lang="en-US" dirty="0"/>
              <a:t>Primality Testing Examples</a:t>
            </a:r>
          </a:p>
        </p:txBody>
      </p:sp>
      <p:sp>
        <p:nvSpPr>
          <p:cNvPr id="3" name="Content Placeholder 2">
            <a:extLst>
              <a:ext uri="{FF2B5EF4-FFF2-40B4-BE49-F238E27FC236}">
                <a16:creationId xmlns:a16="http://schemas.microsoft.com/office/drawing/2014/main" id="{E01BF902-9137-B144-933E-30D5F1EEDA22}"/>
              </a:ext>
            </a:extLst>
          </p:cNvPr>
          <p:cNvSpPr>
            <a:spLocks noGrp="1"/>
          </p:cNvSpPr>
          <p:nvPr>
            <p:ph idx="1"/>
          </p:nvPr>
        </p:nvSpPr>
        <p:spPr/>
        <p:txBody>
          <a:bodyPr/>
          <a:lstStyle/>
          <a:p>
            <a:pPr algn="ctr" eaLnBrk="1" hangingPunct="1">
              <a:buNone/>
            </a:pPr>
            <a:r>
              <a:rPr lang="en-US" dirty="0"/>
              <a:t>If </a:t>
            </a:r>
            <a:r>
              <a:rPr lang="en-US" i="1" dirty="0"/>
              <a:t>p</a:t>
            </a:r>
            <a:r>
              <a:rPr lang="en-US" dirty="0"/>
              <a:t> is prime, then  </a:t>
            </a:r>
            <a:r>
              <a:rPr lang="en-US" i="1" dirty="0"/>
              <a:t>a </a:t>
            </a:r>
            <a:r>
              <a:rPr lang="en-US" i="1" baseline="30000" dirty="0"/>
              <a:t>p</a:t>
            </a:r>
            <a:r>
              <a:rPr lang="en-US" baseline="30000" dirty="0"/>
              <a:t>-1 </a:t>
            </a:r>
            <a:r>
              <a:rPr lang="en-US" dirty="0">
                <a:sym typeface="Symbol" charset="2"/>
              </a:rPr>
              <a:t>=</a:t>
            </a:r>
            <a:r>
              <a:rPr lang="en-US" dirty="0"/>
              <a:t> 1 mod </a:t>
            </a:r>
            <a:r>
              <a:rPr lang="en-US" i="1" dirty="0"/>
              <a:t>p </a:t>
            </a:r>
          </a:p>
          <a:p>
            <a:pPr algn="ctr" eaLnBrk="1" hangingPunct="1">
              <a:buNone/>
            </a:pPr>
            <a:r>
              <a:rPr lang="en-US" dirty="0"/>
              <a:t>for any </a:t>
            </a:r>
            <a:r>
              <a:rPr lang="en-US" i="1" dirty="0"/>
              <a:t>a</a:t>
            </a:r>
            <a:r>
              <a:rPr lang="en-US" dirty="0"/>
              <a:t> such that 1 </a:t>
            </a:r>
            <a:r>
              <a:rPr lang="en-US" dirty="0">
                <a:sym typeface="Symbol" charset="2"/>
              </a:rPr>
              <a:t></a:t>
            </a:r>
            <a:r>
              <a:rPr lang="en-US" dirty="0"/>
              <a:t> </a:t>
            </a:r>
            <a:r>
              <a:rPr lang="en-US" i="1" dirty="0"/>
              <a:t>a</a:t>
            </a:r>
            <a:r>
              <a:rPr lang="en-US" dirty="0"/>
              <a:t> &lt; </a:t>
            </a:r>
            <a:r>
              <a:rPr lang="en-US" i="1" dirty="0"/>
              <a:t>p</a:t>
            </a:r>
            <a:endParaRPr lang="en-US" dirty="0"/>
          </a:p>
          <a:p>
            <a:r>
              <a:rPr lang="en-US" i="1" dirty="0"/>
              <a:t>p</a:t>
            </a:r>
            <a:r>
              <a:rPr lang="en-US" dirty="0"/>
              <a:t> = 5</a:t>
            </a:r>
          </a:p>
          <a:p>
            <a:r>
              <a:rPr lang="en-US" dirty="0"/>
              <a:t>Thus, </a:t>
            </a:r>
            <a:r>
              <a:rPr lang="en-US" i="1" dirty="0"/>
              <a:t>a</a:t>
            </a:r>
            <a:r>
              <a:rPr lang="en-US" dirty="0"/>
              <a:t> could be 1, 2, 3, or 4</a:t>
            </a:r>
          </a:p>
          <a:p>
            <a:pPr lvl="1"/>
            <a:r>
              <a:rPr lang="en-US" dirty="0"/>
              <a:t>1</a:t>
            </a:r>
            <a:r>
              <a:rPr lang="en-US" baseline="30000" dirty="0"/>
              <a:t>4</a:t>
            </a:r>
            <a:r>
              <a:rPr lang="en-US" dirty="0"/>
              <a:t> = 1 mod 5 (</a:t>
            </a:r>
            <a:r>
              <a:rPr lang="en-US" i="1" dirty="0"/>
              <a:t>a </a:t>
            </a:r>
            <a:r>
              <a:rPr lang="en-US" dirty="0"/>
              <a:t>= 1 always trivial, thus will use 2 </a:t>
            </a:r>
            <a:r>
              <a:rPr lang="en-US" dirty="0">
                <a:sym typeface="Symbol" charset="2"/>
              </a:rPr>
              <a:t></a:t>
            </a:r>
            <a:r>
              <a:rPr lang="en-US" dirty="0"/>
              <a:t> </a:t>
            </a:r>
            <a:r>
              <a:rPr lang="en-US" i="1" dirty="0"/>
              <a:t>a</a:t>
            </a:r>
            <a:r>
              <a:rPr lang="en-US" dirty="0"/>
              <a:t> &lt; </a:t>
            </a:r>
            <a:r>
              <a:rPr lang="en-US" i="1" dirty="0"/>
              <a:t>p</a:t>
            </a:r>
            <a:r>
              <a:rPr lang="en-US" dirty="0"/>
              <a:t>)</a:t>
            </a:r>
          </a:p>
          <a:p>
            <a:pPr lvl="1"/>
            <a:r>
              <a:rPr lang="en-US" dirty="0"/>
              <a:t>2</a:t>
            </a:r>
            <a:r>
              <a:rPr lang="en-US" baseline="30000" dirty="0"/>
              <a:t>4</a:t>
            </a:r>
            <a:r>
              <a:rPr lang="en-US" dirty="0"/>
              <a:t> = 16 mod 5 = 1</a:t>
            </a:r>
          </a:p>
          <a:p>
            <a:pPr lvl="1"/>
            <a:r>
              <a:rPr lang="en-US" dirty="0"/>
              <a:t>3</a:t>
            </a:r>
            <a:r>
              <a:rPr lang="en-US" baseline="30000" dirty="0"/>
              <a:t>4</a:t>
            </a:r>
            <a:r>
              <a:rPr lang="en-US" dirty="0"/>
              <a:t> = 81 mod 5 = 1</a:t>
            </a:r>
          </a:p>
          <a:p>
            <a:pPr lvl="1"/>
            <a:r>
              <a:rPr lang="en-US" dirty="0"/>
              <a:t>4</a:t>
            </a:r>
            <a:r>
              <a:rPr lang="en-US" baseline="30000" dirty="0"/>
              <a:t>4</a:t>
            </a:r>
            <a:r>
              <a:rPr lang="en-US" dirty="0"/>
              <a:t> = 256 mod 5 = 1 (Does this mean 5 must be prime?)</a:t>
            </a:r>
          </a:p>
          <a:p>
            <a:r>
              <a:rPr lang="en-US" i="1" dirty="0"/>
              <a:t>p</a:t>
            </a:r>
            <a:r>
              <a:rPr lang="en-US" dirty="0"/>
              <a:t> = 4, we can try </a:t>
            </a:r>
            <a:r>
              <a:rPr lang="en-US" i="1" dirty="0"/>
              <a:t>a</a:t>
            </a:r>
            <a:r>
              <a:rPr lang="en-US" dirty="0"/>
              <a:t> = 2 or 3</a:t>
            </a:r>
          </a:p>
          <a:p>
            <a:pPr lvl="1"/>
            <a:r>
              <a:rPr lang="en-US" dirty="0"/>
              <a:t>2</a:t>
            </a:r>
            <a:r>
              <a:rPr lang="en-US" baseline="30000" dirty="0"/>
              <a:t>3</a:t>
            </a:r>
            <a:r>
              <a:rPr lang="en-US" dirty="0"/>
              <a:t> = 8 mod 4 = 0 (Thus 4 is composite, not prime)</a:t>
            </a:r>
          </a:p>
          <a:p>
            <a:pPr lvl="1"/>
            <a:r>
              <a:rPr lang="en-US" dirty="0"/>
              <a:t>3</a:t>
            </a:r>
            <a:r>
              <a:rPr lang="en-US" baseline="30000" dirty="0"/>
              <a:t>3</a:t>
            </a:r>
            <a:r>
              <a:rPr lang="en-US" dirty="0"/>
              <a:t> = 27 mod 4 </a:t>
            </a:r>
            <a:r>
              <a:rPr lang="en-US"/>
              <a:t>= 3</a:t>
            </a:r>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4C3D3773-DAC8-6443-888E-8A322649CF68}"/>
              </a:ext>
            </a:extLst>
          </p:cNvPr>
          <p:cNvSpPr>
            <a:spLocks noGrp="1"/>
          </p:cNvSpPr>
          <p:nvPr>
            <p:ph type="ftr" sz="quarter" idx="11"/>
          </p:nvPr>
        </p:nvSpPr>
        <p:spPr/>
        <p:txBody>
          <a:bodyPr/>
          <a:lstStyle/>
          <a:p>
            <a:pPr>
              <a:defRPr/>
            </a:pPr>
            <a:r>
              <a:rPr lang="en-US"/>
              <a:t>CS 312 - Arithmetic and Primality</a:t>
            </a:r>
          </a:p>
        </p:txBody>
      </p:sp>
      <p:sp>
        <p:nvSpPr>
          <p:cNvPr id="5" name="Slide Number Placeholder 4">
            <a:extLst>
              <a:ext uri="{FF2B5EF4-FFF2-40B4-BE49-F238E27FC236}">
                <a16:creationId xmlns:a16="http://schemas.microsoft.com/office/drawing/2014/main" id="{B59227E1-A03C-4547-87E0-8A8E78493133}"/>
              </a:ext>
            </a:extLst>
          </p:cNvPr>
          <p:cNvSpPr>
            <a:spLocks noGrp="1"/>
          </p:cNvSpPr>
          <p:nvPr>
            <p:ph type="sldNum" sz="quarter" idx="12"/>
          </p:nvPr>
        </p:nvSpPr>
        <p:spPr/>
        <p:txBody>
          <a:bodyPr/>
          <a:lstStyle/>
          <a:p>
            <a:pPr>
              <a:defRPr/>
            </a:pPr>
            <a:fld id="{2B3F5DAD-81FB-424C-9F73-102BD33ADEAF}" type="slidenum">
              <a:rPr lang="en-US" smtClean="0"/>
              <a:pPr>
                <a:defRPr/>
              </a:pPr>
              <a:t>35</a:t>
            </a:fld>
            <a:endParaRPr lang="en-US"/>
          </a:p>
        </p:txBody>
      </p:sp>
    </p:spTree>
    <p:extLst>
      <p:ext uri="{BB962C8B-B14F-4D97-AF65-F5344CB8AC3E}">
        <p14:creationId xmlns:p14="http://schemas.microsoft.com/office/powerpoint/2010/main" val="583467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p>
            <a:r>
              <a:rPr lang="en-US"/>
              <a:t>CS 312 - Arithmetic and Primality</a:t>
            </a:r>
          </a:p>
        </p:txBody>
      </p:sp>
      <p:sp>
        <p:nvSpPr>
          <p:cNvPr id="64515" name="Slide Number Placeholder 5"/>
          <p:cNvSpPr>
            <a:spLocks noGrp="1"/>
          </p:cNvSpPr>
          <p:nvPr>
            <p:ph type="sldNum" sz="quarter" idx="12"/>
          </p:nvPr>
        </p:nvSpPr>
        <p:spPr>
          <a:noFill/>
        </p:spPr>
        <p:txBody>
          <a:bodyPr/>
          <a:lstStyle/>
          <a:p>
            <a:fld id="{83D7864C-07DB-D344-B9BD-CE3584883F9D}" type="slidenum">
              <a:rPr lang="en-US" smtClean="0"/>
              <a:pPr/>
              <a:t>36</a:t>
            </a:fld>
            <a:endParaRPr lang="en-US"/>
          </a:p>
        </p:txBody>
      </p:sp>
      <p:sp>
        <p:nvSpPr>
          <p:cNvPr id="474114" name="Rectangle 2"/>
          <p:cNvSpPr>
            <a:spLocks noGrp="1" noChangeArrowheads="1"/>
          </p:cNvSpPr>
          <p:nvPr>
            <p:ph type="title"/>
          </p:nvPr>
        </p:nvSpPr>
        <p:spPr/>
        <p:txBody>
          <a:bodyPr/>
          <a:lstStyle/>
          <a:p>
            <a:pPr eaLnBrk="1" hangingPunct="1">
              <a:defRPr/>
            </a:pPr>
            <a:r>
              <a:rPr lang="en-US">
                <a:ea typeface="+mj-ea"/>
                <a:cs typeface="+mj-cs"/>
              </a:rPr>
              <a:t>Primality Algorithm - Take 1</a:t>
            </a:r>
          </a:p>
        </p:txBody>
      </p:sp>
      <p:sp>
        <p:nvSpPr>
          <p:cNvPr id="64517" name="Rectangle 3"/>
          <p:cNvSpPr>
            <a:spLocks noGrp="1" noChangeArrowheads="1"/>
          </p:cNvSpPr>
          <p:nvPr>
            <p:ph type="body" idx="1"/>
          </p:nvPr>
        </p:nvSpPr>
        <p:spPr/>
        <p:txBody>
          <a:bodyPr/>
          <a:lstStyle/>
          <a:p>
            <a:pPr>
              <a:spcBef>
                <a:spcPct val="0"/>
              </a:spcBef>
              <a:buClrTx/>
              <a:buSzTx/>
              <a:buFontTx/>
              <a:buNone/>
            </a:pPr>
            <a:r>
              <a:rPr lang="en-US" u="sng" dirty="0">
                <a:ea typeface="Arial" charset="0"/>
                <a:cs typeface="Arial" charset="0"/>
              </a:rPr>
              <a:t>function primality</a:t>
            </a:r>
            <a:r>
              <a:rPr lang="en-US" dirty="0">
                <a:ea typeface="Arial" charset="0"/>
                <a:cs typeface="Arial" charset="0"/>
              </a:rPr>
              <a:t>(</a:t>
            </a:r>
            <a:r>
              <a:rPr lang="en-US" i="1" dirty="0">
                <a:ea typeface="Arial" charset="0"/>
                <a:cs typeface="Arial" charset="0"/>
              </a:rPr>
              <a:t>N</a:t>
            </a:r>
            <a:r>
              <a:rPr lang="en-US" dirty="0">
                <a:ea typeface="Arial" charset="0"/>
                <a:cs typeface="Arial" charset="0"/>
              </a:rPr>
              <a:t>)</a:t>
            </a:r>
          </a:p>
          <a:p>
            <a:pPr>
              <a:spcBef>
                <a:spcPct val="0"/>
              </a:spcBef>
              <a:buClrTx/>
              <a:buSzTx/>
              <a:buFontTx/>
              <a:buNone/>
            </a:pPr>
            <a:r>
              <a:rPr lang="en-US" dirty="0">
                <a:ea typeface="Arial" charset="0"/>
                <a:cs typeface="Arial" charset="0"/>
              </a:rPr>
              <a:t>Input: Positive integer </a:t>
            </a:r>
            <a:r>
              <a:rPr lang="en-US" i="1" dirty="0">
                <a:ea typeface="Arial" charset="0"/>
                <a:cs typeface="Arial" charset="0"/>
              </a:rPr>
              <a:t>N</a:t>
            </a:r>
          </a:p>
          <a:p>
            <a:pPr>
              <a:spcBef>
                <a:spcPct val="0"/>
              </a:spcBef>
              <a:buClrTx/>
              <a:buSzTx/>
              <a:buFontTx/>
              <a:buNone/>
            </a:pPr>
            <a:r>
              <a:rPr lang="en-US" dirty="0">
                <a:ea typeface="Arial" charset="0"/>
                <a:cs typeface="Arial" charset="0"/>
              </a:rPr>
              <a:t>Output: yes/no</a:t>
            </a:r>
          </a:p>
          <a:p>
            <a:pPr>
              <a:spcBef>
                <a:spcPct val="0"/>
              </a:spcBef>
              <a:buClrTx/>
              <a:buSzTx/>
              <a:buFontTx/>
              <a:buNone/>
            </a:pPr>
            <a:endParaRPr lang="en-US" dirty="0">
              <a:ea typeface="Arial" charset="0"/>
              <a:cs typeface="Arial" charset="0"/>
            </a:endParaRPr>
          </a:p>
          <a:p>
            <a:pPr>
              <a:spcBef>
                <a:spcPct val="0"/>
              </a:spcBef>
              <a:buClrTx/>
              <a:buSzTx/>
              <a:buFontTx/>
              <a:buNone/>
            </a:pPr>
            <a:r>
              <a:rPr lang="en-US" sz="1800" dirty="0">
                <a:solidFill>
                  <a:schemeClr val="folHlink"/>
                </a:solidFill>
                <a:ea typeface="Arial" charset="0"/>
                <a:cs typeface="Arial" charset="0"/>
              </a:rPr>
              <a:t>// </a:t>
            </a:r>
            <a:r>
              <a:rPr lang="en-US" sz="1800" i="1" dirty="0">
                <a:solidFill>
                  <a:schemeClr val="folHlink"/>
                </a:solidFill>
                <a:ea typeface="Arial" charset="0"/>
                <a:cs typeface="Arial" charset="0"/>
              </a:rPr>
              <a:t>a</a:t>
            </a:r>
            <a:r>
              <a:rPr lang="en-US" sz="1800" dirty="0">
                <a:solidFill>
                  <a:schemeClr val="folHlink"/>
                </a:solidFill>
                <a:ea typeface="Arial" charset="0"/>
                <a:cs typeface="Arial" charset="0"/>
              </a:rPr>
              <a:t> is random positive integer between 2 and </a:t>
            </a:r>
            <a:r>
              <a:rPr lang="en-US" sz="1800" i="1" dirty="0">
                <a:solidFill>
                  <a:schemeClr val="folHlink"/>
                </a:solidFill>
                <a:ea typeface="Arial" charset="0"/>
                <a:cs typeface="Arial" charset="0"/>
              </a:rPr>
              <a:t>N</a:t>
            </a:r>
            <a:r>
              <a:rPr lang="en-US" sz="1800" dirty="0">
                <a:solidFill>
                  <a:schemeClr val="folHlink"/>
                </a:solidFill>
                <a:ea typeface="Arial" charset="0"/>
                <a:cs typeface="Arial" charset="0"/>
              </a:rPr>
              <a:t>-1</a:t>
            </a:r>
          </a:p>
          <a:p>
            <a:pPr>
              <a:spcBef>
                <a:spcPct val="0"/>
              </a:spcBef>
              <a:buClrTx/>
              <a:buSzTx/>
              <a:buFontTx/>
              <a:buNone/>
            </a:pPr>
            <a:r>
              <a:rPr lang="en-US" i="1" dirty="0">
                <a:ea typeface="Arial" charset="0"/>
                <a:cs typeface="Arial" charset="0"/>
              </a:rPr>
              <a:t>a</a:t>
            </a:r>
            <a:r>
              <a:rPr lang="en-US" dirty="0">
                <a:ea typeface="Arial" charset="0"/>
                <a:cs typeface="Arial" charset="0"/>
              </a:rPr>
              <a:t> </a:t>
            </a:r>
            <a:r>
              <a:rPr lang="en-US" dirty="0">
                <a:ea typeface="Arial" charset="0"/>
                <a:cs typeface="Arial" charset="0"/>
                <a:sym typeface="Wingdings" charset="2"/>
              </a:rPr>
              <a:t>= uniform(2 … </a:t>
            </a:r>
            <a:r>
              <a:rPr lang="en-US" i="1" dirty="0">
                <a:ea typeface="Arial" charset="0"/>
                <a:cs typeface="Arial" charset="0"/>
                <a:sym typeface="Wingdings" charset="2"/>
              </a:rPr>
              <a:t>N</a:t>
            </a:r>
            <a:r>
              <a:rPr lang="en-US" dirty="0">
                <a:ea typeface="Arial" charset="0"/>
                <a:cs typeface="Arial" charset="0"/>
                <a:sym typeface="Wingdings" charset="2"/>
              </a:rPr>
              <a:t>-1)</a:t>
            </a:r>
            <a:r>
              <a:rPr lang="en-US" dirty="0">
                <a:ea typeface="Arial" charset="0"/>
                <a:cs typeface="Arial" charset="0"/>
              </a:rPr>
              <a:t> </a:t>
            </a:r>
          </a:p>
          <a:p>
            <a:pPr>
              <a:spcBef>
                <a:spcPct val="0"/>
              </a:spcBef>
              <a:buClrTx/>
              <a:buSzTx/>
              <a:buFontTx/>
              <a:buNone/>
            </a:pPr>
            <a:r>
              <a:rPr lang="en-US" dirty="0">
                <a:ea typeface="Arial" charset="0"/>
                <a:cs typeface="Arial" charset="0"/>
              </a:rPr>
              <a:t>if (</a:t>
            </a:r>
            <a:r>
              <a:rPr lang="en-US" dirty="0" err="1">
                <a:ea typeface="Arial" charset="0"/>
                <a:cs typeface="Arial" charset="0"/>
              </a:rPr>
              <a:t>modexp</a:t>
            </a:r>
            <a:r>
              <a:rPr lang="en-US" dirty="0">
                <a:ea typeface="Arial" charset="0"/>
                <a:cs typeface="Arial" charset="0"/>
              </a:rPr>
              <a:t>(</a:t>
            </a:r>
            <a:r>
              <a:rPr lang="en-US" i="1" dirty="0">
                <a:ea typeface="Arial" charset="0"/>
                <a:cs typeface="Arial" charset="0"/>
              </a:rPr>
              <a:t>a</a:t>
            </a:r>
            <a:r>
              <a:rPr lang="en-US" dirty="0">
                <a:ea typeface="Arial" charset="0"/>
                <a:cs typeface="Arial" charset="0"/>
              </a:rPr>
              <a:t>, </a:t>
            </a:r>
            <a:r>
              <a:rPr lang="en-US" i="1" dirty="0">
                <a:ea typeface="Arial" charset="0"/>
                <a:cs typeface="Arial" charset="0"/>
              </a:rPr>
              <a:t>N</a:t>
            </a:r>
            <a:r>
              <a:rPr lang="en-US" dirty="0">
                <a:ea typeface="Arial" charset="0"/>
                <a:cs typeface="Arial" charset="0"/>
              </a:rPr>
              <a:t>-1, </a:t>
            </a:r>
            <a:r>
              <a:rPr lang="en-US" i="1" dirty="0">
                <a:ea typeface="Arial" charset="0"/>
                <a:cs typeface="Arial" charset="0"/>
              </a:rPr>
              <a:t>N</a:t>
            </a:r>
            <a:r>
              <a:rPr lang="en-US" dirty="0">
                <a:ea typeface="Arial" charset="0"/>
                <a:cs typeface="Arial" charset="0"/>
              </a:rPr>
              <a:t>) == 1): return yes</a:t>
            </a:r>
          </a:p>
          <a:p>
            <a:pPr>
              <a:spcBef>
                <a:spcPct val="0"/>
              </a:spcBef>
              <a:buClrTx/>
              <a:buSzTx/>
              <a:buFontTx/>
              <a:buNone/>
            </a:pPr>
            <a:r>
              <a:rPr lang="en-US" dirty="0">
                <a:ea typeface="Arial" charset="0"/>
                <a:cs typeface="Arial" charset="0"/>
              </a:rPr>
              <a:t>else: return no</a:t>
            </a:r>
          </a:p>
          <a:p>
            <a:pPr eaLnBrk="1" hangingPunct="1"/>
            <a:endParaRPr lang="en-US" dirty="0"/>
          </a:p>
          <a:p>
            <a:pPr eaLnBrk="1" hangingPunct="1"/>
            <a:r>
              <a:rPr lang="en-US" dirty="0"/>
              <a:t>Is this correct?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p:spPr>
        <p:txBody>
          <a:bodyPr/>
          <a:lstStyle/>
          <a:p>
            <a:r>
              <a:rPr lang="en-US"/>
              <a:t>CS 312 - Arithmetic and Primality</a:t>
            </a:r>
          </a:p>
        </p:txBody>
      </p:sp>
      <p:sp>
        <p:nvSpPr>
          <p:cNvPr id="66563" name="Slide Number Placeholder 5"/>
          <p:cNvSpPr>
            <a:spLocks noGrp="1"/>
          </p:cNvSpPr>
          <p:nvPr>
            <p:ph type="sldNum" sz="quarter" idx="12"/>
          </p:nvPr>
        </p:nvSpPr>
        <p:spPr>
          <a:noFill/>
        </p:spPr>
        <p:txBody>
          <a:bodyPr/>
          <a:lstStyle/>
          <a:p>
            <a:fld id="{807D207F-03A2-3643-8AA9-01AB6BA51BFD}" type="slidenum">
              <a:rPr lang="en-US" smtClean="0"/>
              <a:pPr/>
              <a:t>37</a:t>
            </a:fld>
            <a:endParaRPr lang="en-US"/>
          </a:p>
        </p:txBody>
      </p:sp>
      <p:sp>
        <p:nvSpPr>
          <p:cNvPr id="478210" name="Rectangle 2"/>
          <p:cNvSpPr>
            <a:spLocks noGrp="1" noChangeArrowheads="1"/>
          </p:cNvSpPr>
          <p:nvPr>
            <p:ph type="title"/>
          </p:nvPr>
        </p:nvSpPr>
        <p:spPr/>
        <p:txBody>
          <a:bodyPr/>
          <a:lstStyle/>
          <a:p>
            <a:pPr eaLnBrk="1" hangingPunct="1">
              <a:defRPr/>
            </a:pPr>
            <a:r>
              <a:rPr lang="en-US">
                <a:ea typeface="+mj-ea"/>
                <a:cs typeface="+mj-cs"/>
              </a:rPr>
              <a:t>Primality Algorithm - Take 1</a:t>
            </a:r>
          </a:p>
        </p:txBody>
      </p:sp>
      <p:sp>
        <p:nvSpPr>
          <p:cNvPr id="66565" name="Rectangle 3"/>
          <p:cNvSpPr>
            <a:spLocks noGrp="1" noChangeArrowheads="1"/>
          </p:cNvSpPr>
          <p:nvPr>
            <p:ph type="body" idx="1"/>
          </p:nvPr>
        </p:nvSpPr>
        <p:spPr/>
        <p:txBody>
          <a:bodyPr/>
          <a:lstStyle/>
          <a:p>
            <a:pPr>
              <a:spcBef>
                <a:spcPct val="0"/>
              </a:spcBef>
              <a:buClrTx/>
              <a:buSzTx/>
              <a:buFontTx/>
              <a:buNone/>
            </a:pPr>
            <a:r>
              <a:rPr lang="en-US" u="sng">
                <a:ea typeface="Arial" charset="0"/>
                <a:cs typeface="Arial" charset="0"/>
              </a:rPr>
              <a:t>function primality</a:t>
            </a:r>
            <a:r>
              <a:rPr lang="en-US">
                <a:ea typeface="Arial" charset="0"/>
                <a:cs typeface="Arial" charset="0"/>
              </a:rPr>
              <a:t>(</a:t>
            </a:r>
            <a:r>
              <a:rPr lang="en-US" i="1">
                <a:ea typeface="Arial" charset="0"/>
                <a:cs typeface="Arial" charset="0"/>
              </a:rPr>
              <a:t>N</a:t>
            </a:r>
            <a:r>
              <a:rPr lang="en-US">
                <a:ea typeface="Arial" charset="0"/>
                <a:cs typeface="Arial" charset="0"/>
              </a:rPr>
              <a:t>)</a:t>
            </a:r>
          </a:p>
          <a:p>
            <a:pPr>
              <a:spcBef>
                <a:spcPct val="0"/>
              </a:spcBef>
              <a:buClrTx/>
              <a:buSzTx/>
              <a:buFontTx/>
              <a:buNone/>
            </a:pPr>
            <a:r>
              <a:rPr lang="en-US">
                <a:ea typeface="Arial" charset="0"/>
                <a:cs typeface="Arial" charset="0"/>
              </a:rPr>
              <a:t>Input: Positive integer </a:t>
            </a:r>
            <a:r>
              <a:rPr lang="en-US" i="1">
                <a:ea typeface="Arial" charset="0"/>
                <a:cs typeface="Arial" charset="0"/>
              </a:rPr>
              <a:t>N</a:t>
            </a:r>
          </a:p>
          <a:p>
            <a:pPr>
              <a:spcBef>
                <a:spcPct val="0"/>
              </a:spcBef>
              <a:buClrTx/>
              <a:buSzTx/>
              <a:buFontTx/>
              <a:buNone/>
            </a:pPr>
            <a:r>
              <a:rPr lang="en-US">
                <a:ea typeface="Arial" charset="0"/>
                <a:cs typeface="Arial" charset="0"/>
              </a:rPr>
              <a:t>Output: maybe/no</a:t>
            </a:r>
          </a:p>
          <a:p>
            <a:pPr>
              <a:spcBef>
                <a:spcPct val="0"/>
              </a:spcBef>
              <a:buClrTx/>
              <a:buSzTx/>
              <a:buFontTx/>
              <a:buNone/>
            </a:pPr>
            <a:endParaRPr lang="en-US">
              <a:ea typeface="Arial" charset="0"/>
              <a:cs typeface="Arial" charset="0"/>
            </a:endParaRPr>
          </a:p>
          <a:p>
            <a:pPr>
              <a:spcBef>
                <a:spcPct val="0"/>
              </a:spcBef>
              <a:buClrTx/>
              <a:buSzTx/>
              <a:buFontTx/>
              <a:buNone/>
            </a:pPr>
            <a:r>
              <a:rPr lang="en-US" sz="1800">
                <a:solidFill>
                  <a:schemeClr val="folHlink"/>
                </a:solidFill>
                <a:ea typeface="Arial" charset="0"/>
                <a:cs typeface="Arial" charset="0"/>
              </a:rPr>
              <a:t>// </a:t>
            </a:r>
            <a:r>
              <a:rPr lang="en-US" sz="1800" i="1">
                <a:solidFill>
                  <a:schemeClr val="folHlink"/>
                </a:solidFill>
                <a:ea typeface="Arial" charset="0"/>
                <a:cs typeface="Arial" charset="0"/>
              </a:rPr>
              <a:t>a</a:t>
            </a:r>
            <a:r>
              <a:rPr lang="en-US" sz="1800">
                <a:solidFill>
                  <a:schemeClr val="folHlink"/>
                </a:solidFill>
                <a:ea typeface="Arial" charset="0"/>
                <a:cs typeface="Arial" charset="0"/>
              </a:rPr>
              <a:t> is random positive integer between 2 and </a:t>
            </a:r>
            <a:r>
              <a:rPr lang="en-US" sz="1800" i="1">
                <a:solidFill>
                  <a:schemeClr val="folHlink"/>
                </a:solidFill>
                <a:ea typeface="Arial" charset="0"/>
                <a:cs typeface="Arial" charset="0"/>
              </a:rPr>
              <a:t>N</a:t>
            </a:r>
            <a:r>
              <a:rPr lang="en-US" sz="1800">
                <a:solidFill>
                  <a:schemeClr val="folHlink"/>
                </a:solidFill>
                <a:ea typeface="Arial" charset="0"/>
                <a:cs typeface="Arial" charset="0"/>
              </a:rPr>
              <a:t>-1</a:t>
            </a:r>
          </a:p>
          <a:p>
            <a:pPr>
              <a:spcBef>
                <a:spcPct val="0"/>
              </a:spcBef>
              <a:buClrTx/>
              <a:buSzTx/>
              <a:buFontTx/>
              <a:buNone/>
            </a:pPr>
            <a:r>
              <a:rPr lang="en-US" i="1">
                <a:ea typeface="Arial" charset="0"/>
                <a:cs typeface="Arial" charset="0"/>
              </a:rPr>
              <a:t>a</a:t>
            </a:r>
            <a:r>
              <a:rPr lang="en-US">
                <a:ea typeface="Arial" charset="0"/>
                <a:cs typeface="Arial" charset="0"/>
              </a:rPr>
              <a:t> </a:t>
            </a:r>
            <a:r>
              <a:rPr lang="en-US">
                <a:ea typeface="Arial" charset="0"/>
                <a:cs typeface="Arial" charset="0"/>
                <a:sym typeface="Wingdings" charset="2"/>
              </a:rPr>
              <a:t>= uniform(2 … </a:t>
            </a:r>
            <a:r>
              <a:rPr lang="en-US" i="1">
                <a:ea typeface="Arial" charset="0"/>
                <a:cs typeface="Arial" charset="0"/>
                <a:sym typeface="Wingdings" charset="2"/>
              </a:rPr>
              <a:t>N</a:t>
            </a:r>
            <a:r>
              <a:rPr lang="en-US">
                <a:ea typeface="Arial" charset="0"/>
                <a:cs typeface="Arial" charset="0"/>
                <a:sym typeface="Wingdings" charset="2"/>
              </a:rPr>
              <a:t>-1)</a:t>
            </a:r>
            <a:r>
              <a:rPr lang="en-US">
                <a:ea typeface="Arial" charset="0"/>
                <a:cs typeface="Arial" charset="0"/>
              </a:rPr>
              <a:t> </a:t>
            </a:r>
          </a:p>
          <a:p>
            <a:pPr>
              <a:spcBef>
                <a:spcPct val="0"/>
              </a:spcBef>
              <a:buClrTx/>
              <a:buSzTx/>
              <a:buFontTx/>
              <a:buNone/>
            </a:pPr>
            <a:r>
              <a:rPr lang="en-US">
                <a:ea typeface="Arial" charset="0"/>
                <a:cs typeface="Arial" charset="0"/>
              </a:rPr>
              <a:t>if (modexp(</a:t>
            </a:r>
            <a:r>
              <a:rPr lang="en-US" i="1">
                <a:ea typeface="Arial" charset="0"/>
                <a:cs typeface="Arial" charset="0"/>
              </a:rPr>
              <a:t>a</a:t>
            </a:r>
            <a:r>
              <a:rPr lang="en-US">
                <a:ea typeface="Arial" charset="0"/>
                <a:cs typeface="Arial" charset="0"/>
              </a:rPr>
              <a:t>, </a:t>
            </a:r>
            <a:r>
              <a:rPr lang="en-US" i="1">
                <a:ea typeface="Arial" charset="0"/>
                <a:cs typeface="Arial" charset="0"/>
              </a:rPr>
              <a:t>N</a:t>
            </a:r>
            <a:r>
              <a:rPr lang="en-US">
                <a:ea typeface="Arial" charset="0"/>
                <a:cs typeface="Arial" charset="0"/>
              </a:rPr>
              <a:t>-1, </a:t>
            </a:r>
            <a:r>
              <a:rPr lang="en-US" i="1">
                <a:ea typeface="Arial" charset="0"/>
                <a:cs typeface="Arial" charset="0"/>
              </a:rPr>
              <a:t>N</a:t>
            </a:r>
            <a:r>
              <a:rPr lang="en-US">
                <a:ea typeface="Arial" charset="0"/>
                <a:cs typeface="Arial" charset="0"/>
              </a:rPr>
              <a:t>) == 1): return maybe a prime</a:t>
            </a:r>
          </a:p>
          <a:p>
            <a:pPr>
              <a:spcBef>
                <a:spcPct val="0"/>
              </a:spcBef>
              <a:buClrTx/>
              <a:buSzTx/>
              <a:buFontTx/>
              <a:buNone/>
            </a:pPr>
            <a:r>
              <a:rPr lang="en-US">
                <a:ea typeface="Arial" charset="0"/>
                <a:cs typeface="Arial" charset="0"/>
              </a:rPr>
              <a:t>else: return no</a:t>
            </a:r>
          </a:p>
          <a:p>
            <a:pPr eaLnBrk="1" hangingPunct="1">
              <a:buFont typeface="Wingdings" charset="2"/>
              <a:buNone/>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p:spPr>
        <p:txBody>
          <a:bodyPr/>
          <a:lstStyle/>
          <a:p>
            <a:r>
              <a:rPr lang="en-US"/>
              <a:t>CS 312 - Arithmetic and Primality</a:t>
            </a:r>
          </a:p>
        </p:txBody>
      </p:sp>
      <p:sp>
        <p:nvSpPr>
          <p:cNvPr id="68611" name="Slide Number Placeholder 5"/>
          <p:cNvSpPr>
            <a:spLocks noGrp="1"/>
          </p:cNvSpPr>
          <p:nvPr>
            <p:ph type="sldNum" sz="quarter" idx="12"/>
          </p:nvPr>
        </p:nvSpPr>
        <p:spPr>
          <a:noFill/>
        </p:spPr>
        <p:txBody>
          <a:bodyPr/>
          <a:lstStyle/>
          <a:p>
            <a:fld id="{CAEF0E1F-535E-F243-B9F3-E58BF7B57EDA}" type="slidenum">
              <a:rPr lang="en-US" smtClean="0"/>
              <a:pPr/>
              <a:t>38</a:t>
            </a:fld>
            <a:endParaRPr lang="en-US"/>
          </a:p>
        </p:txBody>
      </p:sp>
      <p:sp>
        <p:nvSpPr>
          <p:cNvPr id="475138" name="Rectangle 2"/>
          <p:cNvSpPr>
            <a:spLocks noGrp="1" noChangeArrowheads="1"/>
          </p:cNvSpPr>
          <p:nvPr>
            <p:ph type="title"/>
          </p:nvPr>
        </p:nvSpPr>
        <p:spPr/>
        <p:txBody>
          <a:bodyPr/>
          <a:lstStyle/>
          <a:p>
            <a:pPr eaLnBrk="1" hangingPunct="1">
              <a:defRPr/>
            </a:pPr>
            <a:r>
              <a:rPr lang="en-US">
                <a:ea typeface="+mj-ea"/>
                <a:cs typeface="+mj-cs"/>
              </a:rPr>
              <a:t>Primality</a:t>
            </a:r>
          </a:p>
        </p:txBody>
      </p:sp>
      <p:sp>
        <p:nvSpPr>
          <p:cNvPr id="68613" name="Rectangle 3"/>
          <p:cNvSpPr>
            <a:spLocks noGrp="1" noChangeArrowheads="1"/>
          </p:cNvSpPr>
          <p:nvPr>
            <p:ph type="body" idx="1"/>
          </p:nvPr>
        </p:nvSpPr>
        <p:spPr/>
        <p:txBody>
          <a:bodyPr/>
          <a:lstStyle/>
          <a:p>
            <a:pPr eaLnBrk="1" hangingPunct="1"/>
            <a:r>
              <a:rPr lang="en-US" dirty="0"/>
              <a:t>How often does a composite number </a:t>
            </a:r>
            <a:r>
              <a:rPr lang="en-US" i="1" dirty="0"/>
              <a:t>c</a:t>
            </a:r>
            <a:r>
              <a:rPr lang="en-US" dirty="0"/>
              <a:t> pass the test (i.e. does </a:t>
            </a:r>
            <a:r>
              <a:rPr lang="en-US" i="1" dirty="0"/>
              <a:t>a</a:t>
            </a:r>
            <a:r>
              <a:rPr lang="en-US" i="1" baseline="30000" dirty="0"/>
              <a:t>c</a:t>
            </a:r>
            <a:r>
              <a:rPr lang="en-US" baseline="30000" dirty="0"/>
              <a:t>-1 </a:t>
            </a:r>
            <a:r>
              <a:rPr lang="en-US" dirty="0">
                <a:sym typeface="Symbol" charset="2"/>
              </a:rPr>
              <a:t> =</a:t>
            </a:r>
            <a:r>
              <a:rPr lang="en-US" dirty="0"/>
              <a:t> 1 mod </a:t>
            </a:r>
            <a:r>
              <a:rPr lang="en-US" i="1" dirty="0"/>
              <a:t>c </a:t>
            </a:r>
            <a:r>
              <a:rPr lang="en-US" dirty="0"/>
              <a:t>for a random </a:t>
            </a:r>
            <a:r>
              <a:rPr lang="en-US" i="1" dirty="0"/>
              <a:t>a</a:t>
            </a:r>
            <a:r>
              <a:rPr lang="en-US" dirty="0"/>
              <a:t> such that 1 </a:t>
            </a:r>
            <a:r>
              <a:rPr lang="en-US" dirty="0">
                <a:sym typeface="Symbol" charset="2"/>
              </a:rPr>
              <a:t>&lt;</a:t>
            </a:r>
            <a:r>
              <a:rPr lang="en-US" dirty="0"/>
              <a:t> </a:t>
            </a:r>
            <a:r>
              <a:rPr lang="en-US" i="1" dirty="0"/>
              <a:t>a</a:t>
            </a:r>
            <a:r>
              <a:rPr lang="en-US" dirty="0"/>
              <a:t> &lt; </a:t>
            </a:r>
            <a:r>
              <a:rPr lang="en-US" i="1" dirty="0"/>
              <a:t>c</a:t>
            </a:r>
            <a:r>
              <a:rPr lang="en-US" dirty="0"/>
              <a:t>)</a:t>
            </a:r>
          </a:p>
          <a:p>
            <a:pPr lvl="1" eaLnBrk="1" hangingPunct="1"/>
            <a:r>
              <a:rPr lang="en-US" dirty="0"/>
              <a:t>Note always passes if we use </a:t>
            </a:r>
            <a:r>
              <a:rPr lang="en-US" i="1" dirty="0"/>
              <a:t>a</a:t>
            </a:r>
            <a:r>
              <a:rPr lang="en-US" dirty="0"/>
              <a:t> = 1</a:t>
            </a:r>
          </a:p>
          <a:p>
            <a:pPr eaLnBrk="1" hangingPunct="1"/>
            <a:r>
              <a:rPr lang="en-US" dirty="0"/>
              <a:t>Fairly rare, and becomes increasingly rare with the size of the number</a:t>
            </a:r>
          </a:p>
          <a:p>
            <a:pPr eaLnBrk="1" hangingPunct="1"/>
            <a:r>
              <a:rPr lang="en-US" dirty="0"/>
              <a:t>We can prove that the probability is less than .5 (VERY conservative)</a:t>
            </a:r>
          </a:p>
          <a:p>
            <a:pPr eaLnBrk="1" hangingPunct="1"/>
            <a:r>
              <a:rPr lang="en-US" dirty="0"/>
              <a:t>So how do we extend the primality algorithm to give us more confidence?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atin typeface="+mn-lt"/>
              </a:rPr>
              <a:t>CS 312 - Arithmetic and Primality</a:t>
            </a:r>
          </a:p>
        </p:txBody>
      </p:sp>
      <p:sp>
        <p:nvSpPr>
          <p:cNvPr id="5" name="Slide Number Placeholder 5"/>
          <p:cNvSpPr>
            <a:spLocks noGrp="1"/>
          </p:cNvSpPr>
          <p:nvPr>
            <p:ph type="sldNum" sz="quarter" idx="12"/>
          </p:nvPr>
        </p:nvSpPr>
        <p:spPr/>
        <p:txBody>
          <a:bodyPr/>
          <a:lstStyle/>
          <a:p>
            <a:pPr>
              <a:defRPr/>
            </a:pPr>
            <a:fld id="{B42D339A-1F77-F941-A5A2-164280024F12}" type="slidenum">
              <a:rPr lang="en-US" smtClean="0">
                <a:latin typeface="+mn-lt"/>
              </a:rPr>
              <a:pPr>
                <a:defRPr/>
              </a:pPr>
              <a:t>39</a:t>
            </a:fld>
            <a:endParaRPr lang="en-US">
              <a:latin typeface="+mn-lt"/>
            </a:endParaRPr>
          </a:p>
        </p:txBody>
      </p:sp>
      <p:sp>
        <p:nvSpPr>
          <p:cNvPr id="476162" name="Rectangle 2"/>
          <p:cNvSpPr>
            <a:spLocks noGrp="1" noChangeArrowheads="1"/>
          </p:cNvSpPr>
          <p:nvPr>
            <p:ph type="title"/>
          </p:nvPr>
        </p:nvSpPr>
        <p:spPr>
          <a:xfrm>
            <a:off x="609600" y="457200"/>
            <a:ext cx="7772400" cy="838200"/>
          </a:xfrm>
        </p:spPr>
        <p:txBody>
          <a:bodyPr/>
          <a:lstStyle/>
          <a:p>
            <a:pPr eaLnBrk="1" hangingPunct="1">
              <a:defRPr/>
            </a:pPr>
            <a:r>
              <a:rPr lang="en-US" dirty="0">
                <a:latin typeface="+mn-lt"/>
                <a:ea typeface="+mj-ea"/>
                <a:cs typeface="+mj-cs"/>
              </a:rPr>
              <a:t>Primality Algorithm - Take 2</a:t>
            </a:r>
          </a:p>
        </p:txBody>
      </p:sp>
      <p:sp>
        <p:nvSpPr>
          <p:cNvPr id="70661" name="Rectangle 3"/>
          <p:cNvSpPr>
            <a:spLocks noGrp="1" noChangeArrowheads="1"/>
          </p:cNvSpPr>
          <p:nvPr>
            <p:ph type="body" idx="1"/>
          </p:nvPr>
        </p:nvSpPr>
        <p:spPr>
          <a:xfrm>
            <a:off x="685800" y="1447800"/>
            <a:ext cx="7772400" cy="4648200"/>
          </a:xfrm>
        </p:spPr>
        <p:txBody>
          <a:bodyPr/>
          <a:lstStyle/>
          <a:p>
            <a:pPr>
              <a:spcBef>
                <a:spcPct val="0"/>
              </a:spcBef>
              <a:buClrTx/>
              <a:buSzTx/>
              <a:buFontTx/>
              <a:buNone/>
            </a:pPr>
            <a:r>
              <a:rPr lang="en-US" sz="2000" u="sng" dirty="0">
                <a:ea typeface="Arial" charset="0"/>
                <a:cs typeface="Arial" charset="0"/>
              </a:rPr>
              <a:t>function primality2</a:t>
            </a:r>
            <a:r>
              <a:rPr lang="en-US" sz="2000" dirty="0">
                <a:ea typeface="Arial" charset="0"/>
                <a:cs typeface="Arial" charset="0"/>
              </a:rPr>
              <a:t>(</a:t>
            </a:r>
            <a:r>
              <a:rPr lang="en-US" sz="2000" i="1" dirty="0">
                <a:ea typeface="Arial" charset="0"/>
                <a:cs typeface="Arial" charset="0"/>
              </a:rPr>
              <a:t>N</a:t>
            </a:r>
            <a:r>
              <a:rPr lang="en-US" sz="2000" dirty="0">
                <a:ea typeface="Arial" charset="0"/>
                <a:cs typeface="Arial" charset="0"/>
              </a:rPr>
              <a:t>)</a:t>
            </a:r>
          </a:p>
          <a:p>
            <a:pPr>
              <a:spcBef>
                <a:spcPct val="0"/>
              </a:spcBef>
              <a:buClrTx/>
              <a:buSzTx/>
              <a:buFontTx/>
              <a:buNone/>
            </a:pPr>
            <a:r>
              <a:rPr lang="en-US" sz="2000" dirty="0">
                <a:ea typeface="Arial" charset="0"/>
                <a:cs typeface="Arial" charset="0"/>
              </a:rPr>
              <a:t>Input: Positive integer </a:t>
            </a:r>
            <a:r>
              <a:rPr lang="en-US" sz="2000" i="1" dirty="0">
                <a:ea typeface="Arial" charset="0"/>
                <a:cs typeface="Arial" charset="0"/>
              </a:rPr>
              <a:t>N</a:t>
            </a:r>
          </a:p>
          <a:p>
            <a:pPr>
              <a:spcBef>
                <a:spcPct val="0"/>
              </a:spcBef>
              <a:buClrTx/>
              <a:buSzTx/>
              <a:buFontTx/>
              <a:buNone/>
            </a:pPr>
            <a:r>
              <a:rPr lang="en-US" sz="2000" dirty="0">
                <a:ea typeface="Arial" charset="0"/>
                <a:cs typeface="Arial" charset="0"/>
              </a:rPr>
              <a:t>Output: yes/no</a:t>
            </a:r>
          </a:p>
          <a:p>
            <a:pPr>
              <a:spcBef>
                <a:spcPct val="0"/>
              </a:spcBef>
              <a:buClrTx/>
              <a:buSzTx/>
              <a:buFontTx/>
              <a:buNone/>
            </a:pPr>
            <a:endParaRPr lang="en-US" sz="2000" dirty="0">
              <a:ea typeface="Arial" charset="0"/>
              <a:cs typeface="Arial" charset="0"/>
            </a:endParaRPr>
          </a:p>
          <a:p>
            <a:pPr>
              <a:spcBef>
                <a:spcPct val="0"/>
              </a:spcBef>
              <a:buClrTx/>
              <a:buSzTx/>
              <a:buFontTx/>
              <a:buNone/>
            </a:pPr>
            <a:r>
              <a:rPr lang="en-US" dirty="0">
                <a:solidFill>
                  <a:schemeClr val="folHlink"/>
                </a:solidFill>
                <a:ea typeface="Arial" charset="0"/>
                <a:cs typeface="Arial" charset="0"/>
              </a:rPr>
              <a:t>Choose </a:t>
            </a:r>
            <a:r>
              <a:rPr lang="en-US" i="1" dirty="0">
                <a:solidFill>
                  <a:schemeClr val="folHlink"/>
                </a:solidFill>
                <a:ea typeface="Arial" charset="0"/>
                <a:cs typeface="Arial" charset="0"/>
              </a:rPr>
              <a:t>a</a:t>
            </a:r>
            <a:r>
              <a:rPr lang="en-US" baseline="-25000" dirty="0">
                <a:solidFill>
                  <a:schemeClr val="folHlink"/>
                </a:solidFill>
                <a:ea typeface="Arial" charset="0"/>
                <a:cs typeface="Arial" charset="0"/>
              </a:rPr>
              <a:t>1</a:t>
            </a:r>
            <a:r>
              <a:rPr lang="en-US" dirty="0">
                <a:solidFill>
                  <a:schemeClr val="folHlink"/>
                </a:solidFill>
                <a:ea typeface="Arial" charset="0"/>
                <a:cs typeface="Arial" charset="0"/>
              </a:rPr>
              <a:t>…</a:t>
            </a:r>
            <a:r>
              <a:rPr lang="en-US" i="1" dirty="0" err="1">
                <a:solidFill>
                  <a:schemeClr val="folHlink"/>
                </a:solidFill>
                <a:ea typeface="Arial" charset="0"/>
                <a:cs typeface="Arial" charset="0"/>
              </a:rPr>
              <a:t>a</a:t>
            </a:r>
            <a:r>
              <a:rPr lang="en-US" i="1" baseline="-25000" dirty="0" err="1">
                <a:solidFill>
                  <a:schemeClr val="folHlink"/>
                </a:solidFill>
                <a:ea typeface="Arial" charset="0"/>
                <a:cs typeface="Arial" charset="0"/>
              </a:rPr>
              <a:t>k</a:t>
            </a:r>
            <a:r>
              <a:rPr lang="en-US" dirty="0">
                <a:solidFill>
                  <a:schemeClr val="folHlink"/>
                </a:solidFill>
                <a:ea typeface="Arial" charset="0"/>
                <a:cs typeface="Arial" charset="0"/>
              </a:rPr>
              <a:t> (</a:t>
            </a:r>
            <a:r>
              <a:rPr lang="en-US" i="1" dirty="0" err="1">
                <a:solidFill>
                  <a:schemeClr val="folHlink"/>
                </a:solidFill>
                <a:ea typeface="Arial" charset="0"/>
                <a:cs typeface="Arial" charset="0"/>
              </a:rPr>
              <a:t>k</a:t>
            </a:r>
            <a:r>
              <a:rPr lang="en-US" dirty="0">
                <a:solidFill>
                  <a:schemeClr val="folHlink"/>
                </a:solidFill>
                <a:ea typeface="Arial" charset="0"/>
                <a:cs typeface="Arial" charset="0"/>
              </a:rPr>
              <a:t>&lt;</a:t>
            </a:r>
            <a:r>
              <a:rPr lang="en-US" i="1" dirty="0">
                <a:solidFill>
                  <a:schemeClr val="folHlink"/>
                </a:solidFill>
                <a:ea typeface="Arial" charset="0"/>
                <a:cs typeface="Arial" charset="0"/>
              </a:rPr>
              <a:t>N</a:t>
            </a:r>
            <a:r>
              <a:rPr lang="en-US" dirty="0">
                <a:solidFill>
                  <a:schemeClr val="folHlink"/>
                </a:solidFill>
                <a:ea typeface="Arial" charset="0"/>
                <a:cs typeface="Arial" charset="0"/>
              </a:rPr>
              <a:t>) unique random integers between 2 and </a:t>
            </a:r>
            <a:r>
              <a:rPr lang="en-US" i="1" dirty="0">
                <a:solidFill>
                  <a:schemeClr val="folHlink"/>
                </a:solidFill>
                <a:ea typeface="Arial" charset="0"/>
                <a:cs typeface="Arial" charset="0"/>
              </a:rPr>
              <a:t>N</a:t>
            </a:r>
            <a:r>
              <a:rPr lang="en-US" dirty="0">
                <a:solidFill>
                  <a:schemeClr val="folHlink"/>
                </a:solidFill>
                <a:ea typeface="Arial" charset="0"/>
                <a:cs typeface="Arial" charset="0"/>
              </a:rPr>
              <a:t>-1</a:t>
            </a:r>
            <a:endParaRPr lang="en-US" sz="1600" dirty="0">
              <a:solidFill>
                <a:schemeClr val="folHlink"/>
              </a:solidFill>
              <a:ea typeface="Arial" charset="0"/>
              <a:cs typeface="Arial" charset="0"/>
            </a:endParaRPr>
          </a:p>
          <a:p>
            <a:pPr>
              <a:spcBef>
                <a:spcPct val="0"/>
              </a:spcBef>
              <a:buClrTx/>
              <a:buSzTx/>
              <a:buFontTx/>
              <a:buNone/>
            </a:pPr>
            <a:r>
              <a:rPr lang="en-US" dirty="0">
                <a:ea typeface="Arial" charset="0"/>
                <a:cs typeface="Arial" charset="0"/>
              </a:rPr>
              <a:t>if </a:t>
            </a:r>
            <a:r>
              <a:rPr lang="en-US" dirty="0"/>
              <a:t> </a:t>
            </a:r>
            <a:r>
              <a:rPr lang="en-US" i="1" dirty="0" err="1"/>
              <a:t>a</a:t>
            </a:r>
            <a:r>
              <a:rPr lang="en-US" i="1" baseline="-25000" dirty="0" err="1"/>
              <a:t>i</a:t>
            </a:r>
            <a:r>
              <a:rPr lang="en-US" i="1" dirty="0"/>
              <a:t> </a:t>
            </a:r>
            <a:r>
              <a:rPr lang="en-US" i="1" baseline="30000" dirty="0"/>
              <a:t>N</a:t>
            </a:r>
            <a:r>
              <a:rPr lang="en-US" baseline="30000" dirty="0"/>
              <a:t>-1 </a:t>
            </a:r>
            <a:r>
              <a:rPr lang="en-US" dirty="0">
                <a:sym typeface="Symbol" charset="2"/>
              </a:rPr>
              <a:t>=</a:t>
            </a:r>
            <a:r>
              <a:rPr lang="en-US" dirty="0"/>
              <a:t> 1 mod </a:t>
            </a:r>
            <a:r>
              <a:rPr lang="en-US" i="1" dirty="0"/>
              <a:t>N</a:t>
            </a:r>
            <a:r>
              <a:rPr lang="en-US" dirty="0">
                <a:ea typeface="Arial" charset="0"/>
                <a:cs typeface="Arial" charset="0"/>
              </a:rPr>
              <a:t> for all </a:t>
            </a:r>
            <a:r>
              <a:rPr lang="en-US" i="1" dirty="0" err="1"/>
              <a:t>a</a:t>
            </a:r>
            <a:r>
              <a:rPr lang="en-US" i="1" baseline="-25000" dirty="0" err="1"/>
              <a:t>i</a:t>
            </a:r>
            <a:r>
              <a:rPr lang="en-US" i="1" dirty="0"/>
              <a:t> </a:t>
            </a:r>
            <a:r>
              <a:rPr lang="en-US" dirty="0"/>
              <a:t>then</a:t>
            </a:r>
            <a:r>
              <a:rPr lang="en-US" dirty="0">
                <a:ea typeface="Arial" charset="0"/>
                <a:cs typeface="Arial" charset="0"/>
              </a:rPr>
              <a:t> </a:t>
            </a:r>
          </a:p>
          <a:p>
            <a:pPr>
              <a:spcBef>
                <a:spcPct val="0"/>
              </a:spcBef>
              <a:buClrTx/>
              <a:buSzTx/>
              <a:buFontTx/>
              <a:buNone/>
            </a:pPr>
            <a:r>
              <a:rPr lang="en-US" sz="2000" dirty="0">
                <a:ea typeface="Arial" charset="0"/>
                <a:cs typeface="Arial" charset="0"/>
              </a:rPr>
              <a:t>		</a:t>
            </a:r>
            <a:r>
              <a:rPr lang="en-US" dirty="0">
                <a:ea typeface="Arial" charset="0"/>
                <a:cs typeface="Arial" charset="0"/>
              </a:rPr>
              <a:t>return yes with probability </a:t>
            </a:r>
            <a:r>
              <a:rPr lang="en-US" dirty="0">
                <a:sym typeface="Symbol" charset="2"/>
              </a:rPr>
              <a:t></a:t>
            </a:r>
            <a:r>
              <a:rPr lang="en-US" dirty="0">
                <a:ea typeface="Arial" charset="0"/>
                <a:cs typeface="Arial" charset="0"/>
              </a:rPr>
              <a:t> 1 - .5</a:t>
            </a:r>
            <a:r>
              <a:rPr lang="en-US" i="1" baseline="30000" dirty="0">
                <a:ea typeface="Arial" charset="0"/>
                <a:cs typeface="Arial" charset="0"/>
              </a:rPr>
              <a:t>k</a:t>
            </a:r>
            <a:endParaRPr lang="en-US" dirty="0">
              <a:ea typeface="Arial" charset="0"/>
              <a:cs typeface="Arial" charset="0"/>
            </a:endParaRPr>
          </a:p>
          <a:p>
            <a:pPr>
              <a:spcBef>
                <a:spcPct val="0"/>
              </a:spcBef>
              <a:buClrTx/>
              <a:buSzTx/>
              <a:buFontTx/>
              <a:buNone/>
            </a:pPr>
            <a:r>
              <a:rPr lang="en-US" dirty="0">
                <a:ea typeface="Arial" charset="0"/>
                <a:cs typeface="Arial" charset="0"/>
              </a:rPr>
              <a:t>else:	return no</a:t>
            </a:r>
          </a:p>
          <a:p>
            <a:pPr>
              <a:spcBef>
                <a:spcPct val="0"/>
              </a:spcBef>
              <a:buClrTx/>
              <a:buSzTx/>
              <a:buFontTx/>
              <a:buNone/>
            </a:pPr>
            <a:endParaRPr lang="en-US" sz="2000" dirty="0">
              <a:ea typeface="Arial" charset="0"/>
              <a:cs typeface="Arial" charset="0"/>
            </a:endParaRPr>
          </a:p>
          <a:p>
            <a:pPr eaLnBrk="1" hangingPunct="1"/>
            <a:r>
              <a:rPr lang="en-US" dirty="0"/>
              <a:t>Is this algorithm correct? - Randomized Algorithm</a:t>
            </a:r>
          </a:p>
          <a:p>
            <a:pPr eaLnBrk="1" hangingPunct="1"/>
            <a:r>
              <a:rPr lang="en-US" dirty="0"/>
              <a:t>What is its complexity?</a:t>
            </a:r>
          </a:p>
          <a:p>
            <a:pPr marL="0" indent="0" eaLnBrk="1" hangingPunct="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312 - Arithmetic and Primality</a:t>
            </a:r>
          </a:p>
        </p:txBody>
      </p:sp>
      <p:sp>
        <p:nvSpPr>
          <p:cNvPr id="19459" name="Slide Number Placeholder 5"/>
          <p:cNvSpPr>
            <a:spLocks noGrp="1"/>
          </p:cNvSpPr>
          <p:nvPr>
            <p:ph type="sldNum" sz="quarter" idx="12"/>
          </p:nvPr>
        </p:nvSpPr>
        <p:spPr>
          <a:noFill/>
        </p:spPr>
        <p:txBody>
          <a:bodyPr/>
          <a:lstStyle/>
          <a:p>
            <a:fld id="{BA2CAEB5-4F14-E845-983C-CCBB055E0FFF}" type="slidenum">
              <a:rPr lang="en-US" smtClean="0"/>
              <a:pPr/>
              <a:t>4</a:t>
            </a:fld>
            <a:endParaRPr lang="en-US"/>
          </a:p>
        </p:txBody>
      </p:sp>
      <p:sp>
        <p:nvSpPr>
          <p:cNvPr id="440322" name="Rectangle 2"/>
          <p:cNvSpPr>
            <a:spLocks noGrp="1" noChangeArrowheads="1"/>
          </p:cNvSpPr>
          <p:nvPr>
            <p:ph type="title"/>
          </p:nvPr>
        </p:nvSpPr>
        <p:spPr/>
        <p:txBody>
          <a:bodyPr/>
          <a:lstStyle/>
          <a:p>
            <a:pPr eaLnBrk="1" hangingPunct="1">
              <a:defRPr/>
            </a:pPr>
            <a:r>
              <a:rPr lang="en-US">
                <a:ea typeface="+mj-ea"/>
                <a:cs typeface="+mj-cs"/>
              </a:rPr>
              <a:t>Addition</a:t>
            </a:r>
          </a:p>
        </p:txBody>
      </p:sp>
      <p:sp>
        <p:nvSpPr>
          <p:cNvPr id="19461" name="Rectangle 3"/>
          <p:cNvSpPr>
            <a:spLocks noGrp="1" noChangeArrowheads="1"/>
          </p:cNvSpPr>
          <p:nvPr>
            <p:ph type="body" idx="1"/>
          </p:nvPr>
        </p:nvSpPr>
        <p:spPr>
          <a:xfrm>
            <a:off x="533400" y="1676400"/>
            <a:ext cx="8153400" cy="4419600"/>
          </a:xfrm>
        </p:spPr>
        <p:txBody>
          <a:bodyPr/>
          <a:lstStyle/>
          <a:p>
            <a:pPr eaLnBrk="1" hangingPunct="1"/>
            <a:r>
              <a:rPr lang="en-US" sz="2000" dirty="0"/>
              <a:t>Addition of two numbers of length </a:t>
            </a:r>
            <a:r>
              <a:rPr lang="en-US" sz="2000" i="1" dirty="0" err="1"/>
              <a:t>n</a:t>
            </a:r>
            <a:endParaRPr lang="en-US" sz="2000" i="1" dirty="0"/>
          </a:p>
          <a:p>
            <a:pPr lvl="1" eaLnBrk="1" hangingPunct="1"/>
            <a:r>
              <a:rPr lang="en-US" sz="1800" dirty="0"/>
              <a:t>Pad smaller number with leading 0’s if necessary</a:t>
            </a:r>
          </a:p>
          <a:p>
            <a:pPr lvl="1" eaLnBrk="1" hangingPunct="1"/>
            <a:r>
              <a:rPr lang="en-US" sz="1800" dirty="0"/>
              <a:t>At each step 3 single digit numbers (including carry) are added to create a 2 digit number (could have a leading 0)</a:t>
            </a:r>
          </a:p>
          <a:p>
            <a:pPr lvl="1" eaLnBrk="1" hangingPunct="1"/>
            <a:r>
              <a:rPr lang="en-US" sz="1800" dirty="0"/>
              <a:t>Time needed: Each 3 digit add is constant time, so </a:t>
            </a:r>
            <a:r>
              <a:rPr lang="en-US" sz="1800" i="1" dirty="0" err="1"/>
              <a:t>c</a:t>
            </a:r>
            <a:r>
              <a:rPr lang="en-US" sz="1800" dirty="0" err="1"/>
              <a:t>·</a:t>
            </a:r>
            <a:r>
              <a:rPr lang="en-US" sz="1800" i="1" dirty="0" err="1"/>
              <a:t>n</a:t>
            </a:r>
            <a:r>
              <a:rPr lang="en-US" sz="1800" i="1" dirty="0"/>
              <a:t>   </a:t>
            </a:r>
            <a:r>
              <a:rPr lang="en-US" sz="1800" dirty="0"/>
              <a:t>(which is linear)</a:t>
            </a:r>
          </a:p>
          <a:p>
            <a:pPr lvl="1" eaLnBrk="1" hangingPunct="1"/>
            <a:r>
              <a:rPr lang="en-US" sz="1800" dirty="0"/>
              <a:t>Complexity </a:t>
            </a:r>
            <a:r>
              <a:rPr lang="en-US" sz="1800" dirty="0" err="1"/>
              <a:t>O(</a:t>
            </a:r>
            <a:r>
              <a:rPr lang="en-US" sz="1800" i="1" dirty="0" err="1"/>
              <a:t>n</a:t>
            </a:r>
            <a:r>
              <a:rPr lang="en-US" sz="1800" dirty="0"/>
              <a:t>), where </a:t>
            </a:r>
            <a:r>
              <a:rPr lang="en-US" sz="1800" i="1" dirty="0" err="1"/>
              <a:t>n</a:t>
            </a:r>
            <a:r>
              <a:rPr lang="en-US" sz="1800" dirty="0"/>
              <a:t> is the size (in bits) of the numbers</a:t>
            </a:r>
          </a:p>
          <a:p>
            <a:pPr lvl="1" eaLnBrk="1" hangingPunct="1"/>
            <a:r>
              <a:rPr lang="en-US" sz="1800" dirty="0"/>
              <a:t>Base an issue? - </a:t>
            </a:r>
          </a:p>
          <a:p>
            <a:pPr lvl="2" eaLnBrk="1" hangingPunct="1"/>
            <a:r>
              <a:rPr lang="en-US" sz="1600" dirty="0"/>
              <a:t>Any number </a:t>
            </a:r>
            <a:r>
              <a:rPr lang="en-US" sz="1600" i="1" dirty="0"/>
              <a:t>N</a:t>
            </a:r>
            <a:r>
              <a:rPr lang="en-US" sz="1600" dirty="0"/>
              <a:t> can represented by log</a:t>
            </a:r>
            <a:r>
              <a:rPr lang="en-US" sz="1600" i="1" baseline="-25000" dirty="0"/>
              <a:t>b</a:t>
            </a:r>
            <a:r>
              <a:rPr lang="en-US" sz="1600" dirty="0"/>
              <a:t>(</a:t>
            </a:r>
            <a:r>
              <a:rPr lang="en-US" sz="1600" i="1" dirty="0"/>
              <a:t>N</a:t>
            </a:r>
            <a:r>
              <a:rPr lang="en-US" sz="1600" dirty="0"/>
              <a:t>+1) symbols</a:t>
            </a:r>
          </a:p>
          <a:p>
            <a:pPr lvl="2" eaLnBrk="1" hangingPunct="1"/>
            <a:r>
              <a:rPr lang="en-US" sz="1600" dirty="0"/>
              <a:t>Difference between decimal and binary (3.32), is decimal addition faster? balance</a:t>
            </a:r>
          </a:p>
          <a:p>
            <a:pPr lvl="2" eaLnBrk="1" hangingPunct="1"/>
            <a:r>
              <a:rPr lang="en-US" sz="1600" dirty="0"/>
              <a:t>Constant factor between any two bases - Thus we’ll usually use binary examples going forward</a:t>
            </a:r>
          </a:p>
          <a:p>
            <a:pPr lvl="1" eaLnBrk="1" hangingPunct="1"/>
            <a:r>
              <a:rPr lang="en-US" sz="1800" dirty="0"/>
              <a:t>Can we go faster?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xfrm>
            <a:off x="2667000" y="6248400"/>
            <a:ext cx="4038600" cy="457200"/>
          </a:xfrm>
          <a:noFill/>
        </p:spPr>
        <p:txBody>
          <a:bodyPr/>
          <a:lstStyle/>
          <a:p>
            <a:r>
              <a:rPr lang="en-US" dirty="0"/>
              <a:t>CS 312 - Arithmetic and Primality</a:t>
            </a:r>
          </a:p>
        </p:txBody>
      </p:sp>
      <p:sp>
        <p:nvSpPr>
          <p:cNvPr id="72707" name="Slide Number Placeholder 5"/>
          <p:cNvSpPr>
            <a:spLocks noGrp="1"/>
          </p:cNvSpPr>
          <p:nvPr>
            <p:ph type="sldNum" sz="quarter" idx="12"/>
          </p:nvPr>
        </p:nvSpPr>
        <p:spPr>
          <a:noFill/>
        </p:spPr>
        <p:txBody>
          <a:bodyPr/>
          <a:lstStyle/>
          <a:p>
            <a:fld id="{0D721F6F-AE73-AD4A-A21B-88AF29C1113D}" type="slidenum">
              <a:rPr lang="en-US" smtClean="0"/>
              <a:pPr/>
              <a:t>40</a:t>
            </a:fld>
            <a:endParaRPr lang="en-US"/>
          </a:p>
        </p:txBody>
      </p:sp>
      <p:sp>
        <p:nvSpPr>
          <p:cNvPr id="477186" name="Rectangle 2"/>
          <p:cNvSpPr>
            <a:spLocks noGrp="1" noChangeArrowheads="1"/>
          </p:cNvSpPr>
          <p:nvPr>
            <p:ph type="title"/>
          </p:nvPr>
        </p:nvSpPr>
        <p:spPr/>
        <p:txBody>
          <a:bodyPr/>
          <a:lstStyle/>
          <a:p>
            <a:pPr eaLnBrk="1" hangingPunct="1">
              <a:defRPr/>
            </a:pPr>
            <a:r>
              <a:rPr lang="en-US">
                <a:ea typeface="+mj-ea"/>
                <a:cs typeface="+mj-cs"/>
              </a:rPr>
              <a:t>Primality notes</a:t>
            </a:r>
          </a:p>
        </p:txBody>
      </p:sp>
      <p:sp>
        <p:nvSpPr>
          <p:cNvPr id="72709" name="Rectangle 3"/>
          <p:cNvSpPr>
            <a:spLocks noGrp="1" noChangeArrowheads="1"/>
          </p:cNvSpPr>
          <p:nvPr>
            <p:ph type="body" idx="1"/>
          </p:nvPr>
        </p:nvSpPr>
        <p:spPr>
          <a:xfrm>
            <a:off x="685800" y="1447800"/>
            <a:ext cx="7772400" cy="4648200"/>
          </a:xfrm>
        </p:spPr>
        <p:txBody>
          <a:bodyPr/>
          <a:lstStyle/>
          <a:p>
            <a:pPr eaLnBrk="1" hangingPunct="1">
              <a:lnSpc>
                <a:spcPct val="90000"/>
              </a:lnSpc>
            </a:pPr>
            <a:r>
              <a:rPr lang="en-US" dirty="0"/>
              <a:t>Primality testing is efficient! - O(</a:t>
            </a:r>
            <a:r>
              <a:rPr lang="en-US" i="1" dirty="0"/>
              <a:t>n</a:t>
            </a:r>
            <a:r>
              <a:rPr lang="en-US" baseline="30000" dirty="0"/>
              <a:t>3</a:t>
            </a:r>
            <a:r>
              <a:rPr lang="en-US" dirty="0"/>
              <a:t>)</a:t>
            </a:r>
          </a:p>
          <a:p>
            <a:pPr lvl="1" eaLnBrk="1" hangingPunct="1">
              <a:lnSpc>
                <a:spcPct val="90000"/>
              </a:lnSpc>
            </a:pPr>
            <a:endParaRPr lang="en-US" dirty="0"/>
          </a:p>
        </p:txBody>
      </p:sp>
    </p:spTree>
    <p:extLst>
      <p:ext uri="{BB962C8B-B14F-4D97-AF65-F5344CB8AC3E}">
        <p14:creationId xmlns:p14="http://schemas.microsoft.com/office/powerpoint/2010/main" val="2141975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xfrm>
            <a:off x="2667000" y="6248400"/>
            <a:ext cx="4038600" cy="457200"/>
          </a:xfrm>
          <a:noFill/>
        </p:spPr>
        <p:txBody>
          <a:bodyPr/>
          <a:lstStyle/>
          <a:p>
            <a:r>
              <a:rPr lang="en-US" dirty="0"/>
              <a:t>CS 312 - Arithmetic and Primality</a:t>
            </a:r>
          </a:p>
        </p:txBody>
      </p:sp>
      <p:sp>
        <p:nvSpPr>
          <p:cNvPr id="72707" name="Slide Number Placeholder 5"/>
          <p:cNvSpPr>
            <a:spLocks noGrp="1"/>
          </p:cNvSpPr>
          <p:nvPr>
            <p:ph type="sldNum" sz="quarter" idx="12"/>
          </p:nvPr>
        </p:nvSpPr>
        <p:spPr>
          <a:noFill/>
        </p:spPr>
        <p:txBody>
          <a:bodyPr/>
          <a:lstStyle/>
          <a:p>
            <a:fld id="{0D721F6F-AE73-AD4A-A21B-88AF29C1113D}" type="slidenum">
              <a:rPr lang="en-US" smtClean="0"/>
              <a:pPr/>
              <a:t>41</a:t>
            </a:fld>
            <a:endParaRPr lang="en-US"/>
          </a:p>
        </p:txBody>
      </p:sp>
      <p:sp>
        <p:nvSpPr>
          <p:cNvPr id="477186" name="Rectangle 2"/>
          <p:cNvSpPr>
            <a:spLocks noGrp="1" noChangeArrowheads="1"/>
          </p:cNvSpPr>
          <p:nvPr>
            <p:ph type="title"/>
          </p:nvPr>
        </p:nvSpPr>
        <p:spPr/>
        <p:txBody>
          <a:bodyPr/>
          <a:lstStyle/>
          <a:p>
            <a:pPr eaLnBrk="1" hangingPunct="1">
              <a:defRPr/>
            </a:pPr>
            <a:r>
              <a:rPr lang="en-US">
                <a:ea typeface="+mj-ea"/>
                <a:cs typeface="+mj-cs"/>
              </a:rPr>
              <a:t>Primality notes</a:t>
            </a:r>
          </a:p>
        </p:txBody>
      </p:sp>
      <p:sp>
        <p:nvSpPr>
          <p:cNvPr id="72709" name="Rectangle 3"/>
          <p:cNvSpPr>
            <a:spLocks noGrp="1" noChangeArrowheads="1"/>
          </p:cNvSpPr>
          <p:nvPr>
            <p:ph type="body" idx="1"/>
          </p:nvPr>
        </p:nvSpPr>
        <p:spPr>
          <a:xfrm>
            <a:off x="685800" y="1447800"/>
            <a:ext cx="7772400" cy="4648200"/>
          </a:xfrm>
        </p:spPr>
        <p:txBody>
          <a:bodyPr/>
          <a:lstStyle/>
          <a:p>
            <a:pPr eaLnBrk="1" hangingPunct="1">
              <a:lnSpc>
                <a:spcPct val="90000"/>
              </a:lnSpc>
            </a:pPr>
            <a:r>
              <a:rPr lang="en-US" dirty="0"/>
              <a:t>Primality testing is efficient! - O(</a:t>
            </a:r>
            <a:r>
              <a:rPr lang="en-US" i="1" dirty="0"/>
              <a:t>n</a:t>
            </a:r>
            <a:r>
              <a:rPr lang="en-US" baseline="30000" dirty="0"/>
              <a:t>3</a:t>
            </a:r>
            <a:r>
              <a:rPr lang="en-US" dirty="0"/>
              <a:t>)</a:t>
            </a:r>
          </a:p>
          <a:p>
            <a:pPr eaLnBrk="1" hangingPunct="1">
              <a:lnSpc>
                <a:spcPct val="90000"/>
              </a:lnSpc>
            </a:pPr>
            <a:r>
              <a:rPr lang="en-US" dirty="0"/>
              <a:t>In practical algorithms </a:t>
            </a:r>
            <a:r>
              <a:rPr lang="en-US" i="1" dirty="0"/>
              <a:t>k</a:t>
            </a:r>
            <a:r>
              <a:rPr lang="en-US" dirty="0"/>
              <a:t> = 1 and </a:t>
            </a:r>
            <a:r>
              <a:rPr lang="en-US" i="1" dirty="0"/>
              <a:t>a </a:t>
            </a:r>
            <a:r>
              <a:rPr lang="en-US" dirty="0"/>
              <a:t>= 2 is sufficient since for large numbers as it is extremely rare for a composite to pass the test with </a:t>
            </a:r>
            <a:r>
              <a:rPr lang="en-US" i="1" dirty="0"/>
              <a:t>a </a:t>
            </a:r>
            <a:r>
              <a:rPr lang="en-US" dirty="0"/>
              <a:t>= 2</a:t>
            </a:r>
          </a:p>
          <a:p>
            <a:pPr eaLnBrk="1" hangingPunct="1">
              <a:lnSpc>
                <a:spcPct val="90000"/>
              </a:lnSpc>
            </a:pPr>
            <a:r>
              <a:rPr lang="en-US" dirty="0"/>
              <a:t>To be extremely safe some use </a:t>
            </a:r>
            <a:r>
              <a:rPr lang="en-US" i="1" dirty="0"/>
              <a:t>a </a:t>
            </a:r>
            <a:r>
              <a:rPr lang="en-US" dirty="0"/>
              <a:t>= {2, 3, 5}</a:t>
            </a:r>
          </a:p>
          <a:p>
            <a:pPr lvl="1" eaLnBrk="1" hangingPunct="1">
              <a:lnSpc>
                <a:spcPct val="90000"/>
              </a:lnSpc>
            </a:pPr>
            <a:endParaRPr lang="en-US" dirty="0"/>
          </a:p>
        </p:txBody>
      </p:sp>
    </p:spTree>
    <p:extLst>
      <p:ext uri="{BB962C8B-B14F-4D97-AF65-F5344CB8AC3E}">
        <p14:creationId xmlns:p14="http://schemas.microsoft.com/office/powerpoint/2010/main" val="475986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58DE-3673-4D2E-1CDE-B8045E2403C9}"/>
              </a:ext>
            </a:extLst>
          </p:cNvPr>
          <p:cNvSpPr>
            <a:spLocks noGrp="1"/>
          </p:cNvSpPr>
          <p:nvPr>
            <p:ph type="title"/>
          </p:nvPr>
        </p:nvSpPr>
        <p:spPr/>
        <p:txBody>
          <a:bodyPr/>
          <a:lstStyle/>
          <a:p>
            <a:r>
              <a:rPr lang="en-US" dirty="0"/>
              <a:t>Carmichael numbers</a:t>
            </a:r>
          </a:p>
        </p:txBody>
      </p:sp>
      <p:sp>
        <p:nvSpPr>
          <p:cNvPr id="3" name="Content Placeholder 2">
            <a:extLst>
              <a:ext uri="{FF2B5EF4-FFF2-40B4-BE49-F238E27FC236}">
                <a16:creationId xmlns:a16="http://schemas.microsoft.com/office/drawing/2014/main" id="{28D68ED8-C46A-3242-6BA0-BA1D4ADEE075}"/>
              </a:ext>
            </a:extLst>
          </p:cNvPr>
          <p:cNvSpPr>
            <a:spLocks noGrp="1"/>
          </p:cNvSpPr>
          <p:nvPr>
            <p:ph idx="1"/>
          </p:nvPr>
        </p:nvSpPr>
        <p:spPr/>
        <p:txBody>
          <a:bodyPr>
            <a:normAutofit lnSpcReduction="10000"/>
          </a:bodyPr>
          <a:lstStyle/>
          <a:p>
            <a:pPr eaLnBrk="1" hangingPunct="1">
              <a:lnSpc>
                <a:spcPct val="90000"/>
              </a:lnSpc>
            </a:pPr>
            <a:r>
              <a:rPr lang="en-US" dirty="0"/>
              <a:t>There are an infinite but rare set of composite numbers which pass the Fermat test for all </a:t>
            </a:r>
            <a:r>
              <a:rPr lang="en-US" i="1" dirty="0"/>
              <a:t>a</a:t>
            </a:r>
            <a:r>
              <a:rPr lang="en-US" i="1" baseline="-25000" dirty="0"/>
              <a:t>i</a:t>
            </a:r>
            <a:r>
              <a:rPr lang="en-US" dirty="0"/>
              <a:t> relatively prime to the number</a:t>
            </a:r>
          </a:p>
          <a:p>
            <a:pPr lvl="1" eaLnBrk="1" hangingPunct="1">
              <a:lnSpc>
                <a:spcPct val="90000"/>
              </a:lnSpc>
            </a:pPr>
            <a:r>
              <a:rPr lang="en-US" dirty="0"/>
              <a:t>Two integers are relatively prime if their greatest common denominator is 1</a:t>
            </a:r>
          </a:p>
          <a:p>
            <a:pPr lvl="1" eaLnBrk="1" hangingPunct="1">
              <a:lnSpc>
                <a:spcPct val="90000"/>
              </a:lnSpc>
            </a:pPr>
            <a:r>
              <a:rPr lang="en-US" dirty="0"/>
              <a:t>The probability that two random numbers are relatively prime is ~60.8%</a:t>
            </a:r>
          </a:p>
          <a:p>
            <a:pPr lvl="1" eaLnBrk="1" hangingPunct="1">
              <a:lnSpc>
                <a:spcPct val="90000"/>
              </a:lnSpc>
            </a:pPr>
            <a:r>
              <a:rPr lang="en-US" dirty="0">
                <a:effectLst/>
                <a:latin typeface="Times New Roman" panose="02020603050405020304" pitchFamily="18" charset="0"/>
                <a:ea typeface="Calibri" panose="020F0502020204030204" pitchFamily="34" charset="0"/>
                <a:cs typeface="Times New Roman (Body CS)"/>
              </a:rPr>
              <a:t>Thus, the Fermat test will still usually detect a Carmichael number as composite, but not in the case where the </a:t>
            </a:r>
            <a:r>
              <a:rPr lang="en-US" i="1" dirty="0">
                <a:effectLst/>
                <a:latin typeface="Times New Roman" panose="02020603050405020304" pitchFamily="18" charset="0"/>
                <a:ea typeface="Calibri" panose="020F0502020204030204" pitchFamily="34" charset="0"/>
                <a:cs typeface="Times New Roman (Body CS)"/>
              </a:rPr>
              <a:t>a</a:t>
            </a:r>
            <a:r>
              <a:rPr lang="en-US" i="1" baseline="-25000" dirty="0">
                <a:effectLst/>
                <a:latin typeface="Times New Roman" panose="02020603050405020304" pitchFamily="18" charset="0"/>
                <a:ea typeface="Calibri" panose="020F0502020204030204" pitchFamily="34" charset="0"/>
                <a:cs typeface="Times New Roman (Body CS)"/>
              </a:rPr>
              <a:t>i</a:t>
            </a:r>
            <a:r>
              <a:rPr lang="en-US" dirty="0">
                <a:effectLst/>
                <a:latin typeface="Times New Roman" panose="02020603050405020304" pitchFamily="18" charset="0"/>
                <a:ea typeface="Calibri" panose="020F0502020204030204" pitchFamily="34" charset="0"/>
                <a:cs typeface="Times New Roman (Body CS)"/>
              </a:rPr>
              <a:t> that are randomly chosen happen to be all relatively prime to the number, which becomes less likely as </a:t>
            </a:r>
            <a:r>
              <a:rPr lang="en-US" i="1" dirty="0">
                <a:effectLst/>
                <a:latin typeface="Times New Roman" panose="02020603050405020304" pitchFamily="18" charset="0"/>
                <a:ea typeface="Calibri" panose="020F0502020204030204" pitchFamily="34" charset="0"/>
                <a:cs typeface="Times New Roman (Body CS)"/>
              </a:rPr>
              <a:t>k</a:t>
            </a:r>
            <a:r>
              <a:rPr lang="en-US" dirty="0">
                <a:effectLst/>
                <a:latin typeface="Times New Roman" panose="02020603050405020304" pitchFamily="18" charset="0"/>
                <a:ea typeface="Calibri" panose="020F0502020204030204" pitchFamily="34" charset="0"/>
                <a:cs typeface="Times New Roman (Body CS)"/>
              </a:rPr>
              <a:t> increases</a:t>
            </a:r>
            <a:endParaRPr lang="en-US" dirty="0"/>
          </a:p>
          <a:p>
            <a:pPr eaLnBrk="1" hangingPunct="1">
              <a:lnSpc>
                <a:spcPct val="90000"/>
              </a:lnSpc>
            </a:pPr>
            <a:r>
              <a:rPr lang="en-US" dirty="0"/>
              <a:t>These can be dealt with to a greater degree using more refined primality testing</a:t>
            </a:r>
          </a:p>
          <a:p>
            <a:pPr eaLnBrk="1" hangingPunct="1">
              <a:lnSpc>
                <a:spcPct val="90000"/>
              </a:lnSpc>
            </a:pPr>
            <a:r>
              <a:rPr lang="en-US" dirty="0"/>
              <a:t>You will implement one of these (Miller-Rabin) for your project</a:t>
            </a:r>
          </a:p>
          <a:p>
            <a:endParaRPr lang="en-US" dirty="0"/>
          </a:p>
        </p:txBody>
      </p:sp>
      <p:sp>
        <p:nvSpPr>
          <p:cNvPr id="4" name="Footer Placeholder 3">
            <a:extLst>
              <a:ext uri="{FF2B5EF4-FFF2-40B4-BE49-F238E27FC236}">
                <a16:creationId xmlns:a16="http://schemas.microsoft.com/office/drawing/2014/main" id="{0B612306-A536-8085-21CB-282A23F35702}"/>
              </a:ext>
            </a:extLst>
          </p:cNvPr>
          <p:cNvSpPr>
            <a:spLocks noGrp="1"/>
          </p:cNvSpPr>
          <p:nvPr>
            <p:ph type="ftr" sz="quarter" idx="11"/>
          </p:nvPr>
        </p:nvSpPr>
        <p:spPr/>
        <p:txBody>
          <a:bodyPr/>
          <a:lstStyle/>
          <a:p>
            <a:pPr>
              <a:defRPr/>
            </a:pPr>
            <a:r>
              <a:rPr lang="en-US"/>
              <a:t>CS 312 - Arithmetic and Primality</a:t>
            </a:r>
          </a:p>
        </p:txBody>
      </p:sp>
      <p:sp>
        <p:nvSpPr>
          <p:cNvPr id="5" name="Slide Number Placeholder 4">
            <a:extLst>
              <a:ext uri="{FF2B5EF4-FFF2-40B4-BE49-F238E27FC236}">
                <a16:creationId xmlns:a16="http://schemas.microsoft.com/office/drawing/2014/main" id="{4F7204B5-339A-A1FD-534C-E459AA677AF2}"/>
              </a:ext>
            </a:extLst>
          </p:cNvPr>
          <p:cNvSpPr>
            <a:spLocks noGrp="1"/>
          </p:cNvSpPr>
          <p:nvPr>
            <p:ph type="sldNum" sz="quarter" idx="12"/>
          </p:nvPr>
        </p:nvSpPr>
        <p:spPr/>
        <p:txBody>
          <a:bodyPr/>
          <a:lstStyle/>
          <a:p>
            <a:pPr>
              <a:defRPr/>
            </a:pPr>
            <a:fld id="{2B3F5DAD-81FB-424C-9F73-102BD33ADEAF}" type="slidenum">
              <a:rPr lang="en-US" smtClean="0"/>
              <a:pPr>
                <a:defRPr/>
              </a:pPr>
              <a:t>42</a:t>
            </a:fld>
            <a:endParaRPr lang="en-US"/>
          </a:p>
        </p:txBody>
      </p:sp>
    </p:spTree>
    <p:extLst>
      <p:ext uri="{BB962C8B-B14F-4D97-AF65-F5344CB8AC3E}">
        <p14:creationId xmlns:p14="http://schemas.microsoft.com/office/powerpoint/2010/main" val="1164811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FB81-CF3C-F048-9583-21174463CA17}"/>
              </a:ext>
            </a:extLst>
          </p:cNvPr>
          <p:cNvSpPr>
            <a:spLocks noGrp="1"/>
          </p:cNvSpPr>
          <p:nvPr>
            <p:ph type="title"/>
          </p:nvPr>
        </p:nvSpPr>
        <p:spPr/>
        <p:txBody>
          <a:bodyPr/>
          <a:lstStyle/>
          <a:p>
            <a:r>
              <a:rPr lang="en-US" dirty="0"/>
              <a:t>Fermat Project</a:t>
            </a:r>
          </a:p>
        </p:txBody>
      </p:sp>
      <p:sp>
        <p:nvSpPr>
          <p:cNvPr id="3" name="Content Placeholder 2">
            <a:extLst>
              <a:ext uri="{FF2B5EF4-FFF2-40B4-BE49-F238E27FC236}">
                <a16:creationId xmlns:a16="http://schemas.microsoft.com/office/drawing/2014/main" id="{26850168-C26D-DF42-B2A9-590A6757DD06}"/>
              </a:ext>
            </a:extLst>
          </p:cNvPr>
          <p:cNvSpPr>
            <a:spLocks noGrp="1"/>
          </p:cNvSpPr>
          <p:nvPr>
            <p:ph idx="1"/>
          </p:nvPr>
        </p:nvSpPr>
        <p:spPr/>
        <p:txBody>
          <a:bodyPr/>
          <a:lstStyle/>
          <a:p>
            <a:r>
              <a:rPr lang="en-US" dirty="0"/>
              <a:t>Review Project together</a:t>
            </a:r>
          </a:p>
          <a:p>
            <a:r>
              <a:rPr lang="en-US" dirty="0"/>
              <a:t>This project is a little easier than others but has a shorter time until the due date </a:t>
            </a:r>
          </a:p>
          <a:p>
            <a:pPr lvl="1"/>
            <a:r>
              <a:rPr lang="en-US" dirty="0"/>
              <a:t>Remember the "Design Experience!" </a:t>
            </a:r>
          </a:p>
          <a:p>
            <a:pPr lvl="1"/>
            <a:r>
              <a:rPr lang="en-US" dirty="0"/>
              <a:t>Notes about Miller-Rabin are in the project description</a:t>
            </a:r>
          </a:p>
        </p:txBody>
      </p:sp>
      <p:sp>
        <p:nvSpPr>
          <p:cNvPr id="4" name="Footer Placeholder 3">
            <a:extLst>
              <a:ext uri="{FF2B5EF4-FFF2-40B4-BE49-F238E27FC236}">
                <a16:creationId xmlns:a16="http://schemas.microsoft.com/office/drawing/2014/main" id="{54B47D49-B694-5141-8490-1B619EE9F50D}"/>
              </a:ext>
            </a:extLst>
          </p:cNvPr>
          <p:cNvSpPr>
            <a:spLocks noGrp="1"/>
          </p:cNvSpPr>
          <p:nvPr>
            <p:ph type="ftr" sz="quarter" idx="11"/>
          </p:nvPr>
        </p:nvSpPr>
        <p:spPr>
          <a:xfrm>
            <a:off x="2895600" y="6248400"/>
            <a:ext cx="3733800" cy="457200"/>
          </a:xfrm>
        </p:spPr>
        <p:txBody>
          <a:bodyPr/>
          <a:lstStyle/>
          <a:p>
            <a:pPr>
              <a:defRPr/>
            </a:pPr>
            <a:r>
              <a:rPr lang="en-US"/>
              <a:t>CS 312 - Arithmetic and Primality</a:t>
            </a:r>
            <a:endParaRPr lang="en-US" dirty="0"/>
          </a:p>
        </p:txBody>
      </p:sp>
      <p:sp>
        <p:nvSpPr>
          <p:cNvPr id="5" name="Slide Number Placeholder 4">
            <a:extLst>
              <a:ext uri="{FF2B5EF4-FFF2-40B4-BE49-F238E27FC236}">
                <a16:creationId xmlns:a16="http://schemas.microsoft.com/office/drawing/2014/main" id="{7EC0E75D-F305-3F47-B2FB-B6296D82B03B}"/>
              </a:ext>
            </a:extLst>
          </p:cNvPr>
          <p:cNvSpPr>
            <a:spLocks noGrp="1"/>
          </p:cNvSpPr>
          <p:nvPr>
            <p:ph type="sldNum" sz="quarter" idx="12"/>
          </p:nvPr>
        </p:nvSpPr>
        <p:spPr/>
        <p:txBody>
          <a:bodyPr/>
          <a:lstStyle/>
          <a:p>
            <a:pPr>
              <a:defRPr/>
            </a:pPr>
            <a:fld id="{2B3F5DAD-81FB-424C-9F73-102BD33ADEAF}" type="slidenum">
              <a:rPr lang="en-US" smtClean="0"/>
              <a:pPr>
                <a:defRPr/>
              </a:pPr>
              <a:t>43</a:t>
            </a:fld>
            <a:endParaRPr lang="en-US"/>
          </a:p>
        </p:txBody>
      </p:sp>
    </p:spTree>
    <p:extLst>
      <p:ext uri="{BB962C8B-B14F-4D97-AF65-F5344CB8AC3E}">
        <p14:creationId xmlns:p14="http://schemas.microsoft.com/office/powerpoint/2010/main" val="340897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312 - Arithmetic and Primality</a:t>
            </a:r>
          </a:p>
        </p:txBody>
      </p:sp>
      <p:sp>
        <p:nvSpPr>
          <p:cNvPr id="19459" name="Slide Number Placeholder 5"/>
          <p:cNvSpPr>
            <a:spLocks noGrp="1"/>
          </p:cNvSpPr>
          <p:nvPr>
            <p:ph type="sldNum" sz="quarter" idx="12"/>
          </p:nvPr>
        </p:nvSpPr>
        <p:spPr>
          <a:noFill/>
        </p:spPr>
        <p:txBody>
          <a:bodyPr/>
          <a:lstStyle/>
          <a:p>
            <a:fld id="{BA2CAEB5-4F14-E845-983C-CCBB055E0FFF}" type="slidenum">
              <a:rPr lang="en-US" smtClean="0"/>
              <a:pPr/>
              <a:t>5</a:t>
            </a:fld>
            <a:endParaRPr lang="en-US"/>
          </a:p>
        </p:txBody>
      </p:sp>
      <p:sp>
        <p:nvSpPr>
          <p:cNvPr id="440322" name="Rectangle 2"/>
          <p:cNvSpPr>
            <a:spLocks noGrp="1" noChangeArrowheads="1"/>
          </p:cNvSpPr>
          <p:nvPr>
            <p:ph type="title"/>
          </p:nvPr>
        </p:nvSpPr>
        <p:spPr/>
        <p:txBody>
          <a:bodyPr/>
          <a:lstStyle/>
          <a:p>
            <a:pPr eaLnBrk="1" hangingPunct="1">
              <a:defRPr/>
            </a:pPr>
            <a:r>
              <a:rPr lang="en-US">
                <a:ea typeface="+mj-ea"/>
                <a:cs typeface="+mj-cs"/>
              </a:rPr>
              <a:t>Addition</a:t>
            </a:r>
          </a:p>
        </p:txBody>
      </p:sp>
      <p:sp>
        <p:nvSpPr>
          <p:cNvPr id="19461" name="Rectangle 3"/>
          <p:cNvSpPr>
            <a:spLocks noGrp="1" noChangeArrowheads="1"/>
          </p:cNvSpPr>
          <p:nvPr>
            <p:ph type="body" idx="1"/>
          </p:nvPr>
        </p:nvSpPr>
        <p:spPr>
          <a:xfrm>
            <a:off x="533400" y="1676400"/>
            <a:ext cx="8153400" cy="4419600"/>
          </a:xfrm>
        </p:spPr>
        <p:txBody>
          <a:bodyPr/>
          <a:lstStyle/>
          <a:p>
            <a:pPr eaLnBrk="1" hangingPunct="1"/>
            <a:r>
              <a:rPr lang="en-US" sz="2000" dirty="0"/>
              <a:t>Addition of two numbers of length </a:t>
            </a:r>
            <a:r>
              <a:rPr lang="en-US" sz="2000" i="1" dirty="0" err="1"/>
              <a:t>n</a:t>
            </a:r>
            <a:endParaRPr lang="en-US" sz="2000" i="1" dirty="0"/>
          </a:p>
          <a:p>
            <a:pPr lvl="1" eaLnBrk="1" hangingPunct="1"/>
            <a:r>
              <a:rPr lang="en-US" sz="1800" dirty="0"/>
              <a:t>Pad smaller number with leading 0’s if necessary</a:t>
            </a:r>
          </a:p>
          <a:p>
            <a:pPr lvl="1" eaLnBrk="1" hangingPunct="1"/>
            <a:r>
              <a:rPr lang="en-US" sz="1800" dirty="0"/>
              <a:t>At each step 3 single digit numbers (including carry) are added to create a 2 digit number (could have a leading 0)</a:t>
            </a:r>
          </a:p>
          <a:p>
            <a:pPr lvl="1" eaLnBrk="1" hangingPunct="1"/>
            <a:r>
              <a:rPr lang="en-US" sz="1800" dirty="0"/>
              <a:t>Time needed: Each 3 digit add is constant time, so </a:t>
            </a:r>
            <a:r>
              <a:rPr lang="en-US" sz="1800" i="1" dirty="0" err="1"/>
              <a:t>c</a:t>
            </a:r>
            <a:r>
              <a:rPr lang="en-US" sz="1800" dirty="0" err="1"/>
              <a:t>·</a:t>
            </a:r>
            <a:r>
              <a:rPr lang="en-US" sz="1800" i="1" dirty="0" err="1"/>
              <a:t>n</a:t>
            </a:r>
            <a:r>
              <a:rPr lang="en-US" sz="1800" i="1" dirty="0"/>
              <a:t>   </a:t>
            </a:r>
            <a:r>
              <a:rPr lang="en-US" sz="1800" dirty="0"/>
              <a:t>(which is linear)</a:t>
            </a:r>
          </a:p>
          <a:p>
            <a:pPr lvl="1" eaLnBrk="1" hangingPunct="1"/>
            <a:r>
              <a:rPr lang="en-US" sz="1800" dirty="0"/>
              <a:t>Complexity </a:t>
            </a:r>
            <a:r>
              <a:rPr lang="en-US" sz="1800" dirty="0" err="1"/>
              <a:t>O(</a:t>
            </a:r>
            <a:r>
              <a:rPr lang="en-US" sz="1800" i="1" dirty="0" err="1"/>
              <a:t>n</a:t>
            </a:r>
            <a:r>
              <a:rPr lang="en-US" sz="1800" dirty="0"/>
              <a:t>), where </a:t>
            </a:r>
            <a:r>
              <a:rPr lang="en-US" sz="1800" i="1" dirty="0" err="1"/>
              <a:t>n</a:t>
            </a:r>
            <a:r>
              <a:rPr lang="en-US" sz="1800" dirty="0"/>
              <a:t> is the size (in bits) of the numbers</a:t>
            </a:r>
          </a:p>
          <a:p>
            <a:pPr lvl="1" eaLnBrk="1" hangingPunct="1"/>
            <a:r>
              <a:rPr lang="en-US" sz="1800" dirty="0"/>
              <a:t>Base an issue? - </a:t>
            </a:r>
          </a:p>
          <a:p>
            <a:pPr lvl="2" eaLnBrk="1" hangingPunct="1"/>
            <a:r>
              <a:rPr lang="en-US" sz="1600" dirty="0"/>
              <a:t>Any number </a:t>
            </a:r>
            <a:r>
              <a:rPr lang="en-US" sz="1600" i="1" dirty="0"/>
              <a:t>N</a:t>
            </a:r>
            <a:r>
              <a:rPr lang="en-US" sz="1600" dirty="0"/>
              <a:t> can represented by log</a:t>
            </a:r>
            <a:r>
              <a:rPr lang="en-US" sz="1600" i="1" baseline="-25000" dirty="0"/>
              <a:t>b</a:t>
            </a:r>
            <a:r>
              <a:rPr lang="en-US" sz="1600" dirty="0"/>
              <a:t>(</a:t>
            </a:r>
            <a:r>
              <a:rPr lang="en-US" sz="1600" i="1" dirty="0"/>
              <a:t>N</a:t>
            </a:r>
            <a:r>
              <a:rPr lang="en-US" sz="1600" dirty="0"/>
              <a:t>+1) symbols</a:t>
            </a:r>
          </a:p>
          <a:p>
            <a:pPr lvl="2" eaLnBrk="1" hangingPunct="1"/>
            <a:r>
              <a:rPr lang="en-US" sz="1600" dirty="0"/>
              <a:t>Difference between decimal and binary (3.32), is decimal addition faster? balance</a:t>
            </a:r>
          </a:p>
          <a:p>
            <a:pPr lvl="2" eaLnBrk="1" hangingPunct="1"/>
            <a:r>
              <a:rPr lang="en-US" sz="1600" dirty="0"/>
              <a:t>Constant factor between any two bases - Thus we’ll usually use binary examples going forward</a:t>
            </a:r>
          </a:p>
          <a:p>
            <a:pPr lvl="1" eaLnBrk="1" hangingPunct="1"/>
            <a:r>
              <a:rPr lang="en-US" sz="1800" dirty="0"/>
              <a:t>Can we go faster? </a:t>
            </a:r>
          </a:p>
          <a:p>
            <a:pPr lvl="2" eaLnBrk="1" hangingPunct="1"/>
            <a:r>
              <a:rPr lang="en-US" sz="1800" dirty="0"/>
              <a:t>Why not?</a:t>
            </a:r>
          </a:p>
          <a:p>
            <a:pPr lvl="2" eaLnBrk="1" hangingPunct="1"/>
            <a:r>
              <a:rPr lang="en-US" sz="1800" dirty="0"/>
              <a:t>Thus, addition is also </a:t>
            </a:r>
            <a:r>
              <a:rPr lang="en-US" sz="1800" dirty="0">
                <a:sym typeface="Symbol" charset="2"/>
              </a:rPr>
              <a:t></a:t>
            </a:r>
            <a:r>
              <a:rPr lang="en-US" sz="1800" dirty="0"/>
              <a:t>(</a:t>
            </a:r>
            <a:r>
              <a:rPr lang="en-US" sz="1800" i="1" dirty="0"/>
              <a:t>n</a:t>
            </a:r>
            <a:r>
              <a:rPr lang="en-US" sz="1800" dirty="0"/>
              <a:t>), and space complexity is also </a:t>
            </a:r>
            <a:r>
              <a:rPr lang="en-US" sz="1800" dirty="0">
                <a:sym typeface="Symbol" charset="2"/>
              </a:rPr>
              <a:t></a:t>
            </a:r>
            <a:r>
              <a:rPr lang="en-US" sz="1800" dirty="0"/>
              <a:t>(</a:t>
            </a:r>
            <a:r>
              <a:rPr lang="en-US" sz="1800" i="1" dirty="0"/>
              <a:t>n</a:t>
            </a:r>
            <a:r>
              <a:rPr lang="en-US" sz="1800" dirty="0"/>
              <a:t>)</a:t>
            </a:r>
          </a:p>
        </p:txBody>
      </p:sp>
    </p:spTree>
    <p:extLst>
      <p:ext uri="{BB962C8B-B14F-4D97-AF65-F5344CB8AC3E}">
        <p14:creationId xmlns:p14="http://schemas.microsoft.com/office/powerpoint/2010/main" val="88588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a:t>CS 312 - Arithmetic and Primality</a:t>
            </a:r>
          </a:p>
        </p:txBody>
      </p:sp>
      <p:sp>
        <p:nvSpPr>
          <p:cNvPr id="23555" name="Slide Number Placeholder 5"/>
          <p:cNvSpPr>
            <a:spLocks noGrp="1"/>
          </p:cNvSpPr>
          <p:nvPr>
            <p:ph type="sldNum" sz="quarter" idx="12"/>
          </p:nvPr>
        </p:nvSpPr>
        <p:spPr>
          <a:noFill/>
        </p:spPr>
        <p:txBody>
          <a:bodyPr/>
          <a:lstStyle/>
          <a:p>
            <a:fld id="{27B23576-0804-8D4A-BF0A-1612E55B16A2}" type="slidenum">
              <a:rPr lang="en-US" smtClean="0"/>
              <a:pPr/>
              <a:t>6</a:t>
            </a:fld>
            <a:endParaRPr lang="en-US"/>
          </a:p>
        </p:txBody>
      </p:sp>
      <p:sp>
        <p:nvSpPr>
          <p:cNvPr id="441346" name="Rectangle 2"/>
          <p:cNvSpPr>
            <a:spLocks noGrp="1" noChangeArrowheads="1"/>
          </p:cNvSpPr>
          <p:nvPr>
            <p:ph type="title"/>
          </p:nvPr>
        </p:nvSpPr>
        <p:spPr>
          <a:xfrm>
            <a:off x="609600" y="381000"/>
            <a:ext cx="7772400" cy="838200"/>
          </a:xfrm>
        </p:spPr>
        <p:txBody>
          <a:bodyPr/>
          <a:lstStyle/>
          <a:p>
            <a:pPr eaLnBrk="1" hangingPunct="1">
              <a:defRPr/>
            </a:pPr>
            <a:r>
              <a:rPr lang="en-US" dirty="0">
                <a:ea typeface="+mj-ea"/>
                <a:cs typeface="+mj-cs"/>
              </a:rPr>
              <a:t>Important Point</a:t>
            </a:r>
          </a:p>
        </p:txBody>
      </p:sp>
      <p:sp>
        <p:nvSpPr>
          <p:cNvPr id="23557" name="Rectangle 3"/>
          <p:cNvSpPr>
            <a:spLocks noGrp="1" noChangeArrowheads="1"/>
          </p:cNvSpPr>
          <p:nvPr>
            <p:ph type="body" idx="1"/>
          </p:nvPr>
        </p:nvSpPr>
        <p:spPr>
          <a:xfrm>
            <a:off x="685800" y="1219200"/>
            <a:ext cx="7848600" cy="4876800"/>
          </a:xfrm>
        </p:spPr>
        <p:txBody>
          <a:bodyPr>
            <a:normAutofit fontScale="92500"/>
          </a:bodyPr>
          <a:lstStyle/>
          <a:p>
            <a:pPr eaLnBrk="1" hangingPunct="1"/>
            <a:r>
              <a:rPr lang="en-US" sz="1900" dirty="0"/>
              <a:t>Isn’t addition in a computer just 1 time step?</a:t>
            </a:r>
          </a:p>
          <a:p>
            <a:pPr eaLnBrk="1" hangingPunct="1"/>
            <a:r>
              <a:rPr lang="en-US" sz="1900" dirty="0"/>
              <a:t>Yes, </a:t>
            </a:r>
            <a:r>
              <a:rPr lang="en-US" sz="1900" u="sng" dirty="0"/>
              <a:t>If</a:t>
            </a:r>
            <a:r>
              <a:rPr lang="en-US" sz="1900" dirty="0"/>
              <a:t> the size of the numbers are </a:t>
            </a:r>
            <a:r>
              <a:rPr lang="en-US" sz="1900" i="1" dirty="0"/>
              <a:t>fixed </a:t>
            </a:r>
            <a:r>
              <a:rPr lang="en-US" sz="1900" dirty="0"/>
              <a:t>(i.e. will not exceed a max value)</a:t>
            </a:r>
            <a:endParaRPr lang="en-US" sz="1900" i="1" dirty="0"/>
          </a:p>
          <a:p>
            <a:pPr lvl="1" eaLnBrk="1" hangingPunct="1"/>
            <a:r>
              <a:rPr lang="en-US" sz="1700" dirty="0"/>
              <a:t>32/64/128 bit computer word - 1 step if we assume numbers within the word size because of hardware parallelism.</a:t>
            </a:r>
          </a:p>
          <a:p>
            <a:pPr lvl="1" eaLnBrk="1" hangingPunct="1"/>
            <a:r>
              <a:rPr lang="en-US" sz="1700" dirty="0"/>
              <a:t>Would if bigger (double </a:t>
            </a:r>
            <a:r>
              <a:rPr lang="en-US" sz="1700" dirty="0" err="1"/>
              <a:t>int</a:t>
            </a:r>
            <a:r>
              <a:rPr lang="en-US" sz="1700" dirty="0"/>
              <a:t>), but still fixed.  Then still </a:t>
            </a:r>
            <a:r>
              <a:rPr lang="en-US" sz="1700" i="1" dirty="0"/>
              <a:t>c</a:t>
            </a:r>
            <a:r>
              <a:rPr lang="en-US" sz="1700" dirty="0"/>
              <a:t>·(1).</a:t>
            </a:r>
          </a:p>
          <a:p>
            <a:pPr lvl="1" eaLnBrk="1" hangingPunct="1"/>
            <a:r>
              <a:rPr lang="en-US" sz="1700" dirty="0"/>
              <a:t>Addition is O(</a:t>
            </a:r>
            <a:r>
              <a:rPr lang="en-US" sz="1700" i="1" dirty="0"/>
              <a:t>n</a:t>
            </a:r>
            <a:r>
              <a:rPr lang="en-US" sz="1700" dirty="0"/>
              <a:t>) when length </a:t>
            </a:r>
            <a:r>
              <a:rPr lang="en-US" sz="1700" i="1" dirty="0"/>
              <a:t>n </a:t>
            </a:r>
            <a:r>
              <a:rPr lang="en-US" sz="1700" dirty="0"/>
              <a:t>of number can be </a:t>
            </a:r>
            <a:r>
              <a:rPr lang="en-US" sz="1700" i="1" dirty="0"/>
              <a:t>arbitrarily </a:t>
            </a:r>
            <a:r>
              <a:rPr lang="en-US" sz="1700" dirty="0"/>
              <a:t>large, O(1) if not</a:t>
            </a:r>
          </a:p>
          <a:p>
            <a:pPr eaLnBrk="1" hangingPunct="1"/>
            <a:r>
              <a:rPr lang="en-US" sz="1900" dirty="0"/>
              <a:t>For most applications, the problem size will </a:t>
            </a:r>
            <a:r>
              <a:rPr lang="en-US" sz="1900" i="1" dirty="0"/>
              <a:t>not</a:t>
            </a:r>
            <a:r>
              <a:rPr lang="en-US" sz="1900" dirty="0"/>
              <a:t> be tied to size of the specific data elements (numbers, strings, etc.) but to the number of data elements because the elements are usually not arbitrarily large (e.g. names, etc.)</a:t>
            </a:r>
          </a:p>
          <a:p>
            <a:pPr eaLnBrk="1" hangingPunct="1"/>
            <a:r>
              <a:rPr lang="en-US" sz="1900" dirty="0"/>
              <a:t>What is the complexity of adding two arrays each containing </a:t>
            </a:r>
            <a:r>
              <a:rPr lang="en-US" sz="1900" i="1" dirty="0"/>
              <a:t>m </a:t>
            </a:r>
            <a:r>
              <a:rPr lang="en-US" sz="1900" dirty="0"/>
              <a:t>fixed size numbers? - common</a:t>
            </a:r>
          </a:p>
          <a:p>
            <a:pPr eaLnBrk="1" hangingPunct="1"/>
            <a:r>
              <a:rPr lang="en-US" sz="1900" dirty="0"/>
              <a:t>What is the complexity of adding two arrays each containing </a:t>
            </a:r>
            <a:r>
              <a:rPr lang="en-US" sz="1900" i="1" dirty="0"/>
              <a:t>m </a:t>
            </a:r>
            <a:r>
              <a:rPr lang="en-US" sz="1900" dirty="0"/>
              <a:t>numbers of arbitrary size </a:t>
            </a:r>
            <a:r>
              <a:rPr lang="en-US" sz="1900" i="1" dirty="0"/>
              <a:t>n</a:t>
            </a:r>
            <a:r>
              <a:rPr lang="en-US" sz="1900" dirty="0"/>
              <a:t>? - less common</a:t>
            </a:r>
            <a:endParaRPr lang="en-US" sz="1300" dirty="0"/>
          </a:p>
          <a:p>
            <a:pPr eaLnBrk="1" hangingPunct="1"/>
            <a:r>
              <a:rPr lang="en-US" sz="2000" dirty="0"/>
              <a:t>Typically work with fixed size data elements, where our concern is number of elements, rather than varying size of the elements, but for the moment…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t>CS 312 - Arithmetic and Primality</a:t>
            </a:r>
          </a:p>
        </p:txBody>
      </p:sp>
      <p:sp>
        <p:nvSpPr>
          <p:cNvPr id="25603" name="Slide Number Placeholder 5"/>
          <p:cNvSpPr>
            <a:spLocks noGrp="1"/>
          </p:cNvSpPr>
          <p:nvPr>
            <p:ph type="sldNum" sz="quarter" idx="12"/>
          </p:nvPr>
        </p:nvSpPr>
        <p:spPr>
          <a:noFill/>
        </p:spPr>
        <p:txBody>
          <a:bodyPr/>
          <a:lstStyle/>
          <a:p>
            <a:fld id="{11B0C4BA-8678-2742-B247-6EA191651155}" type="slidenum">
              <a:rPr lang="en-US" smtClean="0"/>
              <a:pPr/>
              <a:t>7</a:t>
            </a:fld>
            <a:endParaRPr lang="en-US"/>
          </a:p>
        </p:txBody>
      </p:sp>
      <p:sp>
        <p:nvSpPr>
          <p:cNvPr id="442370" name="Rectangle 2"/>
          <p:cNvSpPr>
            <a:spLocks noGrp="1" noChangeArrowheads="1"/>
          </p:cNvSpPr>
          <p:nvPr>
            <p:ph type="title"/>
          </p:nvPr>
        </p:nvSpPr>
        <p:spPr/>
        <p:txBody>
          <a:bodyPr/>
          <a:lstStyle/>
          <a:p>
            <a:pPr eaLnBrk="1" hangingPunct="1">
              <a:defRPr/>
            </a:pPr>
            <a:r>
              <a:rPr lang="en-US">
                <a:ea typeface="+mj-ea"/>
                <a:cs typeface="+mj-cs"/>
              </a:rPr>
              <a:t>Multiplication - Classic</a:t>
            </a:r>
          </a:p>
        </p:txBody>
      </p:sp>
      <p:sp>
        <p:nvSpPr>
          <p:cNvPr id="25605" name="Rectangle 3"/>
          <p:cNvSpPr>
            <a:spLocks noGrp="1" noChangeArrowheads="1"/>
          </p:cNvSpPr>
          <p:nvPr>
            <p:ph type="body" idx="1"/>
          </p:nvPr>
        </p:nvSpPr>
        <p:spPr>
          <a:xfrm>
            <a:off x="685800" y="1447800"/>
            <a:ext cx="7772400" cy="3886200"/>
          </a:xfrm>
        </p:spPr>
        <p:txBody>
          <a:bodyPr>
            <a:normAutofit fontScale="92500" lnSpcReduction="10000"/>
          </a:bodyPr>
          <a:lstStyle/>
          <a:p>
            <a:pPr eaLnBrk="1" hangingPunct="1"/>
            <a:r>
              <a:rPr lang="en-US" dirty="0"/>
              <a:t>2 binary numbers of </a:t>
            </a:r>
            <a:r>
              <a:rPr lang="en-US" i="1" dirty="0"/>
              <a:t>arbitrary</a:t>
            </a:r>
            <a:r>
              <a:rPr lang="en-US" dirty="0"/>
              <a:t> length </a:t>
            </a:r>
            <a:r>
              <a:rPr lang="en-US" i="1" dirty="0" err="1"/>
              <a:t>n</a:t>
            </a:r>
            <a:endParaRPr lang="en-US" i="1" dirty="0"/>
          </a:p>
          <a:p>
            <a:pPr eaLnBrk="1" hangingPunct="1"/>
            <a:r>
              <a:rPr lang="en-US" dirty="0"/>
              <a:t>Note that doubling and dividing by two are just a left shift or right shift in binary</a:t>
            </a:r>
          </a:p>
          <a:p>
            <a:pPr eaLnBrk="1" hangingPunct="1">
              <a:buFont typeface="Wingdings" charset="2"/>
              <a:buNone/>
            </a:pPr>
            <a:r>
              <a:rPr lang="en-US" dirty="0"/>
              <a:t>		1 1 0</a:t>
            </a:r>
          </a:p>
          <a:p>
            <a:pPr eaLnBrk="1" hangingPunct="1">
              <a:buFont typeface="Wingdings" charset="2"/>
              <a:buNone/>
            </a:pPr>
            <a:r>
              <a:rPr lang="en-US" dirty="0"/>
              <a:t>	    *	</a:t>
            </a:r>
            <a:r>
              <a:rPr lang="en-US" u="sng" dirty="0"/>
              <a:t>1 0 1</a:t>
            </a:r>
            <a:endParaRPr lang="en-US" dirty="0"/>
          </a:p>
          <a:p>
            <a:pPr eaLnBrk="1" hangingPunct="1">
              <a:buFont typeface="Wingdings" charset="2"/>
              <a:buNone/>
            </a:pPr>
            <a:r>
              <a:rPr lang="en-US" dirty="0"/>
              <a:t>		1 1 0</a:t>
            </a:r>
          </a:p>
          <a:p>
            <a:pPr eaLnBrk="1" hangingPunct="1">
              <a:buFont typeface="Wingdings" charset="2"/>
              <a:buNone/>
            </a:pPr>
            <a:r>
              <a:rPr lang="en-US" dirty="0"/>
              <a:t>	     0 0 0</a:t>
            </a:r>
          </a:p>
          <a:p>
            <a:pPr eaLnBrk="1" hangingPunct="1">
              <a:buFont typeface="Wingdings" charset="2"/>
              <a:buNone/>
            </a:pPr>
            <a:r>
              <a:rPr lang="en-US" dirty="0"/>
              <a:t>       </a:t>
            </a:r>
            <a:r>
              <a:rPr lang="en-US" u="sng" dirty="0"/>
              <a:t>1 1 0  </a:t>
            </a:r>
          </a:p>
          <a:p>
            <a:pPr eaLnBrk="1" hangingPunct="1"/>
            <a:endParaRPr lang="en-US" dirty="0"/>
          </a:p>
          <a:p>
            <a:pPr eaLnBrk="1" hangingPunct="1"/>
            <a:r>
              <a:rPr lang="en-US" dirty="0"/>
              <a:t>Complexity (Time and Space)? </a:t>
            </a:r>
          </a:p>
        </p:txBody>
      </p:sp>
    </p:spTree>
    <p:extLst>
      <p:ext uri="{BB962C8B-B14F-4D97-AF65-F5344CB8AC3E}">
        <p14:creationId xmlns:p14="http://schemas.microsoft.com/office/powerpoint/2010/main" val="79520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t>CS 312 - Arithmetic and Primality</a:t>
            </a:r>
          </a:p>
        </p:txBody>
      </p:sp>
      <p:sp>
        <p:nvSpPr>
          <p:cNvPr id="25603" name="Slide Number Placeholder 5"/>
          <p:cNvSpPr>
            <a:spLocks noGrp="1"/>
          </p:cNvSpPr>
          <p:nvPr>
            <p:ph type="sldNum" sz="quarter" idx="12"/>
          </p:nvPr>
        </p:nvSpPr>
        <p:spPr>
          <a:noFill/>
        </p:spPr>
        <p:txBody>
          <a:bodyPr/>
          <a:lstStyle/>
          <a:p>
            <a:fld id="{11B0C4BA-8678-2742-B247-6EA191651155}" type="slidenum">
              <a:rPr lang="en-US" smtClean="0"/>
              <a:pPr/>
              <a:t>8</a:t>
            </a:fld>
            <a:endParaRPr lang="en-US"/>
          </a:p>
        </p:txBody>
      </p:sp>
      <p:sp>
        <p:nvSpPr>
          <p:cNvPr id="442370" name="Rectangle 2"/>
          <p:cNvSpPr>
            <a:spLocks noGrp="1" noChangeArrowheads="1"/>
          </p:cNvSpPr>
          <p:nvPr>
            <p:ph type="title"/>
          </p:nvPr>
        </p:nvSpPr>
        <p:spPr/>
        <p:txBody>
          <a:bodyPr/>
          <a:lstStyle/>
          <a:p>
            <a:pPr eaLnBrk="1" hangingPunct="1">
              <a:defRPr/>
            </a:pPr>
            <a:r>
              <a:rPr lang="en-US" dirty="0">
                <a:ea typeface="+mj-ea"/>
                <a:cs typeface="+mj-cs"/>
              </a:rPr>
              <a:t>Multiplication - Classic</a:t>
            </a:r>
          </a:p>
        </p:txBody>
      </p:sp>
      <p:sp>
        <p:nvSpPr>
          <p:cNvPr id="25605" name="Rectangle 3"/>
          <p:cNvSpPr>
            <a:spLocks noGrp="1" noChangeArrowheads="1"/>
          </p:cNvSpPr>
          <p:nvPr>
            <p:ph type="body" idx="1"/>
          </p:nvPr>
        </p:nvSpPr>
        <p:spPr>
          <a:xfrm>
            <a:off x="685800" y="1447800"/>
            <a:ext cx="7772400" cy="4419600"/>
          </a:xfrm>
        </p:spPr>
        <p:txBody>
          <a:bodyPr>
            <a:normAutofit fontScale="92500" lnSpcReduction="10000"/>
          </a:bodyPr>
          <a:lstStyle/>
          <a:p>
            <a:pPr eaLnBrk="1" hangingPunct="1"/>
            <a:r>
              <a:rPr lang="en-US" dirty="0"/>
              <a:t>2 binary numbers of </a:t>
            </a:r>
            <a:r>
              <a:rPr lang="en-US" i="1" dirty="0"/>
              <a:t>arbitrary </a:t>
            </a:r>
            <a:r>
              <a:rPr lang="en-US" dirty="0"/>
              <a:t>length </a:t>
            </a:r>
            <a:r>
              <a:rPr lang="en-US" i="1" dirty="0" err="1"/>
              <a:t>n</a:t>
            </a:r>
            <a:endParaRPr lang="en-US" i="1" dirty="0"/>
          </a:p>
          <a:p>
            <a:pPr eaLnBrk="1" hangingPunct="1"/>
            <a:r>
              <a:rPr lang="en-US" dirty="0"/>
              <a:t>Note that doubling and dividing by two are just a left shift or right shift in binary</a:t>
            </a:r>
          </a:p>
          <a:p>
            <a:pPr eaLnBrk="1" hangingPunct="1">
              <a:buFont typeface="Wingdings" charset="2"/>
              <a:buNone/>
            </a:pPr>
            <a:r>
              <a:rPr lang="en-US" dirty="0"/>
              <a:t>		1 1 0</a:t>
            </a:r>
          </a:p>
          <a:p>
            <a:pPr eaLnBrk="1" hangingPunct="1">
              <a:buFont typeface="Wingdings" charset="2"/>
              <a:buNone/>
            </a:pPr>
            <a:r>
              <a:rPr lang="en-US" dirty="0"/>
              <a:t>	    *	</a:t>
            </a:r>
            <a:r>
              <a:rPr lang="en-US" u="sng" dirty="0"/>
              <a:t>1 0 1</a:t>
            </a:r>
            <a:endParaRPr lang="en-US" dirty="0"/>
          </a:p>
          <a:p>
            <a:pPr eaLnBrk="1" hangingPunct="1">
              <a:buFont typeface="Wingdings" charset="2"/>
              <a:buNone/>
            </a:pPr>
            <a:r>
              <a:rPr lang="en-US" dirty="0"/>
              <a:t>		1 1 0</a:t>
            </a:r>
          </a:p>
          <a:p>
            <a:pPr eaLnBrk="1" hangingPunct="1">
              <a:buFont typeface="Wingdings" charset="2"/>
              <a:buNone/>
            </a:pPr>
            <a:r>
              <a:rPr lang="en-US" dirty="0"/>
              <a:t>	     0 0 0</a:t>
            </a:r>
          </a:p>
          <a:p>
            <a:pPr eaLnBrk="1" hangingPunct="1">
              <a:buFont typeface="Wingdings" charset="2"/>
              <a:buNone/>
            </a:pPr>
            <a:r>
              <a:rPr lang="en-US" dirty="0"/>
              <a:t>       </a:t>
            </a:r>
            <a:r>
              <a:rPr lang="en-US" u="sng" dirty="0"/>
              <a:t>1 1 0  </a:t>
            </a:r>
          </a:p>
          <a:p>
            <a:pPr eaLnBrk="1" hangingPunct="1"/>
            <a:endParaRPr lang="en-US" dirty="0"/>
          </a:p>
          <a:p>
            <a:pPr eaLnBrk="1" hangingPunct="1"/>
            <a:r>
              <a:rPr lang="en-US" dirty="0"/>
              <a:t>Complexity? – </a:t>
            </a:r>
            <a:r>
              <a:rPr lang="en-US" i="1" dirty="0"/>
              <a:t>n</a:t>
            </a:r>
            <a:r>
              <a:rPr lang="en-US" dirty="0"/>
              <a:t>-1 adds (two rows at a time) * </a:t>
            </a:r>
            <a:r>
              <a:rPr lang="en-US" i="1" dirty="0"/>
              <a:t>n</a:t>
            </a:r>
            <a:r>
              <a:rPr lang="en-US" dirty="0"/>
              <a:t> for each add = O(</a:t>
            </a:r>
            <a:r>
              <a:rPr lang="en-US" i="1" dirty="0"/>
              <a:t>n</a:t>
            </a:r>
            <a:r>
              <a:rPr lang="en-US" baseline="30000" dirty="0"/>
              <a:t>2</a:t>
            </a:r>
            <a:r>
              <a:rPr lang="en-US" dirty="0"/>
              <a:t>) for time and space is </a:t>
            </a:r>
            <a:r>
              <a:rPr lang="en-US" dirty="0">
                <a:sym typeface="Symbol" charset="2"/>
              </a:rPr>
              <a:t></a:t>
            </a:r>
            <a:r>
              <a:rPr lang="en-US" dirty="0"/>
              <a:t>(</a:t>
            </a:r>
            <a:r>
              <a:rPr lang="en-US" i="1" dirty="0"/>
              <a:t>n</a:t>
            </a:r>
            <a:r>
              <a:rPr lang="en-US" dirty="0"/>
              <a:t>) if add as we go</a:t>
            </a:r>
          </a:p>
          <a:p>
            <a:pPr eaLnBrk="1" hangingPunct="1"/>
            <a:r>
              <a:rPr lang="en-US" dirty="0"/>
              <a:t>Can we do better?</a:t>
            </a:r>
          </a:p>
        </p:txBody>
      </p:sp>
      <p:grpSp>
        <p:nvGrpSpPr>
          <p:cNvPr id="5" name="Group 4">
            <a:extLst>
              <a:ext uri="{FF2B5EF4-FFF2-40B4-BE49-F238E27FC236}">
                <a16:creationId xmlns:a16="http://schemas.microsoft.com/office/drawing/2014/main" id="{D65C3CFB-2F72-114F-B9EC-EBDD3E550777}"/>
              </a:ext>
            </a:extLst>
          </p:cNvPr>
          <p:cNvGrpSpPr/>
          <p:nvPr/>
        </p:nvGrpSpPr>
        <p:grpSpPr>
          <a:xfrm>
            <a:off x="2286000" y="3276600"/>
            <a:ext cx="152400" cy="609600"/>
            <a:chOff x="2286000" y="3276600"/>
            <a:chExt cx="152400" cy="609600"/>
          </a:xfrm>
        </p:grpSpPr>
        <p:cxnSp>
          <p:nvCxnSpPr>
            <p:cNvPr id="3" name="Straight Connector 2">
              <a:extLst>
                <a:ext uri="{FF2B5EF4-FFF2-40B4-BE49-F238E27FC236}">
                  <a16:creationId xmlns:a16="http://schemas.microsoft.com/office/drawing/2014/main" id="{1836ED44-7BC0-F648-BAC7-AA94D4DF4DC7}"/>
                </a:ext>
              </a:extLst>
            </p:cNvPr>
            <p:cNvCxnSpPr/>
            <p:nvPr/>
          </p:nvCxnSpPr>
          <p:spPr bwMode="auto">
            <a:xfrm>
              <a:off x="2438400" y="3276600"/>
              <a:ext cx="0" cy="6096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909EC63-6E0C-B441-9F43-2274FCDE150A}"/>
                </a:ext>
              </a:extLst>
            </p:cNvPr>
            <p:cNvCxnSpPr>
              <a:cxnSpLocks/>
            </p:cNvCxnSpPr>
            <p:nvPr/>
          </p:nvCxnSpPr>
          <p:spPr bwMode="auto">
            <a:xfrm rot="16200000">
              <a:off x="2362200" y="3203772"/>
              <a:ext cx="0" cy="1524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B32038-EA4B-EC48-8F36-C5BB8FD06D2E}"/>
                </a:ext>
              </a:extLst>
            </p:cNvPr>
            <p:cNvCxnSpPr>
              <a:cxnSpLocks/>
            </p:cNvCxnSpPr>
            <p:nvPr/>
          </p:nvCxnSpPr>
          <p:spPr bwMode="auto">
            <a:xfrm rot="16200000">
              <a:off x="2362200" y="3810000"/>
              <a:ext cx="0" cy="1524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F3A1F253-A776-DA49-866D-51561875DA76}"/>
              </a:ext>
            </a:extLst>
          </p:cNvPr>
          <p:cNvGrpSpPr/>
          <p:nvPr/>
        </p:nvGrpSpPr>
        <p:grpSpPr>
          <a:xfrm>
            <a:off x="2598892" y="3657600"/>
            <a:ext cx="152400" cy="609600"/>
            <a:chOff x="2286000" y="3276600"/>
            <a:chExt cx="152400" cy="609600"/>
          </a:xfrm>
        </p:grpSpPr>
        <p:cxnSp>
          <p:nvCxnSpPr>
            <p:cNvPr id="14" name="Straight Connector 13">
              <a:extLst>
                <a:ext uri="{FF2B5EF4-FFF2-40B4-BE49-F238E27FC236}">
                  <a16:creationId xmlns:a16="http://schemas.microsoft.com/office/drawing/2014/main" id="{D400A253-B2AD-974B-8B02-20F582319A2F}"/>
                </a:ext>
              </a:extLst>
            </p:cNvPr>
            <p:cNvCxnSpPr/>
            <p:nvPr/>
          </p:nvCxnSpPr>
          <p:spPr bwMode="auto">
            <a:xfrm>
              <a:off x="2438400" y="3276600"/>
              <a:ext cx="0" cy="6096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097193-663F-D347-A910-6EDC7B50252F}"/>
                </a:ext>
              </a:extLst>
            </p:cNvPr>
            <p:cNvCxnSpPr>
              <a:cxnSpLocks/>
            </p:cNvCxnSpPr>
            <p:nvPr/>
          </p:nvCxnSpPr>
          <p:spPr bwMode="auto">
            <a:xfrm rot="16200000">
              <a:off x="2362200" y="3203772"/>
              <a:ext cx="0" cy="1524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EFAC2A-1D69-0948-9919-DDB2BBEF6E7C}"/>
                </a:ext>
              </a:extLst>
            </p:cNvPr>
            <p:cNvCxnSpPr>
              <a:cxnSpLocks/>
            </p:cNvCxnSpPr>
            <p:nvPr/>
          </p:nvCxnSpPr>
          <p:spPr bwMode="auto">
            <a:xfrm rot="16200000">
              <a:off x="2362200" y="3810000"/>
              <a:ext cx="0" cy="1524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a:t>CS 312 - Arithmetic and Primality</a:t>
            </a:r>
          </a:p>
        </p:txBody>
      </p:sp>
      <p:sp>
        <p:nvSpPr>
          <p:cNvPr id="27651" name="Slide Number Placeholder 5"/>
          <p:cNvSpPr>
            <a:spLocks noGrp="1"/>
          </p:cNvSpPr>
          <p:nvPr>
            <p:ph type="sldNum" sz="quarter" idx="12"/>
          </p:nvPr>
        </p:nvSpPr>
        <p:spPr>
          <a:noFill/>
        </p:spPr>
        <p:txBody>
          <a:bodyPr/>
          <a:lstStyle/>
          <a:p>
            <a:fld id="{45DBB883-ECC3-034D-9B01-804D4586F402}" type="slidenum">
              <a:rPr lang="en-US" smtClean="0"/>
              <a:pPr/>
              <a:t>9</a:t>
            </a:fld>
            <a:endParaRPr lang="en-US"/>
          </a:p>
        </p:txBody>
      </p:sp>
      <p:sp>
        <p:nvSpPr>
          <p:cNvPr id="446466" name="Rectangle 2"/>
          <p:cNvSpPr>
            <a:spLocks noGrp="1" noChangeArrowheads="1"/>
          </p:cNvSpPr>
          <p:nvPr>
            <p:ph type="title"/>
          </p:nvPr>
        </p:nvSpPr>
        <p:spPr/>
        <p:txBody>
          <a:bodyPr/>
          <a:lstStyle/>
          <a:p>
            <a:pPr eaLnBrk="1" hangingPunct="1">
              <a:defRPr/>
            </a:pPr>
            <a:r>
              <a:rPr lang="en-US" sz="2800" dirty="0">
                <a:ea typeface="+mj-ea"/>
                <a:cs typeface="+mj-cs"/>
              </a:rPr>
              <a:t>Multiplication </a:t>
            </a:r>
            <a:r>
              <a:rPr lang="en-US" sz="2800" i="1" dirty="0" err="1">
                <a:ea typeface="+mj-ea"/>
                <a:cs typeface="+mj-cs"/>
              </a:rPr>
              <a:t>à</a:t>
            </a:r>
            <a:r>
              <a:rPr lang="en-US" sz="2800" i="1" dirty="0">
                <a:ea typeface="+mj-ea"/>
                <a:cs typeface="+mj-cs"/>
              </a:rPr>
              <a:t> la </a:t>
            </a:r>
            <a:r>
              <a:rPr lang="en-US" sz="2800" i="1" dirty="0" err="1">
                <a:ea typeface="+mj-ea"/>
                <a:cs typeface="+mj-cs"/>
              </a:rPr>
              <a:t>française</a:t>
            </a:r>
            <a:r>
              <a:rPr lang="en-US" sz="2800" i="1" dirty="0">
                <a:ea typeface="+mj-ea"/>
                <a:cs typeface="+mj-cs"/>
              </a:rPr>
              <a:t> / Russe</a:t>
            </a:r>
          </a:p>
        </p:txBody>
      </p:sp>
      <p:sp>
        <p:nvSpPr>
          <p:cNvPr id="27653" name="Rectangle 3"/>
          <p:cNvSpPr>
            <a:spLocks noGrp="1" noChangeArrowheads="1"/>
          </p:cNvSpPr>
          <p:nvPr>
            <p:ph type="body" idx="1"/>
          </p:nvPr>
        </p:nvSpPr>
        <p:spPr/>
        <p:txBody>
          <a:bodyPr/>
          <a:lstStyle/>
          <a:p>
            <a:pPr eaLnBrk="1" hangingPunct="1">
              <a:buFont typeface="Wingdings" charset="2"/>
              <a:buNone/>
            </a:pPr>
            <a:r>
              <a:rPr lang="en-US" i="1" u="sng" dirty="0" err="1"/>
              <a:t>x</a:t>
            </a:r>
            <a:r>
              <a:rPr lang="en-US" u="sng" dirty="0"/>
              <a:t>     </a:t>
            </a:r>
            <a:r>
              <a:rPr lang="en-US" i="1" u="sng" dirty="0" err="1"/>
              <a:t>y</a:t>
            </a:r>
            <a:endParaRPr lang="en-US" i="1" u="sng" dirty="0"/>
          </a:p>
          <a:p>
            <a:pPr eaLnBrk="1" hangingPunct="1">
              <a:buFont typeface="Wingdings" charset="2"/>
              <a:buNone/>
            </a:pPr>
            <a:r>
              <a:rPr lang="en-US" dirty="0"/>
              <a:t>15	  11		</a:t>
            </a:r>
          </a:p>
          <a:p>
            <a:pPr eaLnBrk="1" hangingPunct="1">
              <a:buFont typeface="Wingdings" charset="2"/>
              <a:buNone/>
            </a:pPr>
            <a:endParaRPr lang="en-US" dirty="0"/>
          </a:p>
          <a:p>
            <a:pPr eaLnBrk="1" hangingPunct="1">
              <a:buFont typeface="Wingdings" charset="2"/>
              <a:buNone/>
            </a:pPr>
            <a:endParaRPr lang="en-US" dirty="0"/>
          </a:p>
          <a:p>
            <a:pPr eaLnBrk="1" hangingPunct="1">
              <a:buFont typeface="Wingdings" charset="2"/>
              <a:buNone/>
            </a:pPr>
            <a:r>
              <a:rPr lang="en-US" dirty="0"/>
              <a:t>At each step double </a:t>
            </a:r>
            <a:r>
              <a:rPr lang="en-US" i="1" dirty="0" err="1"/>
              <a:t>x</a:t>
            </a:r>
            <a:r>
              <a:rPr lang="en-US" dirty="0"/>
              <a:t> and half </a:t>
            </a:r>
            <a:r>
              <a:rPr lang="en-US" i="1" dirty="0" err="1"/>
              <a:t>y</a:t>
            </a:r>
            <a:r>
              <a:rPr lang="en-US" dirty="0"/>
              <a:t>.  Then add up versions of </a:t>
            </a:r>
            <a:r>
              <a:rPr lang="en-US" i="1" dirty="0" err="1"/>
              <a:t>x</a:t>
            </a:r>
            <a:r>
              <a:rPr lang="en-US" i="1" dirty="0"/>
              <a:t> </a:t>
            </a:r>
            <a:r>
              <a:rPr lang="en-US" dirty="0"/>
              <a:t>where </a:t>
            </a:r>
            <a:r>
              <a:rPr lang="en-US" i="1" dirty="0" err="1"/>
              <a:t>y</a:t>
            </a:r>
            <a:r>
              <a:rPr lang="en-US" dirty="0"/>
              <a:t> is odd.</a:t>
            </a:r>
          </a:p>
          <a:p>
            <a:pPr eaLnBrk="1" hangingPunct="1">
              <a:buFont typeface="Wingdings" charset="2"/>
              <a:buNone/>
            </a:pPr>
            <a:endParaRPr lang="en-US" dirty="0"/>
          </a:p>
          <a:p>
            <a:pPr eaLnBrk="1" hangingPunct="1">
              <a:buFont typeface="Wingdings" charset="2"/>
              <a:buNone/>
            </a:pPr>
            <a:endParaRPr lang="en-US" dirty="0"/>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64402</TotalTime>
  <Words>5432</Words>
  <Application>Microsoft Macintosh PowerPoint</Application>
  <PresentationFormat>On-screen Show (4:3)</PresentationFormat>
  <Paragraphs>759</Paragraphs>
  <Slides>43</Slides>
  <Notes>42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ＭＳ Ｐゴシック</vt:lpstr>
      <vt:lpstr>Arial</vt:lpstr>
      <vt:lpstr>Symbol</vt:lpstr>
      <vt:lpstr>Times New Roman</vt:lpstr>
      <vt:lpstr>Wingdings</vt:lpstr>
      <vt:lpstr>Soaring</vt:lpstr>
      <vt:lpstr>Equation</vt:lpstr>
      <vt:lpstr>Algorithm Analysis - Arithmetic Examples</vt:lpstr>
      <vt:lpstr>Arithmetic Examples - Addition</vt:lpstr>
      <vt:lpstr>Addition</vt:lpstr>
      <vt:lpstr>Addition</vt:lpstr>
      <vt:lpstr>Addition</vt:lpstr>
      <vt:lpstr>Important Point</vt:lpstr>
      <vt:lpstr>Multiplication - Classic</vt:lpstr>
      <vt:lpstr>Multiplication - Classic</vt:lpstr>
      <vt:lpstr>Multiplication à la française / Russe</vt:lpstr>
      <vt:lpstr>Multiplication à la française </vt:lpstr>
      <vt:lpstr>Multiplication à la française </vt:lpstr>
      <vt:lpstr>Multiplication à la française</vt:lpstr>
      <vt:lpstr>Multiplication à la française </vt:lpstr>
      <vt:lpstr>Complexity of Multiplication</vt:lpstr>
      <vt:lpstr>Complexity of Multiplication</vt:lpstr>
      <vt:lpstr>Bigger Example - RSA cryptography</vt:lpstr>
      <vt:lpstr>Modular Arithmetic</vt:lpstr>
      <vt:lpstr>Modular Arithmetic Complexity</vt:lpstr>
      <vt:lpstr>Modular Arithmetic Complexity</vt:lpstr>
      <vt:lpstr>Modular Arithmetic Complexity</vt:lpstr>
      <vt:lpstr>Modular Exponentiation </vt:lpstr>
      <vt:lpstr>Modular Exponentiation</vt:lpstr>
      <vt:lpstr>Modular Exponentiation</vt:lpstr>
      <vt:lpstr>Modular Exponentiation Algorithm</vt:lpstr>
      <vt:lpstr>Recursive Modexp Algorithm</vt:lpstr>
      <vt:lpstr>Example 225 mod 20</vt:lpstr>
      <vt:lpstr>Example 225 mod 20</vt:lpstr>
      <vt:lpstr>*Challenge Question* Example 225 mod 20</vt:lpstr>
      <vt:lpstr>*Challenge Question* Example 225 mod 20</vt:lpstr>
      <vt:lpstr>Example 225 mod 20</vt:lpstr>
      <vt:lpstr>Algorithm Analysis</vt:lpstr>
      <vt:lpstr>Algorithm Analysis</vt:lpstr>
      <vt:lpstr>Recursion vs Iteration - Why?</vt:lpstr>
      <vt:lpstr>Primality Testing</vt:lpstr>
      <vt:lpstr>Primality Testing Examples</vt:lpstr>
      <vt:lpstr>Primality Algorithm - Take 1</vt:lpstr>
      <vt:lpstr>Primality Algorithm - Take 1</vt:lpstr>
      <vt:lpstr>Primality</vt:lpstr>
      <vt:lpstr>Primality Algorithm - Take 2</vt:lpstr>
      <vt:lpstr>Primality notes</vt:lpstr>
      <vt:lpstr>Primality notes</vt:lpstr>
      <vt:lpstr>Carmichael numbers</vt:lpstr>
      <vt:lpstr>Fermat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Tony Martinez</cp:lastModifiedBy>
  <cp:revision>306</cp:revision>
  <cp:lastPrinted>2009-09-04T22:48:50Z</cp:lastPrinted>
  <dcterms:created xsi:type="dcterms:W3CDTF">2014-09-09T19:01:53Z</dcterms:created>
  <dcterms:modified xsi:type="dcterms:W3CDTF">2024-01-16T20:10:51Z</dcterms:modified>
</cp:coreProperties>
</file>