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9" r:id="rId1"/>
  </p:sldMasterIdLst>
  <p:notesMasterIdLst>
    <p:notesMasterId r:id="rId29"/>
  </p:notesMasterIdLst>
  <p:handoutMasterIdLst>
    <p:handoutMasterId r:id="rId30"/>
  </p:handoutMasterIdLst>
  <p:sldIdLst>
    <p:sldId id="371" r:id="rId2"/>
    <p:sldId id="347" r:id="rId3"/>
    <p:sldId id="348" r:id="rId4"/>
    <p:sldId id="349" r:id="rId5"/>
    <p:sldId id="365" r:id="rId6"/>
    <p:sldId id="368" r:id="rId7"/>
    <p:sldId id="350" r:id="rId8"/>
    <p:sldId id="351" r:id="rId9"/>
    <p:sldId id="362" r:id="rId10"/>
    <p:sldId id="352" r:id="rId11"/>
    <p:sldId id="384" r:id="rId12"/>
    <p:sldId id="370" r:id="rId13"/>
    <p:sldId id="355" r:id="rId14"/>
    <p:sldId id="356" r:id="rId15"/>
    <p:sldId id="363" r:id="rId16"/>
    <p:sldId id="369" r:id="rId17"/>
    <p:sldId id="361" r:id="rId18"/>
    <p:sldId id="364" r:id="rId19"/>
    <p:sldId id="353" r:id="rId20"/>
    <p:sldId id="366" r:id="rId21"/>
    <p:sldId id="354" r:id="rId22"/>
    <p:sldId id="357" r:id="rId23"/>
    <p:sldId id="381" r:id="rId24"/>
    <p:sldId id="382" r:id="rId25"/>
    <p:sldId id="383" r:id="rId26"/>
    <p:sldId id="359" r:id="rId27"/>
    <p:sldId id="360" r:id="rId2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CC"/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23"/>
    <p:restoredTop sz="92022"/>
  </p:normalViewPr>
  <p:slideViewPr>
    <p:cSldViewPr snapToObjects="1">
      <p:cViewPr varScale="1">
        <p:scale>
          <a:sx n="144" d="100"/>
          <a:sy n="144" d="100"/>
        </p:scale>
        <p:origin x="2056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51031664-AF0B-2740-B151-BB84D5D0A0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887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50C6F484-27CF-2748-8A40-B6ABB457BF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1482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5ADFFD-F664-1D46-89A2-C07AA8F347A5}" type="slidenum">
              <a:rPr lang="en-US"/>
              <a:pPr/>
              <a:t>1</a:t>
            </a:fld>
            <a:endParaRPr lang="en-US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In</a:t>
            </a:r>
            <a:r>
              <a:rPr lang="en-US" baseline="0" dirty="0"/>
              <a:t> Project 1 you will implement and efficient version of primality testing</a:t>
            </a:r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DC15DD9-F72D-B347-BADE-4BBD3E94E673}" type="slidenum">
              <a:rPr lang="en-US"/>
              <a:pPr/>
              <a:t>10</a:t>
            </a:fld>
            <a:endParaRPr lang="en-US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Relatively prime numbers are also known a coprime or mutually prime</a:t>
            </a:r>
          </a:p>
          <a:p>
            <a:r>
              <a:rPr lang="en-US" dirty="0"/>
              <a:t>Are</a:t>
            </a:r>
            <a:r>
              <a:rPr lang="en-US" baseline="0" dirty="0"/>
              <a:t> 4 and 7 relatively prime?  Thus 4 mod 7 must have an inverse. (2) 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DC15DD9-F72D-B347-BADE-4BBD3E94E673}" type="slidenum">
              <a:rPr lang="en-US"/>
              <a:pPr/>
              <a:t>11</a:t>
            </a:fld>
            <a:endParaRPr lang="en-US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Relatively prime numbers are also known a coprime or mutually prime</a:t>
            </a:r>
          </a:p>
          <a:p>
            <a:r>
              <a:rPr lang="en-US" dirty="0"/>
              <a:t>Are</a:t>
            </a:r>
            <a:r>
              <a:rPr lang="en-US" baseline="0" dirty="0"/>
              <a:t> 4 and 7 relatively prime?  Thus 4 mod 7 must have an inverse. (2) </a:t>
            </a:r>
          </a:p>
        </p:txBody>
      </p:sp>
    </p:spTree>
    <p:extLst>
      <p:ext uri="{BB962C8B-B14F-4D97-AF65-F5344CB8AC3E}">
        <p14:creationId xmlns:p14="http://schemas.microsoft.com/office/powerpoint/2010/main" val="21739681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Must find inverse of 20 mod 79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0C6F484-27CF-2748-8A40-B6ABB457BF3A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5028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9F2F402-D5F3-E046-A3A2-51436B8E6642}" type="slidenum">
              <a:rPr lang="en-US"/>
              <a:pPr/>
              <a:t>13</a:t>
            </a:fld>
            <a:endParaRPr lang="en-US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4C98907-B418-B642-B156-64BFBD948FFE}" type="slidenum">
              <a:rPr lang="en-US"/>
              <a:pPr/>
              <a:t>14</a:t>
            </a:fld>
            <a:endParaRPr lang="en-US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Switch 20 and 79 since a must be greater than or equal to b, so remember to switch x and y at the end, no diff for GCD</a:t>
            </a:r>
          </a:p>
          <a:p>
            <a:r>
              <a:rPr lang="en-US" dirty="0"/>
              <a:t>Do all this on board before going to next slide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AA1C85E-25B0-244D-A2E5-9EC00883EDE0}" type="slidenum">
              <a:rPr lang="en-US"/>
              <a:pPr/>
              <a:t>15</a:t>
            </a:fld>
            <a:endParaRPr lang="en-US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4 and -1 switched since we switched 20 and 79 to start with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n</a:t>
            </a:r>
            <a:r>
              <a:rPr lang="en-US" dirty="0"/>
              <a:t> calls with a divide/multiply (n^2) each call.  Thus n^3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BF5B083-5671-9246-A623-FC4594A5C592}" type="slidenum">
              <a:rPr lang="en-US"/>
              <a:pPr/>
              <a:t>17</a:t>
            </a:fld>
            <a:endParaRPr lang="en-US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86170EF-9EB8-9B47-A277-B529087F67A1}" type="slidenum">
              <a:rPr lang="en-US"/>
              <a:pPr/>
              <a:t>18</a:t>
            </a:fld>
            <a:endParaRPr 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11305F3-5CB9-3D40-A731-876B44EC763C}" type="slidenum">
              <a:rPr lang="en-US"/>
              <a:pPr/>
              <a:t>19</a:t>
            </a:fld>
            <a:endParaRPr lang="en-US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E716D5-B56D-8646-BC9C-607EE667B88D}" type="slidenum">
              <a:rPr lang="en-US"/>
              <a:pPr/>
              <a:t>21</a:t>
            </a:fld>
            <a:endParaRPr lang="en-US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19CED9A-61BF-3448-927D-142F4341015D}" type="slidenum">
              <a:rPr lang="en-US"/>
              <a:pPr/>
              <a:t>2</a:t>
            </a:fld>
            <a:endParaRPr lang="en-US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9F618DA-3346-F44D-8074-B13508A5E995}" type="slidenum">
              <a:rPr lang="en-US"/>
              <a:pPr/>
              <a:t>22</a:t>
            </a:fld>
            <a:endParaRPr lang="en-US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err="1"/>
              <a:t>e</a:t>
            </a:r>
            <a:r>
              <a:rPr lang="en-US" dirty="0"/>
              <a:t> relatively prime, try small prime and check with </a:t>
            </a:r>
            <a:r>
              <a:rPr lang="en-US" dirty="0" err="1"/>
              <a:t>euclid</a:t>
            </a:r>
            <a:endParaRPr lang="en-US" dirty="0"/>
          </a:p>
          <a:p>
            <a:r>
              <a:rPr lang="en-US" dirty="0"/>
              <a:t>Result not obvious since ext-</a:t>
            </a:r>
            <a:r>
              <a:rPr lang="en-US" dirty="0" err="1"/>
              <a:t>euclid</a:t>
            </a:r>
            <a:r>
              <a:rPr lang="en-US" baseline="0" dirty="0"/>
              <a:t> done with (p-1)(q-1) rather than N. </a:t>
            </a:r>
            <a:r>
              <a:rPr lang="en-US" dirty="0"/>
              <a:t>Proof that (</a:t>
            </a:r>
            <a:r>
              <a:rPr lang="en-US" i="1" dirty="0" err="1"/>
              <a:t>x</a:t>
            </a:r>
            <a:r>
              <a:rPr lang="en-US" i="1" baseline="30000" dirty="0" err="1"/>
              <a:t>e</a:t>
            </a:r>
            <a:r>
              <a:rPr lang="en-US" dirty="0" err="1"/>
              <a:t>)</a:t>
            </a:r>
            <a:r>
              <a:rPr lang="en-US" i="1" baseline="30000" dirty="0" err="1"/>
              <a:t>d</a:t>
            </a:r>
            <a:r>
              <a:rPr lang="en-US" dirty="0"/>
              <a:t> = </a:t>
            </a:r>
            <a:r>
              <a:rPr lang="en-US" i="1" dirty="0" err="1"/>
              <a:t>x</a:t>
            </a:r>
            <a:r>
              <a:rPr lang="en-US" i="1" dirty="0"/>
              <a:t> </a:t>
            </a:r>
            <a:r>
              <a:rPr lang="en-US" dirty="0"/>
              <a:t>mod </a:t>
            </a:r>
            <a:r>
              <a:rPr lang="en-US" i="1" dirty="0"/>
              <a:t>N </a:t>
            </a:r>
            <a:r>
              <a:rPr lang="en-US" dirty="0"/>
              <a:t> is on top of page 34.</a:t>
            </a:r>
          </a:p>
          <a:p>
            <a:r>
              <a:rPr lang="en-US" dirty="0"/>
              <a:t>They would need to know </a:t>
            </a:r>
            <a:r>
              <a:rPr lang="en-US" dirty="0" err="1"/>
              <a:t>p</a:t>
            </a:r>
            <a:r>
              <a:rPr lang="en-US" dirty="0"/>
              <a:t> and </a:t>
            </a:r>
            <a:r>
              <a:rPr lang="en-US" dirty="0" err="1"/>
              <a:t>q</a:t>
            </a:r>
            <a:r>
              <a:rPr lang="en-US" dirty="0"/>
              <a:t>, which could be discovered by factoring which is exponential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0129F08-E1D1-2042-8EE3-B6BDBB0120C1}" type="slidenum">
              <a:rPr lang="en-US"/>
              <a:pPr/>
              <a:t>23</a:t>
            </a:fld>
            <a:endParaRPr lang="en-US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Go over</a:t>
            </a:r>
            <a:r>
              <a:rPr lang="en-US" baseline="0" dirty="0"/>
              <a:t> project and discuss standard project approach</a:t>
            </a:r>
            <a:r>
              <a:rPr lang="en-US" baseline="0"/>
              <a:t>, etc.</a:t>
            </a:r>
          </a:p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0129F08-E1D1-2042-8EE3-B6BDBB0120C1}" type="slidenum">
              <a:rPr lang="en-US"/>
              <a:pPr/>
              <a:t>24</a:t>
            </a:fld>
            <a:endParaRPr lang="en-US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Go over</a:t>
            </a:r>
            <a:r>
              <a:rPr lang="en-US" baseline="0" dirty="0"/>
              <a:t> project and discuss standard project approach</a:t>
            </a:r>
            <a:r>
              <a:rPr lang="en-US" baseline="0"/>
              <a:t>, etc.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64970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9F618DA-3346-F44D-8074-B13508A5E995}" type="slidenum">
              <a:rPr lang="en-US"/>
              <a:pPr/>
              <a:t>25</a:t>
            </a:fld>
            <a:endParaRPr lang="en-US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err="1"/>
              <a:t>e</a:t>
            </a:r>
            <a:r>
              <a:rPr lang="en-US" dirty="0"/>
              <a:t> relatively prime, try small prime and check with </a:t>
            </a:r>
            <a:r>
              <a:rPr lang="en-US" dirty="0" err="1"/>
              <a:t>euclid</a:t>
            </a:r>
            <a:endParaRPr lang="en-US" dirty="0"/>
          </a:p>
          <a:p>
            <a:r>
              <a:rPr lang="en-US" dirty="0"/>
              <a:t>Result not obvious since ext-</a:t>
            </a:r>
            <a:r>
              <a:rPr lang="en-US" dirty="0" err="1"/>
              <a:t>euclid</a:t>
            </a:r>
            <a:r>
              <a:rPr lang="en-US" baseline="0" dirty="0"/>
              <a:t> done with (p-1)(q-1) rather than N. </a:t>
            </a:r>
            <a:r>
              <a:rPr lang="en-US" dirty="0"/>
              <a:t>Proof that (</a:t>
            </a:r>
            <a:r>
              <a:rPr lang="en-US" i="1" dirty="0" err="1"/>
              <a:t>x</a:t>
            </a:r>
            <a:r>
              <a:rPr lang="en-US" i="1" baseline="30000" dirty="0" err="1"/>
              <a:t>e</a:t>
            </a:r>
            <a:r>
              <a:rPr lang="en-US" dirty="0" err="1"/>
              <a:t>)</a:t>
            </a:r>
            <a:r>
              <a:rPr lang="en-US" i="1" baseline="30000" dirty="0" err="1"/>
              <a:t>d</a:t>
            </a:r>
            <a:r>
              <a:rPr lang="en-US" dirty="0"/>
              <a:t> = </a:t>
            </a:r>
            <a:r>
              <a:rPr lang="en-US" i="1" dirty="0" err="1"/>
              <a:t>x</a:t>
            </a:r>
            <a:r>
              <a:rPr lang="en-US" i="1" dirty="0"/>
              <a:t> </a:t>
            </a:r>
            <a:r>
              <a:rPr lang="en-US" dirty="0"/>
              <a:t>mod </a:t>
            </a:r>
            <a:r>
              <a:rPr lang="en-US" i="1" dirty="0"/>
              <a:t>N </a:t>
            </a:r>
            <a:r>
              <a:rPr lang="en-US" dirty="0"/>
              <a:t> is on top of page 34.</a:t>
            </a:r>
          </a:p>
          <a:p>
            <a:r>
              <a:rPr lang="en-US" dirty="0"/>
              <a:t>They would need to know </a:t>
            </a:r>
            <a:r>
              <a:rPr lang="en-US" dirty="0" err="1"/>
              <a:t>p</a:t>
            </a:r>
            <a:r>
              <a:rPr lang="en-US" dirty="0"/>
              <a:t> and </a:t>
            </a:r>
            <a:r>
              <a:rPr lang="en-US" dirty="0" err="1"/>
              <a:t>q</a:t>
            </a:r>
            <a:r>
              <a:rPr lang="en-US" dirty="0"/>
              <a:t>, which could be discovered by factoring which is exponential</a:t>
            </a:r>
          </a:p>
        </p:txBody>
      </p:sp>
    </p:spTree>
    <p:extLst>
      <p:ext uri="{BB962C8B-B14F-4D97-AF65-F5344CB8AC3E}">
        <p14:creationId xmlns:p14="http://schemas.microsoft.com/office/powerpoint/2010/main" val="111353266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62514AB-23AA-D740-B3B6-1715D1F33D68}" type="slidenum">
              <a:rPr lang="en-US"/>
              <a:pPr/>
              <a:t>26</a:t>
            </a:fld>
            <a:endParaRPr lang="en-US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Note d above is not the same temp variable d we used when describing GCD returned from extended </a:t>
            </a:r>
            <a:r>
              <a:rPr lang="en-US" dirty="0" err="1"/>
              <a:t>euclid</a:t>
            </a:r>
            <a:endParaRPr 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FE0F783-4970-7747-93B0-E6735C0ECAA8}" type="slidenum">
              <a:rPr lang="en-US"/>
              <a:pPr/>
              <a:t>27</a:t>
            </a:fld>
            <a:endParaRPr lang="en-US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128 bit, vs 256 vs 512,</a:t>
            </a:r>
            <a:r>
              <a:rPr lang="en-US" baseline="0" dirty="0"/>
              <a:t> etc.  How much more difficult </a:t>
            </a:r>
            <a:r>
              <a:rPr lang="en-US" baseline="0"/>
              <a:t>is it?</a:t>
            </a:r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CF8B101-D78C-454A-A93B-0EEC500AACC1}" type="slidenum">
              <a:rPr lang="en-US"/>
              <a:pPr/>
              <a:t>3</a:t>
            </a:fld>
            <a:endParaRPr lang="en-US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Intuition of Euclid and extended-Euclid are beyond the scope and time we have in this course</a:t>
            </a:r>
          </a:p>
          <a:p>
            <a:r>
              <a:rPr lang="en-US" dirty="0"/>
              <a:t>Do 15, 12  and 15, 11 on board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Relatively prime numbers are also known a coprime or mutually prime</a:t>
            </a:r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B26A252-38D0-954B-B64E-0CE8CFCE1B4E}" type="slidenum">
              <a:rPr lang="en-US"/>
              <a:pPr/>
              <a:t>4</a:t>
            </a:fld>
            <a:endParaRPr lang="en-US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As soon as b becomes 0, a is the GCD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B26A252-38D0-954B-B64E-0CE8CFCE1B4E}" type="slidenum">
              <a:rPr lang="en-US"/>
              <a:pPr/>
              <a:t>5</a:t>
            </a:fld>
            <a:endParaRPr lang="en-US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Example 15,12  and 5, 11, (then switch 11 to first)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B26A252-38D0-954B-B64E-0CE8CFCE1B4E}" type="slidenum">
              <a:rPr lang="en-US"/>
              <a:pPr/>
              <a:t>6</a:t>
            </a:fld>
            <a:endParaRPr lang="en-US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Since a will be greater than b, we always need one division to do the a mod b</a:t>
            </a:r>
          </a:p>
          <a:p>
            <a:r>
              <a:rPr lang="en-US" sz="1200" dirty="0"/>
              <a:t>space complexity O(n) since parameters decreasing each time and by decreasing geometric progression total on depth is 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6695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F3EAC3-6296-1D42-989C-B9F4A1EEE237}" type="slidenum">
              <a:rPr lang="en-US"/>
              <a:pPr/>
              <a:t>7</a:t>
            </a:fld>
            <a:endParaRPr lang="en-US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But why?  We will see in a minute.  Don’t look close yet at how the </a:t>
            </a:r>
            <a:r>
              <a:rPr lang="en-US" dirty="0" err="1"/>
              <a:t>alg</a:t>
            </a:r>
            <a:r>
              <a:rPr lang="en-US" dirty="0"/>
              <a:t> works.  In a minute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C60CD8-1565-F743-BCBF-E12BEC64AAF0}" type="slidenum">
              <a:rPr lang="en-US"/>
              <a:pPr/>
              <a:t>8</a:t>
            </a:fld>
            <a:endParaRPr lang="en-US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30B9F50-A290-E643-BD73-B5870E1A3199}" type="slidenum">
              <a:rPr lang="en-US"/>
              <a:pPr/>
              <a:t>9</a:t>
            </a:fld>
            <a:endParaRPr lang="en-US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Modular only with integers so can't just do 1/a</a:t>
            </a:r>
          </a:p>
          <a:p>
            <a:r>
              <a:rPr lang="en-US" dirty="0"/>
              <a:t>Whatever you multiply 2 by will be even and thus can never be 1 mod 4.</a:t>
            </a:r>
          </a:p>
          <a:p>
            <a:r>
              <a:rPr lang="en-US" dirty="0"/>
              <a:t>Finding</a:t>
            </a:r>
            <a:r>
              <a:rPr lang="en-US" baseline="0" dirty="0"/>
              <a:t> it.  Could just try each value between 0 and Mod-1, slow for big Mod</a:t>
            </a:r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-1035050" y="1552575"/>
            <a:ext cx="10179050" cy="5305425"/>
            <a:chOff x="-652" y="978"/>
            <a:chExt cx="6412" cy="3342"/>
          </a:xfrm>
        </p:grpSpPr>
        <p:sp>
          <p:nvSpPr>
            <p:cNvPr id="5" name="Freeform 3"/>
            <p:cNvSpPr>
              <a:spLocks/>
            </p:cNvSpPr>
            <p:nvPr/>
          </p:nvSpPr>
          <p:spPr bwMode="auto">
            <a:xfrm>
              <a:off x="2061" y="1707"/>
              <a:ext cx="3699" cy="2613"/>
            </a:xfrm>
            <a:custGeom>
              <a:avLst/>
              <a:gdLst/>
              <a:ahLst/>
              <a:cxnLst>
                <a:cxn ang="0">
                  <a:pos x="1523" y="2611"/>
                </a:cxn>
                <a:cxn ang="0">
                  <a:pos x="3698" y="2612"/>
                </a:cxn>
                <a:cxn ang="0">
                  <a:pos x="3698" y="2228"/>
                </a:cxn>
                <a:cxn ang="0">
                  <a:pos x="0" y="0"/>
                </a:cxn>
                <a:cxn ang="0">
                  <a:pos x="160" y="118"/>
                </a:cxn>
                <a:cxn ang="0">
                  <a:pos x="292" y="219"/>
                </a:cxn>
                <a:cxn ang="0">
                  <a:pos x="441" y="347"/>
                </a:cxn>
                <a:cxn ang="0">
                  <a:pos x="585" y="482"/>
                </a:cxn>
                <a:cxn ang="0">
                  <a:pos x="796" y="711"/>
                </a:cxn>
                <a:cxn ang="0">
                  <a:pos x="983" y="955"/>
                </a:cxn>
                <a:cxn ang="0">
                  <a:pos x="1119" y="1168"/>
                </a:cxn>
                <a:cxn ang="0">
                  <a:pos x="1238" y="1388"/>
                </a:cxn>
                <a:cxn ang="0">
                  <a:pos x="1331" y="1608"/>
                </a:cxn>
                <a:cxn ang="0">
                  <a:pos x="1400" y="1809"/>
                </a:cxn>
                <a:cxn ang="0">
                  <a:pos x="1447" y="1979"/>
                </a:cxn>
                <a:cxn ang="0">
                  <a:pos x="1490" y="2190"/>
                </a:cxn>
                <a:cxn ang="0">
                  <a:pos x="1511" y="2374"/>
                </a:cxn>
                <a:cxn ang="0">
                  <a:pos x="1523" y="2611"/>
                </a:cxn>
              </a:cxnLst>
              <a:rect l="0" t="0" r="r" b="b"/>
              <a:pathLst>
                <a:path w="3699" h="2613">
                  <a:moveTo>
                    <a:pt x="1523" y="2611"/>
                  </a:moveTo>
                  <a:lnTo>
                    <a:pt x="3698" y="2612"/>
                  </a:lnTo>
                  <a:lnTo>
                    <a:pt x="3698" y="2228"/>
                  </a:lnTo>
                  <a:lnTo>
                    <a:pt x="0" y="0"/>
                  </a:lnTo>
                  <a:lnTo>
                    <a:pt x="160" y="118"/>
                  </a:lnTo>
                  <a:lnTo>
                    <a:pt x="292" y="219"/>
                  </a:lnTo>
                  <a:lnTo>
                    <a:pt x="441" y="347"/>
                  </a:lnTo>
                  <a:lnTo>
                    <a:pt x="585" y="482"/>
                  </a:lnTo>
                  <a:lnTo>
                    <a:pt x="796" y="711"/>
                  </a:lnTo>
                  <a:lnTo>
                    <a:pt x="983" y="955"/>
                  </a:lnTo>
                  <a:lnTo>
                    <a:pt x="1119" y="1168"/>
                  </a:lnTo>
                  <a:lnTo>
                    <a:pt x="1238" y="1388"/>
                  </a:lnTo>
                  <a:lnTo>
                    <a:pt x="1331" y="1608"/>
                  </a:lnTo>
                  <a:lnTo>
                    <a:pt x="1400" y="1809"/>
                  </a:lnTo>
                  <a:lnTo>
                    <a:pt x="1447" y="1979"/>
                  </a:lnTo>
                  <a:lnTo>
                    <a:pt x="1490" y="2190"/>
                  </a:lnTo>
                  <a:lnTo>
                    <a:pt x="1511" y="2374"/>
                  </a:lnTo>
                  <a:lnTo>
                    <a:pt x="1523" y="2611"/>
                  </a:lnTo>
                </a:path>
              </a:pathLst>
            </a:cu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 w="9525" cap="rnd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Arc 4"/>
            <p:cNvSpPr>
              <a:spLocks/>
            </p:cNvSpPr>
            <p:nvPr/>
          </p:nvSpPr>
          <p:spPr bwMode="auto">
            <a:xfrm>
              <a:off x="-652" y="978"/>
              <a:ext cx="4237" cy="3342"/>
            </a:xfrm>
            <a:custGeom>
              <a:avLst/>
              <a:gdLst>
                <a:gd name="G0" fmla="+- 0 0 0"/>
                <a:gd name="G1" fmla="+- 21231 0 0"/>
                <a:gd name="G2" fmla="+- 21600 0 0"/>
                <a:gd name="T0" fmla="*/ 3977 w 21600"/>
                <a:gd name="T1" fmla="*/ 0 h 21231"/>
                <a:gd name="T2" fmla="*/ 21600 w 21600"/>
                <a:gd name="T3" fmla="*/ 21231 h 21231"/>
                <a:gd name="T4" fmla="*/ 0 w 21600"/>
                <a:gd name="T5" fmla="*/ 21231 h 21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231" fill="none" extrusionOk="0">
                  <a:moveTo>
                    <a:pt x="3976" y="0"/>
                  </a:moveTo>
                  <a:cubicBezTo>
                    <a:pt x="14194" y="1914"/>
                    <a:pt x="21600" y="10835"/>
                    <a:pt x="21600" y="21231"/>
                  </a:cubicBezTo>
                </a:path>
                <a:path w="21600" h="21231" stroke="0" extrusionOk="0">
                  <a:moveTo>
                    <a:pt x="3976" y="0"/>
                  </a:moveTo>
                  <a:cubicBezTo>
                    <a:pt x="14194" y="1914"/>
                    <a:pt x="21600" y="10835"/>
                    <a:pt x="21600" y="21231"/>
                  </a:cubicBezTo>
                  <a:lnTo>
                    <a:pt x="0" y="21231"/>
                  </a:lnTo>
                  <a:close/>
                </a:path>
              </a:pathLst>
            </a:custGeom>
            <a:noFill/>
            <a:ln w="127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7173" name="Rectangle 5"/>
          <p:cNvSpPr>
            <a:spLocks noGrp="1" noChangeArrowheads="1"/>
          </p:cNvSpPr>
          <p:nvPr>
            <p:ph type="ctrTitle" sz="quarter"/>
          </p:nvPr>
        </p:nvSpPr>
        <p:spPr>
          <a:xfrm>
            <a:off x="1293813" y="762000"/>
            <a:ext cx="77724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5800" y="3429000"/>
            <a:ext cx="6400800" cy="1752600"/>
          </a:xfrm>
        </p:spPr>
        <p:txBody>
          <a:bodyPr lIns="92075" tIns="46038" rIns="92075" bIns="46038" anchor="ctr"/>
          <a:lstStyle>
            <a:lvl1pPr marL="0" indent="0" algn="ctr">
              <a:buFont typeface="Wingdings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en-US"/>
              <a:t>CS 312 - Modular Division and RSA</a:t>
            </a:r>
          </a:p>
        </p:txBody>
      </p:sp>
      <p:sp>
        <p:nvSpPr>
          <p:cNvPr id="9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/>
            </a:lvl1pPr>
          </a:lstStyle>
          <a:p>
            <a:pPr>
              <a:defRPr/>
            </a:pPr>
            <a:fld id="{FD0ADF2B-52AC-A044-A5EA-FB43A12128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312 - Modular Division and RSA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CED395-0E66-1149-8A6F-3B012CBC15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96050" y="609600"/>
            <a:ext cx="196215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573405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312 - Modular Division and RSA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CE93C2-E650-6B4E-AE59-8F2A28828D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312 - Modular Division and RSA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837D8B-DD0E-124E-BA08-06F36C8BBD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312 - Modular Division and RSA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274216-B320-C347-A3F3-001A36E2BB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76400"/>
            <a:ext cx="38100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8100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312 - Modular Division and RSA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DDB0-7514-4B4F-A266-66A93D0180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312 - Modular Division and RSA</a:t>
            </a:r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B5B148-101E-794D-80C4-FD185C008F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312 - Modular Division and RSA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1AA2C7-506A-A940-B518-E187FF1199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312 - Modular Division and RSA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31D77B-469A-5349-BB52-BEEEAA301E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312 - Modular Division and RSA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2540D7-4E49-7745-952D-564699B588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312 - Modular Division and RSA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D9ED28-A769-7C46-9D4F-A08EC527F9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2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1588"/>
            <a:ext cx="9132888" cy="6845300"/>
            <a:chOff x="0" y="1"/>
            <a:chExt cx="5753" cy="4312"/>
          </a:xfrm>
        </p:grpSpPr>
        <p:sp>
          <p:nvSpPr>
            <p:cNvPr id="6147" name="Freeform 3"/>
            <p:cNvSpPr>
              <a:spLocks/>
            </p:cNvSpPr>
            <p:nvPr/>
          </p:nvSpPr>
          <p:spPr bwMode="auto">
            <a:xfrm>
              <a:off x="3394" y="999"/>
              <a:ext cx="2359" cy="3314"/>
            </a:xfrm>
            <a:custGeom>
              <a:avLst/>
              <a:gdLst/>
              <a:ahLst/>
              <a:cxnLst>
                <a:cxn ang="0">
                  <a:pos x="1905" y="3312"/>
                </a:cxn>
                <a:cxn ang="0">
                  <a:pos x="2358" y="3313"/>
                </a:cxn>
                <a:cxn ang="0">
                  <a:pos x="2358" y="1437"/>
                </a:cxn>
                <a:cxn ang="0">
                  <a:pos x="0" y="0"/>
                </a:cxn>
                <a:cxn ang="0">
                  <a:pos x="201" y="150"/>
                </a:cxn>
                <a:cxn ang="0">
                  <a:pos x="366" y="279"/>
                </a:cxn>
                <a:cxn ang="0">
                  <a:pos x="552" y="441"/>
                </a:cxn>
                <a:cxn ang="0">
                  <a:pos x="732" y="612"/>
                </a:cxn>
                <a:cxn ang="0">
                  <a:pos x="996" y="903"/>
                </a:cxn>
                <a:cxn ang="0">
                  <a:pos x="1230" y="1212"/>
                </a:cxn>
                <a:cxn ang="0">
                  <a:pos x="1400" y="1482"/>
                </a:cxn>
                <a:cxn ang="0">
                  <a:pos x="1548" y="1761"/>
                </a:cxn>
                <a:cxn ang="0">
                  <a:pos x="1665" y="2040"/>
                </a:cxn>
                <a:cxn ang="0">
                  <a:pos x="1751" y="2295"/>
                </a:cxn>
                <a:cxn ang="0">
                  <a:pos x="1809" y="2511"/>
                </a:cxn>
                <a:cxn ang="0">
                  <a:pos x="1863" y="2778"/>
                </a:cxn>
                <a:cxn ang="0">
                  <a:pos x="1890" y="3012"/>
                </a:cxn>
                <a:cxn ang="0">
                  <a:pos x="1905" y="3312"/>
                </a:cxn>
              </a:cxnLst>
              <a:rect l="0" t="0" r="r" b="b"/>
              <a:pathLst>
                <a:path w="2359" h="3314">
                  <a:moveTo>
                    <a:pt x="1905" y="3312"/>
                  </a:moveTo>
                  <a:lnTo>
                    <a:pt x="2358" y="3313"/>
                  </a:lnTo>
                  <a:lnTo>
                    <a:pt x="2358" y="1437"/>
                  </a:lnTo>
                  <a:lnTo>
                    <a:pt x="0" y="0"/>
                  </a:lnTo>
                  <a:lnTo>
                    <a:pt x="201" y="150"/>
                  </a:lnTo>
                  <a:lnTo>
                    <a:pt x="366" y="279"/>
                  </a:lnTo>
                  <a:lnTo>
                    <a:pt x="552" y="441"/>
                  </a:lnTo>
                  <a:lnTo>
                    <a:pt x="732" y="612"/>
                  </a:lnTo>
                  <a:lnTo>
                    <a:pt x="996" y="903"/>
                  </a:lnTo>
                  <a:lnTo>
                    <a:pt x="1230" y="1212"/>
                  </a:lnTo>
                  <a:lnTo>
                    <a:pt x="1400" y="1482"/>
                  </a:lnTo>
                  <a:lnTo>
                    <a:pt x="1548" y="1761"/>
                  </a:lnTo>
                  <a:lnTo>
                    <a:pt x="1665" y="2040"/>
                  </a:lnTo>
                  <a:lnTo>
                    <a:pt x="1751" y="2295"/>
                  </a:lnTo>
                  <a:lnTo>
                    <a:pt x="1809" y="2511"/>
                  </a:lnTo>
                  <a:lnTo>
                    <a:pt x="1863" y="2778"/>
                  </a:lnTo>
                  <a:lnTo>
                    <a:pt x="1890" y="3012"/>
                  </a:lnTo>
                  <a:lnTo>
                    <a:pt x="1905" y="3312"/>
                  </a:lnTo>
                </a:path>
              </a:pathLst>
            </a:cu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 w="9525" cap="rnd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148" name="Arc 4"/>
            <p:cNvSpPr>
              <a:spLocks/>
            </p:cNvSpPr>
            <p:nvPr/>
          </p:nvSpPr>
          <p:spPr bwMode="auto">
            <a:xfrm>
              <a:off x="0" y="1"/>
              <a:ext cx="5298" cy="431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614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60960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95600" y="6248400"/>
            <a:ext cx="3581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pPr>
              <a:defRPr/>
            </a:pPr>
            <a:r>
              <a:rPr lang="en-US"/>
              <a:t>CS 312 - Modular Division and RSA</a:t>
            </a:r>
          </a:p>
        </p:txBody>
      </p:sp>
      <p:sp>
        <p:nvSpPr>
          <p:cNvPr id="615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66F416E-D1EE-FA49-A7A1-D7CE9259EC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1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76400"/>
            <a:ext cx="77724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44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ＭＳ Ｐゴシック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ＭＳ Ｐゴシック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charset="2"/>
        <a:buChar char="l"/>
        <a:defRPr sz="2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90000"/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charset="2"/>
        <a:buChar char="l"/>
        <a:defRPr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 312 - Modular Division and RSA</a:t>
            </a:r>
          </a:p>
        </p:txBody>
      </p:sp>
      <p:sp>
        <p:nvSpPr>
          <p:cNvPr id="1741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F010BFA-D658-FD44-8653-09121DA0A120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443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+mj-ea"/>
                <a:cs typeface="+mj-cs"/>
              </a:rPr>
              <a:t>Key Concept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b="1" dirty="0"/>
              <a:t>Factoring</a:t>
            </a:r>
            <a:r>
              <a:rPr lang="en-US" dirty="0"/>
              <a:t>: Given a number </a:t>
            </a:r>
            <a:r>
              <a:rPr lang="en-US" i="1" dirty="0"/>
              <a:t>N</a:t>
            </a:r>
            <a:r>
              <a:rPr lang="en-US" dirty="0"/>
              <a:t>, express it as a product of its prime numbers</a:t>
            </a:r>
          </a:p>
          <a:p>
            <a:pPr eaLnBrk="1" hangingPunct="1"/>
            <a:r>
              <a:rPr lang="en-US" b="1" dirty="0"/>
              <a:t>Primality</a:t>
            </a:r>
            <a:r>
              <a:rPr lang="en-US" dirty="0"/>
              <a:t>: Given a number </a:t>
            </a:r>
            <a:r>
              <a:rPr lang="en-US" i="1" dirty="0"/>
              <a:t>N</a:t>
            </a:r>
            <a:r>
              <a:rPr lang="en-US" dirty="0"/>
              <a:t>, determine whether it is prime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Which one is harder?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This gulf will be a key to modern encryption algorithms (RSA, </a:t>
            </a:r>
            <a:r>
              <a:rPr lang="en-US" dirty="0" err="1"/>
              <a:t>etc</a:t>
            </a:r>
            <a:r>
              <a:rPr lang="en-US" dirty="0"/>
              <a:t>), which makes secure communication (internet, etc.) currently possible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 312 - Modular Division and RSA</a:t>
            </a:r>
          </a:p>
        </p:txBody>
      </p:sp>
      <p:sp>
        <p:nvSpPr>
          <p:cNvPr id="2765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E3DE776-E05C-8744-B8AB-615C05FCD761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98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7772400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ea typeface="+mj-ea"/>
                <a:cs typeface="+mj-cs"/>
              </a:rPr>
              <a:t>Modular Division - Multiplicative Inverses</a:t>
            </a:r>
          </a:p>
        </p:txBody>
      </p:sp>
      <p:sp>
        <p:nvSpPr>
          <p:cNvPr id="276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772400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In fact, the only time </a:t>
            </a:r>
            <a:r>
              <a:rPr lang="en-US" i="1" dirty="0"/>
              <a:t>a</a:t>
            </a:r>
            <a:r>
              <a:rPr lang="en-US" dirty="0"/>
              <a:t> has a multiplicative inverse mod </a:t>
            </a:r>
            <a:r>
              <a:rPr lang="en-US" i="1" dirty="0"/>
              <a:t>N </a:t>
            </a:r>
            <a:r>
              <a:rPr lang="en-US" dirty="0"/>
              <a:t>is when </a:t>
            </a:r>
            <a:r>
              <a:rPr lang="en-US" i="1" dirty="0"/>
              <a:t>a</a:t>
            </a:r>
            <a:r>
              <a:rPr lang="en-US" dirty="0"/>
              <a:t> and </a:t>
            </a:r>
            <a:r>
              <a:rPr lang="en-US" i="1" dirty="0"/>
              <a:t>N </a:t>
            </a:r>
            <a:r>
              <a:rPr lang="en-US" dirty="0"/>
              <a:t>are relatively prime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Two integers </a:t>
            </a:r>
            <a:r>
              <a:rPr lang="en-US" i="1" dirty="0"/>
              <a:t>a</a:t>
            </a:r>
            <a:r>
              <a:rPr lang="en-US" dirty="0"/>
              <a:t> and </a:t>
            </a:r>
            <a:r>
              <a:rPr lang="en-US" i="1" dirty="0"/>
              <a:t>b</a:t>
            </a:r>
            <a:r>
              <a:rPr lang="en-US" dirty="0"/>
              <a:t> are relatively prime if </a:t>
            </a:r>
            <a:r>
              <a:rPr lang="en-US" dirty="0" err="1"/>
              <a:t>gcd</a:t>
            </a:r>
            <a:r>
              <a:rPr lang="en-US" dirty="0"/>
              <a:t>(</a:t>
            </a:r>
            <a:r>
              <a:rPr lang="en-US" i="1" dirty="0" err="1"/>
              <a:t>a</a:t>
            </a:r>
            <a:r>
              <a:rPr lang="en-US" dirty="0" err="1"/>
              <a:t>,</a:t>
            </a:r>
            <a:r>
              <a:rPr lang="en-US" i="1" dirty="0" err="1"/>
              <a:t>b</a:t>
            </a:r>
            <a:r>
              <a:rPr lang="en-US" dirty="0"/>
              <a:t>) = 1 (Euclid’s)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 dirty="0"/>
              <a:t>The probability that two random numbers are relatively prime is ~60.8%</a:t>
            </a:r>
            <a:endParaRPr lang="en-US" sz="2400" dirty="0"/>
          </a:p>
          <a:p>
            <a:pPr eaLnBrk="1" hangingPunct="1">
              <a:lnSpc>
                <a:spcPct val="90000"/>
              </a:lnSpc>
            </a:pPr>
            <a:r>
              <a:rPr lang="en-US" dirty="0"/>
              <a:t>If </a:t>
            </a:r>
            <a:r>
              <a:rPr lang="en-US" i="1" dirty="0"/>
              <a:t>a</a:t>
            </a:r>
            <a:r>
              <a:rPr lang="en-US" dirty="0"/>
              <a:t> and </a:t>
            </a:r>
            <a:r>
              <a:rPr lang="en-US" i="1" dirty="0"/>
              <a:t>N </a:t>
            </a:r>
            <a:r>
              <a:rPr lang="en-US" dirty="0"/>
              <a:t>are relatively prime then we know the multiplicative inverse exists (e.g. does 4 mod 7 have an inverse?)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 312 - Modular Division and RSA</a:t>
            </a:r>
          </a:p>
        </p:txBody>
      </p:sp>
      <p:sp>
        <p:nvSpPr>
          <p:cNvPr id="2765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E3DE776-E05C-8744-B8AB-615C05FCD761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98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7772400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ea typeface="+mj-ea"/>
                <a:cs typeface="+mj-cs"/>
              </a:rPr>
              <a:t>Modular Division - Multiplicative Inverses</a:t>
            </a:r>
          </a:p>
        </p:txBody>
      </p:sp>
      <p:sp>
        <p:nvSpPr>
          <p:cNvPr id="276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772400" cy="4953000"/>
          </a:xfrm>
        </p:spPr>
        <p:txBody>
          <a:bodyPr/>
          <a:lstStyle/>
          <a:p>
            <a:pPr marL="342900" lvl="1" indent="-342900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charset="2"/>
              <a:buChar char="l"/>
            </a:pPr>
            <a:r>
              <a:rPr lang="en-US" sz="2400" dirty="0"/>
              <a:t>Euclid only shows existence. Extended-Euclid(</a:t>
            </a:r>
            <a:r>
              <a:rPr lang="en-US" sz="2400" i="1" dirty="0"/>
              <a:t>a</a:t>
            </a:r>
            <a:r>
              <a:rPr lang="en-US" sz="2400" dirty="0"/>
              <a:t>, </a:t>
            </a:r>
            <a:r>
              <a:rPr lang="en-US" sz="2400" i="1" dirty="0"/>
              <a:t>N</a:t>
            </a:r>
            <a:r>
              <a:rPr lang="en-US" sz="2400" dirty="0"/>
              <a:t>) does it all for us!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/>
              <a:t>Returns integers </a:t>
            </a:r>
            <a:r>
              <a:rPr lang="en-US" sz="1800" i="1" dirty="0"/>
              <a:t>x</a:t>
            </a:r>
            <a:r>
              <a:rPr lang="en-US" sz="1800" dirty="0"/>
              <a:t>, </a:t>
            </a:r>
            <a:r>
              <a:rPr lang="en-US" sz="1800" i="1" dirty="0"/>
              <a:t>y</a:t>
            </a:r>
            <a:r>
              <a:rPr lang="en-US" sz="1800" dirty="0"/>
              <a:t>, </a:t>
            </a:r>
            <a:r>
              <a:rPr lang="en-US" sz="1800" i="1" dirty="0"/>
              <a:t>d</a:t>
            </a:r>
            <a:r>
              <a:rPr lang="en-US" sz="1800" dirty="0"/>
              <a:t> such that </a:t>
            </a:r>
            <a:r>
              <a:rPr lang="en-US" sz="1800" i="1" dirty="0"/>
              <a:t>d</a:t>
            </a:r>
            <a:r>
              <a:rPr lang="en-US" sz="1800" dirty="0"/>
              <a:t> = </a:t>
            </a:r>
            <a:r>
              <a:rPr lang="en-US" sz="1800" dirty="0" err="1"/>
              <a:t>gcd</a:t>
            </a:r>
            <a:r>
              <a:rPr lang="en-US" sz="1800" dirty="0"/>
              <a:t>(</a:t>
            </a:r>
            <a:r>
              <a:rPr lang="en-US" sz="1800" i="1" dirty="0"/>
              <a:t>a</a:t>
            </a:r>
            <a:r>
              <a:rPr lang="en-US" sz="1800" dirty="0"/>
              <a:t>, </a:t>
            </a:r>
            <a:r>
              <a:rPr lang="en-US" sz="1800" i="1" dirty="0"/>
              <a:t>N</a:t>
            </a:r>
            <a:r>
              <a:rPr lang="en-US" sz="1800" dirty="0"/>
              <a:t>) and </a:t>
            </a:r>
            <a:r>
              <a:rPr lang="en-US" sz="1800" i="1" dirty="0"/>
              <a:t>ax </a:t>
            </a:r>
            <a:r>
              <a:rPr lang="en-US" sz="1800" dirty="0"/>
              <a:t>+ </a:t>
            </a:r>
            <a:r>
              <a:rPr lang="en-US" sz="1800" i="1" dirty="0"/>
              <a:t>Ny </a:t>
            </a:r>
            <a:r>
              <a:rPr lang="en-US" sz="1800" dirty="0"/>
              <a:t>= </a:t>
            </a:r>
            <a:r>
              <a:rPr lang="en-US" sz="1800" i="1" dirty="0"/>
              <a:t>d</a:t>
            </a:r>
            <a:endParaRPr lang="en-US" sz="1800" dirty="0"/>
          </a:p>
          <a:p>
            <a:pPr lvl="1" eaLnBrk="1" hangingPunct="1">
              <a:lnSpc>
                <a:spcPct val="90000"/>
              </a:lnSpc>
            </a:pPr>
            <a:r>
              <a:rPr lang="en-US" sz="1800" dirty="0"/>
              <a:t>First, see if </a:t>
            </a:r>
            <a:r>
              <a:rPr lang="en-US" sz="1800" i="1" dirty="0"/>
              <a:t>d</a:t>
            </a:r>
            <a:r>
              <a:rPr lang="en-US" sz="1800" dirty="0"/>
              <a:t>=1 as the </a:t>
            </a:r>
            <a:r>
              <a:rPr lang="en-US" sz="1800" dirty="0" err="1"/>
              <a:t>gcd</a:t>
            </a:r>
            <a:r>
              <a:rPr lang="en-US" sz="1800" dirty="0"/>
              <a:t> to confirm that </a:t>
            </a:r>
            <a:r>
              <a:rPr lang="en-US" sz="1800" i="1" dirty="0"/>
              <a:t>a</a:t>
            </a:r>
            <a:r>
              <a:rPr lang="en-US" sz="1800" dirty="0"/>
              <a:t> and </a:t>
            </a:r>
            <a:r>
              <a:rPr lang="en-US" sz="1800" i="1" dirty="0"/>
              <a:t>N </a:t>
            </a:r>
            <a:r>
              <a:rPr lang="en-US" sz="1800" dirty="0"/>
              <a:t>are relatively prime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/>
              <a:t>If so, it also finds the multiplicative inverse of </a:t>
            </a:r>
            <a:r>
              <a:rPr lang="en-US" sz="1800" i="1" dirty="0"/>
              <a:t>a</a:t>
            </a:r>
            <a:r>
              <a:rPr lang="en-US" sz="1800" dirty="0"/>
              <a:t> mod </a:t>
            </a:r>
            <a:r>
              <a:rPr lang="en-US" sz="1800" i="1" dirty="0"/>
              <a:t>N</a:t>
            </a:r>
            <a:r>
              <a:rPr lang="en-US" sz="1800" dirty="0"/>
              <a:t>! How?</a:t>
            </a:r>
          </a:p>
          <a:p>
            <a:pPr eaLnBrk="1" hangingPunct="1">
              <a:lnSpc>
                <a:spcPct val="80000"/>
              </a:lnSpc>
            </a:pPr>
            <a:r>
              <a:rPr lang="en-US" dirty="0"/>
              <a:t>If </a:t>
            </a:r>
            <a:r>
              <a:rPr lang="en-US" i="1" dirty="0"/>
              <a:t>a</a:t>
            </a:r>
            <a:r>
              <a:rPr lang="en-US" dirty="0"/>
              <a:t> and </a:t>
            </a:r>
            <a:r>
              <a:rPr lang="en-US" i="1" dirty="0"/>
              <a:t>N </a:t>
            </a:r>
            <a:r>
              <a:rPr lang="en-US" dirty="0"/>
              <a:t>are relatively prime, then </a:t>
            </a:r>
            <a:r>
              <a:rPr lang="en-US" i="1" dirty="0"/>
              <a:t>ax </a:t>
            </a:r>
            <a:r>
              <a:rPr lang="en-US" dirty="0"/>
              <a:t>+ </a:t>
            </a:r>
            <a:r>
              <a:rPr lang="en-US" i="1" dirty="0"/>
              <a:t>Ny </a:t>
            </a:r>
            <a:r>
              <a:rPr lang="en-US" dirty="0"/>
              <a:t>= 1 </a:t>
            </a:r>
          </a:p>
          <a:p>
            <a:pPr eaLnBrk="1" hangingPunct="1">
              <a:lnSpc>
                <a:spcPct val="80000"/>
              </a:lnSpc>
            </a:pPr>
            <a:r>
              <a:rPr lang="en-US" dirty="0"/>
              <a:t>Consider the mod </a:t>
            </a:r>
            <a:r>
              <a:rPr lang="en-US" i="1" dirty="0"/>
              <a:t>N</a:t>
            </a:r>
            <a:r>
              <a:rPr lang="en-US" dirty="0"/>
              <a:t> version: </a:t>
            </a:r>
            <a:r>
              <a:rPr lang="en-US" i="1" dirty="0"/>
              <a:t>ax </a:t>
            </a:r>
            <a:r>
              <a:rPr lang="en-US" dirty="0"/>
              <a:t>+ </a:t>
            </a:r>
            <a:r>
              <a:rPr lang="en-US" i="1" dirty="0"/>
              <a:t>Ny </a:t>
            </a:r>
            <a:r>
              <a:rPr lang="en-US" dirty="0"/>
              <a:t>= 1 mod </a:t>
            </a:r>
            <a:r>
              <a:rPr lang="en-US" i="1" dirty="0"/>
              <a:t>N</a:t>
            </a:r>
            <a:endParaRPr lang="en-US" dirty="0"/>
          </a:p>
          <a:p>
            <a:pPr eaLnBrk="1" hangingPunct="1">
              <a:lnSpc>
                <a:spcPct val="80000"/>
              </a:lnSpc>
            </a:pPr>
            <a:r>
              <a:rPr lang="en-US" i="1" dirty="0"/>
              <a:t>Ny</a:t>
            </a:r>
            <a:r>
              <a:rPr lang="en-US" dirty="0"/>
              <a:t> = 0 (mod </a:t>
            </a:r>
            <a:r>
              <a:rPr lang="en-US" i="1" dirty="0"/>
              <a:t>N</a:t>
            </a:r>
            <a:r>
              <a:rPr lang="en-US" dirty="0"/>
              <a:t>) for all integers </a:t>
            </a:r>
            <a:r>
              <a:rPr lang="en-US" i="1" dirty="0"/>
              <a:t>y </a:t>
            </a:r>
          </a:p>
          <a:p>
            <a:pPr eaLnBrk="1" hangingPunct="1">
              <a:lnSpc>
                <a:spcPct val="80000"/>
              </a:lnSpc>
            </a:pPr>
            <a:r>
              <a:rPr lang="en-US" dirty="0"/>
              <a:t>Thus, </a:t>
            </a:r>
            <a:r>
              <a:rPr lang="en-US" i="1" dirty="0"/>
              <a:t>ax </a:t>
            </a:r>
            <a:r>
              <a:rPr lang="en-US" dirty="0">
                <a:sym typeface="Symbol" charset="2"/>
              </a:rPr>
              <a:t>=</a:t>
            </a:r>
            <a:r>
              <a:rPr lang="en-US" dirty="0"/>
              <a:t> 1 (mod </a:t>
            </a:r>
            <a:r>
              <a:rPr lang="en-US" i="1" dirty="0"/>
              <a:t>N</a:t>
            </a:r>
            <a:r>
              <a:rPr lang="en-US" dirty="0"/>
              <a:t>)</a:t>
            </a:r>
            <a:endParaRPr lang="en-US" i="1" dirty="0"/>
          </a:p>
          <a:p>
            <a:pPr eaLnBrk="1" hangingPunct="1">
              <a:lnSpc>
                <a:spcPct val="80000"/>
              </a:lnSpc>
            </a:pPr>
            <a:r>
              <a:rPr lang="en-US" i="1" dirty="0"/>
              <a:t>x</a:t>
            </a:r>
            <a:r>
              <a:rPr lang="en-US" dirty="0"/>
              <a:t> is the multiplicative inverse of </a:t>
            </a:r>
            <a:r>
              <a:rPr lang="en-US" i="1" dirty="0"/>
              <a:t>a</a:t>
            </a:r>
            <a:r>
              <a:rPr lang="en-US" dirty="0"/>
              <a:t> modulo </a:t>
            </a:r>
            <a:r>
              <a:rPr lang="en-US" i="1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33489194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A874A-CAA7-BF49-AC86-EE72E2B25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 Division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8ADF7-A783-5C46-89DA-85493453D7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76400"/>
            <a:ext cx="7772400" cy="4191000"/>
          </a:xfrm>
        </p:spPr>
        <p:txBody>
          <a:bodyPr>
            <a:normAutofit/>
          </a:bodyPr>
          <a:lstStyle/>
          <a:p>
            <a:r>
              <a:rPr lang="en-US" dirty="0"/>
              <a:t>Modular </a:t>
            </a:r>
            <a:r>
              <a:rPr lang="en-US" i="1" dirty="0"/>
              <a:t>N </a:t>
            </a:r>
            <a:r>
              <a:rPr lang="en-US" dirty="0"/>
              <a:t>division can only be done with a divisor relatively prime to </a:t>
            </a:r>
            <a:r>
              <a:rPr lang="en-US" i="1" dirty="0"/>
              <a:t>N </a:t>
            </a:r>
            <a:r>
              <a:rPr lang="en-US" dirty="0"/>
              <a:t>and the division is carried out by multiplying the dividend by the inverse</a:t>
            </a:r>
          </a:p>
          <a:p>
            <a:r>
              <a:rPr lang="en-US" dirty="0"/>
              <a:t>Assume we want to divide 9 mod 11 by 3 mod 11</a:t>
            </a:r>
          </a:p>
          <a:p>
            <a:r>
              <a:rPr lang="en-US" dirty="0"/>
              <a:t>The inverse of 3 mod 11 is 4 (find with extended-Euclid)</a:t>
            </a:r>
          </a:p>
          <a:p>
            <a:r>
              <a:rPr lang="en-US" dirty="0"/>
              <a:t>Then we do the division by multiplying 9 mod 11 by 4 to get 36 mod 11 = 3 mod 11, which is the answer</a:t>
            </a:r>
          </a:p>
          <a:p>
            <a:r>
              <a:rPr lang="en-US" dirty="0"/>
              <a:t>Assume we want to divide 50 mod 79 by 20 mod 79</a:t>
            </a:r>
          </a:p>
          <a:p>
            <a:pPr lvl="1"/>
            <a:r>
              <a:rPr lang="en-US" dirty="0"/>
              <a:t>We can if what?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962000-10BD-E74B-B06B-0DE7A9614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 312 - Modular Division and RSA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29B741-220D-4F4C-909D-2E9EEC3C7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837D8B-DD0E-124E-BA08-06F36C8BBDE5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4972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 312 - Modular Division and RSA</a:t>
            </a:r>
          </a:p>
        </p:txBody>
      </p:sp>
      <p:sp>
        <p:nvSpPr>
          <p:cNvPr id="2969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69A6C7B-5135-E241-89B5-AB689B3B1E28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0176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7772400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ea typeface="+mj-ea"/>
                <a:cs typeface="+mj-cs"/>
              </a:rPr>
              <a:t>Finding the Inverse</a:t>
            </a:r>
          </a:p>
        </p:txBody>
      </p:sp>
      <p:sp>
        <p:nvSpPr>
          <p:cNvPr id="297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4724400"/>
          </a:xfrm>
        </p:spPr>
        <p:txBody>
          <a:bodyPr/>
          <a:lstStyle/>
          <a:p>
            <a:pPr eaLnBrk="1" hangingPunct="1"/>
            <a:r>
              <a:rPr lang="en-US" dirty="0"/>
              <a:t>What is the multiplicative inverse of 20 Mod 79</a:t>
            </a:r>
          </a:p>
          <a:p>
            <a:pPr lvl="1" eaLnBrk="1" hangingPunct="1"/>
            <a:r>
              <a:rPr lang="en-US" dirty="0"/>
              <a:t>Are they relatively prime?</a:t>
            </a:r>
          </a:p>
          <a:p>
            <a:pPr lvl="1" eaLnBrk="1" hangingPunct="1"/>
            <a:r>
              <a:rPr lang="en-US" dirty="0"/>
              <a:t>Euclid or extended-Euclid are the algorithms we use to find out (with the extension not needed).  The extension only kicks in after the </a:t>
            </a:r>
            <a:r>
              <a:rPr lang="en-US" dirty="0" err="1"/>
              <a:t>gcd</a:t>
            </a:r>
            <a:r>
              <a:rPr lang="en-US" dirty="0"/>
              <a:t> has been found anyway.</a:t>
            </a:r>
          </a:p>
          <a:p>
            <a:pPr lvl="1" eaLnBrk="1" hangingPunct="1"/>
            <a:r>
              <a:rPr lang="en-US" dirty="0"/>
              <a:t>Returns integers </a:t>
            </a:r>
            <a:r>
              <a:rPr lang="en-US" i="1" dirty="0"/>
              <a:t>x</a:t>
            </a:r>
            <a:r>
              <a:rPr lang="en-US" dirty="0"/>
              <a:t>, </a:t>
            </a:r>
            <a:r>
              <a:rPr lang="en-US" i="1" dirty="0"/>
              <a:t>y</a:t>
            </a:r>
            <a:r>
              <a:rPr lang="en-US" dirty="0"/>
              <a:t>, </a:t>
            </a:r>
            <a:r>
              <a:rPr lang="en-US" i="1" dirty="0"/>
              <a:t>d</a:t>
            </a:r>
            <a:r>
              <a:rPr lang="en-US" dirty="0"/>
              <a:t> such that </a:t>
            </a:r>
            <a:r>
              <a:rPr lang="en-US" i="1" dirty="0"/>
              <a:t>d</a:t>
            </a:r>
            <a:r>
              <a:rPr lang="en-US" dirty="0"/>
              <a:t> = </a:t>
            </a:r>
            <a:r>
              <a:rPr lang="en-US" dirty="0" err="1"/>
              <a:t>gcd</a:t>
            </a:r>
            <a:r>
              <a:rPr lang="en-US" dirty="0"/>
              <a:t>(</a:t>
            </a:r>
            <a:r>
              <a:rPr lang="en-US" i="1" dirty="0"/>
              <a:t>a</a:t>
            </a:r>
            <a:r>
              <a:rPr lang="en-US" dirty="0"/>
              <a:t>, </a:t>
            </a:r>
            <a:r>
              <a:rPr lang="en-US" i="1" dirty="0"/>
              <a:t>b</a:t>
            </a:r>
            <a:r>
              <a:rPr lang="en-US" dirty="0"/>
              <a:t>) and </a:t>
            </a:r>
            <a:r>
              <a:rPr lang="en-US" i="1" dirty="0"/>
              <a:t>ax </a:t>
            </a:r>
            <a:r>
              <a:rPr lang="en-US" dirty="0"/>
              <a:t>+ </a:t>
            </a:r>
            <a:r>
              <a:rPr lang="en-US" i="1" dirty="0"/>
              <a:t>by </a:t>
            </a:r>
            <a:r>
              <a:rPr lang="en-US" dirty="0"/>
              <a:t>= </a:t>
            </a:r>
            <a:r>
              <a:rPr lang="en-US" i="1" dirty="0"/>
              <a:t>d</a:t>
            </a:r>
            <a:endParaRPr lang="en-US" dirty="0"/>
          </a:p>
          <a:p>
            <a:pPr lvl="1" eaLnBrk="1" hangingPunct="1"/>
            <a:r>
              <a:rPr lang="en-US" i="1" dirty="0"/>
              <a:t>x</a:t>
            </a:r>
            <a:r>
              <a:rPr lang="en-US" dirty="0"/>
              <a:t> will be the multiplicative inverse if </a:t>
            </a:r>
            <a:r>
              <a:rPr lang="en-US" i="1" dirty="0"/>
              <a:t>d</a:t>
            </a:r>
            <a:r>
              <a:rPr lang="en-US" dirty="0"/>
              <a:t> = 1</a:t>
            </a:r>
          </a:p>
          <a:p>
            <a:pPr lvl="1" eaLnBrk="1" hangingPunct="1"/>
            <a:r>
              <a:rPr lang="en-US" dirty="0"/>
              <a:t>Remember we must start with the largest number first so if you have to switch </a:t>
            </a:r>
            <a:r>
              <a:rPr lang="en-US" i="1" dirty="0"/>
              <a:t>a</a:t>
            </a:r>
            <a:r>
              <a:rPr lang="en-US" dirty="0"/>
              <a:t> and </a:t>
            </a:r>
            <a:r>
              <a:rPr lang="en-US" i="1" dirty="0"/>
              <a:t>b</a:t>
            </a:r>
            <a:r>
              <a:rPr lang="en-US" dirty="0"/>
              <a:t> at the beginning (common in this Mod case), then remember to switch </a:t>
            </a:r>
            <a:r>
              <a:rPr lang="en-US" i="1" dirty="0"/>
              <a:t>x</a:t>
            </a:r>
            <a:r>
              <a:rPr lang="en-US" dirty="0"/>
              <a:t> and </a:t>
            </a:r>
            <a:r>
              <a:rPr lang="en-US" i="1" dirty="0"/>
              <a:t>y</a:t>
            </a:r>
            <a:r>
              <a:rPr lang="en-US" dirty="0"/>
              <a:t> at the end</a:t>
            </a:r>
          </a:p>
          <a:p>
            <a:pPr lvl="1" eaLnBrk="1" hangingPunct="1">
              <a:buFontTx/>
              <a:buNone/>
            </a:pPr>
            <a:endParaRPr lang="en-US" sz="1600" u="sng" dirty="0"/>
          </a:p>
          <a:p>
            <a:pPr lvl="1" eaLnBrk="1" hangingPunct="1"/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 312 - Modular Division and RSA</a:t>
            </a:r>
          </a:p>
        </p:txBody>
      </p:sp>
      <p:sp>
        <p:nvSpPr>
          <p:cNvPr id="3174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6E65378-7D5D-734A-AFA1-8C5F091DDD0D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0278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Multiplicative Inverse of 20 Mod 79</a:t>
            </a:r>
          </a:p>
        </p:txBody>
      </p:sp>
      <p:graphicFrame>
        <p:nvGraphicFramePr>
          <p:cNvPr id="502847" name="Group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985460"/>
              </p:ext>
            </p:extLst>
          </p:nvPr>
        </p:nvGraphicFramePr>
        <p:xfrm>
          <a:off x="1143000" y="2667000"/>
          <a:ext cx="6400800" cy="2522539"/>
        </p:xfrm>
        <a:graphic>
          <a:graphicData uri="http://schemas.openxmlformats.org/drawingml/2006/table">
            <a:tbl>
              <a:tblPr/>
              <a:tblGrid>
                <a:gridCol w="80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04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x'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y'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ret 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ret 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ret 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3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79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horzOverflow="overflow">
                    <a:lnL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horzOverflow="overflow">
                    <a:lnL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641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horzOverflow="overflow">
                    <a:lnL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horzOverflow="overflow">
                    <a:lnL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horzOverflow="overflow">
                    <a:lnL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horzOverflow="overflow">
                    <a:lnL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323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horzOverflow="overflow">
                    <a:lnL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horzOverflow="overflow">
                    <a:lnL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1805" name="Rectangle 64"/>
          <p:cNvSpPr>
            <a:spLocks noChangeArrowheads="1"/>
          </p:cNvSpPr>
          <p:nvPr/>
        </p:nvSpPr>
        <p:spPr bwMode="auto">
          <a:xfrm>
            <a:off x="2805113" y="548957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1806" name="Rectangle 68"/>
          <p:cNvSpPr>
            <a:spLocks noChangeArrowheads="1"/>
          </p:cNvSpPr>
          <p:nvPr/>
        </p:nvSpPr>
        <p:spPr bwMode="auto">
          <a:xfrm>
            <a:off x="1670050" y="1143000"/>
            <a:ext cx="6330950" cy="1217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lvl="1">
              <a:spcBef>
                <a:spcPct val="20000"/>
              </a:spcBef>
              <a:buClr>
                <a:schemeClr val="tx1"/>
              </a:buClr>
              <a:buSzPct val="90000"/>
            </a:pPr>
            <a:r>
              <a:rPr lang="en-US" sz="1600" u="sng" dirty="0"/>
              <a:t>function extended-Euclid </a:t>
            </a:r>
            <a:r>
              <a:rPr lang="en-US" sz="1600" dirty="0"/>
              <a:t>(</a:t>
            </a:r>
            <a:r>
              <a:rPr lang="en-US" sz="1600" i="1" dirty="0"/>
              <a:t>a</a:t>
            </a:r>
            <a:r>
              <a:rPr lang="en-US" sz="1600" dirty="0"/>
              <a:t>, </a:t>
            </a:r>
            <a:r>
              <a:rPr lang="en-US" sz="1600" i="1" dirty="0" err="1"/>
              <a:t>b</a:t>
            </a:r>
            <a:r>
              <a:rPr lang="en-US" sz="1600" dirty="0"/>
              <a:t>)</a:t>
            </a:r>
          </a:p>
          <a:p>
            <a:pPr lvl="1">
              <a:spcBef>
                <a:spcPct val="20000"/>
              </a:spcBef>
              <a:buClr>
                <a:schemeClr val="tx1"/>
              </a:buClr>
              <a:buSzPct val="90000"/>
            </a:pPr>
            <a:r>
              <a:rPr lang="en-US" sz="1600" dirty="0"/>
              <a:t>if </a:t>
            </a:r>
            <a:r>
              <a:rPr lang="en-US" sz="1600" i="1" dirty="0" err="1"/>
              <a:t>b</a:t>
            </a:r>
            <a:r>
              <a:rPr lang="en-US" sz="1600" dirty="0"/>
              <a:t> = 0: return (1, 0, </a:t>
            </a:r>
            <a:r>
              <a:rPr lang="en-US" sz="1600" i="1" dirty="0"/>
              <a:t>a</a:t>
            </a:r>
            <a:r>
              <a:rPr lang="en-US" sz="1600" dirty="0"/>
              <a:t>)</a:t>
            </a:r>
          </a:p>
          <a:p>
            <a:pPr lvl="1">
              <a:spcBef>
                <a:spcPct val="20000"/>
              </a:spcBef>
              <a:buClr>
                <a:schemeClr val="tx1"/>
              </a:buClr>
              <a:buSzPct val="90000"/>
            </a:pPr>
            <a:r>
              <a:rPr lang="en-US" sz="1600" dirty="0"/>
              <a:t>(</a:t>
            </a:r>
            <a:r>
              <a:rPr lang="en-US" sz="1600" i="1" dirty="0" err="1"/>
              <a:t>x</a:t>
            </a:r>
            <a:r>
              <a:rPr lang="en-US" sz="1600" i="1" dirty="0"/>
              <a:t>'</a:t>
            </a:r>
            <a:r>
              <a:rPr lang="en-US" sz="1600" dirty="0"/>
              <a:t>, </a:t>
            </a:r>
            <a:r>
              <a:rPr lang="en-US" sz="1600" i="1" dirty="0" err="1"/>
              <a:t>y</a:t>
            </a:r>
            <a:r>
              <a:rPr lang="en-US" sz="1600" i="1" dirty="0"/>
              <a:t>'</a:t>
            </a:r>
            <a:r>
              <a:rPr lang="en-US" sz="1600" dirty="0"/>
              <a:t>, </a:t>
            </a:r>
            <a:r>
              <a:rPr lang="en-US" sz="1600" i="1" dirty="0" err="1"/>
              <a:t>d</a:t>
            </a:r>
            <a:r>
              <a:rPr lang="en-US" sz="1600" dirty="0"/>
              <a:t>) = extended-</a:t>
            </a:r>
            <a:r>
              <a:rPr lang="en-US" sz="1600" dirty="0" err="1"/>
              <a:t>Euclid(</a:t>
            </a:r>
            <a:r>
              <a:rPr lang="en-US" sz="1600" i="1" dirty="0" err="1"/>
              <a:t>b</a:t>
            </a:r>
            <a:r>
              <a:rPr lang="en-US" sz="1600" dirty="0"/>
              <a:t>, </a:t>
            </a:r>
            <a:r>
              <a:rPr lang="en-US" sz="1600" i="1" dirty="0"/>
              <a:t>a </a:t>
            </a:r>
            <a:r>
              <a:rPr lang="en-US" sz="1600" dirty="0"/>
              <a:t>mod </a:t>
            </a:r>
            <a:r>
              <a:rPr lang="en-US" sz="1600" i="1" dirty="0" err="1"/>
              <a:t>b</a:t>
            </a:r>
            <a:r>
              <a:rPr lang="en-US" sz="1600" dirty="0"/>
              <a:t>)</a:t>
            </a:r>
          </a:p>
          <a:p>
            <a:pPr lvl="1">
              <a:spcBef>
                <a:spcPct val="20000"/>
              </a:spcBef>
              <a:buClr>
                <a:schemeClr val="tx1"/>
              </a:buClr>
              <a:buSzPct val="90000"/>
            </a:pPr>
            <a:r>
              <a:rPr lang="en-US" sz="1600" dirty="0"/>
              <a:t>return (</a:t>
            </a:r>
            <a:r>
              <a:rPr lang="en-US" sz="1600" i="1" dirty="0" err="1"/>
              <a:t>y</a:t>
            </a:r>
            <a:r>
              <a:rPr lang="en-US" sz="1600" i="1" dirty="0"/>
              <a:t>'</a:t>
            </a:r>
            <a:r>
              <a:rPr lang="en-US" sz="1600" dirty="0"/>
              <a:t>, </a:t>
            </a:r>
            <a:r>
              <a:rPr lang="en-US" sz="1600" i="1" dirty="0" err="1"/>
              <a:t>x</a:t>
            </a:r>
            <a:r>
              <a:rPr lang="en-US" sz="1600" i="1" dirty="0"/>
              <a:t>' </a:t>
            </a:r>
            <a:r>
              <a:rPr lang="en-US" sz="1600" dirty="0"/>
              <a:t>– </a:t>
            </a:r>
            <a:r>
              <a:rPr lang="en-US" sz="1600" dirty="0" err="1"/>
              <a:t>floor(</a:t>
            </a:r>
            <a:r>
              <a:rPr lang="en-US" sz="1600" i="1" dirty="0" err="1"/>
              <a:t>a</a:t>
            </a:r>
            <a:r>
              <a:rPr lang="en-US" sz="1600" dirty="0" err="1"/>
              <a:t>/</a:t>
            </a:r>
            <a:r>
              <a:rPr lang="en-US" sz="1600" i="1" dirty="0" err="1"/>
              <a:t>b</a:t>
            </a:r>
            <a:r>
              <a:rPr lang="en-US" sz="1600" dirty="0" err="1"/>
              <a:t>)</a:t>
            </a:r>
            <a:r>
              <a:rPr lang="en-US" sz="1600" i="1" dirty="0" err="1"/>
              <a:t>y</a:t>
            </a:r>
            <a:r>
              <a:rPr lang="en-US" sz="1600" i="1" dirty="0"/>
              <a:t>'</a:t>
            </a:r>
            <a:r>
              <a:rPr lang="en-US" sz="1600" dirty="0"/>
              <a:t>, </a:t>
            </a:r>
            <a:r>
              <a:rPr lang="en-US" sz="1600" i="1" dirty="0" err="1"/>
              <a:t>d</a:t>
            </a:r>
            <a:r>
              <a:rPr lang="en-US" sz="1600" dirty="0"/>
              <a:t>)</a:t>
            </a:r>
            <a:endParaRPr lang="en-US" sz="20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 312 - Modular Division and RSA</a:t>
            </a:r>
          </a:p>
        </p:txBody>
      </p:sp>
      <p:sp>
        <p:nvSpPr>
          <p:cNvPr id="337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61C9EA1-C210-C248-9B51-C2A3BAB337B0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0278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Multiplicative Inverse of 20 Mod 79</a:t>
            </a:r>
          </a:p>
        </p:txBody>
      </p:sp>
      <p:graphicFrame>
        <p:nvGraphicFramePr>
          <p:cNvPr id="502847" name="Group 63"/>
          <p:cNvGraphicFramePr>
            <a:graphicFrameLocks noGrp="1"/>
          </p:cNvGraphicFramePr>
          <p:nvPr/>
        </p:nvGraphicFramePr>
        <p:xfrm>
          <a:off x="1143000" y="2514600"/>
          <a:ext cx="6400800" cy="2522539"/>
        </p:xfrm>
        <a:graphic>
          <a:graphicData uri="http://schemas.openxmlformats.org/drawingml/2006/table">
            <a:tbl>
              <a:tblPr/>
              <a:tblGrid>
                <a:gridCol w="80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04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x'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y'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ret 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ret 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ret 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3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79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-1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-1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6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-1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19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3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3853" name="Rectangle 64"/>
          <p:cNvSpPr>
            <a:spLocks noChangeArrowheads="1"/>
          </p:cNvSpPr>
          <p:nvPr/>
        </p:nvSpPr>
        <p:spPr bwMode="auto">
          <a:xfrm>
            <a:off x="2805113" y="548957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3854" name="Rectangle 68"/>
          <p:cNvSpPr>
            <a:spLocks noChangeArrowheads="1"/>
          </p:cNvSpPr>
          <p:nvPr/>
        </p:nvSpPr>
        <p:spPr bwMode="auto">
          <a:xfrm>
            <a:off x="1670050" y="1143000"/>
            <a:ext cx="6330950" cy="1217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lvl="1">
              <a:spcBef>
                <a:spcPct val="20000"/>
              </a:spcBef>
              <a:buClr>
                <a:schemeClr val="tx1"/>
              </a:buClr>
              <a:buSzPct val="90000"/>
            </a:pPr>
            <a:r>
              <a:rPr lang="en-US" sz="1600" u="sng" dirty="0"/>
              <a:t>function extended-Euclid </a:t>
            </a:r>
            <a:r>
              <a:rPr lang="en-US" sz="1600" dirty="0"/>
              <a:t>(</a:t>
            </a:r>
            <a:r>
              <a:rPr lang="en-US" sz="1600" i="1" dirty="0"/>
              <a:t>a</a:t>
            </a:r>
            <a:r>
              <a:rPr lang="en-US" sz="1600" dirty="0"/>
              <a:t>, </a:t>
            </a:r>
            <a:r>
              <a:rPr lang="en-US" sz="1600" i="1" dirty="0"/>
              <a:t>b</a:t>
            </a:r>
            <a:r>
              <a:rPr lang="en-US" sz="1600" dirty="0"/>
              <a:t>)</a:t>
            </a:r>
          </a:p>
          <a:p>
            <a:pPr lvl="1">
              <a:spcBef>
                <a:spcPct val="20000"/>
              </a:spcBef>
              <a:buClr>
                <a:schemeClr val="tx1"/>
              </a:buClr>
              <a:buSzPct val="90000"/>
            </a:pPr>
            <a:r>
              <a:rPr lang="en-US" sz="1600" dirty="0"/>
              <a:t>if </a:t>
            </a:r>
            <a:r>
              <a:rPr lang="en-US" sz="1600" i="1" dirty="0"/>
              <a:t>b</a:t>
            </a:r>
            <a:r>
              <a:rPr lang="en-US" sz="1600" dirty="0"/>
              <a:t> = 0: return (1, 0, </a:t>
            </a:r>
            <a:r>
              <a:rPr lang="en-US" sz="1600" i="1" dirty="0"/>
              <a:t>a</a:t>
            </a:r>
            <a:r>
              <a:rPr lang="en-US" sz="1600" dirty="0"/>
              <a:t>)</a:t>
            </a:r>
          </a:p>
          <a:p>
            <a:pPr lvl="1">
              <a:spcBef>
                <a:spcPct val="20000"/>
              </a:spcBef>
              <a:buClr>
                <a:schemeClr val="tx1"/>
              </a:buClr>
              <a:buSzPct val="90000"/>
            </a:pPr>
            <a:r>
              <a:rPr lang="en-US" sz="1600" dirty="0"/>
              <a:t>(</a:t>
            </a:r>
            <a:r>
              <a:rPr lang="en-US" sz="1600" i="1" dirty="0"/>
              <a:t>x'</a:t>
            </a:r>
            <a:r>
              <a:rPr lang="en-US" sz="1600" dirty="0"/>
              <a:t>, </a:t>
            </a:r>
            <a:r>
              <a:rPr lang="en-US" sz="1600" i="1" dirty="0"/>
              <a:t>y'</a:t>
            </a:r>
            <a:r>
              <a:rPr lang="en-US" sz="1600" dirty="0"/>
              <a:t>, </a:t>
            </a:r>
            <a:r>
              <a:rPr lang="en-US" sz="1600" i="1" dirty="0"/>
              <a:t>d</a:t>
            </a:r>
            <a:r>
              <a:rPr lang="en-US" sz="1600" dirty="0"/>
              <a:t>) = extended-Euclid(</a:t>
            </a:r>
            <a:r>
              <a:rPr lang="en-US" sz="1600" i="1" dirty="0"/>
              <a:t>b</a:t>
            </a:r>
            <a:r>
              <a:rPr lang="en-US" sz="1600" dirty="0"/>
              <a:t>, </a:t>
            </a:r>
            <a:r>
              <a:rPr lang="en-US" sz="1600" i="1" dirty="0"/>
              <a:t>a </a:t>
            </a:r>
            <a:r>
              <a:rPr lang="en-US" sz="1600" dirty="0"/>
              <a:t>mod </a:t>
            </a:r>
            <a:r>
              <a:rPr lang="en-US" sz="1600" i="1" dirty="0"/>
              <a:t>b</a:t>
            </a:r>
            <a:r>
              <a:rPr lang="en-US" sz="1600" dirty="0"/>
              <a:t>)</a:t>
            </a:r>
          </a:p>
          <a:p>
            <a:pPr lvl="1">
              <a:spcBef>
                <a:spcPct val="20000"/>
              </a:spcBef>
              <a:buClr>
                <a:schemeClr val="tx1"/>
              </a:buClr>
              <a:buSzPct val="90000"/>
            </a:pPr>
            <a:r>
              <a:rPr lang="en-US" sz="1600" dirty="0"/>
              <a:t>return (</a:t>
            </a:r>
            <a:r>
              <a:rPr lang="en-US" sz="1600" i="1" dirty="0"/>
              <a:t>y'</a:t>
            </a:r>
            <a:r>
              <a:rPr lang="en-US" sz="1600" dirty="0"/>
              <a:t>, </a:t>
            </a:r>
            <a:r>
              <a:rPr lang="en-US" sz="1600" i="1" dirty="0"/>
              <a:t>x' </a:t>
            </a:r>
            <a:r>
              <a:rPr lang="en-US" sz="1600" dirty="0"/>
              <a:t>– floor(</a:t>
            </a:r>
            <a:r>
              <a:rPr lang="en-US" sz="1600" i="1" dirty="0"/>
              <a:t>a</a:t>
            </a:r>
            <a:r>
              <a:rPr lang="en-US" sz="1600" dirty="0"/>
              <a:t>/</a:t>
            </a:r>
            <a:r>
              <a:rPr lang="en-US" sz="1600" i="1" dirty="0"/>
              <a:t>b</a:t>
            </a:r>
            <a:r>
              <a:rPr lang="en-US" sz="1600" dirty="0"/>
              <a:t>)</a:t>
            </a:r>
            <a:r>
              <a:rPr lang="en-US" sz="1600" i="1" dirty="0"/>
              <a:t>y'</a:t>
            </a:r>
            <a:r>
              <a:rPr lang="en-US" sz="1600" dirty="0"/>
              <a:t>, </a:t>
            </a:r>
            <a:r>
              <a:rPr lang="en-US" sz="1600" i="1" dirty="0"/>
              <a:t>d</a:t>
            </a:r>
            <a:r>
              <a:rPr lang="en-US" sz="1600" dirty="0"/>
              <a:t>)</a:t>
            </a:r>
            <a:endParaRPr lang="en-US" sz="2000" dirty="0"/>
          </a:p>
        </p:txBody>
      </p:sp>
      <p:sp>
        <p:nvSpPr>
          <p:cNvPr id="33855" name="Rectangle 65"/>
          <p:cNvSpPr>
            <a:spLocks noChangeArrowheads="1"/>
          </p:cNvSpPr>
          <p:nvPr/>
        </p:nvSpPr>
        <p:spPr bwMode="auto">
          <a:xfrm>
            <a:off x="342900" y="5338764"/>
            <a:ext cx="8305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000" i="1" dirty="0"/>
              <a:t>ax </a:t>
            </a:r>
            <a:r>
              <a:rPr lang="en-US" sz="2000" dirty="0"/>
              <a:t>+ </a:t>
            </a:r>
            <a:r>
              <a:rPr lang="en-US" sz="2000" i="1" dirty="0"/>
              <a:t>Ny </a:t>
            </a:r>
            <a:r>
              <a:rPr lang="en-US" sz="2000" dirty="0"/>
              <a:t>= 1 = 20(4) + 79(-1)    Must switch </a:t>
            </a:r>
            <a:r>
              <a:rPr lang="en-US" sz="2000" i="1" dirty="0"/>
              <a:t>x</a:t>
            </a:r>
            <a:r>
              <a:rPr lang="en-US" sz="2000" dirty="0"/>
              <a:t> and </a:t>
            </a:r>
            <a:r>
              <a:rPr lang="en-US" sz="2000" i="1" dirty="0"/>
              <a:t>y</a:t>
            </a:r>
            <a:r>
              <a:rPr lang="en-US" sz="2000" dirty="0"/>
              <a:t> since we initially switched.</a:t>
            </a:r>
          </a:p>
          <a:p>
            <a:r>
              <a:rPr lang="en-US" sz="2000" dirty="0"/>
              <a:t>Thus </a:t>
            </a:r>
            <a:r>
              <a:rPr lang="en-US" sz="2000" i="1" dirty="0"/>
              <a:t>x</a:t>
            </a:r>
            <a:r>
              <a:rPr lang="en-US" sz="2000" dirty="0"/>
              <a:t> = </a:t>
            </a:r>
            <a:r>
              <a:rPr lang="en-US" sz="2000" i="1" dirty="0"/>
              <a:t>a</a:t>
            </a:r>
            <a:r>
              <a:rPr lang="en-US" sz="2000" baseline="30000" dirty="0"/>
              <a:t>-1</a:t>
            </a:r>
            <a:r>
              <a:rPr lang="en-US" sz="2000" dirty="0"/>
              <a:t> mod 79 = 4           Complexity?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A874A-CAA7-BF49-AC86-EE72E2B25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 Division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8ADF7-A783-5C46-89DA-85493453D7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we can divide 50 mod 79 by 20 mod 79</a:t>
            </a:r>
          </a:p>
          <a:p>
            <a:r>
              <a:rPr lang="en-US" dirty="0"/>
              <a:t>The way to do it is to multiply 50 mod 79 by the inverse of 20 mod 79</a:t>
            </a:r>
          </a:p>
          <a:p>
            <a:pPr lvl="1"/>
            <a:r>
              <a:rPr lang="en-US" dirty="0"/>
              <a:t>We just used Extended Euclid to find that an inverse exists for 20 mod 79 and that it is 4</a:t>
            </a:r>
          </a:p>
          <a:p>
            <a:r>
              <a:rPr lang="en-US" dirty="0"/>
              <a:t>Then we do the division by multiplying 50 mod 79 by 4 to get 200 mod 79 = 42 mod 79, which is the answer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962000-10BD-E74B-B06B-0DE7A9614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 312 - Modular Division and RSA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29B741-220D-4F4C-909D-2E9EEC3C7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837D8B-DD0E-124E-BA08-06F36C8BBDE5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8955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 312 - Modular Division and RSA</a:t>
            </a:r>
          </a:p>
        </p:txBody>
      </p:sp>
      <p:sp>
        <p:nvSpPr>
          <p:cNvPr id="3584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CE30A09-58D3-2943-9E4D-468E9C1ACBCD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0278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** Challenge Question **</a:t>
            </a:r>
            <a:br>
              <a:rPr lang="en-US" dirty="0"/>
            </a:br>
            <a:r>
              <a:rPr lang="en-US" dirty="0"/>
              <a:t>Multiplicative Inverse of 12 mod 15?</a:t>
            </a:r>
          </a:p>
        </p:txBody>
      </p:sp>
      <p:graphicFrame>
        <p:nvGraphicFramePr>
          <p:cNvPr id="502847" name="Group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1059720"/>
              </p:ext>
            </p:extLst>
          </p:nvPr>
        </p:nvGraphicFramePr>
        <p:xfrm>
          <a:off x="1143000" y="2667000"/>
          <a:ext cx="6400800" cy="2019301"/>
        </p:xfrm>
        <a:graphic>
          <a:graphicData uri="http://schemas.openxmlformats.org/drawingml/2006/table">
            <a:tbl>
              <a:tblPr/>
              <a:tblGrid>
                <a:gridCol w="80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04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x'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y'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ret 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ret 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ret 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3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horzOverflow="overflow">
                    <a:lnL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horzOverflow="overflow">
                    <a:lnL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641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horzOverflow="overflow">
                    <a:lnL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horzOverflow="overflow">
                    <a:lnL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horzOverflow="overflow">
                    <a:lnL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horzOverflow="overflow">
                    <a:lnL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5892" name="Rectangle 64"/>
          <p:cNvSpPr>
            <a:spLocks noChangeArrowheads="1"/>
          </p:cNvSpPr>
          <p:nvPr/>
        </p:nvSpPr>
        <p:spPr bwMode="auto">
          <a:xfrm>
            <a:off x="2805113" y="548957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5893" name="Rectangle 68"/>
          <p:cNvSpPr>
            <a:spLocks noChangeArrowheads="1"/>
          </p:cNvSpPr>
          <p:nvPr/>
        </p:nvSpPr>
        <p:spPr bwMode="auto">
          <a:xfrm>
            <a:off x="1670050" y="1143000"/>
            <a:ext cx="6330950" cy="1217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lvl="1">
              <a:spcBef>
                <a:spcPct val="20000"/>
              </a:spcBef>
              <a:buClr>
                <a:schemeClr val="tx1"/>
              </a:buClr>
              <a:buSzPct val="90000"/>
            </a:pPr>
            <a:r>
              <a:rPr lang="en-US" sz="1600" u="sng" dirty="0"/>
              <a:t>function extended-Euclid </a:t>
            </a:r>
            <a:r>
              <a:rPr lang="en-US" sz="1600" dirty="0"/>
              <a:t>(</a:t>
            </a:r>
            <a:r>
              <a:rPr lang="en-US" sz="1600" i="1" dirty="0"/>
              <a:t>a</a:t>
            </a:r>
            <a:r>
              <a:rPr lang="en-US" sz="1600" dirty="0"/>
              <a:t>, </a:t>
            </a:r>
            <a:r>
              <a:rPr lang="en-US" sz="1600" i="1" dirty="0"/>
              <a:t>b</a:t>
            </a:r>
            <a:r>
              <a:rPr lang="en-US" sz="1600" dirty="0"/>
              <a:t>)</a:t>
            </a:r>
          </a:p>
          <a:p>
            <a:pPr lvl="1">
              <a:spcBef>
                <a:spcPct val="20000"/>
              </a:spcBef>
              <a:buClr>
                <a:schemeClr val="tx1"/>
              </a:buClr>
              <a:buSzPct val="90000"/>
            </a:pPr>
            <a:r>
              <a:rPr lang="en-US" sz="1600" dirty="0"/>
              <a:t>if </a:t>
            </a:r>
            <a:r>
              <a:rPr lang="en-US" sz="1600" i="1" dirty="0"/>
              <a:t>b</a:t>
            </a:r>
            <a:r>
              <a:rPr lang="en-US" sz="1600" dirty="0"/>
              <a:t> = 0: return (1, 0, </a:t>
            </a:r>
            <a:r>
              <a:rPr lang="en-US" sz="1600" i="1" dirty="0"/>
              <a:t>a</a:t>
            </a:r>
            <a:r>
              <a:rPr lang="en-US" sz="1600" dirty="0"/>
              <a:t>)</a:t>
            </a:r>
          </a:p>
          <a:p>
            <a:pPr lvl="1">
              <a:spcBef>
                <a:spcPct val="20000"/>
              </a:spcBef>
              <a:buClr>
                <a:schemeClr val="tx1"/>
              </a:buClr>
              <a:buSzPct val="90000"/>
            </a:pPr>
            <a:r>
              <a:rPr lang="en-US" sz="1600" dirty="0"/>
              <a:t>(</a:t>
            </a:r>
            <a:r>
              <a:rPr lang="en-US" sz="1600" i="1" dirty="0"/>
              <a:t>x'</a:t>
            </a:r>
            <a:r>
              <a:rPr lang="en-US" sz="1600" dirty="0"/>
              <a:t>, </a:t>
            </a:r>
            <a:r>
              <a:rPr lang="en-US" sz="1600" i="1" dirty="0"/>
              <a:t>y'</a:t>
            </a:r>
            <a:r>
              <a:rPr lang="en-US" sz="1600" dirty="0"/>
              <a:t>, </a:t>
            </a:r>
            <a:r>
              <a:rPr lang="en-US" sz="1600" i="1" dirty="0"/>
              <a:t>d</a:t>
            </a:r>
            <a:r>
              <a:rPr lang="en-US" sz="1600" dirty="0"/>
              <a:t>) = extended-Euclid(</a:t>
            </a:r>
            <a:r>
              <a:rPr lang="en-US" sz="1600" i="1" dirty="0"/>
              <a:t>b</a:t>
            </a:r>
            <a:r>
              <a:rPr lang="en-US" sz="1600" dirty="0"/>
              <a:t>, </a:t>
            </a:r>
            <a:r>
              <a:rPr lang="en-US" sz="1600" i="1" dirty="0"/>
              <a:t>a </a:t>
            </a:r>
            <a:r>
              <a:rPr lang="en-US" sz="1600" dirty="0"/>
              <a:t>mod </a:t>
            </a:r>
            <a:r>
              <a:rPr lang="en-US" sz="1600" i="1" dirty="0"/>
              <a:t>b</a:t>
            </a:r>
            <a:r>
              <a:rPr lang="en-US" sz="1600" dirty="0"/>
              <a:t>)</a:t>
            </a:r>
          </a:p>
          <a:p>
            <a:pPr lvl="1">
              <a:spcBef>
                <a:spcPct val="20000"/>
              </a:spcBef>
              <a:buClr>
                <a:schemeClr val="tx1"/>
              </a:buClr>
              <a:buSzPct val="90000"/>
            </a:pPr>
            <a:r>
              <a:rPr lang="en-US" sz="1600" dirty="0"/>
              <a:t>return (</a:t>
            </a:r>
            <a:r>
              <a:rPr lang="en-US" sz="1600" i="1" dirty="0"/>
              <a:t>y'</a:t>
            </a:r>
            <a:r>
              <a:rPr lang="en-US" sz="1600" dirty="0"/>
              <a:t>, </a:t>
            </a:r>
            <a:r>
              <a:rPr lang="en-US" sz="1600" i="1" dirty="0"/>
              <a:t>x' </a:t>
            </a:r>
            <a:r>
              <a:rPr lang="en-US" sz="1600" dirty="0"/>
              <a:t>– floor(</a:t>
            </a:r>
            <a:r>
              <a:rPr lang="en-US" sz="1600" i="1" dirty="0"/>
              <a:t>a</a:t>
            </a:r>
            <a:r>
              <a:rPr lang="en-US" sz="1600" dirty="0"/>
              <a:t>/</a:t>
            </a:r>
            <a:r>
              <a:rPr lang="en-US" sz="1600" i="1" dirty="0"/>
              <a:t>b</a:t>
            </a:r>
            <a:r>
              <a:rPr lang="en-US" sz="1600" dirty="0"/>
              <a:t>)</a:t>
            </a:r>
            <a:r>
              <a:rPr lang="en-US" sz="1600" i="1" dirty="0"/>
              <a:t>y'</a:t>
            </a:r>
            <a:r>
              <a:rPr lang="en-US" sz="1600" dirty="0"/>
              <a:t>, </a:t>
            </a:r>
            <a:r>
              <a:rPr lang="en-US" sz="1600" i="1" dirty="0"/>
              <a:t>d</a:t>
            </a:r>
            <a:r>
              <a:rPr lang="en-US" sz="1600" dirty="0"/>
              <a:t>)</a:t>
            </a:r>
            <a:endParaRPr lang="en-US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C6E8530-7D72-194A-A4ED-C27B0525865C}"/>
              </a:ext>
            </a:extLst>
          </p:cNvPr>
          <p:cNvSpPr txBox="1"/>
          <p:nvPr/>
        </p:nvSpPr>
        <p:spPr>
          <a:xfrm>
            <a:off x="1114906" y="5143210"/>
            <a:ext cx="67617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Fill in all cells and what is the multiplicative inverse?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 312 - Modular Division and RSA</a:t>
            </a:r>
          </a:p>
        </p:txBody>
      </p:sp>
      <p:sp>
        <p:nvSpPr>
          <p:cNvPr id="378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527CD7D-9CA4-9944-8648-757B1C80DB72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0278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Multiplicative Inverse of 12 mod 15?</a:t>
            </a:r>
          </a:p>
        </p:txBody>
      </p:sp>
      <p:graphicFrame>
        <p:nvGraphicFramePr>
          <p:cNvPr id="502847" name="Group 63"/>
          <p:cNvGraphicFramePr>
            <a:graphicFrameLocks noGrp="1"/>
          </p:cNvGraphicFramePr>
          <p:nvPr/>
        </p:nvGraphicFramePr>
        <p:xfrm>
          <a:off x="1143000" y="2667000"/>
          <a:ext cx="6400800" cy="2019301"/>
        </p:xfrm>
        <a:graphic>
          <a:graphicData uri="http://schemas.openxmlformats.org/drawingml/2006/table">
            <a:tbl>
              <a:tblPr/>
              <a:tblGrid>
                <a:gridCol w="80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04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x'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y'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ret 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ret 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ret 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3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-1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6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7940" name="Rectangle 64"/>
          <p:cNvSpPr>
            <a:spLocks noChangeArrowheads="1"/>
          </p:cNvSpPr>
          <p:nvPr/>
        </p:nvSpPr>
        <p:spPr bwMode="auto">
          <a:xfrm>
            <a:off x="2805113" y="548957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7941" name="Rectangle 68"/>
          <p:cNvSpPr>
            <a:spLocks noChangeArrowheads="1"/>
          </p:cNvSpPr>
          <p:nvPr/>
        </p:nvSpPr>
        <p:spPr bwMode="auto">
          <a:xfrm>
            <a:off x="1670050" y="1143000"/>
            <a:ext cx="6330950" cy="1217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lvl="1">
              <a:spcBef>
                <a:spcPct val="20000"/>
              </a:spcBef>
              <a:buClr>
                <a:schemeClr val="tx1"/>
              </a:buClr>
              <a:buSzPct val="90000"/>
            </a:pPr>
            <a:r>
              <a:rPr lang="en-US" sz="1600" u="sng"/>
              <a:t>function extended-Euclid </a:t>
            </a:r>
            <a:r>
              <a:rPr lang="en-US" sz="1600"/>
              <a:t>(</a:t>
            </a:r>
            <a:r>
              <a:rPr lang="en-US" sz="1600" i="1"/>
              <a:t>a</a:t>
            </a:r>
            <a:r>
              <a:rPr lang="en-US" sz="1600"/>
              <a:t>, </a:t>
            </a:r>
            <a:r>
              <a:rPr lang="en-US" sz="1600" i="1"/>
              <a:t>b</a:t>
            </a:r>
            <a:r>
              <a:rPr lang="en-US" sz="1600"/>
              <a:t>)</a:t>
            </a:r>
          </a:p>
          <a:p>
            <a:pPr lvl="1">
              <a:spcBef>
                <a:spcPct val="20000"/>
              </a:spcBef>
              <a:buClr>
                <a:schemeClr val="tx1"/>
              </a:buClr>
              <a:buSzPct val="90000"/>
            </a:pPr>
            <a:r>
              <a:rPr lang="en-US" sz="1600"/>
              <a:t>if </a:t>
            </a:r>
            <a:r>
              <a:rPr lang="en-US" sz="1600" i="1"/>
              <a:t>b</a:t>
            </a:r>
            <a:r>
              <a:rPr lang="en-US" sz="1600"/>
              <a:t> = 0: return (1, 0, </a:t>
            </a:r>
            <a:r>
              <a:rPr lang="en-US" sz="1600" i="1"/>
              <a:t>a</a:t>
            </a:r>
            <a:r>
              <a:rPr lang="en-US" sz="1600"/>
              <a:t>)</a:t>
            </a:r>
          </a:p>
          <a:p>
            <a:pPr lvl="1">
              <a:spcBef>
                <a:spcPct val="20000"/>
              </a:spcBef>
              <a:buClr>
                <a:schemeClr val="tx1"/>
              </a:buClr>
              <a:buSzPct val="90000"/>
            </a:pPr>
            <a:r>
              <a:rPr lang="en-US" sz="1600"/>
              <a:t>(</a:t>
            </a:r>
            <a:r>
              <a:rPr lang="en-US" sz="1600" i="1"/>
              <a:t>x'</a:t>
            </a:r>
            <a:r>
              <a:rPr lang="en-US" sz="1600"/>
              <a:t>, </a:t>
            </a:r>
            <a:r>
              <a:rPr lang="en-US" sz="1600" i="1"/>
              <a:t>y'</a:t>
            </a:r>
            <a:r>
              <a:rPr lang="en-US" sz="1600"/>
              <a:t>, </a:t>
            </a:r>
            <a:r>
              <a:rPr lang="en-US" sz="1600" i="1"/>
              <a:t>d</a:t>
            </a:r>
            <a:r>
              <a:rPr lang="en-US" sz="1600"/>
              <a:t>) = extended-Euclid(</a:t>
            </a:r>
            <a:r>
              <a:rPr lang="en-US" sz="1600" i="1"/>
              <a:t>b</a:t>
            </a:r>
            <a:r>
              <a:rPr lang="en-US" sz="1600"/>
              <a:t>, </a:t>
            </a:r>
            <a:r>
              <a:rPr lang="en-US" sz="1600" i="1"/>
              <a:t>a </a:t>
            </a:r>
            <a:r>
              <a:rPr lang="en-US" sz="1600"/>
              <a:t>mod </a:t>
            </a:r>
            <a:r>
              <a:rPr lang="en-US" sz="1600" i="1"/>
              <a:t>b</a:t>
            </a:r>
            <a:r>
              <a:rPr lang="en-US" sz="1600"/>
              <a:t>)</a:t>
            </a:r>
          </a:p>
          <a:p>
            <a:pPr lvl="1">
              <a:spcBef>
                <a:spcPct val="20000"/>
              </a:spcBef>
              <a:buClr>
                <a:schemeClr val="tx1"/>
              </a:buClr>
              <a:buSzPct val="90000"/>
            </a:pPr>
            <a:r>
              <a:rPr lang="en-US" sz="1600"/>
              <a:t>return (</a:t>
            </a:r>
            <a:r>
              <a:rPr lang="en-US" sz="1600" i="1"/>
              <a:t>y'</a:t>
            </a:r>
            <a:r>
              <a:rPr lang="en-US" sz="1600"/>
              <a:t>, </a:t>
            </a:r>
            <a:r>
              <a:rPr lang="en-US" sz="1600" i="1"/>
              <a:t>x' </a:t>
            </a:r>
            <a:r>
              <a:rPr lang="en-US" sz="1600"/>
              <a:t>– floor(</a:t>
            </a:r>
            <a:r>
              <a:rPr lang="en-US" sz="1600" i="1"/>
              <a:t>a</a:t>
            </a:r>
            <a:r>
              <a:rPr lang="en-US" sz="1600"/>
              <a:t>/</a:t>
            </a:r>
            <a:r>
              <a:rPr lang="en-US" sz="1600" i="1"/>
              <a:t>b</a:t>
            </a:r>
            <a:r>
              <a:rPr lang="en-US" sz="1600"/>
              <a:t>)</a:t>
            </a:r>
            <a:r>
              <a:rPr lang="en-US" sz="1600" i="1"/>
              <a:t>y'</a:t>
            </a:r>
            <a:r>
              <a:rPr lang="en-US" sz="1600"/>
              <a:t>, </a:t>
            </a:r>
            <a:r>
              <a:rPr lang="en-US" sz="1600" i="1"/>
              <a:t>d</a:t>
            </a:r>
            <a:r>
              <a:rPr lang="en-US" sz="1600"/>
              <a:t>)</a:t>
            </a:r>
            <a:endParaRPr lang="en-US" sz="2000"/>
          </a:p>
        </p:txBody>
      </p:sp>
      <p:sp>
        <p:nvSpPr>
          <p:cNvPr id="37942" name="Rectangle 65"/>
          <p:cNvSpPr>
            <a:spLocks noChangeArrowheads="1"/>
          </p:cNvSpPr>
          <p:nvPr/>
        </p:nvSpPr>
        <p:spPr bwMode="auto">
          <a:xfrm>
            <a:off x="609600" y="4981575"/>
            <a:ext cx="8305800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000" i="1" dirty="0"/>
              <a:t>ax </a:t>
            </a:r>
            <a:r>
              <a:rPr lang="en-US" sz="2000" dirty="0"/>
              <a:t>+ </a:t>
            </a:r>
            <a:r>
              <a:rPr lang="en-US" sz="2000" i="1" dirty="0"/>
              <a:t>Ny </a:t>
            </a:r>
            <a:r>
              <a:rPr lang="en-US" sz="2000" dirty="0"/>
              <a:t>= 3 = 12(-1) + 15(1)  (Switched!)</a:t>
            </a:r>
          </a:p>
          <a:p>
            <a:r>
              <a:rPr lang="en-US" sz="2000" dirty="0"/>
              <a:t>However, there is no multiplicative inverse since the </a:t>
            </a:r>
            <a:r>
              <a:rPr lang="en-US" sz="2000" dirty="0" err="1"/>
              <a:t>gcd</a:t>
            </a:r>
            <a:r>
              <a:rPr lang="en-US" sz="2000" dirty="0"/>
              <a:t> = 3 and thus </a:t>
            </a:r>
            <a:r>
              <a:rPr lang="en-US" sz="2000" i="1" dirty="0"/>
              <a:t>a</a:t>
            </a:r>
            <a:r>
              <a:rPr lang="en-US" sz="2000" dirty="0"/>
              <a:t> and </a:t>
            </a:r>
            <a:r>
              <a:rPr lang="en-US" sz="2000" i="1" dirty="0"/>
              <a:t>N</a:t>
            </a:r>
            <a:r>
              <a:rPr lang="en-US" sz="2000" dirty="0"/>
              <a:t> are not relatively prime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 312 - Modular Division and RSA</a:t>
            </a:r>
          </a:p>
        </p:txBody>
      </p:sp>
      <p:sp>
        <p:nvSpPr>
          <p:cNvPr id="3993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91F8A45-FFB3-6A4A-9567-F1ACFE10BC91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49971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ea typeface="+mj-ea"/>
                <a:cs typeface="+mj-cs"/>
              </a:rPr>
              <a:t>RSA Cryptography</a:t>
            </a:r>
          </a:p>
        </p:txBody>
      </p:sp>
      <p:sp>
        <p:nvSpPr>
          <p:cNvPr id="399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7772400" cy="3124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dirty="0"/>
              <a:t>Now we have all the algorithms/tools needed to do RSA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/>
              <a:t>RSA = </a:t>
            </a:r>
            <a:r>
              <a:rPr lang="en-US" sz="2000" dirty="0" err="1"/>
              <a:t>Rivest</a:t>
            </a:r>
            <a:r>
              <a:rPr lang="en-US" sz="2000" dirty="0"/>
              <a:t>, Shamir, and </a:t>
            </a:r>
            <a:r>
              <a:rPr lang="en-US" sz="2000" dirty="0" err="1"/>
              <a:t>Adleman</a:t>
            </a:r>
            <a:endParaRPr lang="en-US" sz="2000" dirty="0"/>
          </a:p>
          <a:p>
            <a:pPr eaLnBrk="1" hangingPunct="1">
              <a:lnSpc>
                <a:spcPct val="90000"/>
              </a:lnSpc>
            </a:pPr>
            <a:r>
              <a:rPr lang="en-US" sz="2000" dirty="0"/>
              <a:t>Common Public Key Encryption Approach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/>
              <a:t>Assume </a:t>
            </a:r>
            <a:r>
              <a:rPr lang="en-US" sz="2000" i="1" dirty="0"/>
              <a:t>x </a:t>
            </a:r>
            <a:r>
              <a:rPr lang="en-US" sz="2000" dirty="0"/>
              <a:t>is the initial message to be sent and </a:t>
            </a:r>
            <a:r>
              <a:rPr lang="en-US" sz="2000" i="1" dirty="0"/>
              <a:t>e</a:t>
            </a:r>
            <a:r>
              <a:rPr lang="en-US" sz="2000" dirty="0"/>
              <a:t>(</a:t>
            </a:r>
            <a:r>
              <a:rPr lang="en-US" sz="2000" i="1" dirty="0"/>
              <a:t>x</a:t>
            </a:r>
            <a:r>
              <a:rPr lang="en-US" sz="2000" dirty="0"/>
              <a:t>) encrypts </a:t>
            </a:r>
            <a:r>
              <a:rPr lang="en-US" sz="2000" i="1" dirty="0"/>
              <a:t>x </a:t>
            </a:r>
            <a:r>
              <a:rPr lang="en-US" sz="2000" dirty="0"/>
              <a:t>into </a:t>
            </a:r>
            <a:r>
              <a:rPr lang="en-US" sz="2000" i="1" dirty="0"/>
              <a:t>y </a:t>
            </a:r>
            <a:r>
              <a:rPr lang="en-US" sz="2000" dirty="0"/>
              <a:t>while </a:t>
            </a:r>
            <a:r>
              <a:rPr lang="en-US" sz="2000" i="1" dirty="0"/>
              <a:t>d</a:t>
            </a:r>
            <a:r>
              <a:rPr lang="en-US" sz="2000" dirty="0"/>
              <a:t>(</a:t>
            </a:r>
            <a:r>
              <a:rPr lang="en-US" sz="2000" i="1" dirty="0"/>
              <a:t>y</a:t>
            </a:r>
            <a:r>
              <a:rPr lang="en-US" sz="2000" dirty="0"/>
              <a:t>) decrypts </a:t>
            </a:r>
            <a:r>
              <a:rPr lang="en-US" sz="2000" i="1" dirty="0"/>
              <a:t>y</a:t>
            </a:r>
            <a:r>
              <a:rPr lang="en-US" sz="2000" dirty="0"/>
              <a:t> back to </a:t>
            </a:r>
            <a:r>
              <a:rPr lang="en-US" sz="2000" i="1" dirty="0"/>
              <a:t>x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/>
              <a:t>Private key approaches - Alice and Bob both know </a:t>
            </a:r>
            <a:r>
              <a:rPr lang="en-US" sz="2000" i="1" dirty="0"/>
              <a:t>e </a:t>
            </a:r>
            <a:r>
              <a:rPr lang="en-US" sz="2000" dirty="0"/>
              <a:t>and </a:t>
            </a:r>
            <a:r>
              <a:rPr lang="en-US" sz="2000" i="1" dirty="0"/>
              <a:t>d </a:t>
            </a:r>
            <a:r>
              <a:rPr lang="en-US" sz="2000" dirty="0"/>
              <a:t>and can thus communicate with each other – but new/unknown people can't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/>
              <a:t>Public key - </a:t>
            </a:r>
            <a:r>
              <a:rPr lang="en-US" sz="2000" i="1" dirty="0"/>
              <a:t>d</a:t>
            </a:r>
            <a:r>
              <a:rPr lang="en-US" sz="2000" dirty="0"/>
              <a:t> is the inverse of </a:t>
            </a:r>
            <a:r>
              <a:rPr lang="en-US" sz="2000" i="1" dirty="0"/>
              <a:t>e</a:t>
            </a:r>
            <a:r>
              <a:rPr lang="en-US" sz="2000" dirty="0"/>
              <a:t>.  Bob creates </a:t>
            </a:r>
            <a:r>
              <a:rPr lang="en-US" sz="2000" i="1" dirty="0"/>
              <a:t>e</a:t>
            </a:r>
            <a:r>
              <a:rPr lang="en-US" sz="2000" dirty="0"/>
              <a:t> and </a:t>
            </a:r>
            <a:r>
              <a:rPr lang="en-US" sz="2000" i="1" dirty="0"/>
              <a:t>d</a:t>
            </a:r>
            <a:r>
              <a:rPr lang="en-US" sz="2000" dirty="0"/>
              <a:t> and publishes </a:t>
            </a:r>
            <a:r>
              <a:rPr lang="en-US" sz="2000" i="1" dirty="0"/>
              <a:t>e</a:t>
            </a:r>
            <a:r>
              <a:rPr lang="en-US" sz="2000" dirty="0"/>
              <a:t> to everyone, but only he knows </a:t>
            </a:r>
            <a:r>
              <a:rPr lang="en-US" sz="2000" i="1" dirty="0"/>
              <a:t>d</a:t>
            </a:r>
            <a:r>
              <a:rPr lang="en-US" sz="2000" dirty="0"/>
              <a:t>.  Alice can create her own pair and publish her own </a:t>
            </a:r>
            <a:r>
              <a:rPr lang="en-US" sz="2000" i="1" dirty="0"/>
              <a:t>e</a:t>
            </a:r>
            <a:r>
              <a:rPr lang="en-US" sz="2000" dirty="0"/>
              <a:t>, etc.</a:t>
            </a:r>
          </a:p>
        </p:txBody>
      </p:sp>
      <p:sp>
        <p:nvSpPr>
          <p:cNvPr id="39942" name="Rectangle 4"/>
          <p:cNvSpPr>
            <a:spLocks noChangeArrowheads="1"/>
          </p:cNvSpPr>
          <p:nvPr/>
        </p:nvSpPr>
        <p:spPr bwMode="auto">
          <a:xfrm>
            <a:off x="1600200" y="4876800"/>
            <a:ext cx="1447800" cy="1219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i="1">
                <a:solidFill>
                  <a:schemeClr val="bg2"/>
                </a:solidFill>
              </a:rPr>
              <a:t>e</a:t>
            </a:r>
            <a:r>
              <a:rPr lang="en-US">
                <a:solidFill>
                  <a:schemeClr val="bg2"/>
                </a:solidFill>
              </a:rPr>
              <a:t>(</a:t>
            </a:r>
            <a:r>
              <a:rPr lang="en-US" i="1">
                <a:solidFill>
                  <a:schemeClr val="bg2"/>
                </a:solidFill>
              </a:rPr>
              <a:t>x</a:t>
            </a:r>
            <a:r>
              <a:rPr lang="en-US">
                <a:solidFill>
                  <a:schemeClr val="bg2"/>
                </a:solidFill>
              </a:rPr>
              <a:t>) = </a:t>
            </a:r>
            <a:r>
              <a:rPr lang="en-US" i="1">
                <a:solidFill>
                  <a:schemeClr val="bg2"/>
                </a:solidFill>
              </a:rPr>
              <a:t>y</a:t>
            </a:r>
          </a:p>
        </p:txBody>
      </p:sp>
      <p:sp>
        <p:nvSpPr>
          <p:cNvPr id="39943" name="Rectangle 5"/>
          <p:cNvSpPr>
            <a:spLocks noChangeArrowheads="1"/>
          </p:cNvSpPr>
          <p:nvPr/>
        </p:nvSpPr>
        <p:spPr bwMode="auto">
          <a:xfrm>
            <a:off x="6019800" y="4876800"/>
            <a:ext cx="1447800" cy="1219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i="1">
                <a:solidFill>
                  <a:schemeClr val="bg2"/>
                </a:solidFill>
              </a:rPr>
              <a:t>d</a:t>
            </a:r>
            <a:r>
              <a:rPr lang="en-US">
                <a:solidFill>
                  <a:schemeClr val="bg2"/>
                </a:solidFill>
              </a:rPr>
              <a:t>(</a:t>
            </a:r>
            <a:r>
              <a:rPr lang="en-US" i="1">
                <a:solidFill>
                  <a:schemeClr val="bg2"/>
                </a:solidFill>
              </a:rPr>
              <a:t>y</a:t>
            </a:r>
            <a:r>
              <a:rPr lang="en-US">
                <a:solidFill>
                  <a:schemeClr val="bg2"/>
                </a:solidFill>
              </a:rPr>
              <a:t>) = </a:t>
            </a:r>
            <a:r>
              <a:rPr lang="en-US" i="1">
                <a:solidFill>
                  <a:schemeClr val="bg2"/>
                </a:solidFill>
              </a:rPr>
              <a:t>x</a:t>
            </a:r>
          </a:p>
        </p:txBody>
      </p:sp>
      <p:sp>
        <p:nvSpPr>
          <p:cNvPr id="39944" name="Line 6"/>
          <p:cNvSpPr>
            <a:spLocks noChangeShapeType="1"/>
          </p:cNvSpPr>
          <p:nvPr/>
        </p:nvSpPr>
        <p:spPr bwMode="auto">
          <a:xfrm>
            <a:off x="3048000" y="5486400"/>
            <a:ext cx="297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945" name="Rectangle 7"/>
          <p:cNvSpPr>
            <a:spLocks noChangeArrowheads="1"/>
          </p:cNvSpPr>
          <p:nvPr/>
        </p:nvSpPr>
        <p:spPr bwMode="auto">
          <a:xfrm>
            <a:off x="3795713" y="4983163"/>
            <a:ext cx="1690687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encrypted </a:t>
            </a:r>
            <a:r>
              <a:rPr lang="en-US" i="1"/>
              <a:t>y</a:t>
            </a:r>
          </a:p>
        </p:txBody>
      </p:sp>
      <p:sp>
        <p:nvSpPr>
          <p:cNvPr id="39946" name="Rectangle 8"/>
          <p:cNvSpPr>
            <a:spLocks noChangeArrowheads="1"/>
          </p:cNvSpPr>
          <p:nvPr/>
        </p:nvSpPr>
        <p:spPr bwMode="auto">
          <a:xfrm>
            <a:off x="1828800" y="4338638"/>
            <a:ext cx="844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Alice</a:t>
            </a:r>
          </a:p>
        </p:txBody>
      </p:sp>
      <p:sp>
        <p:nvSpPr>
          <p:cNvPr id="39947" name="Rectangle 9"/>
          <p:cNvSpPr>
            <a:spLocks noChangeArrowheads="1"/>
          </p:cNvSpPr>
          <p:nvPr/>
        </p:nvSpPr>
        <p:spPr bwMode="auto">
          <a:xfrm>
            <a:off x="6318250" y="4343400"/>
            <a:ext cx="692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Bob</a:t>
            </a:r>
          </a:p>
        </p:txBody>
      </p:sp>
      <p:sp>
        <p:nvSpPr>
          <p:cNvPr id="39948" name="Rectangle 10"/>
          <p:cNvSpPr>
            <a:spLocks noChangeArrowheads="1"/>
          </p:cNvSpPr>
          <p:nvPr/>
        </p:nvSpPr>
        <p:spPr bwMode="auto">
          <a:xfrm>
            <a:off x="4217988" y="5867400"/>
            <a:ext cx="658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Eve</a:t>
            </a:r>
          </a:p>
        </p:txBody>
      </p:sp>
      <p:sp>
        <p:nvSpPr>
          <p:cNvPr id="39949" name="Line 11"/>
          <p:cNvSpPr>
            <a:spLocks noChangeShapeType="1"/>
          </p:cNvSpPr>
          <p:nvPr/>
        </p:nvSpPr>
        <p:spPr bwMode="auto">
          <a:xfrm flipV="1">
            <a:off x="4572000" y="5486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CS 312 - Modular Division and RSA</a:t>
            </a:r>
          </a:p>
        </p:txBody>
      </p:sp>
      <p:sp>
        <p:nvSpPr>
          <p:cNvPr id="153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A2F9F84-5918-A84A-910F-736A5BFADAD7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39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+mj-ea"/>
                <a:cs typeface="+mj-cs"/>
              </a:rPr>
              <a:t>RSA Public Key Encryption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To do RSA we need fast Modular Exponentiation which we have shown</a:t>
            </a:r>
          </a:p>
          <a:p>
            <a:pPr eaLnBrk="1" hangingPunct="1"/>
            <a:r>
              <a:rPr lang="en-US" dirty="0"/>
              <a:t>We also need Modular Division</a:t>
            </a:r>
          </a:p>
          <a:p>
            <a:pPr eaLnBrk="1" hangingPunct="1"/>
            <a:r>
              <a:rPr lang="en-US" dirty="0"/>
              <a:t>To do Modular Division we use the extended Euclid Algorithm which we will now build towards</a:t>
            </a:r>
          </a:p>
          <a:p>
            <a:pPr eaLnBrk="1" hangingPunct="1"/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FFA6E-0168-6241-808C-BE0F29B0C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RSA Cryptography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5A6CB89-2A00-824F-B2C4-36E262BBCF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1600200"/>
            <a:ext cx="7370233" cy="4574628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689E8E-7B33-FF4B-A2EE-FAE53C8AA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 312 - Modular Division and RSA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499BF1-982F-C64B-92A3-5FBC734FD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837D8B-DD0E-124E-BA08-06F36C8BBDE5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0775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CS 312 - Modular Division and RSA</a:t>
            </a:r>
          </a:p>
        </p:txBody>
      </p:sp>
      <p:sp>
        <p:nvSpPr>
          <p:cNvPr id="4198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B6B5204-8337-3148-A60A-37DB54D61F52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00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+mj-ea"/>
                <a:cs typeface="+mj-cs"/>
              </a:rPr>
              <a:t>RSA Encryption</a:t>
            </a:r>
          </a:p>
        </p:txBody>
      </p:sp>
      <p:sp>
        <p:nvSpPr>
          <p:cNvPr id="4198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Messages are numbers modulo </a:t>
            </a:r>
            <a:r>
              <a:rPr lang="en-US" i="1" dirty="0"/>
              <a:t>N</a:t>
            </a:r>
          </a:p>
          <a:p>
            <a:pPr eaLnBrk="1" hangingPunct="1"/>
            <a:r>
              <a:rPr lang="en-US" dirty="0"/>
              <a:t>Messages larger than </a:t>
            </a:r>
            <a:r>
              <a:rPr lang="en-US" i="1" dirty="0"/>
              <a:t>N </a:t>
            </a:r>
            <a:r>
              <a:rPr lang="en-US" dirty="0"/>
              <a:t>are segmented</a:t>
            </a:r>
          </a:p>
          <a:p>
            <a:pPr eaLnBrk="1" hangingPunct="1"/>
            <a:r>
              <a:rPr lang="en-US" dirty="0"/>
              <a:t>Encryption is a bijection (one-to-one and onto) from    </a:t>
            </a:r>
          </a:p>
          <a:p>
            <a:pPr eaLnBrk="1" hangingPunct="1">
              <a:buFont typeface="Wingdings" charset="2"/>
              <a:buNone/>
            </a:pPr>
            <a:r>
              <a:rPr lang="en-US" dirty="0"/>
              <a:t>	{0, 1,..., </a:t>
            </a:r>
            <a:r>
              <a:rPr lang="en-US" i="1" dirty="0"/>
              <a:t>N</a:t>
            </a:r>
            <a:r>
              <a:rPr lang="en-US" dirty="0"/>
              <a:t>-1} to {0, 1,..., </a:t>
            </a:r>
            <a:r>
              <a:rPr lang="en-US" i="1" dirty="0"/>
              <a:t>N</a:t>
            </a:r>
            <a:r>
              <a:rPr lang="en-US" dirty="0"/>
              <a:t>-1} </a:t>
            </a:r>
          </a:p>
          <a:p>
            <a:pPr lvl="1" eaLnBrk="1" hangingPunct="1"/>
            <a:r>
              <a:rPr lang="en-US" dirty="0"/>
              <a:t>a permutation</a:t>
            </a:r>
          </a:p>
          <a:p>
            <a:pPr eaLnBrk="1" hangingPunct="1"/>
            <a:r>
              <a:rPr lang="en-US" dirty="0"/>
              <a:t>Decryption is its inverse</a:t>
            </a:r>
            <a:r>
              <a:rPr lang="en-US" sz="2800" dirty="0"/>
              <a:t> </a:t>
            </a:r>
          </a:p>
          <a:p>
            <a:pPr eaLnBrk="1" hangingPunct="1"/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CS 312 - Modular Division and RSA</a:t>
            </a:r>
          </a:p>
        </p:txBody>
      </p:sp>
      <p:sp>
        <p:nvSpPr>
          <p:cNvPr id="4403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3FE3B7E-5BFE-164D-BF2C-9130DE2B3720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03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ea typeface="+mj-ea"/>
                <a:cs typeface="+mj-cs"/>
              </a:rPr>
              <a:t>RSA Overview</a:t>
            </a:r>
          </a:p>
        </p:txBody>
      </p:sp>
      <p:sp>
        <p:nvSpPr>
          <p:cNvPr id="440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924800" cy="4419600"/>
          </a:xfrm>
        </p:spPr>
        <p:txBody>
          <a:bodyPr/>
          <a:lstStyle/>
          <a:p>
            <a:pPr eaLnBrk="1" hangingPunct="1"/>
            <a:r>
              <a:rPr lang="en-US" dirty="0"/>
              <a:t>Pick any two large primes </a:t>
            </a:r>
            <a:r>
              <a:rPr lang="en-US" i="1" dirty="0"/>
              <a:t>p </a:t>
            </a:r>
            <a:r>
              <a:rPr lang="en-US" dirty="0"/>
              <a:t>and </a:t>
            </a:r>
            <a:r>
              <a:rPr lang="en-US" i="1" dirty="0"/>
              <a:t>q </a:t>
            </a:r>
            <a:r>
              <a:rPr lang="en-US" dirty="0"/>
              <a:t>and let </a:t>
            </a:r>
            <a:r>
              <a:rPr lang="en-US" i="1" dirty="0"/>
              <a:t>N </a:t>
            </a:r>
            <a:r>
              <a:rPr lang="en-US" dirty="0"/>
              <a:t>= </a:t>
            </a:r>
            <a:r>
              <a:rPr lang="en-US" i="1" dirty="0"/>
              <a:t>p · q</a:t>
            </a:r>
          </a:p>
          <a:p>
            <a:pPr eaLnBrk="1" hangingPunct="1"/>
            <a:endParaRPr lang="en-US" i="1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67000" y="6248400"/>
            <a:ext cx="3886200" cy="457200"/>
          </a:xfrm>
          <a:noFill/>
        </p:spPr>
        <p:txBody>
          <a:bodyPr/>
          <a:lstStyle/>
          <a:p>
            <a:r>
              <a:rPr lang="en-US" dirty="0"/>
              <a:t>CS 312 - Modular Division and RSA</a:t>
            </a:r>
          </a:p>
        </p:txBody>
      </p:sp>
      <p:sp>
        <p:nvSpPr>
          <p:cNvPr id="7270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D721F6F-AE73-AD4A-A21B-88AF29C1113D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ea typeface="+mj-ea"/>
                <a:cs typeface="+mj-cs"/>
              </a:rPr>
              <a:t>Generating Random Prime Numbers</a:t>
            </a:r>
          </a:p>
        </p:txBody>
      </p:sp>
      <p:sp>
        <p:nvSpPr>
          <p:cNvPr id="727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4648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Generating random primes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An </a:t>
            </a:r>
            <a:r>
              <a:rPr lang="en-US" i="1" dirty="0" err="1"/>
              <a:t>n</a:t>
            </a:r>
            <a:r>
              <a:rPr lang="en-US" i="1" dirty="0"/>
              <a:t> </a:t>
            </a:r>
            <a:r>
              <a:rPr lang="en-US" dirty="0"/>
              <a:t>bit random number has approximately a 1 in </a:t>
            </a:r>
            <a:r>
              <a:rPr lang="en-US" i="1" dirty="0" err="1"/>
              <a:t>n</a:t>
            </a:r>
            <a:r>
              <a:rPr lang="en-US" i="1" dirty="0"/>
              <a:t> </a:t>
            </a:r>
            <a:r>
              <a:rPr lang="en-US" dirty="0"/>
              <a:t>chance of being prime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Random Prime Generation Algorithm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67000" y="6248400"/>
            <a:ext cx="3886200" cy="457200"/>
          </a:xfrm>
          <a:noFill/>
        </p:spPr>
        <p:txBody>
          <a:bodyPr/>
          <a:lstStyle/>
          <a:p>
            <a:r>
              <a:rPr lang="en-US" dirty="0"/>
              <a:t>CS 312 - Modular Division and RSA</a:t>
            </a:r>
          </a:p>
        </p:txBody>
      </p:sp>
      <p:sp>
        <p:nvSpPr>
          <p:cNvPr id="7270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D721F6F-AE73-AD4A-A21B-88AF29C1113D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ea typeface="+mj-ea"/>
                <a:cs typeface="+mj-cs"/>
              </a:rPr>
              <a:t>Generating Random Prime Numbers</a:t>
            </a:r>
          </a:p>
        </p:txBody>
      </p:sp>
      <p:sp>
        <p:nvSpPr>
          <p:cNvPr id="727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4648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Generating random primes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An </a:t>
            </a:r>
            <a:r>
              <a:rPr lang="en-US" i="1" dirty="0" err="1"/>
              <a:t>n</a:t>
            </a:r>
            <a:r>
              <a:rPr lang="en-US" i="1" dirty="0"/>
              <a:t> </a:t>
            </a:r>
            <a:r>
              <a:rPr lang="en-US" dirty="0"/>
              <a:t>bit random number has approximately a 1 in </a:t>
            </a:r>
            <a:r>
              <a:rPr lang="en-US" i="1" dirty="0" err="1"/>
              <a:t>n</a:t>
            </a:r>
            <a:r>
              <a:rPr lang="en-US" i="1" dirty="0"/>
              <a:t> </a:t>
            </a:r>
            <a:r>
              <a:rPr lang="en-US" dirty="0"/>
              <a:t>chance of being prime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Random Prime Generation Algorithm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Randomly choose an </a:t>
            </a:r>
            <a:r>
              <a:rPr lang="en-US" i="1" dirty="0" err="1"/>
              <a:t>n</a:t>
            </a:r>
            <a:r>
              <a:rPr lang="en-US" i="1" dirty="0"/>
              <a:t> </a:t>
            </a:r>
            <a:r>
              <a:rPr lang="en-US" dirty="0"/>
              <a:t>bit number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Run Primality Test – Probabilistic Fermat Algorithm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If passes, return the number, else choose another number and repeat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O(</a:t>
            </a:r>
            <a:r>
              <a:rPr lang="en-US" i="1" dirty="0"/>
              <a:t>n</a:t>
            </a:r>
            <a:r>
              <a:rPr lang="en-US" dirty="0"/>
              <a:t>) average tries to find a prime, times the Primality test with complexity of O(</a:t>
            </a:r>
            <a:r>
              <a:rPr lang="en-US" i="1" dirty="0"/>
              <a:t>n</a:t>
            </a:r>
            <a:r>
              <a:rPr lang="en-US" baseline="30000" dirty="0"/>
              <a:t>3</a:t>
            </a:r>
            <a:r>
              <a:rPr lang="en-US" dirty="0"/>
              <a:t>): Total is O(</a:t>
            </a:r>
            <a:r>
              <a:rPr lang="en-US" i="1" dirty="0"/>
              <a:t>n</a:t>
            </a:r>
            <a:r>
              <a:rPr lang="en-US" baseline="30000" dirty="0"/>
              <a:t>4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975423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CS 312 - Modular Division and RSA</a:t>
            </a:r>
          </a:p>
        </p:txBody>
      </p:sp>
      <p:sp>
        <p:nvSpPr>
          <p:cNvPr id="4403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3FE3B7E-5BFE-164D-BF2C-9130DE2B3720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03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ea typeface="+mj-ea"/>
                <a:cs typeface="+mj-cs"/>
              </a:rPr>
              <a:t>RSA Overview</a:t>
            </a:r>
          </a:p>
        </p:txBody>
      </p:sp>
      <p:sp>
        <p:nvSpPr>
          <p:cNvPr id="440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924800" cy="4419600"/>
          </a:xfrm>
        </p:spPr>
        <p:txBody>
          <a:bodyPr/>
          <a:lstStyle/>
          <a:p>
            <a:pPr eaLnBrk="1" hangingPunct="1"/>
            <a:r>
              <a:rPr lang="en-US" dirty="0"/>
              <a:t>Pick any two primes </a:t>
            </a:r>
            <a:r>
              <a:rPr lang="en-US" i="1" dirty="0" err="1"/>
              <a:t>p</a:t>
            </a:r>
            <a:r>
              <a:rPr lang="en-US" i="1" dirty="0"/>
              <a:t> </a:t>
            </a:r>
            <a:r>
              <a:rPr lang="en-US" dirty="0"/>
              <a:t>and </a:t>
            </a:r>
            <a:r>
              <a:rPr lang="en-US" i="1" dirty="0" err="1"/>
              <a:t>q</a:t>
            </a:r>
            <a:r>
              <a:rPr lang="en-US" i="1" dirty="0"/>
              <a:t> </a:t>
            </a:r>
            <a:r>
              <a:rPr lang="en-US" dirty="0"/>
              <a:t>and let </a:t>
            </a:r>
            <a:r>
              <a:rPr lang="en-US" i="1" dirty="0"/>
              <a:t>N </a:t>
            </a:r>
            <a:r>
              <a:rPr lang="en-US" dirty="0"/>
              <a:t>= </a:t>
            </a:r>
            <a:r>
              <a:rPr lang="en-US" i="1" dirty="0" err="1"/>
              <a:t>p</a:t>
            </a:r>
            <a:r>
              <a:rPr lang="en-US" i="1" dirty="0"/>
              <a:t> · </a:t>
            </a:r>
            <a:r>
              <a:rPr lang="en-US" i="1" dirty="0" err="1"/>
              <a:t>q</a:t>
            </a:r>
            <a:endParaRPr lang="en-US" i="1" dirty="0"/>
          </a:p>
          <a:p>
            <a:pPr eaLnBrk="1" hangingPunct="1"/>
            <a:r>
              <a:rPr lang="en-US" dirty="0"/>
              <a:t>Choose a number </a:t>
            </a:r>
            <a:r>
              <a:rPr lang="en-US" i="1" dirty="0" err="1"/>
              <a:t>e</a:t>
            </a:r>
            <a:r>
              <a:rPr lang="en-US" dirty="0"/>
              <a:t> relatively prime to (</a:t>
            </a:r>
            <a:r>
              <a:rPr lang="en-US" i="1" dirty="0"/>
              <a:t>p</a:t>
            </a:r>
            <a:r>
              <a:rPr lang="en-US" dirty="0"/>
              <a:t>-1)(</a:t>
            </a:r>
            <a:r>
              <a:rPr lang="en-US" i="1" dirty="0"/>
              <a:t>q</a:t>
            </a:r>
            <a:r>
              <a:rPr lang="en-US" dirty="0"/>
              <a:t>-1)</a:t>
            </a:r>
          </a:p>
          <a:p>
            <a:pPr lvl="1" eaLnBrk="1" hangingPunct="1"/>
            <a:r>
              <a:rPr lang="en-US" sz="1800" i="1" dirty="0" err="1"/>
              <a:t>e</a:t>
            </a:r>
            <a:r>
              <a:rPr lang="en-US" sz="1800" dirty="0"/>
              <a:t> is often chosen as 3 – permits fast encoding</a:t>
            </a:r>
            <a:endParaRPr lang="en-US" sz="2400" dirty="0"/>
          </a:p>
          <a:p>
            <a:pPr eaLnBrk="1" hangingPunct="1"/>
            <a:r>
              <a:rPr lang="en-US" dirty="0"/>
              <a:t>Then the mapping </a:t>
            </a:r>
            <a:r>
              <a:rPr lang="en-US" i="1" dirty="0" err="1"/>
              <a:t>x</a:t>
            </a:r>
            <a:r>
              <a:rPr lang="en-US" i="1" baseline="30000" dirty="0" err="1"/>
              <a:t>e</a:t>
            </a:r>
            <a:r>
              <a:rPr lang="en-US" dirty="0"/>
              <a:t> mod </a:t>
            </a:r>
            <a:r>
              <a:rPr lang="en-US" i="1" dirty="0"/>
              <a:t>N </a:t>
            </a:r>
            <a:r>
              <a:rPr lang="en-US" dirty="0"/>
              <a:t>is a bijection onto {0, 1,..., </a:t>
            </a:r>
            <a:r>
              <a:rPr lang="en-US" i="1" dirty="0"/>
              <a:t>N</a:t>
            </a:r>
            <a:r>
              <a:rPr lang="en-US" dirty="0"/>
              <a:t>-1} - Publish (</a:t>
            </a:r>
            <a:r>
              <a:rPr lang="en-US" i="1" dirty="0"/>
              <a:t>e</a:t>
            </a:r>
            <a:r>
              <a:rPr lang="en-US" dirty="0"/>
              <a:t>, </a:t>
            </a:r>
            <a:r>
              <a:rPr lang="en-US" i="1" dirty="0"/>
              <a:t>N</a:t>
            </a:r>
            <a:r>
              <a:rPr lang="en-US" dirty="0"/>
              <a:t>) as the public key for encryption.  Keep </a:t>
            </a:r>
            <a:r>
              <a:rPr lang="en-US" i="1" dirty="0"/>
              <a:t>p</a:t>
            </a:r>
            <a:r>
              <a:rPr lang="en-US" dirty="0"/>
              <a:t> and </a:t>
            </a:r>
            <a:r>
              <a:rPr lang="en-US" i="1" dirty="0"/>
              <a:t>q</a:t>
            </a:r>
            <a:r>
              <a:rPr lang="en-US" dirty="0"/>
              <a:t> secret.</a:t>
            </a:r>
          </a:p>
          <a:p>
            <a:pPr eaLnBrk="1" hangingPunct="1"/>
            <a:r>
              <a:rPr lang="en-US" dirty="0"/>
              <a:t>Find </a:t>
            </a:r>
            <a:r>
              <a:rPr lang="en-US" i="1" dirty="0" err="1"/>
              <a:t>d</a:t>
            </a:r>
            <a:r>
              <a:rPr lang="en-US" dirty="0"/>
              <a:t>, the multiplicative inverse of </a:t>
            </a:r>
            <a:r>
              <a:rPr lang="en-US" i="1" dirty="0" err="1"/>
              <a:t>e</a:t>
            </a:r>
            <a:r>
              <a:rPr lang="en-US" dirty="0"/>
              <a:t> mod (</a:t>
            </a:r>
            <a:r>
              <a:rPr lang="en-US" i="1" dirty="0"/>
              <a:t>p</a:t>
            </a:r>
            <a:r>
              <a:rPr lang="en-US" dirty="0"/>
              <a:t>-1)(</a:t>
            </a:r>
            <a:r>
              <a:rPr lang="en-US" i="1" dirty="0"/>
              <a:t>q</a:t>
            </a:r>
            <a:r>
              <a:rPr lang="en-US" dirty="0"/>
              <a:t>-1) using extended-Euclid((</a:t>
            </a:r>
            <a:r>
              <a:rPr lang="en-US" i="1" dirty="0"/>
              <a:t>p</a:t>
            </a:r>
            <a:r>
              <a:rPr lang="en-US" dirty="0"/>
              <a:t>-1)(</a:t>
            </a:r>
            <a:r>
              <a:rPr lang="en-US" i="1" dirty="0"/>
              <a:t>q</a:t>
            </a:r>
            <a:r>
              <a:rPr lang="en-US" dirty="0"/>
              <a:t>-1), </a:t>
            </a:r>
            <a:r>
              <a:rPr lang="en-US" i="1" dirty="0" err="1"/>
              <a:t>e</a:t>
            </a:r>
            <a:r>
              <a:rPr lang="en-US" dirty="0"/>
              <a:t>)</a:t>
            </a:r>
          </a:p>
          <a:p>
            <a:pPr eaLnBrk="1" hangingPunct="1"/>
            <a:r>
              <a:rPr lang="en-US" dirty="0"/>
              <a:t>Then for all </a:t>
            </a:r>
            <a:r>
              <a:rPr lang="en-US" i="1" dirty="0" err="1"/>
              <a:t>x</a:t>
            </a:r>
            <a:r>
              <a:rPr lang="en-US" i="1" dirty="0"/>
              <a:t> </a:t>
            </a:r>
            <a:r>
              <a:rPr lang="en-US" dirty="0" err="1">
                <a:sym typeface="Symbol" charset="2"/>
              </a:rPr>
              <a:t></a:t>
            </a:r>
            <a:r>
              <a:rPr lang="en-US" dirty="0"/>
              <a:t> {0, 1,..., </a:t>
            </a:r>
            <a:r>
              <a:rPr lang="en-US" i="1" dirty="0"/>
              <a:t>N</a:t>
            </a:r>
            <a:r>
              <a:rPr lang="en-US" dirty="0"/>
              <a:t>-1} (</a:t>
            </a:r>
            <a:r>
              <a:rPr lang="en-US" i="1" dirty="0" err="1"/>
              <a:t>x</a:t>
            </a:r>
            <a:r>
              <a:rPr lang="en-US" i="1" baseline="30000" dirty="0" err="1"/>
              <a:t>e</a:t>
            </a:r>
            <a:r>
              <a:rPr lang="en-US" dirty="0" err="1"/>
              <a:t>)</a:t>
            </a:r>
            <a:r>
              <a:rPr lang="en-US" i="1" baseline="30000" dirty="0" err="1"/>
              <a:t>d</a:t>
            </a:r>
            <a:r>
              <a:rPr lang="en-US" dirty="0"/>
              <a:t> = </a:t>
            </a:r>
            <a:r>
              <a:rPr lang="en-US" i="1" dirty="0" err="1"/>
              <a:t>x</a:t>
            </a:r>
            <a:r>
              <a:rPr lang="en-US" i="1" dirty="0"/>
              <a:t> </a:t>
            </a:r>
            <a:r>
              <a:rPr lang="en-US" dirty="0"/>
              <a:t>mod </a:t>
            </a:r>
            <a:r>
              <a:rPr lang="en-US" i="1" dirty="0"/>
              <a:t>N</a:t>
            </a:r>
          </a:p>
          <a:p>
            <a:pPr eaLnBrk="1" hangingPunct="1"/>
            <a:r>
              <a:rPr lang="en-US" dirty="0"/>
              <a:t>Keep </a:t>
            </a:r>
            <a:r>
              <a:rPr lang="en-US" i="1" dirty="0"/>
              <a:t>d</a:t>
            </a:r>
            <a:r>
              <a:rPr lang="en-US" dirty="0"/>
              <a:t> private for decryption – Why can't they figure out </a:t>
            </a:r>
            <a:r>
              <a:rPr lang="en-US" i="1" dirty="0"/>
              <a:t>d?</a:t>
            </a:r>
          </a:p>
        </p:txBody>
      </p:sp>
    </p:spTree>
    <p:extLst>
      <p:ext uri="{BB962C8B-B14F-4D97-AF65-F5344CB8AC3E}">
        <p14:creationId xmlns:p14="http://schemas.microsoft.com/office/powerpoint/2010/main" val="42556698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 312 - Modular Division and RSA</a:t>
            </a:r>
          </a:p>
        </p:txBody>
      </p:sp>
      <p:sp>
        <p:nvSpPr>
          <p:cNvPr id="4608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37DEDFB-4E69-DA40-93A6-A2F4DA793A84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05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ea typeface="+mj-ea"/>
                <a:cs typeface="+mj-cs"/>
              </a:rPr>
              <a:t>RSA Example</a:t>
            </a:r>
          </a:p>
        </p:txBody>
      </p:sp>
      <p:sp>
        <p:nvSpPr>
          <p:cNvPr id="4608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1800" dirty="0"/>
              <a:t>Pick two random primes</a:t>
            </a:r>
            <a:r>
              <a:rPr lang="en-US" sz="1800" i="1" dirty="0"/>
              <a:t> p</a:t>
            </a:r>
            <a:r>
              <a:rPr lang="en-US" sz="1800" dirty="0"/>
              <a:t> and </a:t>
            </a:r>
            <a:r>
              <a:rPr lang="en-US" sz="1800" i="1" dirty="0"/>
              <a:t>q</a:t>
            </a:r>
            <a:r>
              <a:rPr lang="en-US" sz="1800" dirty="0"/>
              <a:t> (usually much bigger). </a:t>
            </a:r>
            <a:r>
              <a:rPr lang="en-US" sz="1800" i="1" dirty="0"/>
              <a:t>p</a:t>
            </a:r>
            <a:r>
              <a:rPr lang="en-US" sz="1800" dirty="0"/>
              <a:t> = 5 and </a:t>
            </a:r>
            <a:r>
              <a:rPr lang="en-US" sz="1800" i="1" dirty="0"/>
              <a:t>q</a:t>
            </a:r>
            <a:r>
              <a:rPr lang="en-US" sz="1800" dirty="0"/>
              <a:t> = 11</a:t>
            </a:r>
          </a:p>
          <a:p>
            <a:pPr eaLnBrk="1" hangingPunct="1">
              <a:lnSpc>
                <a:spcPct val="80000"/>
              </a:lnSpc>
            </a:pPr>
            <a:r>
              <a:rPr lang="en-US" sz="1800" dirty="0"/>
              <a:t>Then </a:t>
            </a:r>
            <a:r>
              <a:rPr lang="en-US" sz="1800" i="1" dirty="0"/>
              <a:t>N </a:t>
            </a:r>
            <a:r>
              <a:rPr lang="en-US" sz="1800" dirty="0"/>
              <a:t>= </a:t>
            </a:r>
            <a:r>
              <a:rPr lang="en-US" sz="1800" i="1" dirty="0" err="1"/>
              <a:t>p·q</a:t>
            </a:r>
            <a:r>
              <a:rPr lang="en-US" sz="1800" i="1" dirty="0"/>
              <a:t> </a:t>
            </a:r>
            <a:r>
              <a:rPr lang="en-US" sz="1800" dirty="0"/>
              <a:t>= 55</a:t>
            </a:r>
          </a:p>
          <a:p>
            <a:pPr eaLnBrk="1" hangingPunct="1">
              <a:lnSpc>
                <a:spcPct val="80000"/>
              </a:lnSpc>
            </a:pPr>
            <a:r>
              <a:rPr lang="en-US" sz="1800" dirty="0"/>
              <a:t>Let </a:t>
            </a:r>
            <a:r>
              <a:rPr lang="en-US" sz="1800" i="1" dirty="0"/>
              <a:t>e</a:t>
            </a:r>
            <a:r>
              <a:rPr lang="en-US" sz="1800" dirty="0"/>
              <a:t> = 3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dirty="0"/>
              <a:t>Relatively prime since </a:t>
            </a:r>
            <a:r>
              <a:rPr lang="en-US" sz="1600" dirty="0" err="1"/>
              <a:t>gcd</a:t>
            </a:r>
            <a:r>
              <a:rPr lang="en-US" sz="1600" dirty="0"/>
              <a:t>((</a:t>
            </a:r>
            <a:r>
              <a:rPr lang="en-US" sz="1600" i="1" dirty="0"/>
              <a:t>p</a:t>
            </a:r>
            <a:r>
              <a:rPr lang="en-US" sz="1600" dirty="0"/>
              <a:t>-1)(</a:t>
            </a:r>
            <a:r>
              <a:rPr lang="en-US" sz="1600" i="1" dirty="0"/>
              <a:t>q</a:t>
            </a:r>
            <a:r>
              <a:rPr lang="en-US" sz="1600" dirty="0"/>
              <a:t>-1),</a:t>
            </a:r>
            <a:r>
              <a:rPr lang="en-US" sz="1600" i="1" dirty="0"/>
              <a:t>e</a:t>
            </a:r>
            <a:r>
              <a:rPr lang="en-US" sz="1600" dirty="0"/>
              <a:t>) = </a:t>
            </a:r>
            <a:r>
              <a:rPr lang="en-US" sz="1600" dirty="0" err="1"/>
              <a:t>gcd</a:t>
            </a:r>
            <a:r>
              <a:rPr lang="en-US" sz="1600" dirty="0"/>
              <a:t>(40,3) = Euclid(40,3) = 1</a:t>
            </a:r>
          </a:p>
          <a:p>
            <a:pPr eaLnBrk="1" hangingPunct="1">
              <a:lnSpc>
                <a:spcPct val="80000"/>
              </a:lnSpc>
            </a:pPr>
            <a:r>
              <a:rPr lang="en-US" sz="1800" dirty="0"/>
              <a:t>Thus, public key = (</a:t>
            </a:r>
            <a:r>
              <a:rPr lang="en-US" sz="1800" i="1" dirty="0"/>
              <a:t>N</a:t>
            </a:r>
            <a:r>
              <a:rPr lang="en-US" sz="1800" dirty="0"/>
              <a:t>, </a:t>
            </a:r>
            <a:r>
              <a:rPr lang="en-US" sz="1800" i="1" dirty="0"/>
              <a:t>e</a:t>
            </a:r>
            <a:r>
              <a:rPr lang="en-US" sz="1800" dirty="0"/>
              <a:t>) = (55, 3)</a:t>
            </a:r>
          </a:p>
          <a:p>
            <a:pPr eaLnBrk="1" hangingPunct="1">
              <a:lnSpc>
                <a:spcPct val="80000"/>
              </a:lnSpc>
            </a:pPr>
            <a:r>
              <a:rPr lang="en-US" sz="1800" dirty="0"/>
              <a:t>Private key: </a:t>
            </a:r>
            <a:r>
              <a:rPr lang="en-US" sz="1800" i="1" dirty="0"/>
              <a:t>d</a:t>
            </a:r>
            <a:r>
              <a:rPr lang="en-US" sz="1800" dirty="0"/>
              <a:t> = </a:t>
            </a:r>
            <a:r>
              <a:rPr lang="en-US" sz="1800" i="1" dirty="0"/>
              <a:t>e</a:t>
            </a:r>
            <a:r>
              <a:rPr lang="en-US" sz="1800" baseline="30000" dirty="0">
                <a:sym typeface="Wingdings" charset="2"/>
              </a:rPr>
              <a:t>-1</a:t>
            </a:r>
            <a:r>
              <a:rPr lang="en-US" sz="1800" dirty="0"/>
              <a:t> mod (</a:t>
            </a:r>
            <a:r>
              <a:rPr lang="en-US" sz="1800" i="1" dirty="0"/>
              <a:t>p</a:t>
            </a:r>
            <a:r>
              <a:rPr lang="en-US" sz="1800" dirty="0"/>
              <a:t>-1)(</a:t>
            </a:r>
            <a:r>
              <a:rPr lang="en-US" sz="1800" i="1" dirty="0"/>
              <a:t>q</a:t>
            </a:r>
            <a:r>
              <a:rPr lang="en-US" sz="1800" dirty="0"/>
              <a:t>-1) = 3</a:t>
            </a:r>
            <a:r>
              <a:rPr lang="en-US" sz="1800" baseline="30000" dirty="0">
                <a:sym typeface="Wingdings" charset="2"/>
              </a:rPr>
              <a:t>-1</a:t>
            </a:r>
            <a:r>
              <a:rPr lang="en-US" sz="1800" dirty="0"/>
              <a:t> mod 40 = 27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dirty="0"/>
              <a:t>found with extended-Euclid((</a:t>
            </a:r>
            <a:r>
              <a:rPr lang="en-US" sz="1600" i="1" dirty="0"/>
              <a:t>p</a:t>
            </a:r>
            <a:r>
              <a:rPr lang="en-US" sz="1600" dirty="0"/>
              <a:t>-1)(</a:t>
            </a:r>
            <a:r>
              <a:rPr lang="en-US" sz="1600" i="1" dirty="0"/>
              <a:t>q</a:t>
            </a:r>
            <a:r>
              <a:rPr lang="en-US" sz="1600" dirty="0"/>
              <a:t>-1),</a:t>
            </a:r>
            <a:r>
              <a:rPr lang="en-US" sz="1600" i="1" dirty="0"/>
              <a:t>e</a:t>
            </a:r>
            <a:r>
              <a:rPr lang="en-US" sz="1600" dirty="0"/>
              <a:t>) = extended-Euclid(40,3) which gives inverse </a:t>
            </a:r>
            <a:r>
              <a:rPr lang="en-US" sz="1600" i="1" dirty="0"/>
              <a:t>d</a:t>
            </a:r>
            <a:r>
              <a:rPr lang="en-US" sz="1600" dirty="0"/>
              <a:t> = 27 (key length 128 bit, 256, 512, etc.)</a:t>
            </a:r>
          </a:p>
          <a:p>
            <a:pPr eaLnBrk="1" hangingPunct="1">
              <a:lnSpc>
                <a:spcPct val="80000"/>
              </a:lnSpc>
            </a:pPr>
            <a:endParaRPr lang="en-US" sz="1800" dirty="0"/>
          </a:p>
          <a:p>
            <a:pPr eaLnBrk="1" hangingPunct="1">
              <a:lnSpc>
                <a:spcPct val="80000"/>
              </a:lnSpc>
            </a:pPr>
            <a:r>
              <a:rPr lang="en-US" sz="1800" dirty="0"/>
              <a:t>Encryption of </a:t>
            </a:r>
            <a:r>
              <a:rPr lang="en-US" sz="1800" i="1" dirty="0"/>
              <a:t>x</a:t>
            </a:r>
            <a:r>
              <a:rPr lang="en-US" sz="1800" dirty="0"/>
              <a:t>: </a:t>
            </a:r>
            <a:r>
              <a:rPr lang="en-US" sz="1800" i="1" dirty="0"/>
              <a:t>y</a:t>
            </a:r>
            <a:r>
              <a:rPr lang="en-US" sz="1800" dirty="0"/>
              <a:t> = </a:t>
            </a:r>
            <a:r>
              <a:rPr lang="en-US" sz="1800" i="1" dirty="0"/>
              <a:t>x</a:t>
            </a:r>
            <a:r>
              <a:rPr lang="en-US" sz="1800" baseline="30000" dirty="0">
                <a:sym typeface="Wingdings" charset="2"/>
              </a:rPr>
              <a:t>3</a:t>
            </a:r>
            <a:r>
              <a:rPr lang="en-US" sz="1800" dirty="0"/>
              <a:t> mod 55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dirty="0"/>
              <a:t>Encryption and decryption use modular exponentiation algorithm</a:t>
            </a:r>
          </a:p>
          <a:p>
            <a:pPr eaLnBrk="1" hangingPunct="1">
              <a:lnSpc>
                <a:spcPct val="80000"/>
              </a:lnSpc>
            </a:pPr>
            <a:r>
              <a:rPr lang="en-US" sz="1800" dirty="0"/>
              <a:t>Decryption of </a:t>
            </a:r>
            <a:r>
              <a:rPr lang="en-US" sz="1800" i="1" dirty="0"/>
              <a:t>y</a:t>
            </a:r>
            <a:r>
              <a:rPr lang="en-US" sz="1800" dirty="0"/>
              <a:t>: </a:t>
            </a:r>
            <a:r>
              <a:rPr lang="en-US" sz="1800" i="1" dirty="0"/>
              <a:t>x</a:t>
            </a:r>
            <a:r>
              <a:rPr lang="en-US" sz="1800" dirty="0"/>
              <a:t> = </a:t>
            </a:r>
            <a:r>
              <a:rPr lang="en-US" sz="1800" i="1" dirty="0"/>
              <a:t>y</a:t>
            </a:r>
            <a:r>
              <a:rPr lang="en-US" sz="1800" baseline="30000" dirty="0">
                <a:sym typeface="Wingdings" charset="2"/>
              </a:rPr>
              <a:t>27</a:t>
            </a:r>
            <a:r>
              <a:rPr lang="en-US" sz="1800" dirty="0"/>
              <a:t> mod 55</a:t>
            </a:r>
          </a:p>
          <a:p>
            <a:pPr eaLnBrk="1" hangingPunct="1">
              <a:lnSpc>
                <a:spcPct val="80000"/>
              </a:lnSpc>
            </a:pPr>
            <a:endParaRPr lang="en-US" sz="1800" dirty="0"/>
          </a:p>
          <a:p>
            <a:pPr eaLnBrk="1" hangingPunct="1">
              <a:lnSpc>
                <a:spcPct val="80000"/>
              </a:lnSpc>
            </a:pPr>
            <a:r>
              <a:rPr lang="en-US" sz="1800" dirty="0"/>
              <a:t>Let </a:t>
            </a:r>
            <a:r>
              <a:rPr lang="en-US" sz="1800" i="1" dirty="0"/>
              <a:t>x</a:t>
            </a:r>
            <a:r>
              <a:rPr lang="en-US" sz="1800" dirty="0"/>
              <a:t> = 13</a:t>
            </a:r>
          </a:p>
          <a:p>
            <a:pPr eaLnBrk="1" hangingPunct="1">
              <a:lnSpc>
                <a:spcPct val="80000"/>
              </a:lnSpc>
            </a:pPr>
            <a:r>
              <a:rPr lang="en-US" sz="1800" i="1" dirty="0"/>
              <a:t>y</a:t>
            </a:r>
            <a:r>
              <a:rPr lang="en-US" sz="1800" dirty="0"/>
              <a:t> </a:t>
            </a:r>
            <a:r>
              <a:rPr lang="en-US" sz="1800" dirty="0">
                <a:sym typeface="Symbol" charset="2"/>
              </a:rPr>
              <a:t>=</a:t>
            </a:r>
            <a:r>
              <a:rPr lang="en-US" sz="1800" dirty="0"/>
              <a:t> 13</a:t>
            </a:r>
            <a:r>
              <a:rPr lang="en-US" sz="1800" baseline="30000" dirty="0">
                <a:sym typeface="Wingdings" charset="2"/>
              </a:rPr>
              <a:t>3</a:t>
            </a:r>
            <a:r>
              <a:rPr lang="en-US" sz="1800" dirty="0"/>
              <a:t> mod 55 </a:t>
            </a:r>
            <a:r>
              <a:rPr lang="en-US" sz="1800" dirty="0">
                <a:sym typeface="Symbol" charset="2"/>
              </a:rPr>
              <a:t>=</a:t>
            </a:r>
            <a:r>
              <a:rPr lang="en-US" sz="1800" dirty="0"/>
              <a:t> 52 mod 55</a:t>
            </a:r>
          </a:p>
          <a:p>
            <a:pPr eaLnBrk="1" hangingPunct="1">
              <a:lnSpc>
                <a:spcPct val="80000"/>
              </a:lnSpc>
            </a:pPr>
            <a:r>
              <a:rPr lang="en-US" sz="1800" i="1" dirty="0"/>
              <a:t>x</a:t>
            </a:r>
            <a:r>
              <a:rPr lang="en-US" sz="1800" dirty="0"/>
              <a:t> = 52</a:t>
            </a:r>
            <a:r>
              <a:rPr lang="en-US" sz="1800" baseline="30000" dirty="0">
                <a:sym typeface="Wingdings" charset="2"/>
              </a:rPr>
              <a:t>27</a:t>
            </a:r>
            <a:r>
              <a:rPr lang="en-US" sz="1800" dirty="0"/>
              <a:t> mod 55 = 13 mod 55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 312 - Modular Division and RSA</a:t>
            </a:r>
          </a:p>
        </p:txBody>
      </p:sp>
      <p:sp>
        <p:nvSpPr>
          <p:cNvPr id="4813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1316A9A-7D7D-6B48-813D-CF99DFAA33AD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ea typeface="+mj-ea"/>
                <a:cs typeface="+mj-cs"/>
              </a:rPr>
              <a:t>RSA Summary</a:t>
            </a:r>
          </a:p>
        </p:txBody>
      </p:sp>
      <p:sp>
        <p:nvSpPr>
          <p:cNvPr id="4813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How could we break RSA - Could try factoring </a:t>
            </a:r>
            <a:r>
              <a:rPr lang="en-US" i="1" dirty="0"/>
              <a:t>N </a:t>
            </a:r>
            <a:r>
              <a:rPr lang="en-US" dirty="0"/>
              <a:t>into primes </a:t>
            </a:r>
            <a:r>
              <a:rPr lang="en-US" i="1" dirty="0" err="1"/>
              <a:t>p</a:t>
            </a:r>
            <a:r>
              <a:rPr lang="en-US" dirty="0"/>
              <a:t> and </a:t>
            </a:r>
            <a:r>
              <a:rPr lang="en-US" i="1" dirty="0" err="1"/>
              <a:t>q</a:t>
            </a:r>
            <a:r>
              <a:rPr lang="en-US" dirty="0"/>
              <a:t> - no known polynomial algorithm</a:t>
            </a:r>
          </a:p>
          <a:p>
            <a:pPr eaLnBrk="1" hangingPunct="1"/>
            <a:r>
              <a:rPr lang="en-US" dirty="0"/>
              <a:t>The crux of the security behind RSA</a:t>
            </a:r>
          </a:p>
          <a:p>
            <a:pPr lvl="1" eaLnBrk="1" hangingPunct="1"/>
            <a:r>
              <a:rPr lang="en-US" dirty="0"/>
              <a:t>Efficient algorithms / Polynomial time computability for:</a:t>
            </a:r>
          </a:p>
          <a:p>
            <a:pPr lvl="2" eaLnBrk="1" hangingPunct="1"/>
            <a:r>
              <a:rPr lang="en-US" dirty="0"/>
              <a:t>Modular Exponentiation – </a:t>
            </a:r>
            <a:r>
              <a:rPr lang="en-US" dirty="0" err="1"/>
              <a:t>modexp</a:t>
            </a:r>
            <a:r>
              <a:rPr lang="en-US" dirty="0"/>
              <a:t>()</a:t>
            </a:r>
          </a:p>
          <a:p>
            <a:pPr lvl="2" eaLnBrk="1" hangingPunct="1"/>
            <a:r>
              <a:rPr lang="en-US" dirty="0"/>
              <a:t>GCD and modular division – extended-Euclid()</a:t>
            </a:r>
          </a:p>
          <a:p>
            <a:pPr lvl="2" eaLnBrk="1" hangingPunct="1"/>
            <a:r>
              <a:rPr lang="en-US" dirty="0"/>
              <a:t>Primality Testing and creation – </a:t>
            </a:r>
            <a:r>
              <a:rPr lang="en-US" dirty="0" err="1"/>
              <a:t>fermat</a:t>
            </a:r>
            <a:r>
              <a:rPr lang="en-US" dirty="0"/>
              <a:t>()</a:t>
            </a:r>
          </a:p>
          <a:p>
            <a:pPr lvl="1" eaLnBrk="1" hangingPunct="1"/>
            <a:r>
              <a:rPr lang="en-US" dirty="0"/>
              <a:t>Absence of sub-exponential algorithms for Factoring</a:t>
            </a:r>
          </a:p>
          <a:p>
            <a:pPr eaLnBrk="1" hangingPunct="1"/>
            <a:r>
              <a:rPr lang="en-US" dirty="0"/>
              <a:t>The gulf between polynomial and exponential saves the day for cryptography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 312 - Modular Division and RSA</a:t>
            </a:r>
          </a:p>
        </p:txBody>
      </p:sp>
      <p:sp>
        <p:nvSpPr>
          <p:cNvPr id="1741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808888F-F6ED-0D4E-A44C-E82ADB8E606F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94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+mj-ea"/>
                <a:cs typeface="+mj-cs"/>
              </a:rPr>
              <a:t>Euclid’s Rule for GCD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45720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sz="2000" dirty="0"/>
              <a:t>How do you find the greatest common divisor of two integers</a:t>
            </a:r>
          </a:p>
          <a:p>
            <a:pPr lvl="1" eaLnBrk="1" hangingPunct="1"/>
            <a:r>
              <a:rPr lang="en-US" sz="1800" dirty="0"/>
              <a:t>Largest integer that divides both</a:t>
            </a:r>
          </a:p>
          <a:p>
            <a:pPr lvl="1" eaLnBrk="1" hangingPunct="1"/>
            <a:r>
              <a:rPr lang="en-US" sz="1800" dirty="0"/>
              <a:t>Could factor but that is exponential</a:t>
            </a:r>
          </a:p>
          <a:p>
            <a:pPr eaLnBrk="1" hangingPunct="1"/>
            <a:r>
              <a:rPr lang="en-US" sz="2000" dirty="0"/>
              <a:t>Back in ancient Greece Euclid discovered the rule:</a:t>
            </a:r>
          </a:p>
          <a:p>
            <a:pPr algn="ctr" eaLnBrk="1" hangingPunct="1">
              <a:buFont typeface="Wingdings" charset="2"/>
              <a:buNone/>
            </a:pPr>
            <a:r>
              <a:rPr lang="en-US" sz="2000" dirty="0"/>
              <a:t>If </a:t>
            </a:r>
            <a:r>
              <a:rPr lang="en-US" sz="2000" i="1" dirty="0"/>
              <a:t>x </a:t>
            </a:r>
            <a:r>
              <a:rPr lang="en-US" sz="2000" dirty="0"/>
              <a:t>and </a:t>
            </a:r>
            <a:r>
              <a:rPr lang="en-US" sz="2000" i="1" dirty="0"/>
              <a:t>y </a:t>
            </a:r>
            <a:r>
              <a:rPr lang="en-US" sz="2000" dirty="0"/>
              <a:t>are positive integers with </a:t>
            </a:r>
            <a:r>
              <a:rPr lang="en-US" sz="2000" i="1" dirty="0"/>
              <a:t>x </a:t>
            </a:r>
            <a:r>
              <a:rPr lang="en-US" sz="2000" dirty="0"/>
              <a:t>≥ </a:t>
            </a:r>
            <a:r>
              <a:rPr lang="en-US" sz="2000" i="1" dirty="0"/>
              <a:t>y </a:t>
            </a:r>
            <a:r>
              <a:rPr lang="en-US" sz="2000" dirty="0"/>
              <a:t>then </a:t>
            </a:r>
          </a:p>
          <a:p>
            <a:pPr algn="ctr" eaLnBrk="1" hangingPunct="1">
              <a:buFont typeface="Wingdings" charset="2"/>
              <a:buNone/>
            </a:pPr>
            <a:r>
              <a:rPr lang="en-US" sz="2000" dirty="0" err="1"/>
              <a:t>gcd</a:t>
            </a:r>
            <a:r>
              <a:rPr lang="en-US" sz="2000" dirty="0"/>
              <a:t>(</a:t>
            </a:r>
            <a:r>
              <a:rPr lang="en-US" sz="2000" i="1" dirty="0" err="1"/>
              <a:t>x</a:t>
            </a:r>
            <a:r>
              <a:rPr lang="en-US" sz="2000" dirty="0" err="1"/>
              <a:t>,</a:t>
            </a:r>
            <a:r>
              <a:rPr lang="en-US" sz="2000" i="1" dirty="0" err="1"/>
              <a:t>y</a:t>
            </a:r>
            <a:r>
              <a:rPr lang="en-US" sz="2000" dirty="0"/>
              <a:t>) = </a:t>
            </a:r>
            <a:r>
              <a:rPr lang="en-US" sz="2000" dirty="0" err="1"/>
              <a:t>gcd</a:t>
            </a:r>
            <a:r>
              <a:rPr lang="en-US" sz="2000" dirty="0"/>
              <a:t>(</a:t>
            </a:r>
            <a:r>
              <a:rPr lang="en-US" sz="2000" i="1" dirty="0"/>
              <a:t>x</a:t>
            </a:r>
            <a:r>
              <a:rPr lang="en-US" sz="2000" dirty="0"/>
              <a:t> mod </a:t>
            </a:r>
            <a:r>
              <a:rPr lang="en-US" sz="2000" i="1" dirty="0"/>
              <a:t>y</a:t>
            </a:r>
            <a:r>
              <a:rPr lang="en-US" sz="2000" dirty="0"/>
              <a:t>, </a:t>
            </a:r>
            <a:r>
              <a:rPr lang="en-US" sz="2000" i="1" dirty="0"/>
              <a:t>y</a:t>
            </a:r>
            <a:r>
              <a:rPr lang="en-US" sz="2000" dirty="0"/>
              <a:t>) which gives us the following algorithm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sz="1800" u="sng" dirty="0"/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800" u="sng" dirty="0"/>
              <a:t>Function Euclid</a:t>
            </a:r>
            <a:r>
              <a:rPr lang="en-US" sz="1800" dirty="0"/>
              <a:t> (</a:t>
            </a:r>
            <a:r>
              <a:rPr lang="en-US" sz="1800" i="1" dirty="0" err="1"/>
              <a:t>a</a:t>
            </a:r>
            <a:r>
              <a:rPr lang="en-US" sz="1800" dirty="0" err="1"/>
              <a:t>,</a:t>
            </a:r>
            <a:r>
              <a:rPr lang="en-US" sz="1800" i="1" dirty="0" err="1"/>
              <a:t>b</a:t>
            </a:r>
            <a:r>
              <a:rPr lang="en-US" sz="1800" dirty="0"/>
              <a:t>)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800" dirty="0"/>
              <a:t>Input:  Two integers </a:t>
            </a:r>
            <a:r>
              <a:rPr lang="en-US" sz="1800" i="1" dirty="0"/>
              <a:t>a</a:t>
            </a:r>
            <a:r>
              <a:rPr lang="en-US" sz="1800" dirty="0"/>
              <a:t> and </a:t>
            </a:r>
            <a:r>
              <a:rPr lang="en-US" sz="1800" i="1" dirty="0"/>
              <a:t>b</a:t>
            </a:r>
            <a:r>
              <a:rPr lang="en-US" sz="1800" dirty="0"/>
              <a:t> with </a:t>
            </a:r>
            <a:r>
              <a:rPr lang="en-US" sz="1800" i="1" dirty="0"/>
              <a:t>a</a:t>
            </a:r>
            <a:r>
              <a:rPr lang="en-US" sz="1800" dirty="0"/>
              <a:t> </a:t>
            </a:r>
            <a:r>
              <a:rPr lang="en-US" sz="1800" dirty="0">
                <a:sym typeface="Symbol" charset="2"/>
              </a:rPr>
              <a:t></a:t>
            </a:r>
            <a:r>
              <a:rPr lang="en-US" sz="1800" dirty="0"/>
              <a:t> </a:t>
            </a:r>
            <a:r>
              <a:rPr lang="en-US" sz="1800" i="1" dirty="0"/>
              <a:t>b</a:t>
            </a:r>
            <a:r>
              <a:rPr lang="en-US" sz="1800" dirty="0"/>
              <a:t> </a:t>
            </a:r>
            <a:r>
              <a:rPr lang="en-US" sz="1800" dirty="0">
                <a:sym typeface="Symbol" charset="2"/>
              </a:rPr>
              <a:t></a:t>
            </a:r>
            <a:r>
              <a:rPr lang="en-US" sz="1800" dirty="0"/>
              <a:t> 0 (</a:t>
            </a:r>
            <a:r>
              <a:rPr lang="en-US" sz="1800" i="1" dirty="0"/>
              <a:t>n</a:t>
            </a:r>
            <a:r>
              <a:rPr lang="en-US" sz="1800" dirty="0"/>
              <a:t>-bit integers)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800" dirty="0"/>
              <a:t>Output: </a:t>
            </a:r>
            <a:r>
              <a:rPr lang="en-US" sz="1800" dirty="0" err="1"/>
              <a:t>gcd</a:t>
            </a:r>
            <a:r>
              <a:rPr lang="en-US" sz="1800" dirty="0"/>
              <a:t>(</a:t>
            </a:r>
            <a:r>
              <a:rPr lang="en-US" sz="1800" i="1" dirty="0" err="1"/>
              <a:t>a</a:t>
            </a:r>
            <a:r>
              <a:rPr lang="en-US" sz="1800" dirty="0" err="1"/>
              <a:t>,</a:t>
            </a:r>
            <a:r>
              <a:rPr lang="en-US" sz="1800" i="1" dirty="0" err="1"/>
              <a:t>b</a:t>
            </a:r>
            <a:r>
              <a:rPr lang="en-US" sz="1800" dirty="0"/>
              <a:t>)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sz="1800" dirty="0"/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800" dirty="0"/>
              <a:t>if </a:t>
            </a:r>
            <a:r>
              <a:rPr lang="en-US" sz="1800" i="1" dirty="0"/>
              <a:t>b</a:t>
            </a:r>
            <a:r>
              <a:rPr lang="en-US" sz="1800" dirty="0"/>
              <a:t>=0: return </a:t>
            </a:r>
            <a:r>
              <a:rPr lang="en-US" sz="1800" i="1" dirty="0"/>
              <a:t>a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800" dirty="0"/>
              <a:t>else: return Euclid(</a:t>
            </a:r>
            <a:r>
              <a:rPr lang="en-US" sz="1800" i="1" dirty="0"/>
              <a:t>b</a:t>
            </a:r>
            <a:r>
              <a:rPr lang="en-US" sz="1800" dirty="0"/>
              <a:t>, </a:t>
            </a:r>
            <a:r>
              <a:rPr lang="en-US" sz="1800" i="1" dirty="0"/>
              <a:t>a</a:t>
            </a:r>
            <a:r>
              <a:rPr lang="en-US" sz="1800" dirty="0"/>
              <a:t> mod </a:t>
            </a:r>
            <a:r>
              <a:rPr lang="en-US" sz="1800" i="1" dirty="0"/>
              <a:t>b</a:t>
            </a:r>
            <a:r>
              <a:rPr lang="en-US" sz="1800" dirty="0"/>
              <a:t>)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sz="1800" dirty="0"/>
          </a:p>
          <a:p>
            <a:pPr lvl="1" eaLnBrk="1" hangingPunct="1">
              <a:lnSpc>
                <a:spcPct val="80000"/>
              </a:lnSpc>
              <a:buNone/>
            </a:pPr>
            <a:r>
              <a:rPr lang="en-US" sz="1800" dirty="0"/>
              <a:t>Note: We will need to know when two integers </a:t>
            </a:r>
            <a:r>
              <a:rPr lang="en-US" sz="1800" i="1" dirty="0"/>
              <a:t>a</a:t>
            </a:r>
            <a:r>
              <a:rPr lang="en-US" sz="1800" dirty="0"/>
              <a:t> and </a:t>
            </a:r>
            <a:r>
              <a:rPr lang="en-US" sz="1800" i="1" dirty="0"/>
              <a:t>b</a:t>
            </a:r>
            <a:r>
              <a:rPr lang="en-US" sz="1800" dirty="0"/>
              <a:t> are </a:t>
            </a:r>
            <a:r>
              <a:rPr lang="en-US" sz="1800" i="1" dirty="0"/>
              <a:t>relatively prime </a:t>
            </a:r>
            <a:r>
              <a:rPr lang="en-US" sz="1800" dirty="0"/>
              <a:t>which is when </a:t>
            </a:r>
            <a:r>
              <a:rPr lang="en-US" sz="1800" dirty="0" err="1"/>
              <a:t>gcd</a:t>
            </a:r>
            <a:r>
              <a:rPr lang="en-US" sz="1800" dirty="0"/>
              <a:t>(</a:t>
            </a:r>
            <a:r>
              <a:rPr lang="en-US" sz="1800" i="1" dirty="0" err="1"/>
              <a:t>a</a:t>
            </a:r>
            <a:r>
              <a:rPr lang="en-US" sz="1800" dirty="0" err="1"/>
              <a:t>,</a:t>
            </a:r>
            <a:r>
              <a:rPr lang="en-US" sz="1800" i="1" dirty="0" err="1"/>
              <a:t>b</a:t>
            </a:r>
            <a:r>
              <a:rPr lang="en-US" sz="1800" dirty="0"/>
              <a:t>) = 1</a:t>
            </a:r>
          </a:p>
          <a:p>
            <a:pPr eaLnBrk="1" hangingPunct="1">
              <a:buFont typeface="Wingdings" charset="2"/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 312 - Modular Division and RSA</a:t>
            </a:r>
          </a:p>
        </p:txBody>
      </p:sp>
      <p:sp>
        <p:nvSpPr>
          <p:cNvPr id="1945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BE22C6A-3F15-FE44-ACD3-98F61119725C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+mj-ea"/>
                <a:cs typeface="+mj-cs"/>
              </a:rPr>
              <a:t>Euclid’s Algorithm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4419600"/>
          </a:xfrm>
        </p:spPr>
        <p:txBody>
          <a:bodyPr/>
          <a:lstStyle/>
          <a:p>
            <a:pPr lvl="1" eaLnBrk="1" hangingPunct="1">
              <a:lnSpc>
                <a:spcPct val="80000"/>
              </a:lnSpc>
              <a:buFontTx/>
              <a:buNone/>
            </a:pPr>
            <a:endParaRPr lang="en-US" sz="1800" u="sng" dirty="0"/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800" u="sng" dirty="0"/>
              <a:t>Function Euclid</a:t>
            </a:r>
            <a:r>
              <a:rPr lang="en-US" sz="1800" dirty="0"/>
              <a:t> (</a:t>
            </a:r>
            <a:r>
              <a:rPr lang="en-US" sz="1800" i="1" dirty="0" err="1"/>
              <a:t>a</a:t>
            </a:r>
            <a:r>
              <a:rPr lang="en-US" sz="1800" dirty="0" err="1"/>
              <a:t>,</a:t>
            </a:r>
            <a:r>
              <a:rPr lang="en-US" sz="1800" i="1" dirty="0" err="1"/>
              <a:t>b</a:t>
            </a:r>
            <a:r>
              <a:rPr lang="en-US" sz="1800" dirty="0"/>
              <a:t>)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800" dirty="0"/>
              <a:t>Input:  Two integers </a:t>
            </a:r>
            <a:r>
              <a:rPr lang="en-US" sz="1800" i="1" dirty="0"/>
              <a:t>a</a:t>
            </a:r>
            <a:r>
              <a:rPr lang="en-US" sz="1800" dirty="0"/>
              <a:t> and </a:t>
            </a:r>
            <a:r>
              <a:rPr lang="en-US" sz="1800" i="1" dirty="0" err="1"/>
              <a:t>b</a:t>
            </a:r>
            <a:r>
              <a:rPr lang="en-US" sz="1800" dirty="0"/>
              <a:t> with </a:t>
            </a:r>
            <a:r>
              <a:rPr lang="en-US" sz="1800" i="1" dirty="0"/>
              <a:t>a</a:t>
            </a:r>
            <a:r>
              <a:rPr lang="en-US" sz="1800" dirty="0"/>
              <a:t> </a:t>
            </a:r>
            <a:r>
              <a:rPr lang="en-US" sz="1800" dirty="0" err="1">
                <a:sym typeface="Symbol" charset="2"/>
              </a:rPr>
              <a:t></a:t>
            </a:r>
            <a:r>
              <a:rPr lang="en-US" sz="1800" dirty="0"/>
              <a:t> </a:t>
            </a:r>
            <a:r>
              <a:rPr lang="en-US" sz="1800" i="1" dirty="0" err="1"/>
              <a:t>b</a:t>
            </a:r>
            <a:r>
              <a:rPr lang="en-US" sz="1800" dirty="0"/>
              <a:t> </a:t>
            </a:r>
            <a:r>
              <a:rPr lang="en-US" sz="1800" dirty="0" err="1">
                <a:sym typeface="Symbol" charset="2"/>
              </a:rPr>
              <a:t></a:t>
            </a:r>
            <a:r>
              <a:rPr lang="en-US" sz="1800" dirty="0"/>
              <a:t> 0 (</a:t>
            </a:r>
            <a:r>
              <a:rPr lang="en-US" sz="1800" i="1" dirty="0" err="1"/>
              <a:t>n</a:t>
            </a:r>
            <a:r>
              <a:rPr lang="en-US" sz="1800" dirty="0"/>
              <a:t>-bit integers)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800" dirty="0"/>
              <a:t>Output: </a:t>
            </a:r>
            <a:r>
              <a:rPr lang="en-US" sz="1800" dirty="0" err="1"/>
              <a:t>gcd(</a:t>
            </a:r>
            <a:r>
              <a:rPr lang="en-US" sz="1800" i="1" dirty="0" err="1"/>
              <a:t>a</a:t>
            </a:r>
            <a:r>
              <a:rPr lang="en-US" sz="1800" dirty="0" err="1"/>
              <a:t>,</a:t>
            </a:r>
            <a:r>
              <a:rPr lang="en-US" sz="1800" i="1" dirty="0" err="1"/>
              <a:t>b</a:t>
            </a:r>
            <a:r>
              <a:rPr lang="en-US" sz="1800" dirty="0"/>
              <a:t>)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sz="1800" dirty="0"/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800" dirty="0"/>
              <a:t>if </a:t>
            </a:r>
            <a:r>
              <a:rPr lang="en-US" sz="1800" i="1" dirty="0"/>
              <a:t>b</a:t>
            </a:r>
            <a:r>
              <a:rPr lang="en-US" sz="1800" dirty="0"/>
              <a:t>=0: return </a:t>
            </a:r>
            <a:r>
              <a:rPr lang="en-US" sz="1800" i="1" dirty="0"/>
              <a:t>a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800" dirty="0"/>
              <a:t>else: return Euclid(</a:t>
            </a:r>
            <a:r>
              <a:rPr lang="en-US" sz="1800" i="1" dirty="0"/>
              <a:t>b</a:t>
            </a:r>
            <a:r>
              <a:rPr lang="en-US" sz="1800" dirty="0"/>
              <a:t>, </a:t>
            </a:r>
            <a:r>
              <a:rPr lang="en-US" sz="1800" i="1" dirty="0"/>
              <a:t>a</a:t>
            </a:r>
            <a:r>
              <a:rPr lang="en-US" sz="1800" dirty="0"/>
              <a:t> mod </a:t>
            </a:r>
            <a:r>
              <a:rPr lang="en-US" sz="1800" i="1" dirty="0"/>
              <a:t>b</a:t>
            </a:r>
            <a:r>
              <a:rPr lang="en-US" sz="1800" dirty="0"/>
              <a:t>)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sz="1800" dirty="0"/>
          </a:p>
          <a:p>
            <a:pPr eaLnBrk="1" hangingPunct="1">
              <a:lnSpc>
                <a:spcPct val="80000"/>
              </a:lnSpc>
            </a:pPr>
            <a:r>
              <a:rPr lang="en-US" sz="2000" dirty="0"/>
              <a:t>E(15, 12) = E(12, 3) = E(3, 0) = 3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dirty="0"/>
              <a:t>3 is GCD and thus the two integers are not relatively prime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dirty="0"/>
              <a:t>E(15, 11) = E(11, 4) = E(4, 3) = E(3, 1) = E(1, 0) = 1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dirty="0"/>
              <a:t>1 is GCD and thus the two integers are relatively prime</a:t>
            </a:r>
          </a:p>
          <a:p>
            <a:pPr eaLnBrk="1" hangingPunct="1"/>
            <a:r>
              <a:rPr lang="en-US" sz="2000" dirty="0"/>
              <a:t>As soon as </a:t>
            </a:r>
            <a:r>
              <a:rPr lang="en-US" sz="2000" i="1" dirty="0"/>
              <a:t>b</a:t>
            </a:r>
            <a:r>
              <a:rPr lang="en-US" sz="2000" dirty="0"/>
              <a:t> becomes 0, </a:t>
            </a:r>
            <a:r>
              <a:rPr lang="en-US" sz="2000" i="1" dirty="0"/>
              <a:t>a</a:t>
            </a:r>
            <a:r>
              <a:rPr lang="en-US" sz="2000" dirty="0"/>
              <a:t> is the GCD</a:t>
            </a:r>
          </a:p>
          <a:p>
            <a:pPr marL="0" indent="0" eaLnBrk="1" hangingPunct="1">
              <a:buNone/>
            </a:pPr>
            <a:endParaRPr lang="en-US" sz="2000" dirty="0"/>
          </a:p>
          <a:p>
            <a:pPr marL="0" indent="0" eaLnBrk="1" hangingPunct="1">
              <a:buNone/>
            </a:pPr>
            <a:r>
              <a:rPr lang="en-US" sz="2000" dirty="0"/>
              <a:t>Note: Two integers </a:t>
            </a:r>
            <a:r>
              <a:rPr lang="en-US" sz="2000" i="1" dirty="0"/>
              <a:t>a</a:t>
            </a:r>
            <a:r>
              <a:rPr lang="en-US" sz="2000" dirty="0"/>
              <a:t> and </a:t>
            </a:r>
            <a:r>
              <a:rPr lang="en-US" sz="2000" i="1" dirty="0"/>
              <a:t>b</a:t>
            </a:r>
            <a:r>
              <a:rPr lang="en-US" sz="2000" dirty="0"/>
              <a:t> are </a:t>
            </a:r>
            <a:r>
              <a:rPr lang="en-US" sz="2000" i="1" dirty="0"/>
              <a:t>relatively prime </a:t>
            </a:r>
            <a:r>
              <a:rPr lang="en-US" sz="2000" dirty="0"/>
              <a:t>if </a:t>
            </a:r>
            <a:r>
              <a:rPr lang="en-US" sz="2000" dirty="0" err="1"/>
              <a:t>gcd</a:t>
            </a:r>
            <a:r>
              <a:rPr lang="en-US" sz="2000" dirty="0"/>
              <a:t>(</a:t>
            </a:r>
            <a:r>
              <a:rPr lang="en-US" sz="2000" i="1" dirty="0" err="1"/>
              <a:t>a</a:t>
            </a:r>
            <a:r>
              <a:rPr lang="en-US" sz="2000" dirty="0" err="1"/>
              <a:t>,</a:t>
            </a:r>
            <a:r>
              <a:rPr lang="en-US" sz="2000" i="1" dirty="0" err="1"/>
              <a:t>b</a:t>
            </a:r>
            <a:r>
              <a:rPr lang="en-US" sz="2000" dirty="0"/>
              <a:t>) = 1</a:t>
            </a:r>
          </a:p>
          <a:p>
            <a:pPr marL="0" indent="0" eaLnBrk="1" hangingPunct="1">
              <a:buNone/>
            </a:pPr>
            <a:endParaRPr lang="en-US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 312 - Modular Division and RSA</a:t>
            </a:r>
          </a:p>
        </p:txBody>
      </p:sp>
      <p:sp>
        <p:nvSpPr>
          <p:cNvPr id="1945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BE22C6A-3F15-FE44-ACD3-98F61119725C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+mj-ea"/>
                <a:cs typeface="+mj-cs"/>
              </a:rPr>
              <a:t>Euclid’s Algorithm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lnSpc>
                <a:spcPct val="80000"/>
              </a:lnSpc>
              <a:buFontTx/>
              <a:buNone/>
            </a:pPr>
            <a:endParaRPr lang="en-US" sz="1800" u="sng" dirty="0"/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800" u="sng" dirty="0"/>
              <a:t>Function Euclid</a:t>
            </a:r>
            <a:r>
              <a:rPr lang="en-US" sz="1800" dirty="0"/>
              <a:t> (</a:t>
            </a:r>
            <a:r>
              <a:rPr lang="en-US" sz="1800" i="1" dirty="0" err="1"/>
              <a:t>a</a:t>
            </a:r>
            <a:r>
              <a:rPr lang="en-US" sz="1800" dirty="0" err="1"/>
              <a:t>,</a:t>
            </a:r>
            <a:r>
              <a:rPr lang="en-US" sz="1800" i="1" dirty="0" err="1"/>
              <a:t>b</a:t>
            </a:r>
            <a:r>
              <a:rPr lang="en-US" sz="1800" dirty="0"/>
              <a:t>)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800" dirty="0"/>
              <a:t>Input:  Two integers </a:t>
            </a:r>
            <a:r>
              <a:rPr lang="en-US" sz="1800" i="1" dirty="0"/>
              <a:t>a</a:t>
            </a:r>
            <a:r>
              <a:rPr lang="en-US" sz="1800" dirty="0"/>
              <a:t> and </a:t>
            </a:r>
            <a:r>
              <a:rPr lang="en-US" sz="1800" i="1" dirty="0"/>
              <a:t>b</a:t>
            </a:r>
            <a:r>
              <a:rPr lang="en-US" sz="1800" dirty="0"/>
              <a:t> with </a:t>
            </a:r>
            <a:r>
              <a:rPr lang="en-US" sz="1800" i="1" dirty="0"/>
              <a:t>a</a:t>
            </a:r>
            <a:r>
              <a:rPr lang="en-US" sz="1800" dirty="0"/>
              <a:t> </a:t>
            </a:r>
            <a:r>
              <a:rPr lang="en-US" sz="1800" dirty="0">
                <a:sym typeface="Symbol" charset="2"/>
              </a:rPr>
              <a:t></a:t>
            </a:r>
            <a:r>
              <a:rPr lang="en-US" sz="1800" dirty="0"/>
              <a:t> </a:t>
            </a:r>
            <a:r>
              <a:rPr lang="en-US" sz="1800" i="1" dirty="0"/>
              <a:t>b</a:t>
            </a:r>
            <a:r>
              <a:rPr lang="en-US" sz="1800" dirty="0"/>
              <a:t> </a:t>
            </a:r>
            <a:r>
              <a:rPr lang="en-US" sz="1800" dirty="0">
                <a:sym typeface="Symbol" charset="2"/>
              </a:rPr>
              <a:t></a:t>
            </a:r>
            <a:r>
              <a:rPr lang="en-US" sz="1800" dirty="0"/>
              <a:t> 0 (</a:t>
            </a:r>
            <a:r>
              <a:rPr lang="en-US" sz="1800" i="1" dirty="0"/>
              <a:t>n</a:t>
            </a:r>
            <a:r>
              <a:rPr lang="en-US" sz="1800" dirty="0"/>
              <a:t>-bit integers)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800" dirty="0"/>
              <a:t>Output: </a:t>
            </a:r>
            <a:r>
              <a:rPr lang="en-US" sz="1800" dirty="0" err="1"/>
              <a:t>gcd</a:t>
            </a:r>
            <a:r>
              <a:rPr lang="en-US" sz="1800" dirty="0"/>
              <a:t>(</a:t>
            </a:r>
            <a:r>
              <a:rPr lang="en-US" sz="1800" i="1" dirty="0" err="1"/>
              <a:t>a</a:t>
            </a:r>
            <a:r>
              <a:rPr lang="en-US" sz="1800" dirty="0" err="1"/>
              <a:t>,</a:t>
            </a:r>
            <a:r>
              <a:rPr lang="en-US" sz="1800" i="1" dirty="0" err="1"/>
              <a:t>b</a:t>
            </a:r>
            <a:r>
              <a:rPr lang="en-US" sz="1800" dirty="0"/>
              <a:t>)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sz="1800" dirty="0"/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800" dirty="0"/>
              <a:t>if </a:t>
            </a:r>
            <a:r>
              <a:rPr lang="en-US" sz="1800" i="1" dirty="0"/>
              <a:t>b</a:t>
            </a:r>
            <a:r>
              <a:rPr lang="en-US" sz="1800" dirty="0"/>
              <a:t>=0: return </a:t>
            </a:r>
            <a:r>
              <a:rPr lang="en-US" sz="1800" i="1" dirty="0"/>
              <a:t>a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800" dirty="0"/>
              <a:t>else: return Euclid(</a:t>
            </a:r>
            <a:r>
              <a:rPr lang="en-US" sz="1800" i="1" dirty="0"/>
              <a:t>b</a:t>
            </a:r>
            <a:r>
              <a:rPr lang="en-US" sz="1800" dirty="0"/>
              <a:t>, </a:t>
            </a:r>
            <a:r>
              <a:rPr lang="en-US" sz="1800" i="1" dirty="0"/>
              <a:t>a</a:t>
            </a:r>
            <a:r>
              <a:rPr lang="en-US" sz="1800" dirty="0"/>
              <a:t> mod </a:t>
            </a:r>
            <a:r>
              <a:rPr lang="en-US" sz="1800" i="1" dirty="0"/>
              <a:t>b</a:t>
            </a:r>
            <a:r>
              <a:rPr lang="en-US" sz="1800" dirty="0"/>
              <a:t>)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sz="1800" dirty="0"/>
          </a:p>
          <a:p>
            <a:pPr eaLnBrk="1" hangingPunct="1"/>
            <a:r>
              <a:rPr lang="en-US" sz="2000" dirty="0"/>
              <a:t>Complexity?</a:t>
            </a:r>
          </a:p>
          <a:p>
            <a:pPr lvl="1" eaLnBrk="1" hangingPunct="1"/>
            <a:r>
              <a:rPr lang="en-US" sz="1600" dirty="0"/>
              <a:t>Each call reduces the arguments by at least 1/2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 312 - Modular Division and RSA</a:t>
            </a:r>
          </a:p>
        </p:txBody>
      </p:sp>
      <p:sp>
        <p:nvSpPr>
          <p:cNvPr id="1945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BE22C6A-3F15-FE44-ACD3-98F61119725C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+mj-ea"/>
                <a:cs typeface="+mj-cs"/>
              </a:rPr>
              <a:t>Euclid’s Algorithm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lnSpc>
                <a:spcPct val="80000"/>
              </a:lnSpc>
              <a:buFontTx/>
              <a:buNone/>
            </a:pPr>
            <a:endParaRPr lang="en-US" sz="1800" u="sng" dirty="0"/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800" u="sng" dirty="0"/>
              <a:t>Function Euclid</a:t>
            </a:r>
            <a:r>
              <a:rPr lang="en-US" sz="1800" dirty="0"/>
              <a:t> (</a:t>
            </a:r>
            <a:r>
              <a:rPr lang="en-US" sz="1800" i="1" dirty="0" err="1"/>
              <a:t>a</a:t>
            </a:r>
            <a:r>
              <a:rPr lang="en-US" sz="1800" dirty="0" err="1"/>
              <a:t>,</a:t>
            </a:r>
            <a:r>
              <a:rPr lang="en-US" sz="1800" i="1" dirty="0" err="1"/>
              <a:t>b</a:t>
            </a:r>
            <a:r>
              <a:rPr lang="en-US" sz="1800" dirty="0"/>
              <a:t>)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800" dirty="0"/>
              <a:t>Input:  Two integers </a:t>
            </a:r>
            <a:r>
              <a:rPr lang="en-US" sz="1800" i="1" dirty="0"/>
              <a:t>a</a:t>
            </a:r>
            <a:r>
              <a:rPr lang="en-US" sz="1800" dirty="0"/>
              <a:t> and </a:t>
            </a:r>
            <a:r>
              <a:rPr lang="en-US" sz="1800" i="1" dirty="0"/>
              <a:t>b</a:t>
            </a:r>
            <a:r>
              <a:rPr lang="en-US" sz="1800" dirty="0"/>
              <a:t> with </a:t>
            </a:r>
            <a:r>
              <a:rPr lang="en-US" sz="1800" i="1" dirty="0"/>
              <a:t>a</a:t>
            </a:r>
            <a:r>
              <a:rPr lang="en-US" sz="1800" dirty="0"/>
              <a:t> </a:t>
            </a:r>
            <a:r>
              <a:rPr lang="en-US" sz="1800" dirty="0">
                <a:sym typeface="Symbol" charset="2"/>
              </a:rPr>
              <a:t></a:t>
            </a:r>
            <a:r>
              <a:rPr lang="en-US" sz="1800" dirty="0"/>
              <a:t> </a:t>
            </a:r>
            <a:r>
              <a:rPr lang="en-US" sz="1800" i="1" dirty="0"/>
              <a:t>b</a:t>
            </a:r>
            <a:r>
              <a:rPr lang="en-US" sz="1800" dirty="0"/>
              <a:t> </a:t>
            </a:r>
            <a:r>
              <a:rPr lang="en-US" sz="1800" dirty="0">
                <a:sym typeface="Symbol" charset="2"/>
              </a:rPr>
              <a:t></a:t>
            </a:r>
            <a:r>
              <a:rPr lang="en-US" sz="1800" dirty="0"/>
              <a:t> 0 (</a:t>
            </a:r>
            <a:r>
              <a:rPr lang="en-US" sz="1800" i="1" dirty="0"/>
              <a:t>n</a:t>
            </a:r>
            <a:r>
              <a:rPr lang="en-US" sz="1800" dirty="0"/>
              <a:t>-bit integers)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800" dirty="0"/>
              <a:t>Output: </a:t>
            </a:r>
            <a:r>
              <a:rPr lang="en-US" sz="1800" dirty="0" err="1"/>
              <a:t>gcd</a:t>
            </a:r>
            <a:r>
              <a:rPr lang="en-US" sz="1800" dirty="0"/>
              <a:t>(</a:t>
            </a:r>
            <a:r>
              <a:rPr lang="en-US" sz="1800" i="1" dirty="0" err="1"/>
              <a:t>a</a:t>
            </a:r>
            <a:r>
              <a:rPr lang="en-US" sz="1800" dirty="0" err="1"/>
              <a:t>,</a:t>
            </a:r>
            <a:r>
              <a:rPr lang="en-US" sz="1800" i="1" dirty="0" err="1"/>
              <a:t>b</a:t>
            </a:r>
            <a:r>
              <a:rPr lang="en-US" sz="1800" dirty="0"/>
              <a:t>)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sz="1800" dirty="0"/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800" dirty="0"/>
              <a:t>if </a:t>
            </a:r>
            <a:r>
              <a:rPr lang="en-US" sz="1800" i="1" dirty="0"/>
              <a:t>b</a:t>
            </a:r>
            <a:r>
              <a:rPr lang="en-US" sz="1800" dirty="0"/>
              <a:t>=0: return </a:t>
            </a:r>
            <a:r>
              <a:rPr lang="en-US" sz="1800" i="1" dirty="0"/>
              <a:t>a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800" dirty="0"/>
              <a:t>else: return Euclid(</a:t>
            </a:r>
            <a:r>
              <a:rPr lang="en-US" sz="1800" i="1" dirty="0"/>
              <a:t>b</a:t>
            </a:r>
            <a:r>
              <a:rPr lang="en-US" sz="1800" dirty="0"/>
              <a:t>, </a:t>
            </a:r>
            <a:r>
              <a:rPr lang="en-US" sz="1800" i="1" dirty="0"/>
              <a:t>a</a:t>
            </a:r>
            <a:r>
              <a:rPr lang="en-US" sz="1800" dirty="0"/>
              <a:t> mod </a:t>
            </a:r>
            <a:r>
              <a:rPr lang="en-US" sz="1800" i="1" dirty="0"/>
              <a:t>b</a:t>
            </a:r>
            <a:r>
              <a:rPr lang="en-US" sz="1800" dirty="0"/>
              <a:t>)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sz="1800" dirty="0"/>
          </a:p>
          <a:p>
            <a:pPr eaLnBrk="1" hangingPunct="1"/>
            <a:r>
              <a:rPr lang="en-US" sz="2000" dirty="0"/>
              <a:t>Complexity?</a:t>
            </a:r>
          </a:p>
          <a:p>
            <a:pPr lvl="1" eaLnBrk="1" hangingPunct="1"/>
            <a:r>
              <a:rPr lang="en-US" sz="1800" dirty="0"/>
              <a:t>Each call reduces the arguments by at least 1/2</a:t>
            </a:r>
          </a:p>
          <a:p>
            <a:pPr lvl="1" eaLnBrk="1" hangingPunct="1"/>
            <a:r>
              <a:rPr lang="en-US" sz="1800" dirty="0"/>
              <a:t>Thus O(</a:t>
            </a:r>
            <a:r>
              <a:rPr lang="en-US" sz="1800" i="1" dirty="0"/>
              <a:t>n </a:t>
            </a:r>
            <a:r>
              <a:rPr lang="en-US" sz="1800" dirty="0"/>
              <a:t>=log</a:t>
            </a:r>
            <a:r>
              <a:rPr lang="en-US" sz="1800" baseline="-25000" dirty="0"/>
              <a:t>2</a:t>
            </a:r>
            <a:r>
              <a:rPr lang="en-US" sz="1800" dirty="0"/>
              <a:t>(</a:t>
            </a:r>
            <a:r>
              <a:rPr lang="en-US" sz="1800" i="1" dirty="0"/>
              <a:t>a</a:t>
            </a:r>
            <a:r>
              <a:rPr lang="en-US" sz="1800" dirty="0"/>
              <a:t>)) calls each with one </a:t>
            </a:r>
            <a:r>
              <a:rPr lang="en-US" sz="1800" i="1" dirty="0"/>
              <a:t>n</a:t>
            </a:r>
            <a:r>
              <a:rPr lang="en-US" sz="1800" baseline="30000" dirty="0"/>
              <a:t>2</a:t>
            </a:r>
            <a:r>
              <a:rPr lang="en-US" sz="1800" dirty="0"/>
              <a:t> division</a:t>
            </a:r>
          </a:p>
          <a:p>
            <a:pPr lvl="1" eaLnBrk="1" hangingPunct="1"/>
            <a:r>
              <a:rPr lang="en-US" sz="1800" dirty="0"/>
              <a:t>Complexity is O(</a:t>
            </a:r>
            <a:r>
              <a:rPr lang="en-US" sz="1800" i="1" dirty="0"/>
              <a:t>n</a:t>
            </a:r>
            <a:r>
              <a:rPr lang="en-US" sz="1800" baseline="30000" dirty="0"/>
              <a:t>3</a:t>
            </a:r>
            <a:r>
              <a:rPr lang="en-US" sz="1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38130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 312 - Modular Division and RSA</a:t>
            </a:r>
          </a:p>
        </p:txBody>
      </p:sp>
      <p:sp>
        <p:nvSpPr>
          <p:cNvPr id="2150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65F4371-FFE9-8045-99D6-D187D44BDBA3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96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+mj-ea"/>
                <a:cs typeface="+mj-cs"/>
              </a:rPr>
              <a:t>Extended Euclid’s Algorithm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572000"/>
          </a:xfrm>
        </p:spPr>
        <p:txBody>
          <a:bodyPr/>
          <a:lstStyle/>
          <a:p>
            <a:pPr lvl="1" eaLnBrk="1" hangingPunct="1">
              <a:buFontTx/>
              <a:buNone/>
            </a:pPr>
            <a:r>
              <a:rPr lang="en-US" u="sng" dirty="0"/>
              <a:t>function extended-Euclid </a:t>
            </a:r>
            <a:r>
              <a:rPr lang="en-US" dirty="0"/>
              <a:t>(</a:t>
            </a:r>
            <a:r>
              <a:rPr lang="en-US" i="1" dirty="0"/>
              <a:t>a</a:t>
            </a:r>
            <a:r>
              <a:rPr lang="en-US" dirty="0"/>
              <a:t>, </a:t>
            </a:r>
            <a:r>
              <a:rPr lang="en-US" i="1" dirty="0" err="1"/>
              <a:t>b</a:t>
            </a:r>
            <a:r>
              <a:rPr lang="en-US" dirty="0"/>
              <a:t>)</a:t>
            </a:r>
          </a:p>
          <a:p>
            <a:pPr lvl="1" eaLnBrk="1" hangingPunct="1">
              <a:buFontTx/>
              <a:buNone/>
            </a:pPr>
            <a:r>
              <a:rPr lang="en-US" dirty="0"/>
              <a:t>Input: Two positive integers </a:t>
            </a:r>
            <a:r>
              <a:rPr lang="en-US" i="1" dirty="0"/>
              <a:t>a</a:t>
            </a:r>
            <a:r>
              <a:rPr lang="en-US" dirty="0"/>
              <a:t> and </a:t>
            </a:r>
            <a:r>
              <a:rPr lang="en-US" i="1" dirty="0" err="1"/>
              <a:t>b</a:t>
            </a:r>
            <a:r>
              <a:rPr lang="en-US" dirty="0"/>
              <a:t> with </a:t>
            </a:r>
            <a:r>
              <a:rPr lang="en-US" i="1" dirty="0"/>
              <a:t>a </a:t>
            </a:r>
            <a:r>
              <a:rPr lang="en-US" dirty="0" err="1">
                <a:sym typeface="Symbol" charset="2"/>
              </a:rPr>
              <a:t></a:t>
            </a:r>
            <a:r>
              <a:rPr lang="en-US" dirty="0">
                <a:sym typeface="Symbol" charset="2"/>
              </a:rPr>
              <a:t> </a:t>
            </a:r>
            <a:r>
              <a:rPr lang="en-US" i="1" dirty="0" err="1"/>
              <a:t>b</a:t>
            </a:r>
            <a:r>
              <a:rPr lang="en-US" i="1" dirty="0"/>
              <a:t> </a:t>
            </a:r>
            <a:r>
              <a:rPr lang="en-US" dirty="0" err="1">
                <a:sym typeface="Symbol" charset="2"/>
              </a:rPr>
              <a:t></a:t>
            </a:r>
            <a:r>
              <a:rPr lang="en-US" dirty="0">
                <a:sym typeface="Symbol" charset="2"/>
              </a:rPr>
              <a:t> </a:t>
            </a:r>
            <a:r>
              <a:rPr lang="en-US" dirty="0"/>
              <a:t>0 (</a:t>
            </a:r>
            <a:r>
              <a:rPr lang="en-US" i="1" dirty="0" err="1"/>
              <a:t>n</a:t>
            </a:r>
            <a:r>
              <a:rPr lang="en-US" dirty="0"/>
              <a:t>-bits)</a:t>
            </a:r>
          </a:p>
          <a:p>
            <a:pPr lvl="1" eaLnBrk="1" hangingPunct="1">
              <a:buFontTx/>
              <a:buNone/>
            </a:pPr>
            <a:r>
              <a:rPr lang="en-US" dirty="0"/>
              <a:t>Output: Integers </a:t>
            </a:r>
            <a:r>
              <a:rPr lang="en-US" i="1" dirty="0" err="1"/>
              <a:t>x</a:t>
            </a:r>
            <a:r>
              <a:rPr lang="en-US" dirty="0"/>
              <a:t>, </a:t>
            </a:r>
            <a:r>
              <a:rPr lang="en-US" i="1" dirty="0" err="1"/>
              <a:t>y</a:t>
            </a:r>
            <a:r>
              <a:rPr lang="en-US" dirty="0"/>
              <a:t>, </a:t>
            </a:r>
            <a:r>
              <a:rPr lang="en-US" i="1" dirty="0" err="1"/>
              <a:t>d</a:t>
            </a:r>
            <a:r>
              <a:rPr lang="en-US" dirty="0"/>
              <a:t> such that </a:t>
            </a:r>
            <a:r>
              <a:rPr lang="en-US" i="1" dirty="0" err="1"/>
              <a:t>d</a:t>
            </a:r>
            <a:r>
              <a:rPr lang="en-US" dirty="0"/>
              <a:t> = </a:t>
            </a:r>
            <a:r>
              <a:rPr lang="en-US" dirty="0" err="1"/>
              <a:t>gcd(</a:t>
            </a:r>
            <a:r>
              <a:rPr lang="en-US" i="1" dirty="0" err="1"/>
              <a:t>a</a:t>
            </a:r>
            <a:r>
              <a:rPr lang="en-US" dirty="0"/>
              <a:t>, </a:t>
            </a:r>
            <a:r>
              <a:rPr lang="en-US" i="1" dirty="0" err="1"/>
              <a:t>b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and </a:t>
            </a:r>
            <a:r>
              <a:rPr lang="en-US" i="1" dirty="0"/>
              <a:t>ax </a:t>
            </a:r>
            <a:r>
              <a:rPr lang="en-US" dirty="0"/>
              <a:t>+ </a:t>
            </a:r>
            <a:r>
              <a:rPr lang="en-US" i="1" dirty="0"/>
              <a:t>by </a:t>
            </a:r>
            <a:r>
              <a:rPr lang="en-US" dirty="0"/>
              <a:t>= </a:t>
            </a:r>
            <a:r>
              <a:rPr lang="en-US" i="1" dirty="0" err="1"/>
              <a:t>d</a:t>
            </a:r>
            <a:endParaRPr lang="en-US" i="1" dirty="0"/>
          </a:p>
          <a:p>
            <a:pPr lvl="1" eaLnBrk="1" hangingPunct="1">
              <a:buFontTx/>
              <a:buNone/>
            </a:pPr>
            <a:endParaRPr lang="en-US" dirty="0"/>
          </a:p>
          <a:p>
            <a:pPr lvl="1" eaLnBrk="1" hangingPunct="1">
              <a:buFontTx/>
              <a:buNone/>
            </a:pPr>
            <a:r>
              <a:rPr lang="en-US" dirty="0"/>
              <a:t>if </a:t>
            </a:r>
            <a:r>
              <a:rPr lang="en-US" i="1" dirty="0" err="1"/>
              <a:t>b</a:t>
            </a:r>
            <a:r>
              <a:rPr lang="en-US" dirty="0"/>
              <a:t> = 0: return (1, 0, </a:t>
            </a:r>
            <a:r>
              <a:rPr lang="en-US" i="1" dirty="0"/>
              <a:t>a</a:t>
            </a:r>
            <a:r>
              <a:rPr lang="en-US" dirty="0"/>
              <a:t>)</a:t>
            </a:r>
          </a:p>
          <a:p>
            <a:pPr lvl="1" eaLnBrk="1" hangingPunct="1">
              <a:buFontTx/>
              <a:buNone/>
            </a:pPr>
            <a:r>
              <a:rPr lang="en-US" dirty="0"/>
              <a:t>(</a:t>
            </a:r>
            <a:r>
              <a:rPr lang="en-US" i="1" dirty="0" err="1"/>
              <a:t>x</a:t>
            </a:r>
            <a:r>
              <a:rPr lang="en-US" i="1" dirty="0"/>
              <a:t>'</a:t>
            </a:r>
            <a:r>
              <a:rPr lang="en-US" dirty="0"/>
              <a:t>, </a:t>
            </a:r>
            <a:r>
              <a:rPr lang="en-US" i="1" dirty="0" err="1"/>
              <a:t>y</a:t>
            </a:r>
            <a:r>
              <a:rPr lang="en-US" i="1" dirty="0"/>
              <a:t>'</a:t>
            </a:r>
            <a:r>
              <a:rPr lang="en-US" dirty="0"/>
              <a:t>, </a:t>
            </a:r>
            <a:r>
              <a:rPr lang="en-US" i="1" dirty="0" err="1"/>
              <a:t>d</a:t>
            </a:r>
            <a:r>
              <a:rPr lang="en-US" dirty="0"/>
              <a:t>) = extended-</a:t>
            </a:r>
            <a:r>
              <a:rPr lang="en-US" dirty="0" err="1"/>
              <a:t>Euclid(</a:t>
            </a:r>
            <a:r>
              <a:rPr lang="en-US" i="1" dirty="0" err="1"/>
              <a:t>b</a:t>
            </a:r>
            <a:r>
              <a:rPr lang="en-US" dirty="0"/>
              <a:t>, </a:t>
            </a:r>
            <a:r>
              <a:rPr lang="en-US" i="1" dirty="0"/>
              <a:t>a</a:t>
            </a:r>
            <a:r>
              <a:rPr lang="en-US" dirty="0"/>
              <a:t> mod </a:t>
            </a:r>
            <a:r>
              <a:rPr lang="en-US" i="1" dirty="0" err="1"/>
              <a:t>b</a:t>
            </a:r>
            <a:r>
              <a:rPr lang="en-US" dirty="0"/>
              <a:t>)</a:t>
            </a:r>
          </a:p>
          <a:p>
            <a:pPr lvl="1" eaLnBrk="1" hangingPunct="1">
              <a:buFontTx/>
              <a:buNone/>
            </a:pPr>
            <a:r>
              <a:rPr lang="en-US" dirty="0"/>
              <a:t>return (</a:t>
            </a:r>
            <a:r>
              <a:rPr lang="en-US" i="1" dirty="0" err="1"/>
              <a:t>y</a:t>
            </a:r>
            <a:r>
              <a:rPr lang="en-US" i="1" dirty="0"/>
              <a:t>'</a:t>
            </a:r>
            <a:r>
              <a:rPr lang="en-US" dirty="0"/>
              <a:t>, </a:t>
            </a:r>
            <a:r>
              <a:rPr lang="en-US" i="1" dirty="0" err="1"/>
              <a:t>x</a:t>
            </a:r>
            <a:r>
              <a:rPr lang="en-US" i="1" dirty="0"/>
              <a:t>'</a:t>
            </a:r>
            <a:r>
              <a:rPr lang="en-US" dirty="0"/>
              <a:t> – </a:t>
            </a:r>
            <a:r>
              <a:rPr lang="en-US" dirty="0" err="1"/>
              <a:t>floor(</a:t>
            </a:r>
            <a:r>
              <a:rPr lang="en-US" i="1" dirty="0" err="1"/>
              <a:t>a</a:t>
            </a:r>
            <a:r>
              <a:rPr lang="en-US" dirty="0" err="1"/>
              <a:t>/</a:t>
            </a:r>
            <a:r>
              <a:rPr lang="en-US" i="1" dirty="0" err="1"/>
              <a:t>b</a:t>
            </a:r>
            <a:r>
              <a:rPr lang="en-US" dirty="0" err="1"/>
              <a:t>)</a:t>
            </a:r>
            <a:r>
              <a:rPr lang="en-US" i="1" dirty="0" err="1"/>
              <a:t>y</a:t>
            </a:r>
            <a:r>
              <a:rPr lang="en-US" i="1" dirty="0"/>
              <a:t>'</a:t>
            </a:r>
            <a:r>
              <a:rPr lang="en-US" dirty="0"/>
              <a:t>, </a:t>
            </a:r>
            <a:r>
              <a:rPr lang="en-US" i="1" dirty="0" err="1"/>
              <a:t>d</a:t>
            </a:r>
            <a:r>
              <a:rPr lang="en-US" dirty="0"/>
              <a:t>)</a:t>
            </a:r>
          </a:p>
          <a:p>
            <a:pPr lvl="1" eaLnBrk="1" hangingPunct="1">
              <a:buFontTx/>
              <a:buNone/>
            </a:pPr>
            <a:endParaRPr lang="en-US" dirty="0"/>
          </a:p>
          <a:p>
            <a:pPr eaLnBrk="1" hangingPunct="1"/>
            <a:r>
              <a:rPr lang="en-US" sz="2000" dirty="0"/>
              <a:t>Exact same as Euclid except during stack unraveling</a:t>
            </a:r>
            <a:endParaRPr lang="en-US" dirty="0"/>
          </a:p>
          <a:p>
            <a:pPr eaLnBrk="1" hangingPunct="1"/>
            <a:r>
              <a:rPr lang="en-US" sz="2000" dirty="0"/>
              <a:t>This gives us the results we need for modular division</a:t>
            </a:r>
          </a:p>
          <a:p>
            <a:pPr eaLnBrk="1" hangingPunct="1"/>
            <a:r>
              <a:rPr lang="en-US" sz="2000" dirty="0"/>
              <a:t>We'll do an example in a minute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 312 - Modular Division and RSA</a:t>
            </a:r>
          </a:p>
        </p:txBody>
      </p:sp>
      <p:sp>
        <p:nvSpPr>
          <p:cNvPr id="2355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106AD2E-7310-D949-AB6F-DA15D6F61B39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97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+mj-ea"/>
                <a:cs typeface="+mj-cs"/>
              </a:rPr>
              <a:t>Modular Division - Multiplicative Inverses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924800" cy="2286000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dirty="0"/>
              <a:t>Every real number </a:t>
            </a:r>
            <a:r>
              <a:rPr lang="en-US" i="1" dirty="0"/>
              <a:t>a</a:t>
            </a:r>
            <a:r>
              <a:rPr lang="en-US" dirty="0"/>
              <a:t> ≠ 0 has an inverse 1/</a:t>
            </a:r>
            <a:r>
              <a:rPr lang="en-US" i="1" dirty="0"/>
              <a:t>a</a:t>
            </a:r>
            <a:r>
              <a:rPr lang="en-US" dirty="0"/>
              <a:t>, (</a:t>
            </a:r>
            <a:r>
              <a:rPr lang="en-US" i="1" dirty="0"/>
              <a:t>a</a:t>
            </a:r>
            <a:r>
              <a:rPr lang="en-US" dirty="0"/>
              <a:t>·1/</a:t>
            </a:r>
            <a:r>
              <a:rPr lang="en-US" i="1" dirty="0"/>
              <a:t>a </a:t>
            </a:r>
            <a:r>
              <a:rPr lang="en-US" dirty="0"/>
              <a:t>= 1) </a:t>
            </a:r>
          </a:p>
          <a:p>
            <a:pPr eaLnBrk="1" hangingPunct="1"/>
            <a:r>
              <a:rPr lang="en-US" i="1" dirty="0"/>
              <a:t>Dividing z by a is the same as multiplying z by the inverse </a:t>
            </a:r>
            <a:r>
              <a:rPr lang="en-US" dirty="0"/>
              <a:t>1/</a:t>
            </a:r>
            <a:r>
              <a:rPr lang="en-US" i="1" dirty="0"/>
              <a:t>a</a:t>
            </a:r>
          </a:p>
          <a:p>
            <a:pPr eaLnBrk="1" hangingPunct="1"/>
            <a:r>
              <a:rPr lang="en-US" dirty="0"/>
              <a:t>Modular division </a:t>
            </a:r>
            <a:r>
              <a:rPr lang="en-US" i="1" dirty="0"/>
              <a:t>z</a:t>
            </a:r>
            <a:r>
              <a:rPr lang="en-US" dirty="0"/>
              <a:t>/</a:t>
            </a:r>
            <a:r>
              <a:rPr lang="en-US" i="1" dirty="0"/>
              <a:t>a</a:t>
            </a:r>
            <a:r>
              <a:rPr lang="en-US" dirty="0"/>
              <a:t> is done by multiplying </a:t>
            </a:r>
            <a:r>
              <a:rPr lang="en-US" i="1" dirty="0"/>
              <a:t>z</a:t>
            </a:r>
            <a:r>
              <a:rPr lang="en-US" dirty="0"/>
              <a:t> by the inverse of </a:t>
            </a:r>
            <a:r>
              <a:rPr lang="en-US" i="1" dirty="0"/>
              <a:t>a</a:t>
            </a:r>
          </a:p>
          <a:p>
            <a:pPr eaLnBrk="1" hangingPunct="1"/>
            <a:r>
              <a:rPr lang="en-US" dirty="0"/>
              <a:t>In modular arithmetic we say that </a:t>
            </a:r>
            <a:r>
              <a:rPr lang="en-US" i="1" dirty="0"/>
              <a:t>x</a:t>
            </a:r>
            <a:r>
              <a:rPr lang="en-US" dirty="0"/>
              <a:t> is the multiplicative inverse of </a:t>
            </a:r>
            <a:r>
              <a:rPr lang="en-US" i="1" dirty="0"/>
              <a:t>a</a:t>
            </a:r>
            <a:r>
              <a:rPr lang="en-US" dirty="0"/>
              <a:t> modulo </a:t>
            </a:r>
            <a:r>
              <a:rPr lang="en-US" i="1" dirty="0"/>
              <a:t>N </a:t>
            </a:r>
            <a:r>
              <a:rPr lang="en-US" dirty="0"/>
              <a:t>if </a:t>
            </a:r>
            <a:r>
              <a:rPr lang="en-US" i="1" dirty="0"/>
              <a:t>ax </a:t>
            </a:r>
            <a:r>
              <a:rPr lang="en-US" dirty="0"/>
              <a:t>= 1 (mod </a:t>
            </a:r>
            <a:r>
              <a:rPr lang="en-US" i="1" dirty="0"/>
              <a:t>N</a:t>
            </a:r>
            <a:r>
              <a:rPr lang="en-US" dirty="0"/>
              <a:t>)</a:t>
            </a:r>
          </a:p>
          <a:p>
            <a:pPr eaLnBrk="1" hangingPunct="1"/>
            <a:r>
              <a:rPr lang="en-US" dirty="0"/>
              <a:t>Multiplicative inverse of 3 mod 5 = ?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 312 - Modular Division and RSA</a:t>
            </a:r>
          </a:p>
        </p:txBody>
      </p:sp>
      <p:sp>
        <p:nvSpPr>
          <p:cNvPr id="2560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D5CFE9C-290C-C846-9E28-FF33261C65F8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97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+mj-ea"/>
                <a:cs typeface="+mj-cs"/>
              </a:rPr>
              <a:t>Modular Division - Multiplicative Inverses</a:t>
            </a:r>
          </a:p>
        </p:txBody>
      </p:sp>
      <p:sp>
        <p:nvSpPr>
          <p:cNvPr id="256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924800" cy="4572000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dirty="0"/>
              <a:t>Every real number </a:t>
            </a:r>
            <a:r>
              <a:rPr lang="en-US" i="1" dirty="0"/>
              <a:t>a</a:t>
            </a:r>
            <a:r>
              <a:rPr lang="en-US" dirty="0"/>
              <a:t> ≠ 0 has an inverse 1/</a:t>
            </a:r>
            <a:r>
              <a:rPr lang="en-US" i="1" dirty="0"/>
              <a:t>a</a:t>
            </a:r>
            <a:r>
              <a:rPr lang="en-US" dirty="0"/>
              <a:t>, (</a:t>
            </a:r>
            <a:r>
              <a:rPr lang="en-US" i="1" dirty="0"/>
              <a:t>a</a:t>
            </a:r>
            <a:r>
              <a:rPr lang="en-US" dirty="0"/>
              <a:t>·1/</a:t>
            </a:r>
            <a:r>
              <a:rPr lang="en-US" i="1" dirty="0"/>
              <a:t>a </a:t>
            </a:r>
            <a:r>
              <a:rPr lang="en-US" dirty="0"/>
              <a:t>= 1) </a:t>
            </a:r>
          </a:p>
          <a:p>
            <a:pPr eaLnBrk="1" hangingPunct="1"/>
            <a:r>
              <a:rPr lang="en-US" i="1" dirty="0"/>
              <a:t>Dividing z by a is the same as multiplying z by the inverse </a:t>
            </a:r>
            <a:r>
              <a:rPr lang="en-US" dirty="0"/>
              <a:t>1/</a:t>
            </a:r>
            <a:r>
              <a:rPr lang="en-US" i="1" dirty="0"/>
              <a:t>a</a:t>
            </a:r>
          </a:p>
          <a:p>
            <a:pPr eaLnBrk="1" hangingPunct="1"/>
            <a:r>
              <a:rPr lang="en-US" dirty="0"/>
              <a:t>Modular division </a:t>
            </a:r>
            <a:r>
              <a:rPr lang="en-US" i="1" dirty="0"/>
              <a:t>z</a:t>
            </a:r>
            <a:r>
              <a:rPr lang="en-US" dirty="0"/>
              <a:t>/</a:t>
            </a:r>
            <a:r>
              <a:rPr lang="en-US" i="1" dirty="0"/>
              <a:t>a</a:t>
            </a:r>
            <a:r>
              <a:rPr lang="en-US" dirty="0"/>
              <a:t> is done by multiplying </a:t>
            </a:r>
            <a:r>
              <a:rPr lang="en-US" i="1" dirty="0"/>
              <a:t>z</a:t>
            </a:r>
            <a:r>
              <a:rPr lang="en-US" dirty="0"/>
              <a:t> by the inverse of </a:t>
            </a:r>
            <a:r>
              <a:rPr lang="en-US" i="1" dirty="0"/>
              <a:t>a</a:t>
            </a:r>
          </a:p>
          <a:p>
            <a:pPr eaLnBrk="1" hangingPunct="1"/>
            <a:r>
              <a:rPr lang="en-US" dirty="0"/>
              <a:t>In modular arithmetic we say that </a:t>
            </a:r>
            <a:r>
              <a:rPr lang="en-US" i="1" dirty="0"/>
              <a:t>x</a:t>
            </a:r>
            <a:r>
              <a:rPr lang="en-US" dirty="0"/>
              <a:t> is the multiplicative inverse of </a:t>
            </a:r>
            <a:r>
              <a:rPr lang="en-US" i="1" dirty="0"/>
              <a:t>a</a:t>
            </a:r>
            <a:r>
              <a:rPr lang="en-US" dirty="0"/>
              <a:t> modulo </a:t>
            </a:r>
            <a:r>
              <a:rPr lang="en-US" i="1" dirty="0"/>
              <a:t>N </a:t>
            </a:r>
            <a:r>
              <a:rPr lang="en-US" dirty="0"/>
              <a:t>if </a:t>
            </a:r>
            <a:r>
              <a:rPr lang="en-US" i="1" dirty="0"/>
              <a:t>ax </a:t>
            </a:r>
            <a:r>
              <a:rPr lang="en-US" dirty="0"/>
              <a:t>= 1 (mod </a:t>
            </a:r>
            <a:r>
              <a:rPr lang="en-US" i="1" dirty="0"/>
              <a:t>N</a:t>
            </a:r>
            <a:r>
              <a:rPr lang="en-US" dirty="0"/>
              <a:t>)</a:t>
            </a:r>
          </a:p>
          <a:p>
            <a:pPr eaLnBrk="1" hangingPunct="1"/>
            <a:r>
              <a:rPr lang="en-US" dirty="0"/>
              <a:t>Multiplicative inverse of 3 mod 5 = 2 </a:t>
            </a:r>
          </a:p>
          <a:p>
            <a:pPr lvl="1" eaLnBrk="1" hangingPunct="1"/>
            <a:r>
              <a:rPr lang="en-US" dirty="0"/>
              <a:t>We will call 2, </a:t>
            </a:r>
            <a:r>
              <a:rPr lang="en-US" i="1" dirty="0"/>
              <a:t>a</a:t>
            </a:r>
            <a:r>
              <a:rPr lang="en-US" baseline="30000" dirty="0"/>
              <a:t>-1</a:t>
            </a:r>
            <a:r>
              <a:rPr lang="en-US" dirty="0"/>
              <a:t> mod </a:t>
            </a:r>
            <a:r>
              <a:rPr lang="en-US" i="1" dirty="0"/>
              <a:t>N</a:t>
            </a:r>
            <a:r>
              <a:rPr lang="en-US" dirty="0"/>
              <a:t> in this case</a:t>
            </a:r>
          </a:p>
          <a:p>
            <a:pPr lvl="1" eaLnBrk="1" hangingPunct="1"/>
            <a:r>
              <a:rPr lang="en-US" dirty="0"/>
              <a:t>If a multiplicative inverse exists, it is unique mod </a:t>
            </a:r>
            <a:r>
              <a:rPr lang="en-US" i="1" dirty="0"/>
              <a:t>N</a:t>
            </a:r>
            <a:r>
              <a:rPr lang="en-US" dirty="0"/>
              <a:t> </a:t>
            </a:r>
            <a:endParaRPr lang="en-US" i="1" dirty="0"/>
          </a:p>
          <a:p>
            <a:pPr eaLnBrk="1" hangingPunct="1"/>
            <a:r>
              <a:rPr lang="en-US" dirty="0"/>
              <a:t>Unlike regular arithmetic many numbers do </a:t>
            </a:r>
            <a:r>
              <a:rPr lang="en-US" i="1" dirty="0"/>
              <a:t>not</a:t>
            </a:r>
            <a:r>
              <a:rPr lang="en-US" dirty="0"/>
              <a:t> have a multiplicative inverse in modular arithmetic</a:t>
            </a:r>
          </a:p>
          <a:p>
            <a:pPr eaLnBrk="1" hangingPunct="1"/>
            <a:r>
              <a:rPr lang="en-US" dirty="0"/>
              <a:t>What is the multiplicative inverse of 2 mod 4?</a:t>
            </a:r>
          </a:p>
          <a:p>
            <a:pPr eaLnBrk="1" hangingPunct="1"/>
            <a:r>
              <a:rPr lang="en-US" dirty="0"/>
              <a:t>We need an algorithm to state if the inverse exists and what it is in order to do modular division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oaring">
  <a:themeElements>
    <a:clrScheme name="Soaring 1">
      <a:dk1>
        <a:srgbClr val="000000"/>
      </a:dk1>
      <a:lt1>
        <a:srgbClr val="FFFFFF"/>
      </a:lt1>
      <a:dk2>
        <a:srgbClr val="0000FF"/>
      </a:dk2>
      <a:lt2>
        <a:srgbClr val="FFCC66"/>
      </a:lt2>
      <a:accent1>
        <a:srgbClr val="00FFFF"/>
      </a:accent1>
      <a:accent2>
        <a:srgbClr val="3366FF"/>
      </a:accent2>
      <a:accent3>
        <a:srgbClr val="AAAAFF"/>
      </a:accent3>
      <a:accent4>
        <a:srgbClr val="DADADA"/>
      </a:accent4>
      <a:accent5>
        <a:srgbClr val="AAFFFF"/>
      </a:accent5>
      <a:accent6>
        <a:srgbClr val="2D5CE7"/>
      </a:accent6>
      <a:hlink>
        <a:srgbClr val="FF0033"/>
      </a:hlink>
      <a:folHlink>
        <a:srgbClr val="FFFF00"/>
      </a:folHlink>
    </a:clrScheme>
    <a:fontScheme name="Soaring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Soaring 1">
        <a:dk1>
          <a:srgbClr val="000000"/>
        </a:dk1>
        <a:lt1>
          <a:srgbClr val="FFFFFF"/>
        </a:lt1>
        <a:dk2>
          <a:srgbClr val="0000FF"/>
        </a:dk2>
        <a:lt2>
          <a:srgbClr val="FFCC66"/>
        </a:lt2>
        <a:accent1>
          <a:srgbClr val="00FFFF"/>
        </a:accent1>
        <a:accent2>
          <a:srgbClr val="3366FF"/>
        </a:accent2>
        <a:accent3>
          <a:srgbClr val="AAAAFF"/>
        </a:accent3>
        <a:accent4>
          <a:srgbClr val="DADADA"/>
        </a:accent4>
        <a:accent5>
          <a:srgbClr val="AAFFFF"/>
        </a:accent5>
        <a:accent6>
          <a:srgbClr val="2D5CE7"/>
        </a:accent6>
        <a:hlink>
          <a:srgbClr val="FF0033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2">
        <a:dk1>
          <a:srgbClr val="000000"/>
        </a:dk1>
        <a:lt1>
          <a:srgbClr val="FFFFFF"/>
        </a:lt1>
        <a:dk2>
          <a:srgbClr val="000000"/>
        </a:dk2>
        <a:lt2>
          <a:srgbClr val="CCECFF"/>
        </a:lt2>
        <a:accent1>
          <a:srgbClr val="6699FF"/>
        </a:accent1>
        <a:accent2>
          <a:srgbClr val="66CCFF"/>
        </a:accent2>
        <a:accent3>
          <a:srgbClr val="FFFFFF"/>
        </a:accent3>
        <a:accent4>
          <a:srgbClr val="000000"/>
        </a:accent4>
        <a:accent5>
          <a:srgbClr val="B8CAFF"/>
        </a:accent5>
        <a:accent6>
          <a:srgbClr val="5CB9E7"/>
        </a:accent6>
        <a:hlink>
          <a:srgbClr val="CC99FF"/>
        </a:hlink>
        <a:folHlink>
          <a:srgbClr val="00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D4D4D4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4">
        <a:dk1>
          <a:srgbClr val="000000"/>
        </a:dk1>
        <a:lt1>
          <a:srgbClr val="FFFFFF"/>
        </a:lt1>
        <a:dk2>
          <a:srgbClr val="008080"/>
        </a:dk2>
        <a:lt2>
          <a:srgbClr val="FFCC66"/>
        </a:lt2>
        <a:accent1>
          <a:srgbClr val="0099CC"/>
        </a:accent1>
        <a:accent2>
          <a:srgbClr val="009999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8A8A"/>
        </a:accent6>
        <a:hlink>
          <a:srgbClr val="6600CC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5">
        <a:dk1>
          <a:srgbClr val="000000"/>
        </a:dk1>
        <a:lt1>
          <a:srgbClr val="FFFFFF"/>
        </a:lt1>
        <a:dk2>
          <a:srgbClr val="993300"/>
        </a:dk2>
        <a:lt2>
          <a:srgbClr val="FFCC66"/>
        </a:lt2>
        <a:accent1>
          <a:srgbClr val="FF6633"/>
        </a:accent1>
        <a:accent2>
          <a:srgbClr val="CC6600"/>
        </a:accent2>
        <a:accent3>
          <a:srgbClr val="CAADAA"/>
        </a:accent3>
        <a:accent4>
          <a:srgbClr val="DADADA"/>
        </a:accent4>
        <a:accent5>
          <a:srgbClr val="FFB8AD"/>
        </a:accent5>
        <a:accent6>
          <a:srgbClr val="B95C00"/>
        </a:accent6>
        <a:hlink>
          <a:srgbClr val="CC0000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Designs\Soaring.pot</Template>
  <TotalTime>35844</TotalTime>
  <Words>3298</Words>
  <Application>Microsoft Macintosh PowerPoint</Application>
  <PresentationFormat>On-screen Show (4:3)</PresentationFormat>
  <Paragraphs>421</Paragraphs>
  <Slides>27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Symbol</vt:lpstr>
      <vt:lpstr>Times New Roman</vt:lpstr>
      <vt:lpstr>Wingdings</vt:lpstr>
      <vt:lpstr>Soaring</vt:lpstr>
      <vt:lpstr>Key Concept</vt:lpstr>
      <vt:lpstr>RSA Public Key Encryption</vt:lpstr>
      <vt:lpstr>Euclid’s Rule for GCD</vt:lpstr>
      <vt:lpstr>Euclid’s Algorithm</vt:lpstr>
      <vt:lpstr>Euclid’s Algorithm</vt:lpstr>
      <vt:lpstr>Euclid’s Algorithm</vt:lpstr>
      <vt:lpstr>Extended Euclid’s Algorithm</vt:lpstr>
      <vt:lpstr>Modular Division - Multiplicative Inverses</vt:lpstr>
      <vt:lpstr>Modular Division - Multiplicative Inverses</vt:lpstr>
      <vt:lpstr>Modular Division - Multiplicative Inverses</vt:lpstr>
      <vt:lpstr>Modular Division - Multiplicative Inverses</vt:lpstr>
      <vt:lpstr>Modular Division</vt:lpstr>
      <vt:lpstr>Finding the Inverse</vt:lpstr>
      <vt:lpstr>Multiplicative Inverse of 20 Mod 79</vt:lpstr>
      <vt:lpstr>Multiplicative Inverse of 20 Mod 79</vt:lpstr>
      <vt:lpstr>Modular Division</vt:lpstr>
      <vt:lpstr>** Challenge Question ** Multiplicative Inverse of 12 mod 15?</vt:lpstr>
      <vt:lpstr>Multiplicative Inverse of 12 mod 15?</vt:lpstr>
      <vt:lpstr>RSA Cryptography</vt:lpstr>
      <vt:lpstr>RSA Cryptography</vt:lpstr>
      <vt:lpstr>RSA Encryption</vt:lpstr>
      <vt:lpstr>RSA Overview</vt:lpstr>
      <vt:lpstr>Generating Random Prime Numbers</vt:lpstr>
      <vt:lpstr>Generating Random Prime Numbers</vt:lpstr>
      <vt:lpstr>RSA Overview</vt:lpstr>
      <vt:lpstr>RSA Example</vt:lpstr>
      <vt:lpstr>RSA 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Tony Martinez</cp:lastModifiedBy>
  <cp:revision>235</cp:revision>
  <cp:lastPrinted>2009-09-04T22:48:50Z</cp:lastPrinted>
  <dcterms:created xsi:type="dcterms:W3CDTF">2014-09-11T21:28:04Z</dcterms:created>
  <dcterms:modified xsi:type="dcterms:W3CDTF">2024-01-17T20:42:54Z</dcterms:modified>
</cp:coreProperties>
</file>