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9" r:id="rId4"/>
    <p:sldId id="268" r:id="rId5"/>
    <p:sldId id="270" r:id="rId6"/>
    <p:sldId id="258" r:id="rId7"/>
    <p:sldId id="267" r:id="rId8"/>
    <p:sldId id="271" r:id="rId9"/>
    <p:sldId id="260" r:id="rId10"/>
    <p:sldId id="259" r:id="rId11"/>
    <p:sldId id="261" r:id="rId12"/>
    <p:sldId id="262" r:id="rId13"/>
    <p:sldId id="263" r:id="rId14"/>
    <p:sldId id="264" r:id="rId15"/>
    <p:sldId id="272" r:id="rId16"/>
    <p:sldId id="265"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ddywrites@gmail.com" initials="" lastIdx="1" clrIdx="0">
    <p:extLst>
      <p:ext uri="{19B8F6BF-5375-455C-9EA6-DF929625EA0E}">
        <p15:presenceInfo xmlns:p15="http://schemas.microsoft.com/office/powerpoint/2012/main" userId="1f422d2e355f66f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45" autoAdjust="0"/>
    <p:restoredTop sz="94660"/>
  </p:normalViewPr>
  <p:slideViewPr>
    <p:cSldViewPr snapToGrid="0" showGuides="1">
      <p:cViewPr varScale="1">
        <p:scale>
          <a:sx n="69" d="100"/>
          <a:sy n="69" d="100"/>
        </p:scale>
        <p:origin x="57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6/10/2025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6/10/2025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6/10/2025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6/10/2025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6/10/2025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6/10/2025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6/10/2025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6/10/2025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6/10/2025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6/10/2025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6/10/2025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6/10/2025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B1B7F-0A0D-3770-FC23-30F1AB706451}"/>
              </a:ext>
            </a:extLst>
          </p:cNvPr>
          <p:cNvSpPr>
            <a:spLocks noGrp="1"/>
          </p:cNvSpPr>
          <p:nvPr>
            <p:ph type="ctrTitle"/>
          </p:nvPr>
        </p:nvSpPr>
        <p:spPr>
          <a:xfrm>
            <a:off x="1051560" y="1609344"/>
            <a:ext cx="9966960" cy="2858687"/>
          </a:xfrm>
        </p:spPr>
        <p:txBody>
          <a:bodyPr/>
          <a:lstStyle/>
          <a:p>
            <a:r>
              <a:rPr lang="en-US" sz="8800" dirty="0"/>
              <a:t>HealthCare: early detection of diabetes</a:t>
            </a:r>
          </a:p>
        </p:txBody>
      </p:sp>
      <p:sp>
        <p:nvSpPr>
          <p:cNvPr id="3" name="Subtitle 2">
            <a:extLst>
              <a:ext uri="{FF2B5EF4-FFF2-40B4-BE49-F238E27FC236}">
                <a16:creationId xmlns:a16="http://schemas.microsoft.com/office/drawing/2014/main" id="{58A89C41-6DA4-9CEE-9CB3-2EFF8DA4A1B5}"/>
              </a:ext>
            </a:extLst>
          </p:cNvPr>
          <p:cNvSpPr>
            <a:spLocks noGrp="1"/>
          </p:cNvSpPr>
          <p:nvPr>
            <p:ph type="subTitle" idx="1"/>
          </p:nvPr>
        </p:nvSpPr>
        <p:spPr/>
        <p:txBody>
          <a:bodyPr>
            <a:normAutofit/>
          </a:bodyPr>
          <a:lstStyle/>
          <a:p>
            <a:r>
              <a:rPr lang="en-US" sz="3200" dirty="0"/>
              <a:t>PRESENTATION BY TEAM DATAVERSE</a:t>
            </a:r>
            <a:endParaRPr lang="en-US" dirty="0"/>
          </a:p>
        </p:txBody>
      </p:sp>
      <p:sp>
        <p:nvSpPr>
          <p:cNvPr id="5" name="TextBox 4">
            <a:extLst>
              <a:ext uri="{FF2B5EF4-FFF2-40B4-BE49-F238E27FC236}">
                <a16:creationId xmlns:a16="http://schemas.microsoft.com/office/drawing/2014/main" id="{B1238B1D-431C-1581-B9BC-21994B205B61}"/>
              </a:ext>
            </a:extLst>
          </p:cNvPr>
          <p:cNvSpPr txBox="1"/>
          <p:nvPr/>
        </p:nvSpPr>
        <p:spPr>
          <a:xfrm>
            <a:off x="813816" y="814257"/>
            <a:ext cx="7580376" cy="584775"/>
          </a:xfrm>
          <a:prstGeom prst="rect">
            <a:avLst/>
          </a:prstGeom>
          <a:noFill/>
        </p:spPr>
        <p:txBody>
          <a:bodyPr wrap="square">
            <a:spAutoFit/>
          </a:bodyPr>
          <a:lstStyle/>
          <a:p>
            <a:r>
              <a:rPr lang="en-US" sz="3200" dirty="0"/>
              <a:t>TECHCRUSH CAPSTONE PROJECT</a:t>
            </a:r>
          </a:p>
        </p:txBody>
      </p:sp>
    </p:spTree>
    <p:extLst>
      <p:ext uri="{BB962C8B-B14F-4D97-AF65-F5344CB8AC3E}">
        <p14:creationId xmlns:p14="http://schemas.microsoft.com/office/powerpoint/2010/main" val="2151435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3A1EA-D2F7-4145-9E16-7830F0F70950}"/>
              </a:ext>
            </a:extLst>
          </p:cNvPr>
          <p:cNvSpPr>
            <a:spLocks noGrp="1"/>
          </p:cNvSpPr>
          <p:nvPr>
            <p:ph type="title"/>
          </p:nvPr>
        </p:nvSpPr>
        <p:spPr>
          <a:xfrm>
            <a:off x="822960" y="265176"/>
            <a:ext cx="10058400" cy="868680"/>
          </a:xfrm>
        </p:spPr>
        <p:txBody>
          <a:bodyPr/>
          <a:lstStyle/>
          <a:p>
            <a:r>
              <a:rPr lang="en-US" dirty="0"/>
              <a:t>Features correlation</a:t>
            </a:r>
          </a:p>
        </p:txBody>
      </p:sp>
      <p:pic>
        <p:nvPicPr>
          <p:cNvPr id="5" name="Content Placeholder 4">
            <a:extLst>
              <a:ext uri="{FF2B5EF4-FFF2-40B4-BE49-F238E27FC236}">
                <a16:creationId xmlns:a16="http://schemas.microsoft.com/office/drawing/2014/main" id="{B49746CC-92C1-2E27-E682-900C7657E6D0}"/>
              </a:ext>
            </a:extLst>
          </p:cNvPr>
          <p:cNvPicPr>
            <a:picLocks noGrp="1" noChangeAspect="1"/>
          </p:cNvPicPr>
          <p:nvPr>
            <p:ph idx="1"/>
          </p:nvPr>
        </p:nvPicPr>
        <p:blipFill>
          <a:blip r:embed="rId2"/>
          <a:stretch>
            <a:fillRect/>
          </a:stretch>
        </p:blipFill>
        <p:spPr>
          <a:xfrm>
            <a:off x="0" y="1133856"/>
            <a:ext cx="10643616" cy="5504688"/>
          </a:xfrm>
        </p:spPr>
      </p:pic>
    </p:spTree>
    <p:extLst>
      <p:ext uri="{BB962C8B-B14F-4D97-AF65-F5344CB8AC3E}">
        <p14:creationId xmlns:p14="http://schemas.microsoft.com/office/powerpoint/2010/main" val="2337043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86BB9-82F9-4F20-20E3-54AFB221518E}"/>
              </a:ext>
            </a:extLst>
          </p:cNvPr>
          <p:cNvSpPr>
            <a:spLocks noGrp="1"/>
          </p:cNvSpPr>
          <p:nvPr>
            <p:ph type="title"/>
          </p:nvPr>
        </p:nvSpPr>
        <p:spPr/>
        <p:txBody>
          <a:bodyPr/>
          <a:lstStyle/>
          <a:p>
            <a:r>
              <a:rPr lang="en-US" dirty="0"/>
              <a:t>FEATUREs SELECTION</a:t>
            </a:r>
          </a:p>
        </p:txBody>
      </p:sp>
      <p:sp>
        <p:nvSpPr>
          <p:cNvPr id="3" name="Content Placeholder 2">
            <a:extLst>
              <a:ext uri="{FF2B5EF4-FFF2-40B4-BE49-F238E27FC236}">
                <a16:creationId xmlns:a16="http://schemas.microsoft.com/office/drawing/2014/main" id="{A498A1F1-E5D1-8BAA-70F2-8B0E4E72F234}"/>
              </a:ext>
            </a:extLst>
          </p:cNvPr>
          <p:cNvSpPr>
            <a:spLocks noGrp="1"/>
          </p:cNvSpPr>
          <p:nvPr>
            <p:ph idx="1"/>
          </p:nvPr>
        </p:nvSpPr>
        <p:spPr>
          <a:xfrm>
            <a:off x="1063752" y="1901952"/>
            <a:ext cx="10058400" cy="4050792"/>
          </a:xfrm>
        </p:spPr>
        <p:txBody>
          <a:bodyPr>
            <a:normAutofit/>
          </a:bodyPr>
          <a:lstStyle/>
          <a:p>
            <a:r>
              <a:rPr lang="en-US" sz="2800" dirty="0">
                <a:effectLst/>
              </a:rPr>
              <a:t>Recursive Feature Elimination (RFE) was used to rank and remove less important features.</a:t>
            </a:r>
          </a:p>
          <a:p>
            <a:r>
              <a:rPr lang="en-US" sz="2800" dirty="0">
                <a:effectLst/>
              </a:rPr>
              <a:t>Handling Multicollinearity was done by dropping one of those features with high correlation (BMI &amp; Skin Thickness and Pregnancies &amp; Age), to reduce overlapping features in modelling.</a:t>
            </a:r>
          </a:p>
          <a:p>
            <a:r>
              <a:rPr lang="en-US" sz="2800" dirty="0">
                <a:effectLst/>
              </a:rPr>
              <a:t>Based on RFE, the top selected features were Pregnancies, Glucose, BMI, Diabetes Pedigree Function and Low Insulin. </a:t>
            </a:r>
            <a:endParaRPr lang="en-US" sz="2800" dirty="0"/>
          </a:p>
        </p:txBody>
      </p:sp>
    </p:spTree>
    <p:extLst>
      <p:ext uri="{BB962C8B-B14F-4D97-AF65-F5344CB8AC3E}">
        <p14:creationId xmlns:p14="http://schemas.microsoft.com/office/powerpoint/2010/main" val="3319788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534FBB-62B0-F3CC-20E7-CED5E54CA865}"/>
              </a:ext>
            </a:extLst>
          </p:cNvPr>
          <p:cNvSpPr>
            <a:spLocks noGrp="1"/>
          </p:cNvSpPr>
          <p:nvPr>
            <p:ph type="title"/>
          </p:nvPr>
        </p:nvSpPr>
        <p:spPr>
          <a:xfrm>
            <a:off x="1213104" y="557340"/>
            <a:ext cx="10058400" cy="1609725"/>
          </a:xfrm>
        </p:spPr>
        <p:txBody>
          <a:bodyPr/>
          <a:lstStyle/>
          <a:p>
            <a:r>
              <a:rPr lang="en-US" dirty="0"/>
              <a:t>Model building </a:t>
            </a:r>
          </a:p>
        </p:txBody>
      </p:sp>
      <p:sp>
        <p:nvSpPr>
          <p:cNvPr id="5" name="Content Placeholder 4">
            <a:extLst>
              <a:ext uri="{FF2B5EF4-FFF2-40B4-BE49-F238E27FC236}">
                <a16:creationId xmlns:a16="http://schemas.microsoft.com/office/drawing/2014/main" id="{BFA4998E-EB24-4655-1F2C-9EB864CC2209}"/>
              </a:ext>
            </a:extLst>
          </p:cNvPr>
          <p:cNvSpPr>
            <a:spLocks noGrp="1"/>
          </p:cNvSpPr>
          <p:nvPr>
            <p:ph idx="1"/>
          </p:nvPr>
        </p:nvSpPr>
        <p:spPr>
          <a:xfrm>
            <a:off x="1066800" y="1846580"/>
            <a:ext cx="10058400" cy="4051300"/>
          </a:xfrm>
        </p:spPr>
        <p:txBody>
          <a:bodyPr>
            <a:normAutofit/>
          </a:bodyPr>
          <a:lstStyle/>
          <a:p>
            <a:r>
              <a:rPr lang="en-US" sz="2800" dirty="0"/>
              <a:t>Data splitting into training and testing set</a:t>
            </a:r>
          </a:p>
          <a:p>
            <a:r>
              <a:rPr lang="en-US" sz="2800" dirty="0"/>
              <a:t>Trained multiple models’ classifiers which included Logistic Regression, Random Forest, Support Vector Machine (SVM)</a:t>
            </a:r>
          </a:p>
          <a:p>
            <a:r>
              <a:rPr lang="en-US" sz="2800" dirty="0"/>
              <a:t>The best performing model for the prediction is RANDOM FOREST CLASSIFIER with an accuracy of 78.99% </a:t>
            </a:r>
          </a:p>
          <a:p>
            <a:r>
              <a:rPr lang="en-US" sz="2800" dirty="0"/>
              <a:t>Employed the use of </a:t>
            </a:r>
            <a:r>
              <a:rPr lang="en-US" sz="2800" dirty="0" err="1"/>
              <a:t>GridSearchCV</a:t>
            </a:r>
            <a:r>
              <a:rPr lang="en-US" sz="2800" dirty="0"/>
              <a:t> for hyperparameter tuning to find the best configuration for the model</a:t>
            </a:r>
          </a:p>
        </p:txBody>
      </p:sp>
    </p:spTree>
    <p:extLst>
      <p:ext uri="{BB962C8B-B14F-4D97-AF65-F5344CB8AC3E}">
        <p14:creationId xmlns:p14="http://schemas.microsoft.com/office/powerpoint/2010/main" val="2278717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2BC0-3791-A8E3-2A56-6B6C9252E60E}"/>
              </a:ext>
            </a:extLst>
          </p:cNvPr>
          <p:cNvSpPr>
            <a:spLocks noGrp="1"/>
          </p:cNvSpPr>
          <p:nvPr>
            <p:ph type="title"/>
          </p:nvPr>
        </p:nvSpPr>
        <p:spPr>
          <a:xfrm>
            <a:off x="964755" y="137160"/>
            <a:ext cx="10058400" cy="1344168"/>
          </a:xfrm>
        </p:spPr>
        <p:txBody>
          <a:bodyPr/>
          <a:lstStyle/>
          <a:p>
            <a:r>
              <a:rPr lang="en-US" dirty="0"/>
              <a:t>MODEL PRECISION, RECALL and F1-SCORE </a:t>
            </a:r>
          </a:p>
        </p:txBody>
      </p:sp>
      <p:graphicFrame>
        <p:nvGraphicFramePr>
          <p:cNvPr id="4" name="Content Placeholder 3">
            <a:extLst>
              <a:ext uri="{FF2B5EF4-FFF2-40B4-BE49-F238E27FC236}">
                <a16:creationId xmlns:a16="http://schemas.microsoft.com/office/drawing/2014/main" id="{6A74E774-7C18-CFBF-F704-A7731031B9F4}"/>
              </a:ext>
            </a:extLst>
          </p:cNvPr>
          <p:cNvGraphicFramePr>
            <a:graphicFrameLocks noGrp="1"/>
          </p:cNvGraphicFramePr>
          <p:nvPr>
            <p:ph idx="1"/>
            <p:extLst>
              <p:ext uri="{D42A27DB-BD31-4B8C-83A1-F6EECF244321}">
                <p14:modId xmlns:p14="http://schemas.microsoft.com/office/powerpoint/2010/main" val="3408238151"/>
              </p:ext>
            </p:extLst>
          </p:nvPr>
        </p:nvGraphicFramePr>
        <p:xfrm>
          <a:off x="964755" y="1380738"/>
          <a:ext cx="9847962" cy="5340102"/>
        </p:xfrm>
        <a:graphic>
          <a:graphicData uri="http://schemas.openxmlformats.org/drawingml/2006/table">
            <a:tbl>
              <a:tblPr firstRow="1" bandRow="1">
                <a:tableStyleId>{073A0DAA-6AF3-43AB-8588-CEC1D06C72B9}</a:tableStyleId>
              </a:tblPr>
              <a:tblGrid>
                <a:gridCol w="3282654">
                  <a:extLst>
                    <a:ext uri="{9D8B030D-6E8A-4147-A177-3AD203B41FA5}">
                      <a16:colId xmlns:a16="http://schemas.microsoft.com/office/drawing/2014/main" val="2880457901"/>
                    </a:ext>
                  </a:extLst>
                </a:gridCol>
                <a:gridCol w="3282654">
                  <a:extLst>
                    <a:ext uri="{9D8B030D-6E8A-4147-A177-3AD203B41FA5}">
                      <a16:colId xmlns:a16="http://schemas.microsoft.com/office/drawing/2014/main" val="860158915"/>
                    </a:ext>
                  </a:extLst>
                </a:gridCol>
                <a:gridCol w="3282654">
                  <a:extLst>
                    <a:ext uri="{9D8B030D-6E8A-4147-A177-3AD203B41FA5}">
                      <a16:colId xmlns:a16="http://schemas.microsoft.com/office/drawing/2014/main" val="2817148691"/>
                    </a:ext>
                  </a:extLst>
                </a:gridCol>
              </a:tblGrid>
              <a:tr h="890017">
                <a:tc>
                  <a:txBody>
                    <a:bodyPr/>
                    <a:lstStyle/>
                    <a:p>
                      <a:endParaRPr lang="en-US" dirty="0"/>
                    </a:p>
                  </a:txBody>
                  <a:tcPr/>
                </a:tc>
                <a:tc>
                  <a:txBody>
                    <a:bodyPr/>
                    <a:lstStyle/>
                    <a:p>
                      <a:pPr algn="ctr"/>
                      <a:r>
                        <a:rPr lang="en-US" dirty="0"/>
                        <a:t>CLASS 0 (NON- DIABETES)</a:t>
                      </a:r>
                    </a:p>
                  </a:txBody>
                  <a:tcPr anchor="ctr"/>
                </a:tc>
                <a:tc>
                  <a:txBody>
                    <a:bodyPr/>
                    <a:lstStyle/>
                    <a:p>
                      <a:pPr algn="ctr"/>
                      <a:r>
                        <a:rPr lang="en-US" dirty="0"/>
                        <a:t>CLASS 1 (DIABETES)</a:t>
                      </a:r>
                    </a:p>
                  </a:txBody>
                  <a:tcPr anchor="ctr"/>
                </a:tc>
                <a:extLst>
                  <a:ext uri="{0D108BD9-81ED-4DB2-BD59-A6C34878D82A}">
                    <a16:rowId xmlns:a16="http://schemas.microsoft.com/office/drawing/2014/main" val="1789957756"/>
                  </a:ext>
                </a:extLst>
              </a:tr>
              <a:tr h="890017">
                <a:tc>
                  <a:txBody>
                    <a:bodyPr/>
                    <a:lstStyle/>
                    <a:p>
                      <a:r>
                        <a:rPr lang="en-US" dirty="0"/>
                        <a:t>PRECISION</a:t>
                      </a:r>
                    </a:p>
                  </a:txBody>
                  <a:tcPr anchor="ctr"/>
                </a:tc>
                <a:tc>
                  <a:txBody>
                    <a:bodyPr/>
                    <a:lstStyle/>
                    <a:p>
                      <a:r>
                        <a:rPr lang="en-US" dirty="0"/>
                        <a:t>0.87 </a:t>
                      </a:r>
                    </a:p>
                  </a:txBody>
                  <a:tcPr anchor="ctr"/>
                </a:tc>
                <a:tc>
                  <a:txBody>
                    <a:bodyPr/>
                    <a:lstStyle/>
                    <a:p>
                      <a:r>
                        <a:rPr lang="en-US" dirty="0"/>
                        <a:t>0.63</a:t>
                      </a:r>
                    </a:p>
                  </a:txBody>
                  <a:tcPr anchor="ctr"/>
                </a:tc>
                <a:extLst>
                  <a:ext uri="{0D108BD9-81ED-4DB2-BD59-A6C34878D82A}">
                    <a16:rowId xmlns:a16="http://schemas.microsoft.com/office/drawing/2014/main" val="172969275"/>
                  </a:ext>
                </a:extLst>
              </a:tr>
              <a:tr h="890017">
                <a:tc>
                  <a:txBody>
                    <a:bodyPr/>
                    <a:lstStyle/>
                    <a:p>
                      <a:r>
                        <a:rPr lang="en-US" dirty="0"/>
                        <a:t>RECALL</a:t>
                      </a:r>
                    </a:p>
                  </a:txBody>
                  <a:tcPr anchor="ctr"/>
                </a:tc>
                <a:tc>
                  <a:txBody>
                    <a:bodyPr/>
                    <a:lstStyle/>
                    <a:p>
                      <a:r>
                        <a:rPr lang="en-US" dirty="0"/>
                        <a:t>0.74</a:t>
                      </a:r>
                    </a:p>
                  </a:txBody>
                  <a:tcPr anchor="ctr"/>
                </a:tc>
                <a:tc>
                  <a:txBody>
                    <a:bodyPr/>
                    <a:lstStyle/>
                    <a:p>
                      <a:r>
                        <a:rPr lang="en-US" dirty="0"/>
                        <a:t>0.80</a:t>
                      </a:r>
                    </a:p>
                  </a:txBody>
                  <a:tcPr anchor="ctr"/>
                </a:tc>
                <a:extLst>
                  <a:ext uri="{0D108BD9-81ED-4DB2-BD59-A6C34878D82A}">
                    <a16:rowId xmlns:a16="http://schemas.microsoft.com/office/drawing/2014/main" val="3574894854"/>
                  </a:ext>
                </a:extLst>
              </a:tr>
              <a:tr h="890017">
                <a:tc>
                  <a:txBody>
                    <a:bodyPr/>
                    <a:lstStyle/>
                    <a:p>
                      <a:r>
                        <a:rPr lang="en-US" dirty="0"/>
                        <a:t>F1-SCORE</a:t>
                      </a:r>
                    </a:p>
                  </a:txBody>
                  <a:tcPr anchor="ctr"/>
                </a:tc>
                <a:tc>
                  <a:txBody>
                    <a:bodyPr/>
                    <a:lstStyle/>
                    <a:p>
                      <a:r>
                        <a:rPr lang="en-US" dirty="0"/>
                        <a:t>0.80</a:t>
                      </a:r>
                    </a:p>
                  </a:txBody>
                  <a:tcPr anchor="ctr"/>
                </a:tc>
                <a:tc>
                  <a:txBody>
                    <a:bodyPr/>
                    <a:lstStyle/>
                    <a:p>
                      <a:r>
                        <a:rPr lang="en-US" dirty="0"/>
                        <a:t>0.70</a:t>
                      </a:r>
                    </a:p>
                  </a:txBody>
                  <a:tcPr anchor="ctr"/>
                </a:tc>
                <a:extLst>
                  <a:ext uri="{0D108BD9-81ED-4DB2-BD59-A6C34878D82A}">
                    <a16:rowId xmlns:a16="http://schemas.microsoft.com/office/drawing/2014/main" val="2656406595"/>
                  </a:ext>
                </a:extLst>
              </a:tr>
              <a:tr h="890017">
                <a:tc>
                  <a:txBody>
                    <a:bodyPr/>
                    <a:lstStyle/>
                    <a:p>
                      <a:r>
                        <a:rPr lang="en-US" dirty="0"/>
                        <a:t>MACRO AVERAGE</a:t>
                      </a:r>
                    </a:p>
                  </a:txBody>
                  <a:tcPr anchor="ctr"/>
                </a:tc>
                <a:tc>
                  <a:txBody>
                    <a:bodyPr/>
                    <a:lstStyle/>
                    <a:p>
                      <a:endParaRPr lang="en-US" dirty="0"/>
                    </a:p>
                  </a:txBody>
                  <a:tcPr anchor="ctr"/>
                </a:tc>
                <a:tc>
                  <a:txBody>
                    <a:bodyPr/>
                    <a:lstStyle/>
                    <a:p>
                      <a:r>
                        <a:rPr lang="en-US" dirty="0"/>
                        <a:t>0.74</a:t>
                      </a:r>
                    </a:p>
                  </a:txBody>
                  <a:tcPr anchor="ctr"/>
                </a:tc>
                <a:extLst>
                  <a:ext uri="{0D108BD9-81ED-4DB2-BD59-A6C34878D82A}">
                    <a16:rowId xmlns:a16="http://schemas.microsoft.com/office/drawing/2014/main" val="1919513767"/>
                  </a:ext>
                </a:extLst>
              </a:tr>
              <a:tr h="890017">
                <a:tc>
                  <a:txBody>
                    <a:bodyPr/>
                    <a:lstStyle/>
                    <a:p>
                      <a:r>
                        <a:rPr lang="en-US" dirty="0"/>
                        <a:t>WEIGHTED AVERAGE</a:t>
                      </a:r>
                    </a:p>
                  </a:txBody>
                  <a:tcPr anchor="ctr"/>
                </a:tc>
                <a:tc>
                  <a:txBody>
                    <a:bodyPr/>
                    <a:lstStyle/>
                    <a:p>
                      <a:endParaRPr lang="en-US" dirty="0"/>
                    </a:p>
                  </a:txBody>
                  <a:tcPr anchor="ctr"/>
                </a:tc>
                <a:tc>
                  <a:txBody>
                    <a:bodyPr/>
                    <a:lstStyle/>
                    <a:p>
                      <a:r>
                        <a:rPr lang="en-US" dirty="0"/>
                        <a:t>0.76</a:t>
                      </a:r>
                    </a:p>
                  </a:txBody>
                  <a:tcPr anchor="ctr"/>
                </a:tc>
                <a:extLst>
                  <a:ext uri="{0D108BD9-81ED-4DB2-BD59-A6C34878D82A}">
                    <a16:rowId xmlns:a16="http://schemas.microsoft.com/office/drawing/2014/main" val="909593493"/>
                  </a:ext>
                </a:extLst>
              </a:tr>
            </a:tbl>
          </a:graphicData>
        </a:graphic>
      </p:graphicFrame>
    </p:spTree>
    <p:extLst>
      <p:ext uri="{BB962C8B-B14F-4D97-AF65-F5344CB8AC3E}">
        <p14:creationId xmlns:p14="http://schemas.microsoft.com/office/powerpoint/2010/main" val="2478439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B919A-839B-609B-34EA-6AB8D301216A}"/>
              </a:ext>
            </a:extLst>
          </p:cNvPr>
          <p:cNvSpPr>
            <a:spLocks noGrp="1"/>
          </p:cNvSpPr>
          <p:nvPr>
            <p:ph type="title"/>
          </p:nvPr>
        </p:nvSpPr>
        <p:spPr/>
        <p:txBody>
          <a:bodyPr/>
          <a:lstStyle/>
          <a:p>
            <a:r>
              <a:rPr lang="en-US" dirty="0"/>
              <a:t>MODEL EVALUATION ON TEST DATA </a:t>
            </a:r>
          </a:p>
        </p:txBody>
      </p:sp>
      <p:pic>
        <p:nvPicPr>
          <p:cNvPr id="5" name="Content Placeholder 4">
            <a:extLst>
              <a:ext uri="{FF2B5EF4-FFF2-40B4-BE49-F238E27FC236}">
                <a16:creationId xmlns:a16="http://schemas.microsoft.com/office/drawing/2014/main" id="{083318BF-390B-3B62-A868-1EC1B554194A}"/>
              </a:ext>
            </a:extLst>
          </p:cNvPr>
          <p:cNvPicPr>
            <a:picLocks noGrp="1" noChangeAspect="1"/>
          </p:cNvPicPr>
          <p:nvPr>
            <p:ph idx="1"/>
          </p:nvPr>
        </p:nvPicPr>
        <p:blipFill>
          <a:blip r:embed="rId2"/>
          <a:stretch>
            <a:fillRect/>
          </a:stretch>
        </p:blipFill>
        <p:spPr>
          <a:xfrm>
            <a:off x="274446" y="1901444"/>
            <a:ext cx="5120513" cy="4346114"/>
          </a:xfrm>
        </p:spPr>
      </p:pic>
      <p:pic>
        <p:nvPicPr>
          <p:cNvPr id="7" name="Picture 6">
            <a:extLst>
              <a:ext uri="{FF2B5EF4-FFF2-40B4-BE49-F238E27FC236}">
                <a16:creationId xmlns:a16="http://schemas.microsoft.com/office/drawing/2014/main" id="{8EA8CE58-B1A6-BA08-315D-D2707F9EA23D}"/>
              </a:ext>
            </a:extLst>
          </p:cNvPr>
          <p:cNvPicPr>
            <a:picLocks noChangeAspect="1"/>
          </p:cNvPicPr>
          <p:nvPr/>
        </p:nvPicPr>
        <p:blipFill>
          <a:blip r:embed="rId3"/>
          <a:stretch>
            <a:fillRect/>
          </a:stretch>
        </p:blipFill>
        <p:spPr>
          <a:xfrm>
            <a:off x="5547989" y="1755648"/>
            <a:ext cx="5808859" cy="4531734"/>
          </a:xfrm>
          <a:prstGeom prst="rect">
            <a:avLst/>
          </a:prstGeom>
        </p:spPr>
      </p:pic>
    </p:spTree>
    <p:extLst>
      <p:ext uri="{BB962C8B-B14F-4D97-AF65-F5344CB8AC3E}">
        <p14:creationId xmlns:p14="http://schemas.microsoft.com/office/powerpoint/2010/main" val="1342513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72729-E111-7A41-CFAC-FF4FE3289E5A}"/>
              </a:ext>
            </a:extLst>
          </p:cNvPr>
          <p:cNvSpPr>
            <a:spLocks noGrp="1"/>
          </p:cNvSpPr>
          <p:nvPr>
            <p:ph type="title"/>
          </p:nvPr>
        </p:nvSpPr>
        <p:spPr>
          <a:xfrm>
            <a:off x="1063752" y="292608"/>
            <a:ext cx="10058400" cy="1609344"/>
          </a:xfrm>
        </p:spPr>
        <p:txBody>
          <a:bodyPr/>
          <a:lstStyle/>
          <a:p>
            <a:r>
              <a:rPr lang="en-US" dirty="0" smtClean="0"/>
              <a:t> RESULTS </a:t>
            </a:r>
            <a:endParaRPr lang="en-US" dirty="0"/>
          </a:p>
        </p:txBody>
      </p:sp>
      <p:sp>
        <p:nvSpPr>
          <p:cNvPr id="3" name="Content Placeholder 2">
            <a:extLst>
              <a:ext uri="{FF2B5EF4-FFF2-40B4-BE49-F238E27FC236}">
                <a16:creationId xmlns:a16="http://schemas.microsoft.com/office/drawing/2014/main" id="{A33587A1-A154-8D55-158D-E5C9D33F5A2D}"/>
              </a:ext>
            </a:extLst>
          </p:cNvPr>
          <p:cNvSpPr>
            <a:spLocks noGrp="1"/>
          </p:cNvSpPr>
          <p:nvPr>
            <p:ph idx="1"/>
          </p:nvPr>
        </p:nvSpPr>
        <p:spPr>
          <a:xfrm>
            <a:off x="1063752" y="2026643"/>
            <a:ext cx="10058400" cy="4050792"/>
          </a:xfrm>
        </p:spPr>
        <p:txBody>
          <a:bodyPr>
            <a:normAutofit/>
          </a:bodyPr>
          <a:lstStyle/>
          <a:p>
            <a:pPr marL="0" indent="0">
              <a:buNone/>
            </a:pPr>
            <a:r>
              <a:rPr lang="en-US" sz="3200" b="1" dirty="0" smtClean="0">
                <a:effectLst/>
              </a:rPr>
              <a:t>Challenges faced in data handling and what approach was used to resolve it.</a:t>
            </a:r>
            <a:endParaRPr lang="en-US" sz="3200" b="0" dirty="0">
              <a:effectLst/>
            </a:endParaRPr>
          </a:p>
          <a:p>
            <a:endParaRPr lang="en-US" sz="3200" dirty="0"/>
          </a:p>
        </p:txBody>
      </p:sp>
    </p:spTree>
    <p:extLst>
      <p:ext uri="{BB962C8B-B14F-4D97-AF65-F5344CB8AC3E}">
        <p14:creationId xmlns:p14="http://schemas.microsoft.com/office/powerpoint/2010/main" val="2291259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72729-E111-7A41-CFAC-FF4FE3289E5A}"/>
              </a:ext>
            </a:extLst>
          </p:cNvPr>
          <p:cNvSpPr>
            <a:spLocks noGrp="1"/>
          </p:cNvSpPr>
          <p:nvPr>
            <p:ph type="title"/>
          </p:nvPr>
        </p:nvSpPr>
        <p:spPr>
          <a:xfrm>
            <a:off x="1063752" y="685800"/>
            <a:ext cx="10058400" cy="1609344"/>
          </a:xfrm>
        </p:spPr>
        <p:txBody>
          <a:bodyPr/>
          <a:lstStyle/>
          <a:p>
            <a:r>
              <a:rPr lang="en-US" dirty="0"/>
              <a:t>CONCLUSION </a:t>
            </a:r>
          </a:p>
        </p:txBody>
      </p:sp>
      <p:sp>
        <p:nvSpPr>
          <p:cNvPr id="3" name="Content Placeholder 2">
            <a:extLst>
              <a:ext uri="{FF2B5EF4-FFF2-40B4-BE49-F238E27FC236}">
                <a16:creationId xmlns:a16="http://schemas.microsoft.com/office/drawing/2014/main" id="{A33587A1-A154-8D55-158D-E5C9D33F5A2D}"/>
              </a:ext>
            </a:extLst>
          </p:cNvPr>
          <p:cNvSpPr>
            <a:spLocks noGrp="1"/>
          </p:cNvSpPr>
          <p:nvPr>
            <p:ph idx="1"/>
          </p:nvPr>
        </p:nvSpPr>
        <p:spPr>
          <a:xfrm>
            <a:off x="1063752" y="1901952"/>
            <a:ext cx="10058400" cy="4050792"/>
          </a:xfrm>
        </p:spPr>
        <p:txBody>
          <a:bodyPr>
            <a:normAutofit/>
          </a:bodyPr>
          <a:lstStyle/>
          <a:p>
            <a:pPr marL="0" indent="0">
              <a:buNone/>
            </a:pPr>
            <a:r>
              <a:rPr lang="en-US" sz="3200" b="1" dirty="0">
                <a:effectLst/>
              </a:rPr>
              <a:t>Team </a:t>
            </a:r>
            <a:r>
              <a:rPr lang="en-US" sz="3200" b="1" dirty="0" err="1">
                <a:effectLst/>
              </a:rPr>
              <a:t>DataVerse</a:t>
            </a:r>
            <a:r>
              <a:rPr lang="en-US" sz="3200" b="1" dirty="0">
                <a:effectLst/>
              </a:rPr>
              <a:t> has successfully created a diabetic predictive model which helps in early detection of diabetes, and when deployed into an application, API or healthcare setting  can help in the reduction of crowd in the hospital by giving them an opportunity to easily detect if they are diabetic or not.</a:t>
            </a:r>
            <a:endParaRPr lang="en-US" sz="3200" b="0" dirty="0">
              <a:effectLst/>
            </a:endParaRPr>
          </a:p>
          <a:p>
            <a:endParaRPr lang="en-US" sz="3200" dirty="0"/>
          </a:p>
        </p:txBody>
      </p:sp>
    </p:spTree>
    <p:extLst>
      <p:ext uri="{BB962C8B-B14F-4D97-AF65-F5344CB8AC3E}">
        <p14:creationId xmlns:p14="http://schemas.microsoft.com/office/powerpoint/2010/main" val="3153261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19704-A1EF-CE0D-1F0E-1B0A9AE1E77E}"/>
              </a:ext>
            </a:extLst>
          </p:cNvPr>
          <p:cNvSpPr>
            <a:spLocks noGrp="1"/>
          </p:cNvSpPr>
          <p:nvPr>
            <p:ph type="title"/>
          </p:nvPr>
        </p:nvSpPr>
        <p:spPr>
          <a:xfrm>
            <a:off x="1069848" y="-786384"/>
            <a:ext cx="10058400" cy="7406640"/>
          </a:xfrm>
        </p:spPr>
        <p:txBody>
          <a:bodyPr>
            <a:normAutofit/>
          </a:bodyPr>
          <a:lstStyle/>
          <a:p>
            <a:pPr algn="ctr"/>
            <a:r>
              <a:rPr lang="en-US" dirty="0"/>
              <a:t>THANK YOU TECHCRUSH</a:t>
            </a:r>
            <a:br>
              <a:rPr lang="en-US" dirty="0"/>
            </a:br>
            <a:r>
              <a:rPr lang="en-US" dirty="0"/>
              <a:t/>
            </a:r>
            <a:br>
              <a:rPr lang="en-US" dirty="0"/>
            </a:br>
            <a:r>
              <a:rPr lang="en-US" dirty="0"/>
              <a:t>FROM ALL OF US </a:t>
            </a:r>
            <a:br>
              <a:rPr lang="en-US" dirty="0"/>
            </a:br>
            <a:r>
              <a:rPr lang="en-US" dirty="0"/>
              <a:t/>
            </a:r>
            <a:br>
              <a:rPr lang="en-US" dirty="0"/>
            </a:br>
            <a:r>
              <a:rPr lang="en-US" dirty="0"/>
              <a:t>TEAM DATAVERSE</a:t>
            </a:r>
          </a:p>
        </p:txBody>
      </p:sp>
    </p:spTree>
    <p:extLst>
      <p:ext uri="{BB962C8B-B14F-4D97-AF65-F5344CB8AC3E}">
        <p14:creationId xmlns:p14="http://schemas.microsoft.com/office/powerpoint/2010/main" val="4062993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F707A-EFAE-727E-277E-CA3E818A41C4}"/>
              </a:ext>
            </a:extLst>
          </p:cNvPr>
          <p:cNvSpPr>
            <a:spLocks noGrp="1"/>
          </p:cNvSpPr>
          <p:nvPr>
            <p:ph type="title"/>
          </p:nvPr>
        </p:nvSpPr>
        <p:spPr/>
        <p:txBody>
          <a:bodyPr/>
          <a:lstStyle/>
          <a:p>
            <a:r>
              <a:rPr lang="en-US" dirty="0"/>
              <a:t>BACKGROUND </a:t>
            </a:r>
          </a:p>
        </p:txBody>
      </p:sp>
      <p:sp>
        <p:nvSpPr>
          <p:cNvPr id="3" name="Content Placeholder 2">
            <a:extLst>
              <a:ext uri="{FF2B5EF4-FFF2-40B4-BE49-F238E27FC236}">
                <a16:creationId xmlns:a16="http://schemas.microsoft.com/office/drawing/2014/main" id="{F4C6ECCC-73C2-2CFA-4D34-00E5E47A0138}"/>
              </a:ext>
            </a:extLst>
          </p:cNvPr>
          <p:cNvSpPr>
            <a:spLocks noGrp="1"/>
          </p:cNvSpPr>
          <p:nvPr>
            <p:ph idx="1"/>
          </p:nvPr>
        </p:nvSpPr>
        <p:spPr>
          <a:xfrm>
            <a:off x="1063752" y="1814083"/>
            <a:ext cx="10058400" cy="4752971"/>
          </a:xfrm>
        </p:spPr>
        <p:txBody>
          <a:bodyPr>
            <a:normAutofit lnSpcReduction="10000"/>
          </a:bodyPr>
          <a:lstStyle/>
          <a:p>
            <a:pPr marL="0" indent="0">
              <a:buNone/>
            </a:pPr>
            <a:r>
              <a:rPr lang="en-US" sz="3200" dirty="0">
                <a:cs typeface="Arial" panose="020B0604020202020204" pitchFamily="34" charset="0"/>
              </a:rPr>
              <a:t>Diabetes affects millions and often goes undetected </a:t>
            </a:r>
            <a:r>
              <a:rPr lang="en-US" sz="3200" dirty="0" smtClean="0">
                <a:cs typeface="Arial" panose="020B0604020202020204" pitchFamily="34" charset="0"/>
              </a:rPr>
              <a:t>early. </a:t>
            </a:r>
            <a:r>
              <a:rPr lang="en-US" sz="3200" dirty="0">
                <a:cs typeface="Arial" panose="020B0604020202020204" pitchFamily="34" charset="0"/>
              </a:rPr>
              <a:t>Traditional screening can be resource-intensive </a:t>
            </a:r>
            <a:r>
              <a:rPr lang="en-US" sz="3200" dirty="0" smtClean="0">
                <a:cs typeface="Arial" panose="020B0604020202020204" pitchFamily="34" charset="0"/>
              </a:rPr>
              <a:t>but there is need </a:t>
            </a:r>
            <a:r>
              <a:rPr lang="en-US" sz="3200" dirty="0">
                <a:cs typeface="Arial" panose="020B0604020202020204" pitchFamily="34" charset="0"/>
              </a:rPr>
              <a:t>for a more efficient and targeted approach. </a:t>
            </a:r>
            <a:endParaRPr lang="en-US" sz="3200" dirty="0" smtClean="0">
              <a:cs typeface="Arial" panose="020B0604020202020204" pitchFamily="34" charset="0"/>
            </a:endParaRPr>
          </a:p>
          <a:p>
            <a:pPr marL="0" indent="0">
              <a:buNone/>
            </a:pPr>
            <a:endParaRPr lang="en-US" sz="3200" dirty="0">
              <a:cs typeface="Arial" panose="020B0604020202020204" pitchFamily="34" charset="0"/>
            </a:endParaRPr>
          </a:p>
          <a:p>
            <a:pPr marL="0" indent="0">
              <a:buNone/>
            </a:pPr>
            <a:r>
              <a:rPr lang="en-US" sz="3200" dirty="0" smtClean="0">
                <a:cs typeface="Arial" panose="020B0604020202020204" pitchFamily="34" charset="0"/>
              </a:rPr>
              <a:t>By </a:t>
            </a:r>
            <a:r>
              <a:rPr lang="en-US" sz="3200" dirty="0">
                <a:cs typeface="Arial" panose="020B0604020202020204" pitchFamily="34" charset="0"/>
              </a:rPr>
              <a:t>leveraging </a:t>
            </a:r>
            <a:r>
              <a:rPr lang="en-US" sz="3200" dirty="0" smtClean="0">
                <a:cs typeface="Arial" panose="020B0604020202020204" pitchFamily="34" charset="0"/>
              </a:rPr>
              <a:t>data </a:t>
            </a:r>
            <a:r>
              <a:rPr lang="en-US" sz="3200" dirty="0">
                <a:cs typeface="Arial" panose="020B0604020202020204" pitchFamily="34" charset="0"/>
              </a:rPr>
              <a:t>to identify high-risk individuals for focused intervention a</a:t>
            </a:r>
            <a:r>
              <a:rPr lang="en-US" sz="3200" dirty="0" smtClean="0">
                <a:effectLst/>
                <a:ea typeface="Calibri" panose="020F0502020204030204" pitchFamily="34" charset="0"/>
                <a:cs typeface="Arial" panose="020B0604020202020204" pitchFamily="34" charset="0"/>
              </a:rPr>
              <a:t> </a:t>
            </a:r>
            <a:r>
              <a:rPr lang="en-US" sz="3200" dirty="0">
                <a:effectLst/>
                <a:ea typeface="Calibri" panose="020F0502020204030204" pitchFamily="34" charset="0"/>
                <a:cs typeface="Arial" panose="020B0604020202020204" pitchFamily="34" charset="0"/>
              </a:rPr>
              <a:t>mobile health clinic wants to pre-screen patients for diabetes using basic health indicators to reduce hospital </a:t>
            </a:r>
            <a:r>
              <a:rPr lang="en-US" sz="3200" dirty="0" smtClean="0">
                <a:effectLst/>
                <a:ea typeface="Calibri" panose="020F0502020204030204" pitchFamily="34" charset="0"/>
                <a:cs typeface="Arial" panose="020B0604020202020204" pitchFamily="34" charset="0"/>
              </a:rPr>
              <a:t>crowding and detect diabetes at the early development stages.</a:t>
            </a:r>
            <a:endParaRPr lang="en-US" sz="3600" dirty="0">
              <a:cs typeface="Arial" panose="020B0604020202020204" pitchFamily="34" charset="0"/>
            </a:endParaRPr>
          </a:p>
        </p:txBody>
      </p:sp>
    </p:spTree>
    <p:extLst>
      <p:ext uri="{BB962C8B-B14F-4D97-AF65-F5344CB8AC3E}">
        <p14:creationId xmlns:p14="http://schemas.microsoft.com/office/powerpoint/2010/main" val="1935191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C6ECCC-73C2-2CFA-4D34-00E5E47A0138}"/>
              </a:ext>
            </a:extLst>
          </p:cNvPr>
          <p:cNvSpPr>
            <a:spLocks noGrp="1"/>
          </p:cNvSpPr>
          <p:nvPr>
            <p:ph idx="1"/>
          </p:nvPr>
        </p:nvSpPr>
        <p:spPr>
          <a:xfrm>
            <a:off x="1063752" y="1745673"/>
            <a:ext cx="10058400" cy="4488872"/>
          </a:xfrm>
        </p:spPr>
        <p:txBody>
          <a:bodyPr>
            <a:normAutofit/>
          </a:bodyPr>
          <a:lstStyle/>
          <a:p>
            <a:pPr marL="0" indent="0">
              <a:buNone/>
            </a:pPr>
            <a:r>
              <a:rPr lang="en-US" sz="3200" dirty="0" smtClean="0"/>
              <a:t>Use </a:t>
            </a:r>
            <a:r>
              <a:rPr lang="en-US" sz="3200" dirty="0"/>
              <a:t>EDA to uncover factors that greatly influence the risk of </a:t>
            </a:r>
            <a:r>
              <a:rPr lang="en-US" sz="3200" dirty="0" smtClean="0"/>
              <a:t>diabetes and develop </a:t>
            </a:r>
            <a:r>
              <a:rPr lang="en-US" sz="3200" dirty="0"/>
              <a:t>a classification </a:t>
            </a:r>
            <a:r>
              <a:rPr lang="en-US" sz="3200" dirty="0" smtClean="0"/>
              <a:t>model using machine learning to </a:t>
            </a:r>
            <a:r>
              <a:rPr lang="en-US" sz="3200" dirty="0"/>
              <a:t>predict if a person has diabetes based on </a:t>
            </a:r>
            <a:r>
              <a:rPr lang="en-US" sz="3200" dirty="0" smtClean="0"/>
              <a:t>vital indicators </a:t>
            </a:r>
            <a:r>
              <a:rPr lang="en-US" sz="3200" dirty="0"/>
              <a:t>like BMI, glucose levels, insulin levels, and </a:t>
            </a:r>
            <a:r>
              <a:rPr lang="en-US" sz="3200" dirty="0" smtClean="0"/>
              <a:t>age. </a:t>
            </a:r>
            <a:endParaRPr lang="en-US" sz="3200" dirty="0"/>
          </a:p>
          <a:p>
            <a:pPr marL="0" indent="0">
              <a:buNone/>
            </a:pPr>
            <a:endParaRPr lang="en-US" sz="3600" dirty="0"/>
          </a:p>
        </p:txBody>
      </p:sp>
      <p:sp>
        <p:nvSpPr>
          <p:cNvPr id="4" name="Title 3"/>
          <p:cNvSpPr>
            <a:spLocks noGrp="1"/>
          </p:cNvSpPr>
          <p:nvPr>
            <p:ph type="title"/>
          </p:nvPr>
        </p:nvSpPr>
        <p:spPr>
          <a:xfrm>
            <a:off x="1063752" y="426413"/>
            <a:ext cx="10058400" cy="1111442"/>
          </a:xfrm>
        </p:spPr>
        <p:txBody>
          <a:bodyPr/>
          <a:lstStyle/>
          <a:p>
            <a:r>
              <a:rPr lang="en-US" dirty="0" smtClean="0"/>
              <a:t>Problem statement</a:t>
            </a:r>
            <a:endParaRPr lang="en-US" dirty="0"/>
          </a:p>
        </p:txBody>
      </p:sp>
    </p:spTree>
    <p:extLst>
      <p:ext uri="{BB962C8B-B14F-4D97-AF65-F5344CB8AC3E}">
        <p14:creationId xmlns:p14="http://schemas.microsoft.com/office/powerpoint/2010/main" val="1438193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C6ECCC-73C2-2CFA-4D34-00E5E47A0138}"/>
              </a:ext>
            </a:extLst>
          </p:cNvPr>
          <p:cNvSpPr>
            <a:spLocks noGrp="1"/>
          </p:cNvSpPr>
          <p:nvPr>
            <p:ph idx="1"/>
          </p:nvPr>
        </p:nvSpPr>
        <p:spPr>
          <a:xfrm>
            <a:off x="1063752" y="1537854"/>
            <a:ext cx="10058400" cy="3200401"/>
          </a:xfrm>
        </p:spPr>
        <p:txBody>
          <a:bodyPr>
            <a:normAutofit/>
          </a:bodyPr>
          <a:lstStyle/>
          <a:p>
            <a:pPr marL="0" lvl="0" indent="0" eaLnBrk="0" fontAlgn="base" hangingPunct="0">
              <a:lnSpc>
                <a:spcPct val="100000"/>
              </a:lnSpc>
              <a:spcBef>
                <a:spcPct val="0"/>
              </a:spcBef>
              <a:spcAft>
                <a:spcPct val="0"/>
              </a:spcAft>
              <a:buClrTx/>
              <a:buSzTx/>
              <a:buNone/>
            </a:pPr>
            <a:r>
              <a:rPr lang="en-US" altLang="en-US" sz="3200" dirty="0" smtClean="0"/>
              <a:t>Pima </a:t>
            </a:r>
            <a:r>
              <a:rPr lang="en-US" altLang="en-US" sz="3200" dirty="0"/>
              <a:t>Indian </a:t>
            </a:r>
            <a:r>
              <a:rPr lang="en-US" altLang="en-US" sz="3200" dirty="0" smtClean="0"/>
              <a:t>heritage dataset was used in this study, containing </a:t>
            </a:r>
            <a:r>
              <a:rPr lang="en-US" altLang="en-US" sz="3200" dirty="0"/>
              <a:t>768 records of female </a:t>
            </a:r>
            <a:r>
              <a:rPr lang="en-US" altLang="en-US" sz="3200" dirty="0" smtClean="0"/>
              <a:t>patients with 8 diabetes indicators studied (Glucose, BMI, Insulin, Blood Pressure, Skin Thickness, Age, Number of Pregnancies, Diabetes Pedigree Function)</a:t>
            </a:r>
          </a:p>
          <a:p>
            <a:pPr marL="0" lvl="0" indent="0" eaLnBrk="0" fontAlgn="base" hangingPunct="0">
              <a:lnSpc>
                <a:spcPct val="100000"/>
              </a:lnSpc>
              <a:spcBef>
                <a:spcPct val="0"/>
              </a:spcBef>
              <a:spcAft>
                <a:spcPct val="0"/>
              </a:spcAft>
              <a:buClrTx/>
              <a:buSzTx/>
              <a:buNone/>
            </a:pPr>
            <a:endParaRPr lang="en-US" sz="3200" dirty="0" smtClean="0"/>
          </a:p>
        </p:txBody>
      </p:sp>
      <p:sp>
        <p:nvSpPr>
          <p:cNvPr id="4" name="Title 3"/>
          <p:cNvSpPr>
            <a:spLocks noGrp="1"/>
          </p:cNvSpPr>
          <p:nvPr>
            <p:ph type="title"/>
          </p:nvPr>
        </p:nvSpPr>
        <p:spPr>
          <a:xfrm>
            <a:off x="1063752" y="426413"/>
            <a:ext cx="10058400" cy="1111442"/>
          </a:xfrm>
        </p:spPr>
        <p:txBody>
          <a:bodyPr/>
          <a:lstStyle/>
          <a:p>
            <a:r>
              <a:rPr lang="en-US" dirty="0" smtClean="0"/>
              <a:t>Data set Used</a:t>
            </a:r>
            <a:endParaRPr lang="en-US" dirty="0"/>
          </a:p>
        </p:txBody>
      </p:sp>
    </p:spTree>
    <p:extLst>
      <p:ext uri="{BB962C8B-B14F-4D97-AF65-F5344CB8AC3E}">
        <p14:creationId xmlns:p14="http://schemas.microsoft.com/office/powerpoint/2010/main" val="3419327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C6ECCC-73C2-2CFA-4D34-00E5E47A0138}"/>
              </a:ext>
            </a:extLst>
          </p:cNvPr>
          <p:cNvSpPr>
            <a:spLocks noGrp="1"/>
          </p:cNvSpPr>
          <p:nvPr>
            <p:ph idx="1"/>
          </p:nvPr>
        </p:nvSpPr>
        <p:spPr>
          <a:xfrm>
            <a:off x="1063752" y="1537853"/>
            <a:ext cx="10058400" cy="4779820"/>
          </a:xfrm>
        </p:spPr>
        <p:txBody>
          <a:bodyPr>
            <a:normAutofit/>
          </a:bodyPr>
          <a:lstStyle/>
          <a:p>
            <a:pPr marL="0" lvl="0" indent="0" eaLnBrk="0" fontAlgn="base" hangingPunct="0">
              <a:lnSpc>
                <a:spcPct val="100000"/>
              </a:lnSpc>
              <a:spcBef>
                <a:spcPct val="0"/>
              </a:spcBef>
              <a:spcAft>
                <a:spcPct val="0"/>
              </a:spcAft>
              <a:buClrTx/>
              <a:buSzTx/>
              <a:buNone/>
            </a:pPr>
            <a:r>
              <a:rPr lang="en-US" altLang="en-US" sz="3200" dirty="0" smtClean="0"/>
              <a:t>Data Cleaning and Classification: </a:t>
            </a:r>
            <a:r>
              <a:rPr lang="en-US" sz="3200" dirty="0" smtClean="0"/>
              <a:t>errors, inconsistencies</a:t>
            </a:r>
            <a:r>
              <a:rPr lang="en-US" sz="3200" dirty="0"/>
              <a:t>, missing values, and duplicates in a </a:t>
            </a:r>
            <a:r>
              <a:rPr lang="en-US" sz="3200" dirty="0" smtClean="0"/>
              <a:t>dataset</a:t>
            </a:r>
            <a:r>
              <a:rPr lang="en-US" sz="3200" dirty="0"/>
              <a:t> </a:t>
            </a:r>
            <a:r>
              <a:rPr lang="en-US" sz="3200" dirty="0" smtClean="0"/>
              <a:t>was identified  and corrected</a:t>
            </a:r>
            <a:endParaRPr lang="en-US" altLang="en-US" sz="3200" dirty="0" smtClean="0"/>
          </a:p>
          <a:p>
            <a:pPr marL="0" lvl="0" indent="0" eaLnBrk="0" fontAlgn="base" hangingPunct="0">
              <a:lnSpc>
                <a:spcPct val="100000"/>
              </a:lnSpc>
              <a:spcBef>
                <a:spcPct val="0"/>
              </a:spcBef>
              <a:spcAft>
                <a:spcPct val="0"/>
              </a:spcAft>
              <a:buClrTx/>
              <a:buSzTx/>
              <a:buNone/>
            </a:pPr>
            <a:endParaRPr lang="en-US" altLang="en-US" sz="3200" dirty="0" smtClean="0"/>
          </a:p>
          <a:p>
            <a:pPr marL="0" lvl="0" indent="0" eaLnBrk="0" fontAlgn="base" hangingPunct="0">
              <a:lnSpc>
                <a:spcPct val="100000"/>
              </a:lnSpc>
              <a:spcBef>
                <a:spcPct val="0"/>
              </a:spcBef>
              <a:spcAft>
                <a:spcPct val="0"/>
              </a:spcAft>
              <a:buClrTx/>
              <a:buSzTx/>
              <a:buNone/>
            </a:pPr>
            <a:r>
              <a:rPr lang="en-US" altLang="en-US" sz="3200" dirty="0" smtClean="0"/>
              <a:t>Features Selection</a:t>
            </a:r>
          </a:p>
          <a:p>
            <a:pPr marL="0" lvl="0" indent="0" eaLnBrk="0" fontAlgn="base" hangingPunct="0">
              <a:lnSpc>
                <a:spcPct val="100000"/>
              </a:lnSpc>
              <a:spcBef>
                <a:spcPct val="0"/>
              </a:spcBef>
              <a:spcAft>
                <a:spcPct val="0"/>
              </a:spcAft>
              <a:buClrTx/>
              <a:buSzTx/>
              <a:buNone/>
            </a:pPr>
            <a:endParaRPr lang="en-US" altLang="en-US" sz="3200" dirty="0"/>
          </a:p>
          <a:p>
            <a:pPr marL="0" lvl="0" indent="0" eaLnBrk="0" fontAlgn="base" hangingPunct="0">
              <a:lnSpc>
                <a:spcPct val="100000"/>
              </a:lnSpc>
              <a:spcBef>
                <a:spcPct val="0"/>
              </a:spcBef>
              <a:spcAft>
                <a:spcPct val="0"/>
              </a:spcAft>
              <a:buClrTx/>
              <a:buSzTx/>
              <a:buNone/>
            </a:pPr>
            <a:r>
              <a:rPr lang="en-US" altLang="en-US" sz="3200" dirty="0" smtClean="0"/>
              <a:t>Model Building </a:t>
            </a:r>
          </a:p>
          <a:p>
            <a:pPr marL="0" lvl="0" indent="0" eaLnBrk="0" fontAlgn="base" hangingPunct="0">
              <a:lnSpc>
                <a:spcPct val="100000"/>
              </a:lnSpc>
              <a:spcBef>
                <a:spcPct val="0"/>
              </a:spcBef>
              <a:spcAft>
                <a:spcPct val="0"/>
              </a:spcAft>
              <a:buClrTx/>
              <a:buSzTx/>
              <a:buNone/>
            </a:pPr>
            <a:endParaRPr lang="en-US" altLang="en-US" sz="3200" dirty="0"/>
          </a:p>
          <a:p>
            <a:pPr marL="0" lvl="0" indent="0" eaLnBrk="0" fontAlgn="base" hangingPunct="0">
              <a:lnSpc>
                <a:spcPct val="100000"/>
              </a:lnSpc>
              <a:spcBef>
                <a:spcPct val="0"/>
              </a:spcBef>
              <a:spcAft>
                <a:spcPct val="0"/>
              </a:spcAft>
              <a:buClrTx/>
              <a:buSzTx/>
              <a:buNone/>
            </a:pPr>
            <a:r>
              <a:rPr lang="en-US" altLang="en-US" sz="3200" dirty="0" smtClean="0"/>
              <a:t>Model Evaluation </a:t>
            </a:r>
          </a:p>
          <a:p>
            <a:pPr marL="0" lvl="0" indent="0" eaLnBrk="0" fontAlgn="base" hangingPunct="0">
              <a:lnSpc>
                <a:spcPct val="100000"/>
              </a:lnSpc>
              <a:spcBef>
                <a:spcPct val="0"/>
              </a:spcBef>
              <a:spcAft>
                <a:spcPct val="0"/>
              </a:spcAft>
              <a:buClrTx/>
              <a:buSzTx/>
              <a:buNone/>
            </a:pPr>
            <a:endParaRPr lang="en-US" altLang="en-US" sz="3200" dirty="0" smtClean="0">
              <a:latin typeface="Arial" panose="020B0604020202020204" pitchFamily="34" charset="0"/>
            </a:endParaRPr>
          </a:p>
          <a:p>
            <a:pPr marL="0" lvl="0" indent="0" eaLnBrk="0" fontAlgn="base" hangingPunct="0">
              <a:lnSpc>
                <a:spcPct val="100000"/>
              </a:lnSpc>
              <a:spcBef>
                <a:spcPct val="0"/>
              </a:spcBef>
              <a:spcAft>
                <a:spcPct val="0"/>
              </a:spcAft>
              <a:buClrTx/>
              <a:buSzTx/>
              <a:buNone/>
            </a:pPr>
            <a:endParaRPr lang="en-US" sz="3200" dirty="0" smtClean="0"/>
          </a:p>
        </p:txBody>
      </p:sp>
      <p:sp>
        <p:nvSpPr>
          <p:cNvPr id="4" name="Title 3"/>
          <p:cNvSpPr>
            <a:spLocks noGrp="1"/>
          </p:cNvSpPr>
          <p:nvPr>
            <p:ph type="title"/>
          </p:nvPr>
        </p:nvSpPr>
        <p:spPr>
          <a:xfrm>
            <a:off x="1063752" y="426413"/>
            <a:ext cx="10058400" cy="1111442"/>
          </a:xfrm>
        </p:spPr>
        <p:txBody>
          <a:bodyPr/>
          <a:lstStyle/>
          <a:p>
            <a:r>
              <a:rPr lang="en-US" dirty="0" smtClean="0"/>
              <a:t>Methodology</a:t>
            </a:r>
            <a:endParaRPr lang="en-US" dirty="0"/>
          </a:p>
        </p:txBody>
      </p:sp>
    </p:spTree>
    <p:extLst>
      <p:ext uri="{BB962C8B-B14F-4D97-AF65-F5344CB8AC3E}">
        <p14:creationId xmlns:p14="http://schemas.microsoft.com/office/powerpoint/2010/main" val="2054739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C0C2-9945-976E-DD9F-F9C7E9C8F3F5}"/>
              </a:ext>
            </a:extLst>
          </p:cNvPr>
          <p:cNvSpPr>
            <a:spLocks noGrp="1"/>
          </p:cNvSpPr>
          <p:nvPr>
            <p:ph type="title"/>
          </p:nvPr>
        </p:nvSpPr>
        <p:spPr>
          <a:xfrm>
            <a:off x="1066800" y="-118872"/>
            <a:ext cx="10058400" cy="1609344"/>
          </a:xfrm>
        </p:spPr>
        <p:txBody>
          <a:bodyPr/>
          <a:lstStyle/>
          <a:p>
            <a:r>
              <a:rPr lang="en-US" dirty="0"/>
              <a:t>RAW DATA OVERVIEW </a:t>
            </a:r>
          </a:p>
        </p:txBody>
      </p:sp>
      <p:pic>
        <p:nvPicPr>
          <p:cNvPr id="5" name="Content Placeholder 4">
            <a:extLst>
              <a:ext uri="{FF2B5EF4-FFF2-40B4-BE49-F238E27FC236}">
                <a16:creationId xmlns:a16="http://schemas.microsoft.com/office/drawing/2014/main" id="{5507FC0E-C367-FE51-8C54-88C9AD0FEEA9}"/>
              </a:ext>
            </a:extLst>
          </p:cNvPr>
          <p:cNvPicPr>
            <a:picLocks noGrp="1" noChangeAspect="1"/>
          </p:cNvPicPr>
          <p:nvPr>
            <p:ph idx="1"/>
          </p:nvPr>
        </p:nvPicPr>
        <p:blipFill>
          <a:blip r:embed="rId2"/>
          <a:stretch>
            <a:fillRect/>
          </a:stretch>
        </p:blipFill>
        <p:spPr>
          <a:xfrm>
            <a:off x="256032" y="1097280"/>
            <a:ext cx="11722608" cy="5074920"/>
          </a:xfrm>
        </p:spPr>
      </p:pic>
    </p:spTree>
    <p:extLst>
      <p:ext uri="{BB962C8B-B14F-4D97-AF65-F5344CB8AC3E}">
        <p14:creationId xmlns:p14="http://schemas.microsoft.com/office/powerpoint/2010/main" val="380661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1BB21-5507-D7E2-E293-28A8A29F93C5}"/>
              </a:ext>
            </a:extLst>
          </p:cNvPr>
          <p:cNvSpPr>
            <a:spLocks noGrp="1"/>
          </p:cNvSpPr>
          <p:nvPr>
            <p:ph type="title"/>
          </p:nvPr>
        </p:nvSpPr>
        <p:spPr>
          <a:xfrm>
            <a:off x="832104" y="-118872"/>
            <a:ext cx="10058400" cy="1609344"/>
          </a:xfrm>
        </p:spPr>
        <p:txBody>
          <a:bodyPr/>
          <a:lstStyle/>
          <a:p>
            <a:r>
              <a:rPr lang="en-US" dirty="0"/>
              <a:t>PROCESSED DATA OVERVIEW</a:t>
            </a:r>
          </a:p>
        </p:txBody>
      </p:sp>
      <p:pic>
        <p:nvPicPr>
          <p:cNvPr id="7" name="Picture 6">
            <a:extLst>
              <a:ext uri="{FF2B5EF4-FFF2-40B4-BE49-F238E27FC236}">
                <a16:creationId xmlns:a16="http://schemas.microsoft.com/office/drawing/2014/main" id="{E1FA6873-C724-2454-EF79-80709529087B}"/>
              </a:ext>
            </a:extLst>
          </p:cNvPr>
          <p:cNvPicPr>
            <a:picLocks noChangeAspect="1"/>
          </p:cNvPicPr>
          <p:nvPr/>
        </p:nvPicPr>
        <p:blipFill>
          <a:blip r:embed="rId2"/>
          <a:stretch>
            <a:fillRect/>
          </a:stretch>
        </p:blipFill>
        <p:spPr>
          <a:xfrm>
            <a:off x="832104" y="1207008"/>
            <a:ext cx="10407396" cy="5394960"/>
          </a:xfrm>
          <a:prstGeom prst="rect">
            <a:avLst/>
          </a:prstGeom>
        </p:spPr>
      </p:pic>
    </p:spTree>
    <p:extLst>
      <p:ext uri="{BB962C8B-B14F-4D97-AF65-F5344CB8AC3E}">
        <p14:creationId xmlns:p14="http://schemas.microsoft.com/office/powerpoint/2010/main" val="3647200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1BB21-5507-D7E2-E293-28A8A29F93C5}"/>
              </a:ext>
            </a:extLst>
          </p:cNvPr>
          <p:cNvSpPr>
            <a:spLocks noGrp="1"/>
          </p:cNvSpPr>
          <p:nvPr>
            <p:ph type="title"/>
          </p:nvPr>
        </p:nvSpPr>
        <p:spPr>
          <a:xfrm>
            <a:off x="832104" y="-118872"/>
            <a:ext cx="10058400" cy="1609344"/>
          </a:xfrm>
        </p:spPr>
        <p:txBody>
          <a:bodyPr/>
          <a:lstStyle/>
          <a:p>
            <a:r>
              <a:rPr lang="en-US" dirty="0" smtClean="0"/>
              <a:t>PROCESSED </a:t>
            </a:r>
            <a:r>
              <a:rPr lang="en-US" dirty="0"/>
              <a:t>DATA </a:t>
            </a:r>
            <a:r>
              <a:rPr lang="en-US" dirty="0" smtClean="0"/>
              <a:t>Observations</a:t>
            </a:r>
            <a:endParaRPr lang="en-US" dirty="0"/>
          </a:p>
        </p:txBody>
      </p:sp>
      <p:sp>
        <p:nvSpPr>
          <p:cNvPr id="4" name="TextBox 3"/>
          <p:cNvSpPr txBox="1"/>
          <p:nvPr/>
        </p:nvSpPr>
        <p:spPr>
          <a:xfrm>
            <a:off x="832104" y="1351926"/>
            <a:ext cx="10570188" cy="5847755"/>
          </a:xfrm>
          <a:prstGeom prst="rect">
            <a:avLst/>
          </a:prstGeom>
          <a:noFill/>
        </p:spPr>
        <p:txBody>
          <a:bodyPr wrap="square" rtlCol="0">
            <a:spAutoFit/>
          </a:bodyPr>
          <a:lstStyle/>
          <a:p>
            <a:r>
              <a:rPr lang="en-US" sz="3200" dirty="0" smtClean="0"/>
              <a:t>Univariate Analysis shows that patients </a:t>
            </a:r>
            <a:r>
              <a:rPr lang="en-US" sz="3200" dirty="0"/>
              <a:t>with diabetes tend to have higher Glucose and BMI levels. Distribution of Age is </a:t>
            </a:r>
            <a:r>
              <a:rPr lang="en-US" sz="3200" dirty="0" smtClean="0"/>
              <a:t>right-skewed with most patients in their 20s to 40s</a:t>
            </a:r>
            <a:endParaRPr lang="en-US" sz="3200" dirty="0"/>
          </a:p>
          <a:p>
            <a:endParaRPr lang="en-US" sz="3200" dirty="0" smtClean="0"/>
          </a:p>
          <a:p>
            <a:r>
              <a:rPr lang="en-US" sz="3200" dirty="0" smtClean="0"/>
              <a:t>Bivariate Analysis highlights the relationships between Glucose</a:t>
            </a:r>
            <a:r>
              <a:rPr lang="en-US" sz="3200" dirty="0"/>
              <a:t>, BMI, Age, and Pregnancies are positively correlated with diabetes </a:t>
            </a:r>
            <a:r>
              <a:rPr lang="en-US" sz="3200" dirty="0" smtClean="0"/>
              <a:t>outcome. </a:t>
            </a:r>
          </a:p>
          <a:p>
            <a:r>
              <a:rPr lang="en-US" sz="3200" dirty="0" smtClean="0"/>
              <a:t>Glucose </a:t>
            </a:r>
            <a:r>
              <a:rPr lang="en-US" sz="3200" dirty="0"/>
              <a:t>shows the strongest correlation.</a:t>
            </a:r>
          </a:p>
          <a:p>
            <a:endParaRPr lang="en-US" sz="3200" dirty="0"/>
          </a:p>
          <a:p>
            <a:endParaRPr lang="en-US" dirty="0"/>
          </a:p>
          <a:p>
            <a:endParaRPr lang="en-US" dirty="0" smtClean="0"/>
          </a:p>
          <a:p>
            <a:endParaRPr lang="en-US" dirty="0"/>
          </a:p>
        </p:txBody>
      </p:sp>
    </p:spTree>
    <p:extLst>
      <p:ext uri="{BB962C8B-B14F-4D97-AF65-F5344CB8AC3E}">
        <p14:creationId xmlns:p14="http://schemas.microsoft.com/office/powerpoint/2010/main" val="4156072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6C40E-B8F7-28DB-AFCC-B00D44F9E09B}"/>
              </a:ext>
            </a:extLst>
          </p:cNvPr>
          <p:cNvSpPr>
            <a:spLocks noGrp="1"/>
          </p:cNvSpPr>
          <p:nvPr>
            <p:ph type="title"/>
          </p:nvPr>
        </p:nvSpPr>
        <p:spPr>
          <a:xfrm>
            <a:off x="926592" y="18288"/>
            <a:ext cx="10058400" cy="1371600"/>
          </a:xfrm>
        </p:spPr>
        <p:txBody>
          <a:bodyPr>
            <a:normAutofit fontScale="90000"/>
          </a:bodyPr>
          <a:lstStyle/>
          <a:p>
            <a:r>
              <a:rPr lang="en-US" dirty="0"/>
              <a:t>Insulin classification BASED ON OUTCOME</a:t>
            </a:r>
          </a:p>
        </p:txBody>
      </p:sp>
      <p:pic>
        <p:nvPicPr>
          <p:cNvPr id="5" name="Content Placeholder 4">
            <a:extLst>
              <a:ext uri="{FF2B5EF4-FFF2-40B4-BE49-F238E27FC236}">
                <a16:creationId xmlns:a16="http://schemas.microsoft.com/office/drawing/2014/main" id="{6ED3EC15-077F-9E48-F65B-C44F57A8B54F}"/>
              </a:ext>
            </a:extLst>
          </p:cNvPr>
          <p:cNvPicPr>
            <a:picLocks noGrp="1" noChangeAspect="1"/>
          </p:cNvPicPr>
          <p:nvPr>
            <p:ph idx="1"/>
          </p:nvPr>
        </p:nvPicPr>
        <p:blipFill>
          <a:blip r:embed="rId2"/>
          <a:stretch>
            <a:fillRect/>
          </a:stretch>
        </p:blipFill>
        <p:spPr>
          <a:xfrm>
            <a:off x="932688" y="1389888"/>
            <a:ext cx="10332720" cy="4782312"/>
          </a:xfrm>
        </p:spPr>
      </p:pic>
    </p:spTree>
    <p:extLst>
      <p:ext uri="{BB962C8B-B14F-4D97-AF65-F5344CB8AC3E}">
        <p14:creationId xmlns:p14="http://schemas.microsoft.com/office/powerpoint/2010/main" val="28301675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262</TotalTime>
  <Words>521</Words>
  <Application>Microsoft Office PowerPoint</Application>
  <PresentationFormat>Widescreen</PresentationFormat>
  <Paragraphs>61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Rockwell</vt:lpstr>
      <vt:lpstr>Rockwell Condensed</vt:lpstr>
      <vt:lpstr>Wingdings</vt:lpstr>
      <vt:lpstr>Wood Type</vt:lpstr>
      <vt:lpstr>HealthCare: early detection of diabetes</vt:lpstr>
      <vt:lpstr>BACKGROUND </vt:lpstr>
      <vt:lpstr>Problem statement</vt:lpstr>
      <vt:lpstr>Data set Used</vt:lpstr>
      <vt:lpstr>Methodology</vt:lpstr>
      <vt:lpstr>RAW DATA OVERVIEW </vt:lpstr>
      <vt:lpstr>PROCESSED DATA OVERVIEW</vt:lpstr>
      <vt:lpstr>PROCESSED DATA Observations</vt:lpstr>
      <vt:lpstr>Insulin classification BASED ON OUTCOME</vt:lpstr>
      <vt:lpstr>Features correlation</vt:lpstr>
      <vt:lpstr>FEATUREs SELECTION</vt:lpstr>
      <vt:lpstr>Model building </vt:lpstr>
      <vt:lpstr>MODEL PRECISION, RECALL and F1-SCORE </vt:lpstr>
      <vt:lpstr>MODEL EVALUATION ON TEST DATA </vt:lpstr>
      <vt:lpstr> RESULTS </vt:lpstr>
      <vt:lpstr>CONCLUSION </vt:lpstr>
      <vt:lpstr>THANK YOU TECHCRUSH  FROM ALL OF US   TEAM DATAVERSE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early detection of diabetes</dc:title>
  <dc:creator>giddywrites@gmail.com</dc:creator>
  <cp:lastModifiedBy>EMMANUEL</cp:lastModifiedBy>
  <cp:revision>10</cp:revision>
  <dcterms:created xsi:type="dcterms:W3CDTF">2025-06-09T21:05:10Z</dcterms:created>
  <dcterms:modified xsi:type="dcterms:W3CDTF">2025-06-10T17:24:17Z</dcterms:modified>
</cp:coreProperties>
</file>