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9" r:id="rId4"/>
    <p:sldId id="258" r:id="rId5"/>
    <p:sldId id="267" r:id="rId6"/>
    <p:sldId id="260" r:id="rId7"/>
    <p:sldId id="259" r:id="rId8"/>
    <p:sldId id="272" r:id="rId9"/>
    <p:sldId id="273" r:id="rId10"/>
    <p:sldId id="261"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ddywrites@gmail.com" initials="" lastIdx="1" clrIdx="0">
    <p:extLst>
      <p:ext uri="{19B8F6BF-5375-455C-9EA6-DF929625EA0E}">
        <p15:presenceInfo xmlns:p15="http://schemas.microsoft.com/office/powerpoint/2012/main" userId="1f422d2e355f66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5" autoAdjust="0"/>
    <p:restoredTop sz="94660"/>
  </p:normalViewPr>
  <p:slideViewPr>
    <p:cSldViewPr snapToGrid="0" showGuides="1">
      <p:cViewPr varScale="1">
        <p:scale>
          <a:sx n="89" d="100"/>
          <a:sy n="89" d="100"/>
        </p:scale>
        <p:origin x="19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6/13/2025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6/13/2025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6/13/2025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6/13/2025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6/13/2025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6/13/2025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6/13/2025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6/13/2025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B1B7F-0A0D-3770-FC23-30F1AB706451}"/>
              </a:ext>
            </a:extLst>
          </p:cNvPr>
          <p:cNvSpPr>
            <a:spLocks noGrp="1"/>
          </p:cNvSpPr>
          <p:nvPr>
            <p:ph type="ctrTitle"/>
          </p:nvPr>
        </p:nvSpPr>
        <p:spPr>
          <a:xfrm>
            <a:off x="1051560" y="1609344"/>
            <a:ext cx="9966960" cy="2858687"/>
          </a:xfrm>
        </p:spPr>
        <p:txBody>
          <a:bodyPr/>
          <a:lstStyle/>
          <a:p>
            <a:r>
              <a:rPr lang="en-US" sz="8800" dirty="0"/>
              <a:t>HealthCare: early detection of diabetes</a:t>
            </a:r>
          </a:p>
        </p:txBody>
      </p:sp>
      <p:sp>
        <p:nvSpPr>
          <p:cNvPr id="3" name="Subtitle 2">
            <a:extLst>
              <a:ext uri="{FF2B5EF4-FFF2-40B4-BE49-F238E27FC236}">
                <a16:creationId xmlns:a16="http://schemas.microsoft.com/office/drawing/2014/main" xmlns="" id="{58A89C41-6DA4-9CEE-9CB3-2EFF8DA4A1B5}"/>
              </a:ext>
            </a:extLst>
          </p:cNvPr>
          <p:cNvSpPr>
            <a:spLocks noGrp="1"/>
          </p:cNvSpPr>
          <p:nvPr>
            <p:ph type="subTitle" idx="1"/>
          </p:nvPr>
        </p:nvSpPr>
        <p:spPr/>
        <p:txBody>
          <a:bodyPr>
            <a:normAutofit/>
          </a:bodyPr>
          <a:lstStyle/>
          <a:p>
            <a:r>
              <a:rPr lang="en-US" sz="3200" dirty="0"/>
              <a:t>PRESENTATION BY TEAM DATAVERSE</a:t>
            </a:r>
            <a:endParaRPr lang="en-US" dirty="0"/>
          </a:p>
        </p:txBody>
      </p:sp>
      <p:sp>
        <p:nvSpPr>
          <p:cNvPr id="5" name="TextBox 4">
            <a:extLst>
              <a:ext uri="{FF2B5EF4-FFF2-40B4-BE49-F238E27FC236}">
                <a16:creationId xmlns:a16="http://schemas.microsoft.com/office/drawing/2014/main" xmlns="" id="{B1238B1D-431C-1581-B9BC-21994B205B61}"/>
              </a:ext>
            </a:extLst>
          </p:cNvPr>
          <p:cNvSpPr txBox="1"/>
          <p:nvPr/>
        </p:nvSpPr>
        <p:spPr>
          <a:xfrm>
            <a:off x="813816" y="814257"/>
            <a:ext cx="7580376" cy="584775"/>
          </a:xfrm>
          <a:prstGeom prst="rect">
            <a:avLst/>
          </a:prstGeom>
          <a:noFill/>
        </p:spPr>
        <p:txBody>
          <a:bodyPr wrap="square">
            <a:spAutoFit/>
          </a:bodyPr>
          <a:lstStyle/>
          <a:p>
            <a:r>
              <a:rPr lang="en-US" sz="3200" dirty="0"/>
              <a:t>TECHCRUSH CAPSTONE PROJECT</a:t>
            </a:r>
          </a:p>
        </p:txBody>
      </p:sp>
    </p:spTree>
    <p:extLst>
      <p:ext uri="{BB962C8B-B14F-4D97-AF65-F5344CB8AC3E}">
        <p14:creationId xmlns:p14="http://schemas.microsoft.com/office/powerpoint/2010/main" val="2151435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686BB9-82F9-4F20-20E3-54AFB221518E}"/>
              </a:ext>
            </a:extLst>
          </p:cNvPr>
          <p:cNvSpPr>
            <a:spLocks noGrp="1"/>
          </p:cNvSpPr>
          <p:nvPr>
            <p:ph type="title"/>
          </p:nvPr>
        </p:nvSpPr>
        <p:spPr>
          <a:xfrm>
            <a:off x="1063752" y="207541"/>
            <a:ext cx="10058400" cy="1011659"/>
          </a:xfrm>
        </p:spPr>
        <p:txBody>
          <a:bodyPr/>
          <a:lstStyle/>
          <a:p>
            <a:r>
              <a:rPr lang="en-US" dirty="0"/>
              <a:t>FEATUREs </a:t>
            </a:r>
            <a:r>
              <a:rPr lang="en-US" dirty="0" smtClean="0"/>
              <a:t>SELECTION &amp; Model BUILDING</a:t>
            </a:r>
            <a:endParaRPr lang="en-US" dirty="0"/>
          </a:p>
        </p:txBody>
      </p:sp>
      <p:sp>
        <p:nvSpPr>
          <p:cNvPr id="3" name="Content Placeholder 2">
            <a:extLst>
              <a:ext uri="{FF2B5EF4-FFF2-40B4-BE49-F238E27FC236}">
                <a16:creationId xmlns:a16="http://schemas.microsoft.com/office/drawing/2014/main" xmlns="" id="{A498A1F1-E5D1-8BAA-70F2-8B0E4E72F234}"/>
              </a:ext>
            </a:extLst>
          </p:cNvPr>
          <p:cNvSpPr>
            <a:spLocks noGrp="1"/>
          </p:cNvSpPr>
          <p:nvPr>
            <p:ph idx="1"/>
          </p:nvPr>
        </p:nvSpPr>
        <p:spPr>
          <a:xfrm>
            <a:off x="667373" y="1413164"/>
            <a:ext cx="10851157" cy="5389418"/>
          </a:xfrm>
        </p:spPr>
        <p:txBody>
          <a:bodyPr>
            <a:normAutofit fontScale="85000" lnSpcReduction="20000"/>
          </a:bodyPr>
          <a:lstStyle/>
          <a:p>
            <a:pPr algn="just"/>
            <a:r>
              <a:rPr lang="en-US" sz="3400" dirty="0" smtClean="0"/>
              <a:t>Recursive </a:t>
            </a:r>
            <a:r>
              <a:rPr lang="en-US" sz="3400" dirty="0"/>
              <a:t>Feature Elimination (RFE) was applied to rank and eliminate less important features. </a:t>
            </a:r>
            <a:endParaRPr lang="en-US" sz="3400" dirty="0" smtClean="0"/>
          </a:p>
          <a:p>
            <a:pPr algn="just"/>
            <a:r>
              <a:rPr lang="en-US" sz="3400" dirty="0" smtClean="0"/>
              <a:t>To </a:t>
            </a:r>
            <a:r>
              <a:rPr lang="en-US" sz="3400" dirty="0"/>
              <a:t>address multicollinearity, highly correlated features (BMI &amp; Skin Thickness, Pregnancies &amp; Age) were reduced by dropping one from each pair. </a:t>
            </a:r>
            <a:endParaRPr lang="en-US" sz="3400" dirty="0" smtClean="0"/>
          </a:p>
          <a:p>
            <a:pPr algn="just"/>
            <a:r>
              <a:rPr lang="en-US" sz="3400" dirty="0" smtClean="0"/>
              <a:t>The </a:t>
            </a:r>
            <a:r>
              <a:rPr lang="en-US" sz="3400" dirty="0"/>
              <a:t>top features selected by RFE were Pregnancies, Glucose, BMI, Diabetes Pedigree Function, and Low Insulin</a:t>
            </a:r>
            <a:r>
              <a:rPr lang="en-US" sz="3400" dirty="0" smtClean="0"/>
              <a:t>.</a:t>
            </a:r>
            <a:endParaRPr lang="en-US" sz="3400" dirty="0"/>
          </a:p>
          <a:p>
            <a:pPr algn="just"/>
            <a:endParaRPr lang="en-US" sz="3400" dirty="0" smtClean="0"/>
          </a:p>
          <a:p>
            <a:pPr algn="just"/>
            <a:r>
              <a:rPr lang="en-US" sz="3400" dirty="0" smtClean="0"/>
              <a:t>Data </a:t>
            </a:r>
            <a:r>
              <a:rPr lang="en-US" sz="3400" dirty="0"/>
              <a:t>was split into training and testing sets. </a:t>
            </a:r>
            <a:endParaRPr lang="en-US" sz="3400" dirty="0" smtClean="0"/>
          </a:p>
          <a:p>
            <a:pPr algn="just"/>
            <a:r>
              <a:rPr lang="en-US" sz="3400" dirty="0" smtClean="0"/>
              <a:t>Multiple </a:t>
            </a:r>
            <a:r>
              <a:rPr lang="en-US" sz="3400" dirty="0"/>
              <a:t>classifiers (Logistic Regression, Random Forest, SVM) were trained, with Random Forest performing best at 78.99% accuracy. </a:t>
            </a:r>
            <a:endParaRPr lang="en-US" sz="3400" dirty="0" smtClean="0"/>
          </a:p>
          <a:p>
            <a:pPr algn="just"/>
            <a:r>
              <a:rPr lang="en-US" sz="3400" dirty="0" smtClean="0"/>
              <a:t>GridSearchCV </a:t>
            </a:r>
            <a:r>
              <a:rPr lang="en-US" sz="3400" dirty="0"/>
              <a:t>was used for </a:t>
            </a:r>
            <a:r>
              <a:rPr lang="en-US" sz="3400" dirty="0" smtClean="0"/>
              <a:t>hyper parameter </a:t>
            </a:r>
            <a:r>
              <a:rPr lang="en-US" sz="3400" dirty="0"/>
              <a:t>tuning to optimize the model</a:t>
            </a:r>
            <a:r>
              <a:rPr lang="en-US" sz="2800" dirty="0"/>
              <a:t>.</a:t>
            </a:r>
          </a:p>
          <a:p>
            <a:endParaRPr lang="en-US" sz="2800" dirty="0"/>
          </a:p>
        </p:txBody>
      </p:sp>
    </p:spTree>
    <p:extLst>
      <p:ext uri="{BB962C8B-B14F-4D97-AF65-F5344CB8AC3E}">
        <p14:creationId xmlns:p14="http://schemas.microsoft.com/office/powerpoint/2010/main" val="3319788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242BC0-3791-A8E3-2A56-6B6C9252E60E}"/>
              </a:ext>
            </a:extLst>
          </p:cNvPr>
          <p:cNvSpPr>
            <a:spLocks noGrp="1"/>
          </p:cNvSpPr>
          <p:nvPr>
            <p:ph type="title"/>
          </p:nvPr>
        </p:nvSpPr>
        <p:spPr>
          <a:xfrm>
            <a:off x="964755" y="137160"/>
            <a:ext cx="10058400" cy="1344168"/>
          </a:xfrm>
        </p:spPr>
        <p:txBody>
          <a:bodyPr/>
          <a:lstStyle/>
          <a:p>
            <a:r>
              <a:rPr lang="en-US" dirty="0"/>
              <a:t>MODEL PRECISION, RECALL and F1-SCORE </a:t>
            </a:r>
          </a:p>
        </p:txBody>
      </p:sp>
      <p:graphicFrame>
        <p:nvGraphicFramePr>
          <p:cNvPr id="4" name="Content Placeholder 3">
            <a:extLst>
              <a:ext uri="{FF2B5EF4-FFF2-40B4-BE49-F238E27FC236}">
                <a16:creationId xmlns:a16="http://schemas.microsoft.com/office/drawing/2014/main" xmlns="" id="{6A74E774-7C18-CFBF-F704-A7731031B9F4}"/>
              </a:ext>
            </a:extLst>
          </p:cNvPr>
          <p:cNvGraphicFramePr>
            <a:graphicFrameLocks noGrp="1"/>
          </p:cNvGraphicFramePr>
          <p:nvPr>
            <p:ph idx="1"/>
            <p:extLst>
              <p:ext uri="{D42A27DB-BD31-4B8C-83A1-F6EECF244321}">
                <p14:modId xmlns:p14="http://schemas.microsoft.com/office/powerpoint/2010/main" val="3408238151"/>
              </p:ext>
            </p:extLst>
          </p:nvPr>
        </p:nvGraphicFramePr>
        <p:xfrm>
          <a:off x="964755" y="1380738"/>
          <a:ext cx="9847962" cy="5340102"/>
        </p:xfrm>
        <a:graphic>
          <a:graphicData uri="http://schemas.openxmlformats.org/drawingml/2006/table">
            <a:tbl>
              <a:tblPr firstRow="1" bandRow="1">
                <a:tableStyleId>{073A0DAA-6AF3-43AB-8588-CEC1D06C72B9}</a:tableStyleId>
              </a:tblPr>
              <a:tblGrid>
                <a:gridCol w="3282654">
                  <a:extLst>
                    <a:ext uri="{9D8B030D-6E8A-4147-A177-3AD203B41FA5}">
                      <a16:colId xmlns:a16="http://schemas.microsoft.com/office/drawing/2014/main" xmlns="" val="2880457901"/>
                    </a:ext>
                  </a:extLst>
                </a:gridCol>
                <a:gridCol w="3282654">
                  <a:extLst>
                    <a:ext uri="{9D8B030D-6E8A-4147-A177-3AD203B41FA5}">
                      <a16:colId xmlns:a16="http://schemas.microsoft.com/office/drawing/2014/main" xmlns="" val="860158915"/>
                    </a:ext>
                  </a:extLst>
                </a:gridCol>
                <a:gridCol w="3282654">
                  <a:extLst>
                    <a:ext uri="{9D8B030D-6E8A-4147-A177-3AD203B41FA5}">
                      <a16:colId xmlns:a16="http://schemas.microsoft.com/office/drawing/2014/main" xmlns="" val="2817148691"/>
                    </a:ext>
                  </a:extLst>
                </a:gridCol>
              </a:tblGrid>
              <a:tr h="890017">
                <a:tc>
                  <a:txBody>
                    <a:bodyPr/>
                    <a:lstStyle/>
                    <a:p>
                      <a:endParaRPr lang="en-US" dirty="0"/>
                    </a:p>
                  </a:txBody>
                  <a:tcPr/>
                </a:tc>
                <a:tc>
                  <a:txBody>
                    <a:bodyPr/>
                    <a:lstStyle/>
                    <a:p>
                      <a:pPr algn="ctr"/>
                      <a:r>
                        <a:rPr lang="en-US" dirty="0"/>
                        <a:t>CLASS 0 (NON- DIABETES)</a:t>
                      </a:r>
                    </a:p>
                  </a:txBody>
                  <a:tcPr anchor="ctr"/>
                </a:tc>
                <a:tc>
                  <a:txBody>
                    <a:bodyPr/>
                    <a:lstStyle/>
                    <a:p>
                      <a:pPr algn="ctr"/>
                      <a:r>
                        <a:rPr lang="en-US" dirty="0"/>
                        <a:t>CLASS 1 (DIABETES)</a:t>
                      </a:r>
                    </a:p>
                  </a:txBody>
                  <a:tcPr anchor="ctr"/>
                </a:tc>
                <a:extLst>
                  <a:ext uri="{0D108BD9-81ED-4DB2-BD59-A6C34878D82A}">
                    <a16:rowId xmlns:a16="http://schemas.microsoft.com/office/drawing/2014/main" xmlns="" val="1789957756"/>
                  </a:ext>
                </a:extLst>
              </a:tr>
              <a:tr h="890017">
                <a:tc>
                  <a:txBody>
                    <a:bodyPr/>
                    <a:lstStyle/>
                    <a:p>
                      <a:r>
                        <a:rPr lang="en-US" dirty="0"/>
                        <a:t>PRECISION</a:t>
                      </a:r>
                    </a:p>
                  </a:txBody>
                  <a:tcPr anchor="ctr"/>
                </a:tc>
                <a:tc>
                  <a:txBody>
                    <a:bodyPr/>
                    <a:lstStyle/>
                    <a:p>
                      <a:r>
                        <a:rPr lang="en-US" dirty="0"/>
                        <a:t>0.87 </a:t>
                      </a:r>
                    </a:p>
                  </a:txBody>
                  <a:tcPr anchor="ctr"/>
                </a:tc>
                <a:tc>
                  <a:txBody>
                    <a:bodyPr/>
                    <a:lstStyle/>
                    <a:p>
                      <a:r>
                        <a:rPr lang="en-US" dirty="0"/>
                        <a:t>0.63</a:t>
                      </a:r>
                    </a:p>
                  </a:txBody>
                  <a:tcPr anchor="ctr"/>
                </a:tc>
                <a:extLst>
                  <a:ext uri="{0D108BD9-81ED-4DB2-BD59-A6C34878D82A}">
                    <a16:rowId xmlns:a16="http://schemas.microsoft.com/office/drawing/2014/main" xmlns="" val="172969275"/>
                  </a:ext>
                </a:extLst>
              </a:tr>
              <a:tr h="890017">
                <a:tc>
                  <a:txBody>
                    <a:bodyPr/>
                    <a:lstStyle/>
                    <a:p>
                      <a:r>
                        <a:rPr lang="en-US" dirty="0"/>
                        <a:t>RECALL</a:t>
                      </a:r>
                    </a:p>
                  </a:txBody>
                  <a:tcPr anchor="ctr"/>
                </a:tc>
                <a:tc>
                  <a:txBody>
                    <a:bodyPr/>
                    <a:lstStyle/>
                    <a:p>
                      <a:r>
                        <a:rPr lang="en-US" dirty="0"/>
                        <a:t>0.74</a:t>
                      </a:r>
                    </a:p>
                  </a:txBody>
                  <a:tcPr anchor="ctr"/>
                </a:tc>
                <a:tc>
                  <a:txBody>
                    <a:bodyPr/>
                    <a:lstStyle/>
                    <a:p>
                      <a:r>
                        <a:rPr lang="en-US" dirty="0"/>
                        <a:t>0.80</a:t>
                      </a:r>
                    </a:p>
                  </a:txBody>
                  <a:tcPr anchor="ctr"/>
                </a:tc>
                <a:extLst>
                  <a:ext uri="{0D108BD9-81ED-4DB2-BD59-A6C34878D82A}">
                    <a16:rowId xmlns:a16="http://schemas.microsoft.com/office/drawing/2014/main" xmlns="" val="3574894854"/>
                  </a:ext>
                </a:extLst>
              </a:tr>
              <a:tr h="890017">
                <a:tc>
                  <a:txBody>
                    <a:bodyPr/>
                    <a:lstStyle/>
                    <a:p>
                      <a:r>
                        <a:rPr lang="en-US" dirty="0"/>
                        <a:t>F1-SCORE</a:t>
                      </a:r>
                    </a:p>
                  </a:txBody>
                  <a:tcPr anchor="ctr"/>
                </a:tc>
                <a:tc>
                  <a:txBody>
                    <a:bodyPr/>
                    <a:lstStyle/>
                    <a:p>
                      <a:r>
                        <a:rPr lang="en-US" dirty="0"/>
                        <a:t>0.80</a:t>
                      </a:r>
                    </a:p>
                  </a:txBody>
                  <a:tcPr anchor="ctr"/>
                </a:tc>
                <a:tc>
                  <a:txBody>
                    <a:bodyPr/>
                    <a:lstStyle/>
                    <a:p>
                      <a:r>
                        <a:rPr lang="en-US" dirty="0"/>
                        <a:t>0.70</a:t>
                      </a:r>
                    </a:p>
                  </a:txBody>
                  <a:tcPr anchor="ctr"/>
                </a:tc>
                <a:extLst>
                  <a:ext uri="{0D108BD9-81ED-4DB2-BD59-A6C34878D82A}">
                    <a16:rowId xmlns:a16="http://schemas.microsoft.com/office/drawing/2014/main" xmlns="" val="2656406595"/>
                  </a:ext>
                </a:extLst>
              </a:tr>
              <a:tr h="890017">
                <a:tc>
                  <a:txBody>
                    <a:bodyPr/>
                    <a:lstStyle/>
                    <a:p>
                      <a:r>
                        <a:rPr lang="en-US" dirty="0"/>
                        <a:t>MACRO AVERAGE</a:t>
                      </a:r>
                    </a:p>
                  </a:txBody>
                  <a:tcPr anchor="ctr"/>
                </a:tc>
                <a:tc>
                  <a:txBody>
                    <a:bodyPr/>
                    <a:lstStyle/>
                    <a:p>
                      <a:endParaRPr lang="en-US" dirty="0"/>
                    </a:p>
                  </a:txBody>
                  <a:tcPr anchor="ctr"/>
                </a:tc>
                <a:tc>
                  <a:txBody>
                    <a:bodyPr/>
                    <a:lstStyle/>
                    <a:p>
                      <a:r>
                        <a:rPr lang="en-US" dirty="0"/>
                        <a:t>0.74</a:t>
                      </a:r>
                    </a:p>
                  </a:txBody>
                  <a:tcPr anchor="ctr"/>
                </a:tc>
                <a:extLst>
                  <a:ext uri="{0D108BD9-81ED-4DB2-BD59-A6C34878D82A}">
                    <a16:rowId xmlns:a16="http://schemas.microsoft.com/office/drawing/2014/main" xmlns="" val="1919513767"/>
                  </a:ext>
                </a:extLst>
              </a:tr>
              <a:tr h="890017">
                <a:tc>
                  <a:txBody>
                    <a:bodyPr/>
                    <a:lstStyle/>
                    <a:p>
                      <a:r>
                        <a:rPr lang="en-US" dirty="0"/>
                        <a:t>WEIGHTED AVERAGE</a:t>
                      </a:r>
                    </a:p>
                  </a:txBody>
                  <a:tcPr anchor="ctr"/>
                </a:tc>
                <a:tc>
                  <a:txBody>
                    <a:bodyPr/>
                    <a:lstStyle/>
                    <a:p>
                      <a:endParaRPr lang="en-US" dirty="0"/>
                    </a:p>
                  </a:txBody>
                  <a:tcPr anchor="ctr"/>
                </a:tc>
                <a:tc>
                  <a:txBody>
                    <a:bodyPr/>
                    <a:lstStyle/>
                    <a:p>
                      <a:r>
                        <a:rPr lang="en-US" dirty="0"/>
                        <a:t>0.76</a:t>
                      </a:r>
                    </a:p>
                  </a:txBody>
                  <a:tcPr anchor="ctr"/>
                </a:tc>
                <a:extLst>
                  <a:ext uri="{0D108BD9-81ED-4DB2-BD59-A6C34878D82A}">
                    <a16:rowId xmlns:a16="http://schemas.microsoft.com/office/drawing/2014/main" xmlns="" val="909593493"/>
                  </a:ext>
                </a:extLst>
              </a:tr>
            </a:tbl>
          </a:graphicData>
        </a:graphic>
      </p:graphicFrame>
    </p:spTree>
    <p:extLst>
      <p:ext uri="{BB962C8B-B14F-4D97-AF65-F5344CB8AC3E}">
        <p14:creationId xmlns:p14="http://schemas.microsoft.com/office/powerpoint/2010/main" val="2478439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3B919A-839B-609B-34EA-6AB8D301216A}"/>
              </a:ext>
            </a:extLst>
          </p:cNvPr>
          <p:cNvSpPr>
            <a:spLocks noGrp="1"/>
          </p:cNvSpPr>
          <p:nvPr>
            <p:ph type="title"/>
          </p:nvPr>
        </p:nvSpPr>
        <p:spPr/>
        <p:txBody>
          <a:bodyPr/>
          <a:lstStyle/>
          <a:p>
            <a:r>
              <a:rPr lang="en-US" dirty="0"/>
              <a:t>MODEL EVALUATION ON TEST DATA </a:t>
            </a:r>
          </a:p>
        </p:txBody>
      </p:sp>
      <p:pic>
        <p:nvPicPr>
          <p:cNvPr id="5" name="Content Placeholder 4">
            <a:extLst>
              <a:ext uri="{FF2B5EF4-FFF2-40B4-BE49-F238E27FC236}">
                <a16:creationId xmlns:a16="http://schemas.microsoft.com/office/drawing/2014/main" xmlns="" id="{083318BF-390B-3B62-A868-1EC1B554194A}"/>
              </a:ext>
            </a:extLst>
          </p:cNvPr>
          <p:cNvPicPr>
            <a:picLocks noGrp="1" noChangeAspect="1"/>
          </p:cNvPicPr>
          <p:nvPr>
            <p:ph idx="1"/>
          </p:nvPr>
        </p:nvPicPr>
        <p:blipFill>
          <a:blip r:embed="rId2"/>
          <a:stretch>
            <a:fillRect/>
          </a:stretch>
        </p:blipFill>
        <p:spPr>
          <a:xfrm>
            <a:off x="274446" y="1901444"/>
            <a:ext cx="5120513" cy="4346114"/>
          </a:xfrm>
        </p:spPr>
      </p:pic>
      <p:pic>
        <p:nvPicPr>
          <p:cNvPr id="7" name="Picture 6">
            <a:extLst>
              <a:ext uri="{FF2B5EF4-FFF2-40B4-BE49-F238E27FC236}">
                <a16:creationId xmlns:a16="http://schemas.microsoft.com/office/drawing/2014/main" xmlns="" id="{8EA8CE58-B1A6-BA08-315D-D2707F9EA23D}"/>
              </a:ext>
            </a:extLst>
          </p:cNvPr>
          <p:cNvPicPr>
            <a:picLocks noChangeAspect="1"/>
          </p:cNvPicPr>
          <p:nvPr/>
        </p:nvPicPr>
        <p:blipFill>
          <a:blip r:embed="rId3"/>
          <a:stretch>
            <a:fillRect/>
          </a:stretch>
        </p:blipFill>
        <p:spPr>
          <a:xfrm>
            <a:off x="5547989" y="1755648"/>
            <a:ext cx="5808859" cy="4531734"/>
          </a:xfrm>
          <a:prstGeom prst="rect">
            <a:avLst/>
          </a:prstGeom>
        </p:spPr>
      </p:pic>
    </p:spTree>
    <p:extLst>
      <p:ext uri="{BB962C8B-B14F-4D97-AF65-F5344CB8AC3E}">
        <p14:creationId xmlns:p14="http://schemas.microsoft.com/office/powerpoint/2010/main" val="1342513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72729-E111-7A41-CFAC-FF4FE3289E5A}"/>
              </a:ext>
            </a:extLst>
          </p:cNvPr>
          <p:cNvSpPr>
            <a:spLocks noGrp="1"/>
          </p:cNvSpPr>
          <p:nvPr>
            <p:ph type="title"/>
          </p:nvPr>
        </p:nvSpPr>
        <p:spPr>
          <a:xfrm>
            <a:off x="1063752" y="214746"/>
            <a:ext cx="10058400" cy="893618"/>
          </a:xfrm>
        </p:spPr>
        <p:txBody>
          <a:bodyPr/>
          <a:lstStyle/>
          <a:p>
            <a:r>
              <a:rPr lang="en-US" dirty="0"/>
              <a:t>CONCLUSION </a:t>
            </a:r>
          </a:p>
        </p:txBody>
      </p:sp>
      <p:sp>
        <p:nvSpPr>
          <p:cNvPr id="3" name="Content Placeholder 2">
            <a:extLst>
              <a:ext uri="{FF2B5EF4-FFF2-40B4-BE49-F238E27FC236}">
                <a16:creationId xmlns:a16="http://schemas.microsoft.com/office/drawing/2014/main" xmlns="" id="{A33587A1-A154-8D55-158D-E5C9D33F5A2D}"/>
              </a:ext>
            </a:extLst>
          </p:cNvPr>
          <p:cNvSpPr>
            <a:spLocks noGrp="1"/>
          </p:cNvSpPr>
          <p:nvPr>
            <p:ph idx="1"/>
          </p:nvPr>
        </p:nvSpPr>
        <p:spPr>
          <a:xfrm>
            <a:off x="1063752" y="1236931"/>
            <a:ext cx="10058400" cy="5233141"/>
          </a:xfrm>
        </p:spPr>
        <p:txBody>
          <a:bodyPr>
            <a:normAutofit lnSpcReduction="10000"/>
          </a:bodyPr>
          <a:lstStyle/>
          <a:p>
            <a:pPr marL="0" indent="0" algn="just">
              <a:buNone/>
            </a:pPr>
            <a:r>
              <a:rPr lang="en-US" sz="3600" b="1" dirty="0">
                <a:effectLst/>
              </a:rPr>
              <a:t>Team </a:t>
            </a:r>
            <a:r>
              <a:rPr lang="en-US" sz="3600" b="1" dirty="0" err="1">
                <a:effectLst/>
              </a:rPr>
              <a:t>DataVerse</a:t>
            </a:r>
            <a:r>
              <a:rPr lang="en-US" sz="3600" b="1" dirty="0">
                <a:effectLst/>
              </a:rPr>
              <a:t> has successfully </a:t>
            </a:r>
            <a:r>
              <a:rPr lang="en-US" sz="3600" b="1" dirty="0" smtClean="0">
                <a:effectLst/>
              </a:rPr>
              <a:t>created</a:t>
            </a:r>
            <a:r>
              <a:rPr lang="en-US" sz="3600" b="1" dirty="0" smtClean="0"/>
              <a:t> </a:t>
            </a:r>
            <a:r>
              <a:rPr lang="en-US" sz="3600" b="1" dirty="0"/>
              <a:t>a reliable predictive model for early diabetes detection, enabling clinics to prioritize at-risk patients, optimize resource use, and improve patient outcomes through timely intervention.</a:t>
            </a:r>
          </a:p>
          <a:p>
            <a:pPr marL="0" indent="0" algn="just">
              <a:buNone/>
            </a:pPr>
            <a:r>
              <a:rPr lang="en-US" sz="3600" b="1" dirty="0" smtClean="0"/>
              <a:t>Our </a:t>
            </a:r>
            <a:r>
              <a:rPr lang="en-US" sz="3600" b="1" dirty="0"/>
              <a:t>model for early diabetes detection, when integrated into an application, API, or healthcare system, </a:t>
            </a:r>
            <a:r>
              <a:rPr lang="en-US" sz="3600" b="1" dirty="0" smtClean="0"/>
              <a:t>will help </a:t>
            </a:r>
            <a:r>
              <a:rPr lang="en-US" sz="3600" b="1" dirty="0"/>
              <a:t>reduce hospital overcrowding by enabling easy self-screening for diabetes risk.</a:t>
            </a:r>
          </a:p>
          <a:p>
            <a:pPr marL="0" indent="0" algn="just">
              <a:buNone/>
            </a:pPr>
            <a:endParaRPr lang="en-US" sz="3200" dirty="0"/>
          </a:p>
        </p:txBody>
      </p:sp>
    </p:spTree>
    <p:extLst>
      <p:ext uri="{BB962C8B-B14F-4D97-AF65-F5344CB8AC3E}">
        <p14:creationId xmlns:p14="http://schemas.microsoft.com/office/powerpoint/2010/main" val="3153261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119704-A1EF-CE0D-1F0E-1B0A9AE1E77E}"/>
              </a:ext>
            </a:extLst>
          </p:cNvPr>
          <p:cNvSpPr>
            <a:spLocks noGrp="1"/>
          </p:cNvSpPr>
          <p:nvPr>
            <p:ph type="title"/>
          </p:nvPr>
        </p:nvSpPr>
        <p:spPr>
          <a:xfrm>
            <a:off x="1069848" y="-786384"/>
            <a:ext cx="10058400" cy="7406640"/>
          </a:xfrm>
        </p:spPr>
        <p:txBody>
          <a:bodyPr>
            <a:normAutofit/>
          </a:bodyPr>
          <a:lstStyle/>
          <a:p>
            <a:pPr algn="ctr"/>
            <a:r>
              <a:rPr lang="en-US" dirty="0"/>
              <a:t>THANK YOU TECHCRUSH</a:t>
            </a:r>
            <a:br>
              <a:rPr lang="en-US" dirty="0"/>
            </a:br>
            <a:r>
              <a:rPr lang="en-US" dirty="0"/>
              <a:t/>
            </a:r>
            <a:br>
              <a:rPr lang="en-US" dirty="0"/>
            </a:br>
            <a:r>
              <a:rPr lang="en-US" dirty="0"/>
              <a:t>FROM ALL OF US </a:t>
            </a:r>
            <a:br>
              <a:rPr lang="en-US" dirty="0"/>
            </a:br>
            <a:r>
              <a:rPr lang="en-US" dirty="0"/>
              <a:t/>
            </a:r>
            <a:br>
              <a:rPr lang="en-US" dirty="0"/>
            </a:br>
            <a:r>
              <a:rPr lang="en-US" dirty="0"/>
              <a:t>TEAM DATAVERSE</a:t>
            </a:r>
          </a:p>
        </p:txBody>
      </p:sp>
    </p:spTree>
    <p:extLst>
      <p:ext uri="{BB962C8B-B14F-4D97-AF65-F5344CB8AC3E}">
        <p14:creationId xmlns:p14="http://schemas.microsoft.com/office/powerpoint/2010/main" val="4062993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EF707A-EFAE-727E-277E-CA3E818A41C4}"/>
              </a:ext>
            </a:extLst>
          </p:cNvPr>
          <p:cNvSpPr>
            <a:spLocks noGrp="1"/>
          </p:cNvSpPr>
          <p:nvPr>
            <p:ph type="title"/>
          </p:nvPr>
        </p:nvSpPr>
        <p:spPr>
          <a:xfrm>
            <a:off x="1063752" y="137683"/>
            <a:ext cx="10058400" cy="1150790"/>
          </a:xfrm>
        </p:spPr>
        <p:txBody>
          <a:bodyPr/>
          <a:lstStyle/>
          <a:p>
            <a:r>
              <a:rPr lang="en-US" dirty="0" smtClean="0"/>
              <a:t>BACKGROUND &amp; PROBLEM STATEMENT </a:t>
            </a:r>
            <a:endParaRPr lang="en-US" dirty="0"/>
          </a:p>
        </p:txBody>
      </p:sp>
      <p:sp>
        <p:nvSpPr>
          <p:cNvPr id="3" name="Content Placeholder 2">
            <a:extLst>
              <a:ext uri="{FF2B5EF4-FFF2-40B4-BE49-F238E27FC236}">
                <a16:creationId xmlns:a16="http://schemas.microsoft.com/office/drawing/2014/main" xmlns="" id="{F4C6ECCC-73C2-2CFA-4D34-00E5E47A0138}"/>
              </a:ext>
            </a:extLst>
          </p:cNvPr>
          <p:cNvSpPr>
            <a:spLocks noGrp="1"/>
          </p:cNvSpPr>
          <p:nvPr>
            <p:ph idx="1"/>
          </p:nvPr>
        </p:nvSpPr>
        <p:spPr>
          <a:xfrm>
            <a:off x="1063752" y="1288473"/>
            <a:ext cx="10058400" cy="5347854"/>
          </a:xfrm>
        </p:spPr>
        <p:txBody>
          <a:bodyPr>
            <a:normAutofit fontScale="55000" lnSpcReduction="20000"/>
          </a:bodyPr>
          <a:lstStyle/>
          <a:p>
            <a:pPr marL="0" indent="0" algn="just">
              <a:buNone/>
            </a:pPr>
            <a:r>
              <a:rPr lang="en-US" sz="5500" dirty="0" smtClean="0"/>
              <a:t>Diabetes is a condition where the body struggles to regulate blood sugar due to insufficient insulin production or ineffective use, causing high blood sugar and potential health issues. Affecting millions, it often goes undetected early, and traditional screening is resource intensive, highlighting the need for efficient, targeted approaches.</a:t>
            </a:r>
          </a:p>
          <a:p>
            <a:pPr marL="0" indent="0" algn="just">
              <a:buNone/>
            </a:pPr>
            <a:endParaRPr lang="en-US" sz="5500" dirty="0" smtClean="0">
              <a:cs typeface="Arial" panose="020B0604020202020204" pitchFamily="34" charset="0"/>
            </a:endParaRPr>
          </a:p>
          <a:p>
            <a:pPr marL="0" indent="0" algn="just">
              <a:buNone/>
            </a:pPr>
            <a:r>
              <a:rPr lang="en-US" sz="5500" dirty="0" smtClean="0">
                <a:cs typeface="Arial" panose="020B0604020202020204" pitchFamily="34" charset="0"/>
              </a:rPr>
              <a:t>By leveraging data and using EDA to identify high-risk individuals and develop a classification model using machine learning, a</a:t>
            </a:r>
            <a:r>
              <a:rPr lang="en-US" sz="5500" dirty="0" smtClean="0">
                <a:effectLst/>
                <a:ea typeface="Calibri" panose="020F0502020204030204" pitchFamily="34" charset="0"/>
                <a:cs typeface="Arial" panose="020B0604020202020204" pitchFamily="34" charset="0"/>
              </a:rPr>
              <a:t> mobile health clinic wants to pre-screen patients for diabetes using basic health indicators like insulin, glucose levels, BMI, to reduce hospital crowding and detect diabetes at the early development stages.</a:t>
            </a:r>
          </a:p>
          <a:p>
            <a:pPr marL="0" indent="0">
              <a:buNone/>
            </a:pPr>
            <a:endParaRPr lang="en-US" sz="3600" dirty="0">
              <a:cs typeface="Arial" panose="020B0604020202020204" pitchFamily="34" charset="0"/>
            </a:endParaRPr>
          </a:p>
        </p:txBody>
      </p:sp>
    </p:spTree>
    <p:extLst>
      <p:ext uri="{BB962C8B-B14F-4D97-AF65-F5344CB8AC3E}">
        <p14:creationId xmlns:p14="http://schemas.microsoft.com/office/powerpoint/2010/main" val="1935191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4C6ECCC-73C2-2CFA-4D34-00E5E47A0138}"/>
              </a:ext>
            </a:extLst>
          </p:cNvPr>
          <p:cNvSpPr>
            <a:spLocks noGrp="1"/>
          </p:cNvSpPr>
          <p:nvPr>
            <p:ph idx="1"/>
          </p:nvPr>
        </p:nvSpPr>
        <p:spPr>
          <a:xfrm>
            <a:off x="1063751" y="1413164"/>
            <a:ext cx="10546357" cy="5444836"/>
          </a:xfrm>
        </p:spPr>
        <p:txBody>
          <a:bodyPr>
            <a:normAutofit fontScale="47500" lnSpcReduction="20000"/>
          </a:bodyPr>
          <a:lstStyle/>
          <a:p>
            <a:pPr marL="0" indent="0" algn="just">
              <a:buNone/>
            </a:pPr>
            <a:r>
              <a:rPr lang="en-US" altLang="en-US" sz="6100" dirty="0" smtClean="0"/>
              <a:t>Pima </a:t>
            </a:r>
            <a:r>
              <a:rPr lang="en-US" altLang="en-US" sz="6100" dirty="0"/>
              <a:t>Indian heritage dataset was used in this study, containing 768 records of female patients with 8 diabetes indicators studied (Glucose, BMI, Insulin, Blood Pressure, Skin Thickness, Age, Number of Pregnancies, Diabetes Pedigree Function</a:t>
            </a:r>
            <a:r>
              <a:rPr lang="en-US" altLang="en-US" sz="6100" dirty="0" smtClean="0"/>
              <a:t>)</a:t>
            </a:r>
          </a:p>
          <a:p>
            <a:pPr marL="0" indent="0">
              <a:buNone/>
            </a:pPr>
            <a:endParaRPr lang="en-US" altLang="en-US" sz="6100" dirty="0"/>
          </a:p>
          <a:p>
            <a:pPr marL="0" lvl="0" indent="0" eaLnBrk="0" fontAlgn="base" hangingPunct="0">
              <a:lnSpc>
                <a:spcPct val="100000"/>
              </a:lnSpc>
              <a:spcBef>
                <a:spcPct val="0"/>
              </a:spcBef>
              <a:spcAft>
                <a:spcPct val="0"/>
              </a:spcAft>
              <a:buClrTx/>
              <a:buSzTx/>
              <a:buNone/>
            </a:pPr>
            <a:r>
              <a:rPr lang="en-US" altLang="en-US" sz="6100" dirty="0"/>
              <a:t>Data Cleaning and Classification: </a:t>
            </a:r>
            <a:r>
              <a:rPr lang="en-US" sz="6100" dirty="0"/>
              <a:t>errors, inconsistencies, missing values, and duplicates in a dataset was identified  and corrected</a:t>
            </a:r>
            <a:endParaRPr lang="en-US" altLang="en-US" sz="6100" dirty="0"/>
          </a:p>
          <a:p>
            <a:pPr marL="0" lvl="0" indent="0" eaLnBrk="0" fontAlgn="base" hangingPunct="0">
              <a:lnSpc>
                <a:spcPct val="100000"/>
              </a:lnSpc>
              <a:spcBef>
                <a:spcPct val="0"/>
              </a:spcBef>
              <a:spcAft>
                <a:spcPct val="0"/>
              </a:spcAft>
              <a:buClrTx/>
              <a:buSzTx/>
              <a:buNone/>
            </a:pPr>
            <a:endParaRPr lang="en-US" altLang="en-US" sz="6100" dirty="0"/>
          </a:p>
          <a:p>
            <a:pPr marL="0" lvl="0" indent="0" eaLnBrk="0" fontAlgn="base" hangingPunct="0">
              <a:lnSpc>
                <a:spcPct val="100000"/>
              </a:lnSpc>
              <a:spcBef>
                <a:spcPct val="0"/>
              </a:spcBef>
              <a:spcAft>
                <a:spcPct val="0"/>
              </a:spcAft>
              <a:buClrTx/>
              <a:buSzTx/>
              <a:buNone/>
            </a:pPr>
            <a:r>
              <a:rPr lang="en-US" altLang="en-US" sz="6100" dirty="0"/>
              <a:t>Features Selection</a:t>
            </a:r>
          </a:p>
          <a:p>
            <a:pPr marL="0" lvl="0" indent="0" eaLnBrk="0" fontAlgn="base" hangingPunct="0">
              <a:lnSpc>
                <a:spcPct val="100000"/>
              </a:lnSpc>
              <a:spcBef>
                <a:spcPct val="0"/>
              </a:spcBef>
              <a:spcAft>
                <a:spcPct val="0"/>
              </a:spcAft>
              <a:buClrTx/>
              <a:buSzTx/>
              <a:buNone/>
            </a:pPr>
            <a:endParaRPr lang="en-US" altLang="en-US" sz="6100" dirty="0"/>
          </a:p>
          <a:p>
            <a:pPr marL="0" lvl="0" indent="0" eaLnBrk="0" fontAlgn="base" hangingPunct="0">
              <a:lnSpc>
                <a:spcPct val="100000"/>
              </a:lnSpc>
              <a:spcBef>
                <a:spcPct val="0"/>
              </a:spcBef>
              <a:spcAft>
                <a:spcPct val="0"/>
              </a:spcAft>
              <a:buClrTx/>
              <a:buSzTx/>
              <a:buNone/>
            </a:pPr>
            <a:r>
              <a:rPr lang="en-US" altLang="en-US" sz="6100" dirty="0"/>
              <a:t>Model Building </a:t>
            </a:r>
          </a:p>
          <a:p>
            <a:pPr marL="0" lvl="0" indent="0" eaLnBrk="0" fontAlgn="base" hangingPunct="0">
              <a:lnSpc>
                <a:spcPct val="100000"/>
              </a:lnSpc>
              <a:spcBef>
                <a:spcPct val="0"/>
              </a:spcBef>
              <a:spcAft>
                <a:spcPct val="0"/>
              </a:spcAft>
              <a:buClrTx/>
              <a:buSzTx/>
              <a:buNone/>
            </a:pPr>
            <a:endParaRPr lang="en-US" altLang="en-US" sz="6100" dirty="0"/>
          </a:p>
          <a:p>
            <a:pPr marL="0" lvl="0" indent="0" eaLnBrk="0" fontAlgn="base" hangingPunct="0">
              <a:lnSpc>
                <a:spcPct val="100000"/>
              </a:lnSpc>
              <a:spcBef>
                <a:spcPct val="0"/>
              </a:spcBef>
              <a:spcAft>
                <a:spcPct val="0"/>
              </a:spcAft>
              <a:buClrTx/>
              <a:buSzTx/>
              <a:buNone/>
            </a:pPr>
            <a:r>
              <a:rPr lang="en-US" altLang="en-US" sz="6100" dirty="0"/>
              <a:t>Model Evaluation </a:t>
            </a:r>
          </a:p>
          <a:p>
            <a:pPr marL="0" indent="0">
              <a:buNone/>
            </a:pPr>
            <a:endParaRPr lang="en-US" sz="3600" dirty="0"/>
          </a:p>
        </p:txBody>
      </p:sp>
      <p:sp>
        <p:nvSpPr>
          <p:cNvPr id="4" name="Title 3"/>
          <p:cNvSpPr>
            <a:spLocks noGrp="1"/>
          </p:cNvSpPr>
          <p:nvPr>
            <p:ph type="title"/>
          </p:nvPr>
        </p:nvSpPr>
        <p:spPr>
          <a:xfrm>
            <a:off x="1063752" y="177031"/>
            <a:ext cx="10058400" cy="1111442"/>
          </a:xfrm>
        </p:spPr>
        <p:txBody>
          <a:bodyPr/>
          <a:lstStyle/>
          <a:p>
            <a:r>
              <a:rPr lang="en-US" dirty="0" smtClean="0"/>
              <a:t>Data </a:t>
            </a:r>
            <a:r>
              <a:rPr lang="en-US" dirty="0"/>
              <a:t>set </a:t>
            </a:r>
            <a:r>
              <a:rPr lang="en-US" dirty="0" smtClean="0"/>
              <a:t>used &amp; </a:t>
            </a:r>
            <a:r>
              <a:rPr lang="en-US" dirty="0"/>
              <a:t>Methodology </a:t>
            </a:r>
            <a:r>
              <a:rPr lang="en-US" dirty="0" smtClean="0"/>
              <a:t> </a:t>
            </a:r>
            <a:endParaRPr lang="en-US" dirty="0"/>
          </a:p>
        </p:txBody>
      </p:sp>
    </p:spTree>
    <p:extLst>
      <p:ext uri="{BB962C8B-B14F-4D97-AF65-F5344CB8AC3E}">
        <p14:creationId xmlns:p14="http://schemas.microsoft.com/office/powerpoint/2010/main" val="143819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BEC0C2-9945-976E-DD9F-F9C7E9C8F3F5}"/>
              </a:ext>
            </a:extLst>
          </p:cNvPr>
          <p:cNvSpPr>
            <a:spLocks noGrp="1"/>
          </p:cNvSpPr>
          <p:nvPr>
            <p:ph type="title"/>
          </p:nvPr>
        </p:nvSpPr>
        <p:spPr>
          <a:xfrm>
            <a:off x="1066800" y="-118872"/>
            <a:ext cx="10058400" cy="1609344"/>
          </a:xfrm>
        </p:spPr>
        <p:txBody>
          <a:bodyPr/>
          <a:lstStyle/>
          <a:p>
            <a:r>
              <a:rPr lang="en-US" dirty="0"/>
              <a:t>RAW DATA OVERVIEW </a:t>
            </a:r>
          </a:p>
        </p:txBody>
      </p:sp>
      <p:pic>
        <p:nvPicPr>
          <p:cNvPr id="5" name="Content Placeholder 4">
            <a:extLst>
              <a:ext uri="{FF2B5EF4-FFF2-40B4-BE49-F238E27FC236}">
                <a16:creationId xmlns:a16="http://schemas.microsoft.com/office/drawing/2014/main" xmlns="" id="{5507FC0E-C367-FE51-8C54-88C9AD0FEEA9}"/>
              </a:ext>
            </a:extLst>
          </p:cNvPr>
          <p:cNvPicPr>
            <a:picLocks noGrp="1" noChangeAspect="1"/>
          </p:cNvPicPr>
          <p:nvPr>
            <p:ph idx="1"/>
          </p:nvPr>
        </p:nvPicPr>
        <p:blipFill>
          <a:blip r:embed="rId2"/>
          <a:stretch>
            <a:fillRect/>
          </a:stretch>
        </p:blipFill>
        <p:spPr>
          <a:xfrm>
            <a:off x="256032" y="1097280"/>
            <a:ext cx="11722608" cy="5074920"/>
          </a:xfrm>
        </p:spPr>
      </p:pic>
    </p:spTree>
    <p:extLst>
      <p:ext uri="{BB962C8B-B14F-4D97-AF65-F5344CB8AC3E}">
        <p14:creationId xmlns:p14="http://schemas.microsoft.com/office/powerpoint/2010/main" val="38066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E1BB21-5507-D7E2-E293-28A8A29F93C5}"/>
              </a:ext>
            </a:extLst>
          </p:cNvPr>
          <p:cNvSpPr>
            <a:spLocks noGrp="1"/>
          </p:cNvSpPr>
          <p:nvPr>
            <p:ph type="title"/>
          </p:nvPr>
        </p:nvSpPr>
        <p:spPr>
          <a:xfrm>
            <a:off x="832104" y="-118872"/>
            <a:ext cx="10058400" cy="1609344"/>
          </a:xfrm>
        </p:spPr>
        <p:txBody>
          <a:bodyPr/>
          <a:lstStyle/>
          <a:p>
            <a:r>
              <a:rPr lang="en-US" dirty="0"/>
              <a:t>PROCESSED DATA OVERVIEW</a:t>
            </a:r>
          </a:p>
        </p:txBody>
      </p:sp>
      <p:pic>
        <p:nvPicPr>
          <p:cNvPr id="7" name="Picture 6">
            <a:extLst>
              <a:ext uri="{FF2B5EF4-FFF2-40B4-BE49-F238E27FC236}">
                <a16:creationId xmlns:a16="http://schemas.microsoft.com/office/drawing/2014/main" xmlns="" id="{E1FA6873-C724-2454-EF79-80709529087B}"/>
              </a:ext>
            </a:extLst>
          </p:cNvPr>
          <p:cNvPicPr>
            <a:picLocks noChangeAspect="1"/>
          </p:cNvPicPr>
          <p:nvPr/>
        </p:nvPicPr>
        <p:blipFill>
          <a:blip r:embed="rId2"/>
          <a:stretch>
            <a:fillRect/>
          </a:stretch>
        </p:blipFill>
        <p:spPr>
          <a:xfrm>
            <a:off x="832104" y="1207008"/>
            <a:ext cx="10407396" cy="5394960"/>
          </a:xfrm>
          <a:prstGeom prst="rect">
            <a:avLst/>
          </a:prstGeom>
        </p:spPr>
      </p:pic>
    </p:spTree>
    <p:extLst>
      <p:ext uri="{BB962C8B-B14F-4D97-AF65-F5344CB8AC3E}">
        <p14:creationId xmlns:p14="http://schemas.microsoft.com/office/powerpoint/2010/main" val="364720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86C40E-B8F7-28DB-AFCC-B00D44F9E09B}"/>
              </a:ext>
            </a:extLst>
          </p:cNvPr>
          <p:cNvSpPr>
            <a:spLocks noGrp="1"/>
          </p:cNvSpPr>
          <p:nvPr>
            <p:ph type="title"/>
          </p:nvPr>
        </p:nvSpPr>
        <p:spPr>
          <a:xfrm>
            <a:off x="926592" y="18288"/>
            <a:ext cx="10058400" cy="1371600"/>
          </a:xfrm>
        </p:spPr>
        <p:txBody>
          <a:bodyPr>
            <a:normAutofit fontScale="90000"/>
          </a:bodyPr>
          <a:lstStyle/>
          <a:p>
            <a:r>
              <a:rPr lang="en-US" dirty="0"/>
              <a:t>Insulin classification BASED ON OUTCOME</a:t>
            </a:r>
          </a:p>
        </p:txBody>
      </p:sp>
      <p:pic>
        <p:nvPicPr>
          <p:cNvPr id="5" name="Content Placeholder 4">
            <a:extLst>
              <a:ext uri="{FF2B5EF4-FFF2-40B4-BE49-F238E27FC236}">
                <a16:creationId xmlns:a16="http://schemas.microsoft.com/office/drawing/2014/main" xmlns="" id="{6ED3EC15-077F-9E48-F65B-C44F57A8B54F}"/>
              </a:ext>
            </a:extLst>
          </p:cNvPr>
          <p:cNvPicPr>
            <a:picLocks noGrp="1" noChangeAspect="1"/>
          </p:cNvPicPr>
          <p:nvPr>
            <p:ph idx="1"/>
          </p:nvPr>
        </p:nvPicPr>
        <p:blipFill>
          <a:blip r:embed="rId2"/>
          <a:stretch>
            <a:fillRect/>
          </a:stretch>
        </p:blipFill>
        <p:spPr>
          <a:xfrm>
            <a:off x="932688" y="1389888"/>
            <a:ext cx="10332720" cy="4782312"/>
          </a:xfrm>
        </p:spPr>
      </p:pic>
    </p:spTree>
    <p:extLst>
      <p:ext uri="{BB962C8B-B14F-4D97-AF65-F5344CB8AC3E}">
        <p14:creationId xmlns:p14="http://schemas.microsoft.com/office/powerpoint/2010/main" val="2830167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03A1EA-D2F7-4145-9E16-7830F0F70950}"/>
              </a:ext>
            </a:extLst>
          </p:cNvPr>
          <p:cNvSpPr>
            <a:spLocks noGrp="1"/>
          </p:cNvSpPr>
          <p:nvPr>
            <p:ph type="title"/>
          </p:nvPr>
        </p:nvSpPr>
        <p:spPr>
          <a:xfrm>
            <a:off x="822960" y="265176"/>
            <a:ext cx="10058400" cy="868680"/>
          </a:xfrm>
        </p:spPr>
        <p:txBody>
          <a:bodyPr/>
          <a:lstStyle/>
          <a:p>
            <a:r>
              <a:rPr lang="en-US" dirty="0"/>
              <a:t>Features correlation</a:t>
            </a:r>
          </a:p>
        </p:txBody>
      </p:sp>
      <p:pic>
        <p:nvPicPr>
          <p:cNvPr id="5" name="Content Placeholder 4">
            <a:extLst>
              <a:ext uri="{FF2B5EF4-FFF2-40B4-BE49-F238E27FC236}">
                <a16:creationId xmlns:a16="http://schemas.microsoft.com/office/drawing/2014/main" xmlns="" id="{B49746CC-92C1-2E27-E682-900C7657E6D0}"/>
              </a:ext>
            </a:extLst>
          </p:cNvPr>
          <p:cNvPicPr>
            <a:picLocks noGrp="1" noChangeAspect="1"/>
          </p:cNvPicPr>
          <p:nvPr>
            <p:ph idx="1"/>
          </p:nvPr>
        </p:nvPicPr>
        <p:blipFill>
          <a:blip r:embed="rId2"/>
          <a:stretch>
            <a:fillRect/>
          </a:stretch>
        </p:blipFill>
        <p:spPr>
          <a:xfrm>
            <a:off x="0" y="1133856"/>
            <a:ext cx="10643616" cy="5504688"/>
          </a:xfrm>
        </p:spPr>
      </p:pic>
    </p:spTree>
    <p:extLst>
      <p:ext uri="{BB962C8B-B14F-4D97-AF65-F5344CB8AC3E}">
        <p14:creationId xmlns:p14="http://schemas.microsoft.com/office/powerpoint/2010/main" val="2337043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72729-E111-7A41-CFAC-FF4FE3289E5A}"/>
              </a:ext>
            </a:extLst>
          </p:cNvPr>
          <p:cNvSpPr>
            <a:spLocks noGrp="1"/>
          </p:cNvSpPr>
          <p:nvPr>
            <p:ph type="title"/>
          </p:nvPr>
        </p:nvSpPr>
        <p:spPr>
          <a:xfrm>
            <a:off x="1063752" y="167917"/>
            <a:ext cx="10058400" cy="982010"/>
          </a:xfrm>
        </p:spPr>
        <p:txBody>
          <a:bodyPr/>
          <a:lstStyle/>
          <a:p>
            <a:r>
              <a:rPr lang="en-US" dirty="0" smtClean="0"/>
              <a:t> Observations from Data handling </a:t>
            </a:r>
            <a:endParaRPr lang="en-US" dirty="0"/>
          </a:p>
        </p:txBody>
      </p:sp>
      <p:sp>
        <p:nvSpPr>
          <p:cNvPr id="3" name="Content Placeholder 2">
            <a:extLst>
              <a:ext uri="{FF2B5EF4-FFF2-40B4-BE49-F238E27FC236}">
                <a16:creationId xmlns:a16="http://schemas.microsoft.com/office/drawing/2014/main" xmlns="" id="{A33587A1-A154-8D55-158D-E5C9D33F5A2D}"/>
              </a:ext>
            </a:extLst>
          </p:cNvPr>
          <p:cNvSpPr>
            <a:spLocks noGrp="1"/>
          </p:cNvSpPr>
          <p:nvPr>
            <p:ph idx="1"/>
          </p:nvPr>
        </p:nvSpPr>
        <p:spPr>
          <a:xfrm>
            <a:off x="387927" y="1149927"/>
            <a:ext cx="11333018" cy="5430982"/>
          </a:xfrm>
        </p:spPr>
        <p:txBody>
          <a:bodyPr>
            <a:normAutofit lnSpcReduction="10000"/>
          </a:bodyPr>
          <a:lstStyle/>
          <a:p>
            <a:pPr algn="just"/>
            <a:r>
              <a:rPr lang="en-US" sz="3600" dirty="0"/>
              <a:t>Univariate analysis reveals diabetic patients have higher Glucose and BMI levels, with Age distribution right-skewed, mostly in the 20s–40s. </a:t>
            </a:r>
            <a:endParaRPr lang="en-US" sz="3600" dirty="0" smtClean="0"/>
          </a:p>
          <a:p>
            <a:pPr algn="just"/>
            <a:r>
              <a:rPr lang="en-US" sz="3600" dirty="0" smtClean="0"/>
              <a:t>Bivariate </a:t>
            </a:r>
            <a:r>
              <a:rPr lang="en-US" sz="3600" dirty="0"/>
              <a:t>analysis shows positive correlations between Glucose, BMI, Age, Pregnancies, and diabetes outcome, with Glucose having the strongest correlation.</a:t>
            </a:r>
          </a:p>
          <a:p>
            <a:pPr algn="just"/>
            <a:r>
              <a:rPr lang="en-US" sz="3600" dirty="0" smtClean="0"/>
              <a:t>Creating an insulin category which grade the patients in the order of high, medium and low helps us identify low insulin level among the causes of diabetes .</a:t>
            </a:r>
          </a:p>
          <a:p>
            <a:pPr algn="just"/>
            <a:endParaRPr lang="en-US" sz="3600" dirty="0" smtClean="0"/>
          </a:p>
          <a:p>
            <a:pPr algn="just"/>
            <a:endParaRPr lang="en-US" sz="3600" dirty="0"/>
          </a:p>
          <a:p>
            <a:endParaRPr lang="en-US" sz="3200" dirty="0"/>
          </a:p>
          <a:p>
            <a:endParaRPr lang="en-US" sz="3200" dirty="0"/>
          </a:p>
          <a:p>
            <a:endParaRPr lang="en-US" sz="3200" dirty="0"/>
          </a:p>
        </p:txBody>
      </p:sp>
    </p:spTree>
    <p:extLst>
      <p:ext uri="{BB962C8B-B14F-4D97-AF65-F5344CB8AC3E}">
        <p14:creationId xmlns:p14="http://schemas.microsoft.com/office/powerpoint/2010/main" val="2291259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72729-E111-7A41-CFAC-FF4FE3289E5A}"/>
              </a:ext>
            </a:extLst>
          </p:cNvPr>
          <p:cNvSpPr>
            <a:spLocks noGrp="1"/>
          </p:cNvSpPr>
          <p:nvPr>
            <p:ph type="title"/>
          </p:nvPr>
        </p:nvSpPr>
        <p:spPr>
          <a:xfrm>
            <a:off x="1063752" y="126353"/>
            <a:ext cx="10058400" cy="982010"/>
          </a:xfrm>
        </p:spPr>
        <p:txBody>
          <a:bodyPr/>
          <a:lstStyle/>
          <a:p>
            <a:r>
              <a:rPr lang="en-US" dirty="0" smtClean="0"/>
              <a:t> Challenges from data set</a:t>
            </a:r>
            <a:endParaRPr lang="en-US" dirty="0"/>
          </a:p>
        </p:txBody>
      </p:sp>
      <p:sp>
        <p:nvSpPr>
          <p:cNvPr id="3" name="Content Placeholder 2">
            <a:extLst>
              <a:ext uri="{FF2B5EF4-FFF2-40B4-BE49-F238E27FC236}">
                <a16:creationId xmlns:a16="http://schemas.microsoft.com/office/drawing/2014/main" xmlns="" id="{A33587A1-A154-8D55-158D-E5C9D33F5A2D}"/>
              </a:ext>
            </a:extLst>
          </p:cNvPr>
          <p:cNvSpPr>
            <a:spLocks noGrp="1"/>
          </p:cNvSpPr>
          <p:nvPr>
            <p:ph idx="1"/>
          </p:nvPr>
        </p:nvSpPr>
        <p:spPr>
          <a:xfrm>
            <a:off x="1063752" y="1246908"/>
            <a:ext cx="10058400" cy="5597237"/>
          </a:xfrm>
        </p:spPr>
        <p:txBody>
          <a:bodyPr>
            <a:normAutofit fontScale="85000" lnSpcReduction="20000"/>
          </a:bodyPr>
          <a:lstStyle/>
          <a:p>
            <a:r>
              <a:rPr lang="en-US" sz="4000" dirty="0"/>
              <a:t>Zero values in key features (Glucose: 5, Blood Pressure: 35, BMI: 11, Insulin: 374) were identified as missing data </a:t>
            </a:r>
            <a:r>
              <a:rPr lang="en-US" sz="4000" dirty="0" smtClean="0"/>
              <a:t>because they were medically unrealistic. </a:t>
            </a:r>
            <a:r>
              <a:rPr lang="en-US" sz="4000" dirty="0"/>
              <a:t>These were imputed using the median value of each column to handle outliers robustly.</a:t>
            </a:r>
          </a:p>
          <a:p>
            <a:endParaRPr lang="en-US" sz="4000" dirty="0" smtClean="0"/>
          </a:p>
          <a:p>
            <a:r>
              <a:rPr lang="en-US" sz="4000" dirty="0" smtClean="0"/>
              <a:t>The </a:t>
            </a:r>
            <a:r>
              <a:rPr lang="en-US" sz="4000" dirty="0"/>
              <a:t>dataset is imbalanced, with 500 non-diabetic (65.1%) and 268 diabetic (34.9%) records. This imbalance risks models over-predicting non-diabetic cases, potentially missing critical diabetic diagnoses. Careful handling </a:t>
            </a:r>
            <a:r>
              <a:rPr lang="en-US" sz="4000" dirty="0" smtClean="0"/>
              <a:t>was done </a:t>
            </a:r>
            <a:r>
              <a:rPr lang="en-US" sz="4000" dirty="0"/>
              <a:t>ensure accurate detection of diabetic cases</a:t>
            </a:r>
          </a:p>
          <a:p>
            <a:endParaRPr lang="en-US" sz="3200" dirty="0"/>
          </a:p>
        </p:txBody>
      </p:sp>
    </p:spTree>
    <p:extLst>
      <p:ext uri="{BB962C8B-B14F-4D97-AF65-F5344CB8AC3E}">
        <p14:creationId xmlns:p14="http://schemas.microsoft.com/office/powerpoint/2010/main" val="23637855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393</TotalTime>
  <Words>612</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Rockwell</vt:lpstr>
      <vt:lpstr>Rockwell Condensed</vt:lpstr>
      <vt:lpstr>Wingdings</vt:lpstr>
      <vt:lpstr>Wood Type</vt:lpstr>
      <vt:lpstr>HealthCare: early detection of diabetes</vt:lpstr>
      <vt:lpstr>BACKGROUND &amp; PROBLEM STATEMENT </vt:lpstr>
      <vt:lpstr>Data set used &amp; Methodology  </vt:lpstr>
      <vt:lpstr>RAW DATA OVERVIEW </vt:lpstr>
      <vt:lpstr>PROCESSED DATA OVERVIEW</vt:lpstr>
      <vt:lpstr>Insulin classification BASED ON OUTCOME</vt:lpstr>
      <vt:lpstr>Features correlation</vt:lpstr>
      <vt:lpstr> Observations from Data handling </vt:lpstr>
      <vt:lpstr> Challenges from data set</vt:lpstr>
      <vt:lpstr>FEATUREs SELECTION &amp; Model BUILDING</vt:lpstr>
      <vt:lpstr>MODEL PRECISION, RECALL and F1-SCORE </vt:lpstr>
      <vt:lpstr>MODEL EVALUATION ON TEST DATA </vt:lpstr>
      <vt:lpstr>CONCLUSION </vt:lpstr>
      <vt:lpstr>THANK YOU TECHCRUSH  FROM ALL OF US   TEAM DATAVERSE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early detection of diabetes</dc:title>
  <dc:creator>giddywrites@gmail.com</dc:creator>
  <cp:lastModifiedBy>DELL</cp:lastModifiedBy>
  <cp:revision>21</cp:revision>
  <dcterms:created xsi:type="dcterms:W3CDTF">2025-06-09T21:05:10Z</dcterms:created>
  <dcterms:modified xsi:type="dcterms:W3CDTF">2025-06-13T21:01:39Z</dcterms:modified>
</cp:coreProperties>
</file>