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2" r:id="rId5"/>
    <p:sldId id="271" r:id="rId6"/>
    <p:sldId id="259" r:id="rId7"/>
    <p:sldId id="273" r:id="rId8"/>
    <p:sldId id="274" r:id="rId9"/>
    <p:sldId id="275" r:id="rId10"/>
    <p:sldId id="276" r:id="rId11"/>
    <p:sldId id="277" r:id="rId12"/>
    <p:sldId id="278" r:id="rId13"/>
    <p:sldId id="279" r:id="rId14"/>
    <p:sldId id="280" r:id="rId15"/>
    <p:sldId id="282" r:id="rId16"/>
    <p:sldId id="281" r:id="rId17"/>
    <p:sldId id="283" r:id="rId18"/>
    <p:sldId id="284" r:id="rId19"/>
    <p:sldId id="285" r:id="rId20"/>
    <p:sldId id="286" r:id="rId21"/>
    <p:sldId id="28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pPr algn="l"/>
            <a:r>
              <a:rPr lang="en-US" sz="4000" b="0" i="0" dirty="0">
                <a:solidFill>
                  <a:schemeClr val="bg1">
                    <a:lumMod val="95000"/>
                  </a:schemeClr>
                </a:solidFill>
                <a:effectLst/>
                <a:latin typeface="Lato Extended"/>
              </a:rPr>
              <a:t>G2M insight for Cab Investment firm</a:t>
            </a:r>
          </a:p>
          <a:p>
            <a:endParaRPr lang="en-US" sz="4000" dirty="0"/>
          </a:p>
          <a:p>
            <a:r>
              <a:rPr lang="en-US" sz="2800" b="1" dirty="0">
                <a:solidFill>
                  <a:schemeClr val="bg1">
                    <a:lumMod val="95000"/>
                  </a:schemeClr>
                </a:solidFill>
              </a:rPr>
              <a:t>Gideon Osei Bonsu</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66BEB7-0060-2E1A-B5D3-3011450C307D}"/>
              </a:ext>
            </a:extLst>
          </p:cNvPr>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Seasonality Analysis</a:t>
            </a:r>
          </a:p>
        </p:txBody>
      </p:sp>
      <p:sp>
        <p:nvSpPr>
          <p:cNvPr id="7" name="Title 1">
            <a:extLst>
              <a:ext uri="{FF2B5EF4-FFF2-40B4-BE49-F238E27FC236}">
                <a16:creationId xmlns:a16="http://schemas.microsoft.com/office/drawing/2014/main" id="{0910CE9C-57E3-2744-19D9-BF335F39A8A2}"/>
              </a:ext>
            </a:extLst>
          </p:cNvPr>
          <p:cNvSpPr txBox="1">
            <a:spLocks/>
          </p:cNvSpPr>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a:extLst>
              <a:ext uri="{FF2B5EF4-FFF2-40B4-BE49-F238E27FC236}">
                <a16:creationId xmlns:a16="http://schemas.microsoft.com/office/drawing/2014/main" id="{AD30657D-6135-FF33-810B-51574146B1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2498" b="27196"/>
          <a:stretch/>
        </p:blipFill>
        <p:spPr>
          <a:xfrm>
            <a:off x="0" y="6431301"/>
            <a:ext cx="1654627" cy="500161"/>
          </a:xfrm>
          <a:prstGeom prst="rect">
            <a:avLst/>
          </a:prstGeom>
        </p:spPr>
      </p:pic>
      <p:pic>
        <p:nvPicPr>
          <p:cNvPr id="3" name="Picture 2" descr="A graph of daily cab usage&#10;&#10;Description automatically generated">
            <a:extLst>
              <a:ext uri="{FF2B5EF4-FFF2-40B4-BE49-F238E27FC236}">
                <a16:creationId xmlns:a16="http://schemas.microsoft.com/office/drawing/2014/main" id="{C85B2D9C-AECC-668B-DCC5-8AAB0CE99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5444" y="1251759"/>
            <a:ext cx="9493045" cy="5351011"/>
          </a:xfrm>
          <a:prstGeom prst="rect">
            <a:avLst/>
          </a:prstGeom>
        </p:spPr>
      </p:pic>
    </p:spTree>
    <p:extLst>
      <p:ext uri="{BB962C8B-B14F-4D97-AF65-F5344CB8AC3E}">
        <p14:creationId xmlns:p14="http://schemas.microsoft.com/office/powerpoint/2010/main" val="3354131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66BEB7-0060-2E1A-B5D3-3011450C307D}"/>
              </a:ext>
            </a:extLst>
          </p:cNvPr>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Profit Analysis</a:t>
            </a:r>
          </a:p>
        </p:txBody>
      </p:sp>
      <p:sp>
        <p:nvSpPr>
          <p:cNvPr id="7" name="Title 1">
            <a:extLst>
              <a:ext uri="{FF2B5EF4-FFF2-40B4-BE49-F238E27FC236}">
                <a16:creationId xmlns:a16="http://schemas.microsoft.com/office/drawing/2014/main" id="{0910CE9C-57E3-2744-19D9-BF335F39A8A2}"/>
              </a:ext>
            </a:extLst>
          </p:cNvPr>
          <p:cNvSpPr txBox="1">
            <a:spLocks/>
          </p:cNvSpPr>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a:extLst>
              <a:ext uri="{FF2B5EF4-FFF2-40B4-BE49-F238E27FC236}">
                <a16:creationId xmlns:a16="http://schemas.microsoft.com/office/drawing/2014/main" id="{AD30657D-6135-FF33-810B-51574146B1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2498" b="27196"/>
          <a:stretch/>
        </p:blipFill>
        <p:spPr>
          <a:xfrm>
            <a:off x="0" y="6431301"/>
            <a:ext cx="1654627" cy="500161"/>
          </a:xfrm>
          <a:prstGeom prst="rect">
            <a:avLst/>
          </a:prstGeom>
        </p:spPr>
      </p:pic>
      <p:pic>
        <p:nvPicPr>
          <p:cNvPr id="13" name="Picture 12" descr="A graph with different colored bars&#10;&#10;Description automatically generated">
            <a:extLst>
              <a:ext uri="{FF2B5EF4-FFF2-40B4-BE49-F238E27FC236}">
                <a16:creationId xmlns:a16="http://schemas.microsoft.com/office/drawing/2014/main" id="{FC056F62-1912-6566-2E23-6F476B445A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65" y="1300357"/>
            <a:ext cx="7855564" cy="5000625"/>
          </a:xfrm>
          <a:prstGeom prst="rect">
            <a:avLst/>
          </a:prstGeom>
        </p:spPr>
      </p:pic>
      <p:sp>
        <p:nvSpPr>
          <p:cNvPr id="14" name="TextBox 13">
            <a:extLst>
              <a:ext uri="{FF2B5EF4-FFF2-40B4-BE49-F238E27FC236}">
                <a16:creationId xmlns:a16="http://schemas.microsoft.com/office/drawing/2014/main" id="{37D15C80-5355-BC05-37BE-41318154D7AB}"/>
              </a:ext>
            </a:extLst>
          </p:cNvPr>
          <p:cNvSpPr txBox="1"/>
          <p:nvPr/>
        </p:nvSpPr>
        <p:spPr>
          <a:xfrm>
            <a:off x="8072489" y="1661536"/>
            <a:ext cx="4011151" cy="3785652"/>
          </a:xfrm>
          <a:prstGeom prst="rect">
            <a:avLst/>
          </a:prstGeom>
          <a:noFill/>
        </p:spPr>
        <p:txBody>
          <a:bodyPr wrap="square" rtlCol="0">
            <a:spAutoFit/>
          </a:bodyPr>
          <a:lstStyle/>
          <a:p>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The Yellow Cab has its average profits being significantly higher than the Pink Cab’s.</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 From 2016 to 2019, there exists an average profit gap of $89.86 in favor of the Yellow Cab.</a:t>
            </a:r>
          </a:p>
        </p:txBody>
      </p:sp>
    </p:spTree>
    <p:extLst>
      <p:ext uri="{BB962C8B-B14F-4D97-AF65-F5344CB8AC3E}">
        <p14:creationId xmlns:p14="http://schemas.microsoft.com/office/powerpoint/2010/main" val="3932543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66BEB7-0060-2E1A-B5D3-3011450C307D}"/>
              </a:ext>
            </a:extLst>
          </p:cNvPr>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Profit Analysis</a:t>
            </a:r>
          </a:p>
        </p:txBody>
      </p:sp>
      <p:sp>
        <p:nvSpPr>
          <p:cNvPr id="7" name="Title 1">
            <a:extLst>
              <a:ext uri="{FF2B5EF4-FFF2-40B4-BE49-F238E27FC236}">
                <a16:creationId xmlns:a16="http://schemas.microsoft.com/office/drawing/2014/main" id="{0910CE9C-57E3-2744-19D9-BF335F39A8A2}"/>
              </a:ext>
            </a:extLst>
          </p:cNvPr>
          <p:cNvSpPr txBox="1">
            <a:spLocks/>
          </p:cNvSpPr>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a:extLst>
              <a:ext uri="{FF2B5EF4-FFF2-40B4-BE49-F238E27FC236}">
                <a16:creationId xmlns:a16="http://schemas.microsoft.com/office/drawing/2014/main" id="{AD30657D-6135-FF33-810B-51574146B1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2498" b="27196"/>
          <a:stretch/>
        </p:blipFill>
        <p:spPr>
          <a:xfrm>
            <a:off x="0" y="6431301"/>
            <a:ext cx="1654627" cy="500161"/>
          </a:xfrm>
          <a:prstGeom prst="rect">
            <a:avLst/>
          </a:prstGeom>
        </p:spPr>
      </p:pic>
      <p:pic>
        <p:nvPicPr>
          <p:cNvPr id="5" name="Picture 4" descr="A graph with yellow and purple lines&#10;&#10;Description automatically generated">
            <a:extLst>
              <a:ext uri="{FF2B5EF4-FFF2-40B4-BE49-F238E27FC236}">
                <a16:creationId xmlns:a16="http://schemas.microsoft.com/office/drawing/2014/main" id="{9FF34CE0-651C-0460-B677-34F43EAA5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52" y="1442362"/>
            <a:ext cx="6905150" cy="4742631"/>
          </a:xfrm>
          <a:prstGeom prst="rect">
            <a:avLst/>
          </a:prstGeom>
        </p:spPr>
      </p:pic>
      <p:sp>
        <p:nvSpPr>
          <p:cNvPr id="3" name="TextBox 2">
            <a:extLst>
              <a:ext uri="{FF2B5EF4-FFF2-40B4-BE49-F238E27FC236}">
                <a16:creationId xmlns:a16="http://schemas.microsoft.com/office/drawing/2014/main" id="{261BAD11-5755-C179-E4AC-D43CE40C3EC6}"/>
              </a:ext>
            </a:extLst>
          </p:cNvPr>
          <p:cNvSpPr txBox="1"/>
          <p:nvPr/>
        </p:nvSpPr>
        <p:spPr>
          <a:xfrm>
            <a:off x="7229242" y="2859857"/>
            <a:ext cx="5016938"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Despite the Yellow Cab's notably higher annual profits, its earnings have shown a consistent decline from 2017 to 2019. Conversely, the Pink Cab experienced a surge in profits between 2018 and 2019.</a:t>
            </a:r>
          </a:p>
        </p:txBody>
      </p:sp>
    </p:spTree>
    <p:extLst>
      <p:ext uri="{BB962C8B-B14F-4D97-AF65-F5344CB8AC3E}">
        <p14:creationId xmlns:p14="http://schemas.microsoft.com/office/powerpoint/2010/main" val="3883767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66BEB7-0060-2E1A-B5D3-3011450C307D}"/>
              </a:ext>
            </a:extLst>
          </p:cNvPr>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Profit Analysis</a:t>
            </a:r>
          </a:p>
        </p:txBody>
      </p:sp>
      <p:sp>
        <p:nvSpPr>
          <p:cNvPr id="7" name="Title 1">
            <a:extLst>
              <a:ext uri="{FF2B5EF4-FFF2-40B4-BE49-F238E27FC236}">
                <a16:creationId xmlns:a16="http://schemas.microsoft.com/office/drawing/2014/main" id="{0910CE9C-57E3-2744-19D9-BF335F39A8A2}"/>
              </a:ext>
            </a:extLst>
          </p:cNvPr>
          <p:cNvSpPr txBox="1">
            <a:spLocks/>
          </p:cNvSpPr>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a:extLst>
              <a:ext uri="{FF2B5EF4-FFF2-40B4-BE49-F238E27FC236}">
                <a16:creationId xmlns:a16="http://schemas.microsoft.com/office/drawing/2014/main" id="{AD30657D-6135-FF33-810B-51574146B1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2498" b="27196"/>
          <a:stretch/>
        </p:blipFill>
        <p:spPr>
          <a:xfrm>
            <a:off x="0" y="6431301"/>
            <a:ext cx="1654627" cy="500161"/>
          </a:xfrm>
          <a:prstGeom prst="rect">
            <a:avLst/>
          </a:prstGeom>
        </p:spPr>
      </p:pic>
      <p:pic>
        <p:nvPicPr>
          <p:cNvPr id="9" name="Picture 8" descr="A graph of different colored bars&#10;&#10;Description automatically generated with medium confidence">
            <a:extLst>
              <a:ext uri="{FF2B5EF4-FFF2-40B4-BE49-F238E27FC236}">
                <a16:creationId xmlns:a16="http://schemas.microsoft.com/office/drawing/2014/main" id="{C13AC659-510A-7BCB-061E-5423D8976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68" y="1300357"/>
            <a:ext cx="7536893" cy="5000625"/>
          </a:xfrm>
          <a:prstGeom prst="rect">
            <a:avLst/>
          </a:prstGeom>
        </p:spPr>
      </p:pic>
      <p:sp>
        <p:nvSpPr>
          <p:cNvPr id="3" name="TextBox 2">
            <a:extLst>
              <a:ext uri="{FF2B5EF4-FFF2-40B4-BE49-F238E27FC236}">
                <a16:creationId xmlns:a16="http://schemas.microsoft.com/office/drawing/2014/main" id="{9017B39B-FCAD-D48B-1FD7-460A00BC70B8}"/>
              </a:ext>
            </a:extLst>
          </p:cNvPr>
          <p:cNvSpPr txBox="1"/>
          <p:nvPr/>
        </p:nvSpPr>
        <p:spPr>
          <a:xfrm>
            <a:off x="7669161" y="1514168"/>
            <a:ext cx="4296697"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New York, Silicon Valley and Dallas yield the highest average profits for the Yellow Cab company and Dallas is replaced by Miami for the Pink Cab company.</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We will see in the next slide that cities with most users are not necessarily the cities where the companies make the most average profit.</a:t>
            </a:r>
          </a:p>
          <a:p>
            <a:pPr marL="342900" indent="-342900">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1905039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66BEB7-0060-2E1A-B5D3-3011450C307D}"/>
              </a:ext>
            </a:extLst>
          </p:cNvPr>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City Data Analysis</a:t>
            </a:r>
          </a:p>
        </p:txBody>
      </p:sp>
      <p:sp>
        <p:nvSpPr>
          <p:cNvPr id="7" name="Title 1">
            <a:extLst>
              <a:ext uri="{FF2B5EF4-FFF2-40B4-BE49-F238E27FC236}">
                <a16:creationId xmlns:a16="http://schemas.microsoft.com/office/drawing/2014/main" id="{0910CE9C-57E3-2744-19D9-BF335F39A8A2}"/>
              </a:ext>
            </a:extLst>
          </p:cNvPr>
          <p:cNvSpPr txBox="1">
            <a:spLocks/>
          </p:cNvSpPr>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a:extLst>
              <a:ext uri="{FF2B5EF4-FFF2-40B4-BE49-F238E27FC236}">
                <a16:creationId xmlns:a16="http://schemas.microsoft.com/office/drawing/2014/main" id="{AD30657D-6135-FF33-810B-51574146B1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2498" b="27196"/>
          <a:stretch/>
        </p:blipFill>
        <p:spPr>
          <a:xfrm>
            <a:off x="0" y="6431301"/>
            <a:ext cx="1654627" cy="500161"/>
          </a:xfrm>
          <a:prstGeom prst="rect">
            <a:avLst/>
          </a:prstGeom>
        </p:spPr>
      </p:pic>
      <p:sp>
        <p:nvSpPr>
          <p:cNvPr id="3" name="TextBox 2">
            <a:extLst>
              <a:ext uri="{FF2B5EF4-FFF2-40B4-BE49-F238E27FC236}">
                <a16:creationId xmlns:a16="http://schemas.microsoft.com/office/drawing/2014/main" id="{9017B39B-FCAD-D48B-1FD7-460A00BC70B8}"/>
              </a:ext>
            </a:extLst>
          </p:cNvPr>
          <p:cNvSpPr txBox="1"/>
          <p:nvPr/>
        </p:nvSpPr>
        <p:spPr>
          <a:xfrm>
            <a:off x="7941392" y="2859857"/>
            <a:ext cx="4296697"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New York, Chicago, Los Angeles, Washington, DC and Boston are the top 5 cities of operation for these two cab companies, with respect to number of users.</a:t>
            </a:r>
          </a:p>
        </p:txBody>
      </p:sp>
      <p:pic>
        <p:nvPicPr>
          <p:cNvPr id="5" name="Picture 4" descr="A colorful pie chart with text&#10;&#10;Description automatically generated">
            <a:extLst>
              <a:ext uri="{FF2B5EF4-FFF2-40B4-BE49-F238E27FC236}">
                <a16:creationId xmlns:a16="http://schemas.microsoft.com/office/drawing/2014/main" id="{516571E3-0B0D-42E7-3957-6952CC8C3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142" y="1254616"/>
            <a:ext cx="7715250" cy="5216013"/>
          </a:xfrm>
          <a:prstGeom prst="rect">
            <a:avLst/>
          </a:prstGeom>
        </p:spPr>
      </p:pic>
    </p:spTree>
    <p:extLst>
      <p:ext uri="{BB962C8B-B14F-4D97-AF65-F5344CB8AC3E}">
        <p14:creationId xmlns:p14="http://schemas.microsoft.com/office/powerpoint/2010/main" val="3897962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66BEB7-0060-2E1A-B5D3-3011450C307D}"/>
              </a:ext>
            </a:extLst>
          </p:cNvPr>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City Data Analysis</a:t>
            </a:r>
          </a:p>
        </p:txBody>
      </p:sp>
      <p:sp>
        <p:nvSpPr>
          <p:cNvPr id="7" name="Title 1">
            <a:extLst>
              <a:ext uri="{FF2B5EF4-FFF2-40B4-BE49-F238E27FC236}">
                <a16:creationId xmlns:a16="http://schemas.microsoft.com/office/drawing/2014/main" id="{0910CE9C-57E3-2744-19D9-BF335F39A8A2}"/>
              </a:ext>
            </a:extLst>
          </p:cNvPr>
          <p:cNvSpPr txBox="1">
            <a:spLocks/>
          </p:cNvSpPr>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a:extLst>
              <a:ext uri="{FF2B5EF4-FFF2-40B4-BE49-F238E27FC236}">
                <a16:creationId xmlns:a16="http://schemas.microsoft.com/office/drawing/2014/main" id="{AD30657D-6135-FF33-810B-51574146B1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2498" b="27196"/>
          <a:stretch/>
        </p:blipFill>
        <p:spPr>
          <a:xfrm>
            <a:off x="0" y="6431301"/>
            <a:ext cx="1654627" cy="500161"/>
          </a:xfrm>
          <a:prstGeom prst="rect">
            <a:avLst/>
          </a:prstGeom>
        </p:spPr>
      </p:pic>
      <p:sp>
        <p:nvSpPr>
          <p:cNvPr id="3" name="TextBox 2">
            <a:extLst>
              <a:ext uri="{FF2B5EF4-FFF2-40B4-BE49-F238E27FC236}">
                <a16:creationId xmlns:a16="http://schemas.microsoft.com/office/drawing/2014/main" id="{9017B39B-FCAD-D48B-1FD7-460A00BC70B8}"/>
              </a:ext>
            </a:extLst>
          </p:cNvPr>
          <p:cNvSpPr txBox="1"/>
          <p:nvPr/>
        </p:nvSpPr>
        <p:spPr>
          <a:xfrm>
            <a:off x="7826477" y="1635872"/>
            <a:ext cx="429669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The two Cab companies have over 30% of the entire population of Washington DC, San Francisco and Boston using their services.</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There is a lot of room for growth, especially considering that they have less than 10% of the people in each of the other cities using their services.</a:t>
            </a:r>
          </a:p>
        </p:txBody>
      </p:sp>
      <p:pic>
        <p:nvPicPr>
          <p:cNvPr id="6" name="Picture 5" descr="A graph of a number of people&#10;&#10;Description automatically generated">
            <a:extLst>
              <a:ext uri="{FF2B5EF4-FFF2-40B4-BE49-F238E27FC236}">
                <a16:creationId xmlns:a16="http://schemas.microsoft.com/office/drawing/2014/main" id="{3A9AAC45-AE50-D82D-9A4E-8A0153EDD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78" y="1397718"/>
            <a:ext cx="7665474" cy="5000625"/>
          </a:xfrm>
          <a:prstGeom prst="rect">
            <a:avLst/>
          </a:prstGeom>
        </p:spPr>
      </p:pic>
    </p:spTree>
    <p:extLst>
      <p:ext uri="{BB962C8B-B14F-4D97-AF65-F5344CB8AC3E}">
        <p14:creationId xmlns:p14="http://schemas.microsoft.com/office/powerpoint/2010/main" val="3001451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66BEB7-0060-2E1A-B5D3-3011450C307D}"/>
              </a:ext>
            </a:extLst>
          </p:cNvPr>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Profit Analysis</a:t>
            </a:r>
          </a:p>
        </p:txBody>
      </p:sp>
      <p:sp>
        <p:nvSpPr>
          <p:cNvPr id="7" name="Title 1">
            <a:extLst>
              <a:ext uri="{FF2B5EF4-FFF2-40B4-BE49-F238E27FC236}">
                <a16:creationId xmlns:a16="http://schemas.microsoft.com/office/drawing/2014/main" id="{0910CE9C-57E3-2744-19D9-BF335F39A8A2}"/>
              </a:ext>
            </a:extLst>
          </p:cNvPr>
          <p:cNvSpPr txBox="1">
            <a:spLocks/>
          </p:cNvSpPr>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a:extLst>
              <a:ext uri="{FF2B5EF4-FFF2-40B4-BE49-F238E27FC236}">
                <a16:creationId xmlns:a16="http://schemas.microsoft.com/office/drawing/2014/main" id="{AD30657D-6135-FF33-810B-51574146B1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2498" b="27196"/>
          <a:stretch/>
        </p:blipFill>
        <p:spPr>
          <a:xfrm>
            <a:off x="0" y="6431301"/>
            <a:ext cx="1654627" cy="500161"/>
          </a:xfrm>
          <a:prstGeom prst="rect">
            <a:avLst/>
          </a:prstGeom>
        </p:spPr>
      </p:pic>
      <p:pic>
        <p:nvPicPr>
          <p:cNvPr id="9" name="Picture 8" descr="A graph of different colored bars&#10;&#10;Description automatically generated with medium confidence">
            <a:extLst>
              <a:ext uri="{FF2B5EF4-FFF2-40B4-BE49-F238E27FC236}">
                <a16:creationId xmlns:a16="http://schemas.microsoft.com/office/drawing/2014/main" id="{C13AC659-510A-7BCB-061E-5423D8976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68" y="1300357"/>
            <a:ext cx="7536893" cy="5000625"/>
          </a:xfrm>
          <a:prstGeom prst="rect">
            <a:avLst/>
          </a:prstGeom>
        </p:spPr>
      </p:pic>
      <p:sp>
        <p:nvSpPr>
          <p:cNvPr id="3" name="TextBox 2">
            <a:extLst>
              <a:ext uri="{FF2B5EF4-FFF2-40B4-BE49-F238E27FC236}">
                <a16:creationId xmlns:a16="http://schemas.microsoft.com/office/drawing/2014/main" id="{9017B39B-FCAD-D48B-1FD7-460A00BC70B8}"/>
              </a:ext>
            </a:extLst>
          </p:cNvPr>
          <p:cNvSpPr txBox="1"/>
          <p:nvPr/>
        </p:nvSpPr>
        <p:spPr>
          <a:xfrm>
            <a:off x="7669161" y="1514168"/>
            <a:ext cx="4296697"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New York, Silicon Valley and Dallas yield the highest average profits for the Yellow Cab company and Dallas is replaced by Miami for the Pink Cab company.</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We will see in the next slide that cities with most users are not necessarily the cities where the companies make the most average profit.</a:t>
            </a:r>
          </a:p>
          <a:p>
            <a:pPr marL="342900" indent="-342900">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2071262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66BEB7-0060-2E1A-B5D3-3011450C307D}"/>
              </a:ext>
            </a:extLst>
          </p:cNvPr>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Customer Retention Analysis</a:t>
            </a:r>
          </a:p>
        </p:txBody>
      </p:sp>
      <p:sp>
        <p:nvSpPr>
          <p:cNvPr id="7" name="Title 1">
            <a:extLst>
              <a:ext uri="{FF2B5EF4-FFF2-40B4-BE49-F238E27FC236}">
                <a16:creationId xmlns:a16="http://schemas.microsoft.com/office/drawing/2014/main" id="{0910CE9C-57E3-2744-19D9-BF335F39A8A2}"/>
              </a:ext>
            </a:extLst>
          </p:cNvPr>
          <p:cNvSpPr txBox="1">
            <a:spLocks/>
          </p:cNvSpPr>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a:extLst>
              <a:ext uri="{FF2B5EF4-FFF2-40B4-BE49-F238E27FC236}">
                <a16:creationId xmlns:a16="http://schemas.microsoft.com/office/drawing/2014/main" id="{AD30657D-6135-FF33-810B-51574146B1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2498" b="27196"/>
          <a:stretch/>
        </p:blipFill>
        <p:spPr>
          <a:xfrm>
            <a:off x="0" y="6431301"/>
            <a:ext cx="1654627" cy="500161"/>
          </a:xfrm>
          <a:prstGeom prst="rect">
            <a:avLst/>
          </a:prstGeom>
        </p:spPr>
      </p:pic>
      <p:sp>
        <p:nvSpPr>
          <p:cNvPr id="3" name="TextBox 2">
            <a:extLst>
              <a:ext uri="{FF2B5EF4-FFF2-40B4-BE49-F238E27FC236}">
                <a16:creationId xmlns:a16="http://schemas.microsoft.com/office/drawing/2014/main" id="{9017B39B-FCAD-D48B-1FD7-460A00BC70B8}"/>
              </a:ext>
            </a:extLst>
          </p:cNvPr>
          <p:cNvSpPr txBox="1"/>
          <p:nvPr/>
        </p:nvSpPr>
        <p:spPr>
          <a:xfrm>
            <a:off x="7556091" y="1359047"/>
            <a:ext cx="4522838"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5.33% of the Yellow Cab company's customers returned at least 5 times, compared to 4.36% for the Pink Cab.</a:t>
            </a:r>
          </a:p>
          <a:p>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3.53% of the Yellow Cab’s customers appeared at least 10 times, only 0.28% for the Pink Cab company.</a:t>
            </a:r>
          </a:p>
          <a:p>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At 15+ retention also, the Yellow Cab leads the way again, with 1.99% retention, compared to only 0.01% for the Pink Cab.</a:t>
            </a:r>
          </a:p>
        </p:txBody>
      </p:sp>
      <p:pic>
        <p:nvPicPr>
          <p:cNvPr id="5" name="Picture 4" descr="A close-up of a table&#10;&#10;Description automatically generated">
            <a:extLst>
              <a:ext uri="{FF2B5EF4-FFF2-40B4-BE49-F238E27FC236}">
                <a16:creationId xmlns:a16="http://schemas.microsoft.com/office/drawing/2014/main" id="{0722730D-312A-38F3-C59F-3C6CA98E9869}"/>
              </a:ext>
            </a:extLst>
          </p:cNvPr>
          <p:cNvPicPr>
            <a:picLocks noChangeAspect="1"/>
          </p:cNvPicPr>
          <p:nvPr/>
        </p:nvPicPr>
        <p:blipFill rotWithShape="1">
          <a:blip r:embed="rId3">
            <a:extLst>
              <a:ext uri="{28A0092B-C50C-407E-A947-70E740481C1C}">
                <a14:useLocalDpi xmlns:a14="http://schemas.microsoft.com/office/drawing/2010/main" val="0"/>
              </a:ext>
            </a:extLst>
          </a:blip>
          <a:srcRect l="7344" t="15213" r="7055" b="57260"/>
          <a:stretch/>
        </p:blipFill>
        <p:spPr>
          <a:xfrm>
            <a:off x="78659" y="2340078"/>
            <a:ext cx="7398774" cy="2276167"/>
          </a:xfrm>
          <a:prstGeom prst="rect">
            <a:avLst/>
          </a:prstGeom>
        </p:spPr>
      </p:pic>
      <p:sp>
        <p:nvSpPr>
          <p:cNvPr id="6" name="TextBox 5">
            <a:extLst>
              <a:ext uri="{FF2B5EF4-FFF2-40B4-BE49-F238E27FC236}">
                <a16:creationId xmlns:a16="http://schemas.microsoft.com/office/drawing/2014/main" id="{875AE869-6E1A-E3BA-990D-C7F98FAF506F}"/>
              </a:ext>
            </a:extLst>
          </p:cNvPr>
          <p:cNvSpPr txBox="1"/>
          <p:nvPr/>
        </p:nvSpPr>
        <p:spPr>
          <a:xfrm>
            <a:off x="78659" y="5370785"/>
            <a:ext cx="7285704" cy="830997"/>
          </a:xfrm>
          <a:prstGeom prst="rect">
            <a:avLst/>
          </a:prstGeom>
          <a:noFill/>
        </p:spPr>
        <p:txBody>
          <a:bodyPr wrap="square" rtlCol="0">
            <a:spAutoFit/>
          </a:bodyPr>
          <a:lstStyle/>
          <a:p>
            <a:pPr marL="342900" indent="-342900">
              <a:buFont typeface="Wingdings" panose="05000000000000000000" pitchFamily="2" charset="2"/>
              <a:buChar char="v"/>
            </a:pPr>
            <a:r>
              <a:rPr lang="en-US" sz="2400" dirty="0">
                <a:solidFill>
                  <a:srgbClr val="FF0000"/>
                </a:solidFill>
              </a:rPr>
              <a:t>We can confidently conclude that the Yellow Cab has better customer retention.</a:t>
            </a:r>
          </a:p>
        </p:txBody>
      </p:sp>
    </p:spTree>
    <p:extLst>
      <p:ext uri="{BB962C8B-B14F-4D97-AF65-F5344CB8AC3E}">
        <p14:creationId xmlns:p14="http://schemas.microsoft.com/office/powerpoint/2010/main" val="3281334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66BEB7-0060-2E1A-B5D3-3011450C307D}"/>
              </a:ext>
            </a:extLst>
          </p:cNvPr>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Mode of Payment Analysis</a:t>
            </a:r>
          </a:p>
        </p:txBody>
      </p:sp>
      <p:sp>
        <p:nvSpPr>
          <p:cNvPr id="7" name="Title 1">
            <a:extLst>
              <a:ext uri="{FF2B5EF4-FFF2-40B4-BE49-F238E27FC236}">
                <a16:creationId xmlns:a16="http://schemas.microsoft.com/office/drawing/2014/main" id="{0910CE9C-57E3-2744-19D9-BF335F39A8A2}"/>
              </a:ext>
            </a:extLst>
          </p:cNvPr>
          <p:cNvSpPr txBox="1">
            <a:spLocks/>
          </p:cNvSpPr>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a:extLst>
              <a:ext uri="{FF2B5EF4-FFF2-40B4-BE49-F238E27FC236}">
                <a16:creationId xmlns:a16="http://schemas.microsoft.com/office/drawing/2014/main" id="{AD30657D-6135-FF33-810B-51574146B1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2498" b="27196"/>
          <a:stretch/>
        </p:blipFill>
        <p:spPr>
          <a:xfrm>
            <a:off x="0" y="6431301"/>
            <a:ext cx="1654627" cy="500161"/>
          </a:xfrm>
          <a:prstGeom prst="rect">
            <a:avLst/>
          </a:prstGeom>
        </p:spPr>
      </p:pic>
      <p:sp>
        <p:nvSpPr>
          <p:cNvPr id="3" name="TextBox 2">
            <a:extLst>
              <a:ext uri="{FF2B5EF4-FFF2-40B4-BE49-F238E27FC236}">
                <a16:creationId xmlns:a16="http://schemas.microsoft.com/office/drawing/2014/main" id="{9017B39B-FCAD-D48B-1FD7-460A00BC70B8}"/>
              </a:ext>
            </a:extLst>
          </p:cNvPr>
          <p:cNvSpPr txBox="1"/>
          <p:nvPr/>
        </p:nvSpPr>
        <p:spPr>
          <a:xfrm>
            <a:off x="7231626" y="1751862"/>
            <a:ext cx="4522838"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Cards are the preferred payment mode for customers.</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Cards are used for payment 60% of the time, cash 40% - this is true for both Cab Companies.</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I suggest maintaining both card and cash payment alternatives since a considerable portion of customers utilizes each of these methods.</a:t>
            </a:r>
          </a:p>
        </p:txBody>
      </p:sp>
      <p:pic>
        <p:nvPicPr>
          <p:cNvPr id="9" name="Picture 8" descr="A pie chart with numbers and a circle&#10;&#10;Description automatically generated">
            <a:extLst>
              <a:ext uri="{FF2B5EF4-FFF2-40B4-BE49-F238E27FC236}">
                <a16:creationId xmlns:a16="http://schemas.microsoft.com/office/drawing/2014/main" id="{DEB1451D-9402-4A3B-3701-F64B6B76853E}"/>
              </a:ext>
            </a:extLst>
          </p:cNvPr>
          <p:cNvPicPr>
            <a:picLocks noChangeAspect="1"/>
          </p:cNvPicPr>
          <p:nvPr/>
        </p:nvPicPr>
        <p:blipFill rotWithShape="1">
          <a:blip r:embed="rId3">
            <a:extLst>
              <a:ext uri="{28A0092B-C50C-407E-A947-70E740481C1C}">
                <a14:useLocalDpi xmlns:a14="http://schemas.microsoft.com/office/drawing/2010/main" val="0"/>
              </a:ext>
            </a:extLst>
          </a:blip>
          <a:srcRect l="19053"/>
          <a:stretch/>
        </p:blipFill>
        <p:spPr>
          <a:xfrm>
            <a:off x="290052" y="1776244"/>
            <a:ext cx="6315147" cy="4162442"/>
          </a:xfrm>
          <a:prstGeom prst="rect">
            <a:avLst/>
          </a:prstGeom>
        </p:spPr>
      </p:pic>
    </p:spTree>
    <p:extLst>
      <p:ext uri="{BB962C8B-B14F-4D97-AF65-F5344CB8AC3E}">
        <p14:creationId xmlns:p14="http://schemas.microsoft.com/office/powerpoint/2010/main" val="1736373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66BEB7-0060-2E1A-B5D3-3011450C307D}"/>
              </a:ext>
            </a:extLst>
          </p:cNvPr>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Price and Distance Correlation</a:t>
            </a:r>
          </a:p>
        </p:txBody>
      </p:sp>
      <p:sp>
        <p:nvSpPr>
          <p:cNvPr id="7" name="Title 1">
            <a:extLst>
              <a:ext uri="{FF2B5EF4-FFF2-40B4-BE49-F238E27FC236}">
                <a16:creationId xmlns:a16="http://schemas.microsoft.com/office/drawing/2014/main" id="{0910CE9C-57E3-2744-19D9-BF335F39A8A2}"/>
              </a:ext>
            </a:extLst>
          </p:cNvPr>
          <p:cNvSpPr txBox="1">
            <a:spLocks/>
          </p:cNvSpPr>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a:extLst>
              <a:ext uri="{FF2B5EF4-FFF2-40B4-BE49-F238E27FC236}">
                <a16:creationId xmlns:a16="http://schemas.microsoft.com/office/drawing/2014/main" id="{AD30657D-6135-FF33-810B-51574146B1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2498" b="27196"/>
          <a:stretch/>
        </p:blipFill>
        <p:spPr>
          <a:xfrm>
            <a:off x="0" y="6431301"/>
            <a:ext cx="1654627" cy="500161"/>
          </a:xfrm>
          <a:prstGeom prst="rect">
            <a:avLst/>
          </a:prstGeom>
        </p:spPr>
      </p:pic>
      <p:sp>
        <p:nvSpPr>
          <p:cNvPr id="3" name="TextBox 2">
            <a:extLst>
              <a:ext uri="{FF2B5EF4-FFF2-40B4-BE49-F238E27FC236}">
                <a16:creationId xmlns:a16="http://schemas.microsoft.com/office/drawing/2014/main" id="{9017B39B-FCAD-D48B-1FD7-460A00BC70B8}"/>
              </a:ext>
            </a:extLst>
          </p:cNvPr>
          <p:cNvSpPr txBox="1"/>
          <p:nvPr/>
        </p:nvSpPr>
        <p:spPr>
          <a:xfrm>
            <a:off x="7748973" y="3015840"/>
            <a:ext cx="4522838"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As expected, there is a positive correlation between Price Charged and the Distance travelled.</a:t>
            </a:r>
          </a:p>
        </p:txBody>
      </p:sp>
      <p:pic>
        <p:nvPicPr>
          <p:cNvPr id="5" name="Picture 4" descr="A graph showing a number of red and blue dots&#10;&#10;Description automatically generated">
            <a:extLst>
              <a:ext uri="{FF2B5EF4-FFF2-40B4-BE49-F238E27FC236}">
                <a16:creationId xmlns:a16="http://schemas.microsoft.com/office/drawing/2014/main" id="{79CAEEA8-70DC-0D0C-BFB1-220D7F6F1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852" y="1662654"/>
            <a:ext cx="7510463" cy="4265480"/>
          </a:xfrm>
          <a:prstGeom prst="rect">
            <a:avLst/>
          </a:prstGeom>
        </p:spPr>
      </p:pic>
    </p:spTree>
    <p:extLst>
      <p:ext uri="{BB962C8B-B14F-4D97-AF65-F5344CB8AC3E}">
        <p14:creationId xmlns:p14="http://schemas.microsoft.com/office/powerpoint/2010/main" val="3581547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66BEB7-0060-2E1A-B5D3-3011450C307D}"/>
              </a:ext>
            </a:extLst>
          </p:cNvPr>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3B3B3B"/>
                </a:solidFill>
              </a:rPr>
              <a:t>C</a:t>
            </a: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Feature Correlation Heatmap</a:t>
            </a:r>
          </a:p>
        </p:txBody>
      </p:sp>
      <p:sp>
        <p:nvSpPr>
          <p:cNvPr id="7" name="Title 1">
            <a:extLst>
              <a:ext uri="{FF2B5EF4-FFF2-40B4-BE49-F238E27FC236}">
                <a16:creationId xmlns:a16="http://schemas.microsoft.com/office/drawing/2014/main" id="{0910CE9C-57E3-2744-19D9-BF335F39A8A2}"/>
              </a:ext>
            </a:extLst>
          </p:cNvPr>
          <p:cNvSpPr txBox="1">
            <a:spLocks/>
          </p:cNvSpPr>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a:extLst>
              <a:ext uri="{FF2B5EF4-FFF2-40B4-BE49-F238E27FC236}">
                <a16:creationId xmlns:a16="http://schemas.microsoft.com/office/drawing/2014/main" id="{AD30657D-6135-FF33-810B-51574146B1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2498" b="27196"/>
          <a:stretch/>
        </p:blipFill>
        <p:spPr>
          <a:xfrm>
            <a:off x="0" y="6431301"/>
            <a:ext cx="1654627" cy="500161"/>
          </a:xfrm>
          <a:prstGeom prst="rect">
            <a:avLst/>
          </a:prstGeom>
        </p:spPr>
      </p:pic>
      <p:sp>
        <p:nvSpPr>
          <p:cNvPr id="3" name="TextBox 2">
            <a:extLst>
              <a:ext uri="{FF2B5EF4-FFF2-40B4-BE49-F238E27FC236}">
                <a16:creationId xmlns:a16="http://schemas.microsoft.com/office/drawing/2014/main" id="{9017B39B-FCAD-D48B-1FD7-460A00BC70B8}"/>
              </a:ext>
            </a:extLst>
          </p:cNvPr>
          <p:cNvSpPr txBox="1"/>
          <p:nvPr/>
        </p:nvSpPr>
        <p:spPr>
          <a:xfrm>
            <a:off x="6659849" y="1538512"/>
            <a:ext cx="5276512"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As expected, there is a strong correlation between Population and Users, as well as between Distance Travelled, Cost of Trip and Price Charged.</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Again, there is a strong correlation between Transaction ID and the Years of the transactions. </a:t>
            </a:r>
          </a:p>
          <a:p>
            <a:pPr marL="800100" lvl="1" indent="-342900">
              <a:buFont typeface="Wingdings" panose="05000000000000000000" pitchFamily="2" charset="2"/>
              <a:buChar char="§"/>
            </a:pPr>
            <a:r>
              <a:rPr lang="en-US" sz="2400" dirty="0">
                <a:solidFill>
                  <a:schemeClr val="bg1"/>
                </a:solidFill>
              </a:rPr>
              <a:t>- A transaction at a later date would comprise of a greater number for its Transaction ID.</a:t>
            </a:r>
          </a:p>
          <a:p>
            <a:pPr marL="800100" lvl="1" indent="-342900">
              <a:buFont typeface="Wingdings" panose="05000000000000000000" pitchFamily="2" charset="2"/>
              <a:buChar char="§"/>
            </a:pPr>
            <a:endParaRPr lang="en-US" sz="2400" dirty="0">
              <a:solidFill>
                <a:schemeClr val="bg1"/>
              </a:solidFill>
            </a:endParaRPr>
          </a:p>
        </p:txBody>
      </p:sp>
      <p:pic>
        <p:nvPicPr>
          <p:cNvPr id="6" name="Picture 5" descr="A screenshot of a graph&#10;&#10;Description automatically generated">
            <a:extLst>
              <a:ext uri="{FF2B5EF4-FFF2-40B4-BE49-F238E27FC236}">
                <a16:creationId xmlns:a16="http://schemas.microsoft.com/office/drawing/2014/main" id="{1BD6814E-D20D-AB6D-9613-01C855CC75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93" y="1283822"/>
            <a:ext cx="6358063" cy="5136933"/>
          </a:xfrm>
          <a:prstGeom prst="rect">
            <a:avLst/>
          </a:prstGeom>
        </p:spPr>
      </p:pic>
    </p:spTree>
    <p:extLst>
      <p:ext uri="{BB962C8B-B14F-4D97-AF65-F5344CB8AC3E}">
        <p14:creationId xmlns:p14="http://schemas.microsoft.com/office/powerpoint/2010/main" val="1901008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1237BC9-CF90-AAA5-CD67-BF74C8812E9A}"/>
              </a:ext>
            </a:extLst>
          </p:cNvPr>
          <p:cNvSpPr txBox="1">
            <a:spLocks/>
          </p:cNvSpPr>
          <p:nvPr/>
        </p:nvSpPr>
        <p:spPr>
          <a:xfrm rot="5400000">
            <a:off x="538317" y="5626512"/>
            <a:ext cx="693172" cy="1769806"/>
          </a:xfrm>
          <a:prstGeom prst="rect">
            <a:avLst/>
          </a:prstGeom>
          <a:solidFill>
            <a:srgbClr val="3B3B3B"/>
          </a:solidFill>
        </p:spPr>
        <p:txBody>
          <a:bodyPr vert="vert270" lIns="91440" tIns="45720" rIns="91440" bIns="45720" rtlCol="0" anchor="t" anchorCtr="0">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5781" b="23784"/>
          <a:stretch/>
        </p:blipFill>
        <p:spPr>
          <a:xfrm>
            <a:off x="31955" y="6299814"/>
            <a:ext cx="1654627" cy="501445"/>
          </a:xfrm>
          <a:prstGeom prst="rect">
            <a:avLst/>
          </a:prstGeom>
        </p:spPr>
      </p:pic>
      <p:sp>
        <p:nvSpPr>
          <p:cNvPr id="6" name="Title 5">
            <a:extLst>
              <a:ext uri="{FF2B5EF4-FFF2-40B4-BE49-F238E27FC236}">
                <a16:creationId xmlns:a16="http://schemas.microsoft.com/office/drawing/2014/main" id="{EC6C5C98-BD17-E6EC-5ADA-30BA23F59EC4}"/>
              </a:ext>
            </a:extLst>
          </p:cNvPr>
          <p:cNvSpPr>
            <a:spLocks noGrp="1"/>
          </p:cNvSpPr>
          <p:nvPr>
            <p:ph type="title"/>
          </p:nvPr>
        </p:nvSpPr>
        <p:spPr>
          <a:xfrm>
            <a:off x="0" y="0"/>
            <a:ext cx="12192000" cy="1325563"/>
          </a:xfrm>
          <a:solidFill>
            <a:schemeClr val="accent2">
              <a:lumMod val="75000"/>
            </a:schemeClr>
          </a:solidFill>
        </p:spPr>
        <p:txBody>
          <a:bodyPr>
            <a:normAutofit/>
          </a:bodyPr>
          <a:lstStyle/>
          <a:p>
            <a:pPr algn="ctr"/>
            <a:r>
              <a:rPr lang="en-US" sz="6000" b="1" dirty="0">
                <a:solidFill>
                  <a:srgbClr val="3B3B3B"/>
                </a:solidFill>
              </a:rPr>
              <a:t>Recommendations</a:t>
            </a:r>
          </a:p>
        </p:txBody>
      </p:sp>
      <p:sp>
        <p:nvSpPr>
          <p:cNvPr id="10" name="TextBox 9">
            <a:extLst>
              <a:ext uri="{FF2B5EF4-FFF2-40B4-BE49-F238E27FC236}">
                <a16:creationId xmlns:a16="http://schemas.microsoft.com/office/drawing/2014/main" id="{0785AC9F-3F8C-FE65-0459-4737FB409005}"/>
              </a:ext>
            </a:extLst>
          </p:cNvPr>
          <p:cNvSpPr txBox="1"/>
          <p:nvPr/>
        </p:nvSpPr>
        <p:spPr>
          <a:xfrm>
            <a:off x="294968" y="1584446"/>
            <a:ext cx="11523406" cy="4939814"/>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rgbClr val="000000"/>
                </a:solidFill>
                <a:effectLst/>
                <a:latin typeface="Helvetica Neue"/>
              </a:rPr>
              <a:t>The Cab companies collectively serve more than 30% of the total population in Washington DC, San Francisco, and Boston. Nevertheless, there exists significant potential for expansion, particularly given that their service utilization remains below 10% of the population in each of the other cities.</a:t>
            </a:r>
          </a:p>
          <a:p>
            <a:pPr>
              <a:lnSpc>
                <a:spcPct val="25000"/>
              </a:lnSpc>
            </a:pPr>
            <a:endParaRPr lang="en-US" dirty="0">
              <a:solidFill>
                <a:srgbClr val="000000"/>
              </a:solidFill>
              <a:effectLst/>
              <a:latin typeface="Helvetica Neue"/>
            </a:endParaRPr>
          </a:p>
          <a:p>
            <a:pPr marL="342900" indent="-342900">
              <a:buFont typeface="Arial" panose="020B0604020202020204" pitchFamily="34" charset="0"/>
              <a:buChar char="•"/>
            </a:pPr>
            <a:r>
              <a:rPr lang="en-US" dirty="0">
                <a:solidFill>
                  <a:srgbClr val="000000"/>
                </a:solidFill>
                <a:effectLst/>
                <a:latin typeface="Helvetica Neue"/>
              </a:rPr>
              <a:t>I suggest that XYZ considers investing in the Yellow Cab company due to the following factors:</a:t>
            </a:r>
          </a:p>
          <a:p>
            <a:pPr marL="800100" lvl="1" indent="-342900">
              <a:buFont typeface="Wingdings" panose="05000000000000000000" pitchFamily="2" charset="2"/>
              <a:buChar char="q"/>
            </a:pPr>
            <a:r>
              <a:rPr lang="en-US" dirty="0">
                <a:solidFill>
                  <a:srgbClr val="000000"/>
                </a:solidFill>
                <a:effectLst/>
                <a:latin typeface="Helvetica Neue"/>
              </a:rPr>
              <a:t>The Yellow Cab company exhibits a significantly superior customer retention rate compared to the Pink Cab. This implies that even during challenging periods, the Yellow Cab has a higher likelihood of enduring due to the strong customer loyalty it enjoys.</a:t>
            </a:r>
          </a:p>
          <a:p>
            <a:pPr marL="800100" lvl="1" indent="-342900">
              <a:buFont typeface="Wingdings" panose="05000000000000000000" pitchFamily="2" charset="2"/>
              <a:buChar char="q"/>
            </a:pPr>
            <a:r>
              <a:rPr lang="en-US" dirty="0">
                <a:solidFill>
                  <a:srgbClr val="000000"/>
                </a:solidFill>
                <a:effectLst/>
                <a:latin typeface="Helvetica Neue"/>
              </a:rPr>
              <a:t>The Yellow Cab is the preferred choice for most customers, with 76.43% of all cab journeys, it trumps the Yellow Cab’s 23.57%.</a:t>
            </a:r>
          </a:p>
          <a:p>
            <a:pPr marL="800100" lvl="1" indent="-342900">
              <a:buFont typeface="Wingdings" panose="05000000000000000000" pitchFamily="2" charset="2"/>
              <a:buChar char="q"/>
            </a:pPr>
            <a:r>
              <a:rPr lang="en-US" dirty="0">
                <a:solidFill>
                  <a:srgbClr val="000000"/>
                </a:solidFill>
                <a:effectLst/>
                <a:latin typeface="Helvetica Neue"/>
              </a:rPr>
              <a:t>The Yellow Cab boasts notably higher average profits. Throughout the span of four years, there exists an average profit gap of $89.86 in favor of the Yellow Cab.</a:t>
            </a:r>
          </a:p>
          <a:p>
            <a:pPr lvl="1">
              <a:lnSpc>
                <a:spcPct val="25000"/>
              </a:lnSpc>
            </a:pPr>
            <a:endParaRPr lang="en-US" dirty="0">
              <a:solidFill>
                <a:srgbClr val="000000"/>
              </a:solidFill>
              <a:effectLst/>
              <a:latin typeface="Helvetica Neue"/>
            </a:endParaRPr>
          </a:p>
          <a:p>
            <a:pPr marL="285750" indent="-285750">
              <a:buFont typeface="Arial" panose="020B0604020202020204" pitchFamily="34" charset="0"/>
              <a:buChar char="•"/>
            </a:pPr>
            <a:r>
              <a:rPr lang="en-US" dirty="0">
                <a:solidFill>
                  <a:srgbClr val="000000"/>
                </a:solidFill>
                <a:effectLst/>
                <a:latin typeface="Helvetica Neue"/>
              </a:rPr>
              <a:t>Notable Drawback:</a:t>
            </a:r>
          </a:p>
          <a:p>
            <a:pPr marL="742950" lvl="1" indent="-285750">
              <a:buFont typeface="Wingdings" panose="05000000000000000000" pitchFamily="2" charset="2"/>
              <a:buChar char="q"/>
            </a:pPr>
            <a:r>
              <a:rPr lang="en-US" dirty="0">
                <a:solidFill>
                  <a:srgbClr val="000000"/>
                </a:solidFill>
                <a:effectLst/>
                <a:latin typeface="Helvetica Neue"/>
              </a:rPr>
              <a:t>In spite of the Yellow Cab's notably higher annual profits, its earnings have shown a consistent decline from 2017 to 2019. Conversely, the Pink Cab experienced a surge in profits between 2018 and 2019.</a:t>
            </a:r>
          </a:p>
          <a:p>
            <a:endParaRPr lang="en-US" dirty="0">
              <a:solidFill>
                <a:srgbClr val="000000"/>
              </a:solidFill>
              <a:effectLst/>
              <a:latin typeface="Helvetica Neue"/>
            </a:endParaRPr>
          </a:p>
          <a:p>
            <a:endParaRPr lang="en-US" dirty="0">
              <a:solidFill>
                <a:srgbClr val="000000"/>
              </a:solidFill>
              <a:effectLst/>
              <a:latin typeface="Helvetica Neue"/>
            </a:endParaRPr>
          </a:p>
          <a:p>
            <a:endParaRPr lang="en-US" dirty="0">
              <a:solidFill>
                <a:srgbClr val="000000"/>
              </a:solidFill>
              <a:effectLst/>
              <a:latin typeface="Helvetica Neue"/>
            </a:endParaRPr>
          </a:p>
        </p:txBody>
      </p:sp>
    </p:spTree>
    <p:extLst>
      <p:ext uri="{BB962C8B-B14F-4D97-AF65-F5344CB8AC3E}">
        <p14:creationId xmlns:p14="http://schemas.microsoft.com/office/powerpoint/2010/main" val="3105608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90339" y="4636008"/>
            <a:ext cx="3734014" cy="1572768"/>
          </a:xfrm>
        </p:spPr>
        <p:txBody>
          <a:bodyPr>
            <a:normAutofit/>
          </a:bodyPr>
          <a:lstStyle/>
          <a:p>
            <a:pPr algn="l"/>
            <a:r>
              <a:rPr lang="en-US" dirty="0"/>
              <a:t>Thank You</a:t>
            </a:r>
          </a:p>
          <a:p>
            <a:pPr algn="l"/>
            <a:endParaRPr lang="en-US" dirty="0"/>
          </a:p>
        </p:txBody>
      </p:sp>
      <p:sp>
        <p:nvSpPr>
          <p:cNvPr id="1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wearing a tie&#10;&#10;Description automatically generated">
            <a:extLst>
              <a:ext uri="{FF2B5EF4-FFF2-40B4-BE49-F238E27FC236}">
                <a16:creationId xmlns:a16="http://schemas.microsoft.com/office/drawing/2014/main" id="{E3B713F2-C765-599A-E0C1-38F77BF45C74}"/>
              </a:ext>
            </a:extLst>
          </p:cNvPr>
          <p:cNvPicPr>
            <a:picLocks noChangeAspect="1"/>
          </p:cNvPicPr>
          <p:nvPr/>
        </p:nvPicPr>
        <p:blipFill rotWithShape="1">
          <a:blip r:embed="rId2">
            <a:extLst>
              <a:ext uri="{28A0092B-C50C-407E-A947-70E740481C1C}">
                <a14:useLocalDpi xmlns:a14="http://schemas.microsoft.com/office/drawing/2010/main" val="0"/>
              </a:ext>
            </a:extLst>
          </a:blip>
          <a:srcRect t="2373" r="2" b="1637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152072" y="-1152070"/>
            <a:ext cx="3428998" cy="5733142"/>
          </a:xfrm>
          <a:solidFill>
            <a:srgbClr val="3B3B3B"/>
          </a:solidFill>
        </p:spPr>
        <p:txBody>
          <a:bodyPr vert="vert270" anchor="t" anchorCtr="0"/>
          <a:lstStyle/>
          <a:p>
            <a:br>
              <a:rPr lang="en-US" dirty="0"/>
            </a:br>
            <a:r>
              <a:rPr lang="en-US" b="1" dirty="0">
                <a:solidFill>
                  <a:srgbClr val="FF6600"/>
                </a:solidFill>
              </a:rPr>
              <a:t>Executive Summary</a:t>
            </a:r>
          </a:p>
        </p:txBody>
      </p:sp>
      <p:sp>
        <p:nvSpPr>
          <p:cNvPr id="5" name="Title 1">
            <a:extLst>
              <a:ext uri="{FF2B5EF4-FFF2-40B4-BE49-F238E27FC236}">
                <a16:creationId xmlns:a16="http://schemas.microsoft.com/office/drawing/2014/main" id="{1035E667-D64D-6B88-C9D4-02B613134767}"/>
              </a:ext>
            </a:extLst>
          </p:cNvPr>
          <p:cNvSpPr txBox="1">
            <a:spLocks/>
          </p:cNvSpPr>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68"/>
            <a:ext cx="1654627" cy="994232"/>
          </a:xfrm>
          <a:prstGeom prst="rect">
            <a:avLst/>
          </a:prstGeom>
        </p:spPr>
      </p:pic>
      <p:sp>
        <p:nvSpPr>
          <p:cNvPr id="7" name="Subtitle 6">
            <a:extLst>
              <a:ext uri="{FF2B5EF4-FFF2-40B4-BE49-F238E27FC236}">
                <a16:creationId xmlns:a16="http://schemas.microsoft.com/office/drawing/2014/main" id="{026E6432-A372-D477-EDCA-1F3BC81BCC47}"/>
              </a:ext>
            </a:extLst>
          </p:cNvPr>
          <p:cNvSpPr>
            <a:spLocks noGrp="1"/>
          </p:cNvSpPr>
          <p:nvPr>
            <p:ph type="subTitle" idx="1"/>
          </p:nvPr>
        </p:nvSpPr>
        <p:spPr>
          <a:xfrm>
            <a:off x="5733142" y="0"/>
            <a:ext cx="6458858" cy="6858000"/>
          </a:xfrm>
          <a:solidFill>
            <a:schemeClr val="accent2">
              <a:lumMod val="75000"/>
            </a:schemeClr>
          </a:solidFill>
        </p:spPr>
        <p:txBody>
          <a:bodyPr>
            <a:normAutofit/>
          </a:bodyPr>
          <a:lstStyle/>
          <a:p>
            <a:pPr marL="342900" indent="-342900" algn="l">
              <a:buFont typeface="Arial" panose="020B0604020202020204" pitchFamily="34" charset="0"/>
              <a:buChar char="•"/>
            </a:pPr>
            <a:r>
              <a:rPr lang="en-US" dirty="0">
                <a:solidFill>
                  <a:schemeClr val="bg1">
                    <a:lumMod val="95000"/>
                  </a:schemeClr>
                </a:solidFill>
              </a:rPr>
              <a:t>The two cab companies have a lot of potential for growth.</a:t>
            </a:r>
          </a:p>
          <a:p>
            <a:pPr marL="457200" indent="-457200" algn="l">
              <a:buFont typeface="Arial" panose="020B0604020202020204" pitchFamily="34" charset="0"/>
              <a:buChar char="•"/>
            </a:pPr>
            <a:endParaRPr lang="en-US" dirty="0">
              <a:solidFill>
                <a:schemeClr val="bg1">
                  <a:lumMod val="95000"/>
                </a:schemeClr>
              </a:solidFill>
            </a:endParaRPr>
          </a:p>
          <a:p>
            <a:pPr marL="342900" indent="-342900" algn="l">
              <a:buFont typeface="Arial" panose="020B0604020202020204" pitchFamily="34" charset="0"/>
              <a:buChar char="•"/>
            </a:pPr>
            <a:r>
              <a:rPr lang="en-US" b="0" i="0" dirty="0">
                <a:solidFill>
                  <a:schemeClr val="bg1">
                    <a:lumMod val="95000"/>
                  </a:schemeClr>
                </a:solidFill>
                <a:effectLst/>
                <a:latin typeface="Helvetica Neue"/>
              </a:rPr>
              <a:t>The companies have a much better presence in Washington DC, San Francisco, and Boston, serving over 30% of the population in these cities.</a:t>
            </a:r>
          </a:p>
          <a:p>
            <a:pPr marL="342900" indent="-342900" algn="l">
              <a:buFont typeface="Arial" panose="020B0604020202020204" pitchFamily="34" charset="0"/>
              <a:buChar char="•"/>
            </a:pPr>
            <a:endParaRPr lang="en-US" b="0" i="0" dirty="0">
              <a:solidFill>
                <a:schemeClr val="bg1">
                  <a:lumMod val="95000"/>
                </a:schemeClr>
              </a:solidFill>
              <a:effectLst/>
              <a:latin typeface="Helvetica Neue"/>
            </a:endParaRPr>
          </a:p>
          <a:p>
            <a:pPr marL="342900" indent="-342900" algn="l">
              <a:buFont typeface="Arial" panose="020B0604020202020204" pitchFamily="34" charset="0"/>
              <a:buChar char="•"/>
            </a:pPr>
            <a:r>
              <a:rPr lang="en-US" dirty="0">
                <a:solidFill>
                  <a:schemeClr val="bg1">
                    <a:lumMod val="95000"/>
                  </a:schemeClr>
                </a:solidFill>
                <a:latin typeface="Helvetica Neue"/>
              </a:rPr>
              <a:t>The Yellow Cab company has much better profits.</a:t>
            </a:r>
          </a:p>
          <a:p>
            <a:pPr marL="342900" indent="-342900" algn="l">
              <a:buFont typeface="Arial" panose="020B0604020202020204" pitchFamily="34" charset="0"/>
              <a:buChar char="•"/>
            </a:pPr>
            <a:endParaRPr lang="en-US" dirty="0">
              <a:solidFill>
                <a:schemeClr val="bg1">
                  <a:lumMod val="95000"/>
                </a:schemeClr>
              </a:solidFill>
              <a:latin typeface="Helvetica Neue"/>
            </a:endParaRPr>
          </a:p>
          <a:p>
            <a:pPr marL="342900" indent="-342900" algn="l">
              <a:buFont typeface="Arial" panose="020B0604020202020204" pitchFamily="34" charset="0"/>
              <a:buChar char="•"/>
            </a:pPr>
            <a:r>
              <a:rPr lang="en-US" dirty="0">
                <a:solidFill>
                  <a:schemeClr val="bg1">
                    <a:lumMod val="95000"/>
                  </a:schemeClr>
                </a:solidFill>
                <a:latin typeface="Helvetica Neue"/>
              </a:rPr>
              <a:t>The Pink Cab company has had a better average profit trend since 2018.</a:t>
            </a:r>
          </a:p>
          <a:p>
            <a:pPr marL="342900" indent="-342900" algn="l">
              <a:buFont typeface="Arial" panose="020B0604020202020204" pitchFamily="34" charset="0"/>
              <a:buChar char="•"/>
            </a:pPr>
            <a:endParaRPr lang="en-US" dirty="0">
              <a:solidFill>
                <a:schemeClr val="bg1">
                  <a:lumMod val="95000"/>
                </a:schemeClr>
              </a:solidFill>
              <a:latin typeface="Helvetica Neue"/>
            </a:endParaRPr>
          </a:p>
          <a:p>
            <a:pPr marL="342900" indent="-342900" algn="l">
              <a:buFont typeface="Arial" panose="020B0604020202020204" pitchFamily="34" charset="0"/>
              <a:buChar char="•"/>
            </a:pPr>
            <a:r>
              <a:rPr lang="en-US" dirty="0">
                <a:solidFill>
                  <a:schemeClr val="bg1">
                    <a:lumMod val="95000"/>
                  </a:schemeClr>
                </a:solidFill>
                <a:latin typeface="Helvetica Neue"/>
              </a:rPr>
              <a:t>The Yellow Cab company has better customer retention</a:t>
            </a:r>
            <a:endParaRPr lang="en-US" dirty="0">
              <a:solidFill>
                <a:schemeClr val="bg1">
                  <a:lumMod val="95000"/>
                </a:schemeClr>
              </a:solidFill>
            </a:endParaRPr>
          </a:p>
        </p:txBody>
      </p:sp>
    </p:spTree>
    <p:extLst>
      <p:ext uri="{BB962C8B-B14F-4D97-AF65-F5344CB8AC3E}">
        <p14:creationId xmlns:p14="http://schemas.microsoft.com/office/powerpoint/2010/main" val="72851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152072" y="-1152070"/>
            <a:ext cx="3428998" cy="5733142"/>
          </a:xfrm>
          <a:solidFill>
            <a:srgbClr val="3B3B3B"/>
          </a:solidFill>
        </p:spPr>
        <p:txBody>
          <a:bodyPr vert="vert270" anchor="t" anchorCtr="0"/>
          <a:lstStyle/>
          <a:p>
            <a:br>
              <a:rPr lang="en-US" dirty="0">
                <a:solidFill>
                  <a:srgbClr val="FF6600"/>
                </a:solidFill>
              </a:rPr>
            </a:br>
            <a:r>
              <a:rPr lang="en-US" dirty="0">
                <a:solidFill>
                  <a:srgbClr val="FF6600"/>
                </a:solidFill>
              </a:rPr>
              <a:t>Problem Statement</a:t>
            </a:r>
            <a:endParaRPr lang="en-US" b="1" dirty="0">
              <a:solidFill>
                <a:srgbClr val="FF6600"/>
              </a:solidFill>
            </a:endParaRPr>
          </a:p>
        </p:txBody>
      </p:sp>
      <p:sp>
        <p:nvSpPr>
          <p:cNvPr id="5" name="Title 1">
            <a:extLst>
              <a:ext uri="{FF2B5EF4-FFF2-40B4-BE49-F238E27FC236}">
                <a16:creationId xmlns:a16="http://schemas.microsoft.com/office/drawing/2014/main" id="{1035E667-D64D-6B88-C9D4-02B613134767}"/>
              </a:ext>
            </a:extLst>
          </p:cNvPr>
          <p:cNvSpPr txBox="1">
            <a:spLocks/>
          </p:cNvSpPr>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68"/>
            <a:ext cx="1654627" cy="994232"/>
          </a:xfrm>
          <a:prstGeom prst="rect">
            <a:avLst/>
          </a:prstGeom>
        </p:spPr>
      </p:pic>
      <p:sp>
        <p:nvSpPr>
          <p:cNvPr id="7" name="Subtitle 6">
            <a:extLst>
              <a:ext uri="{FF2B5EF4-FFF2-40B4-BE49-F238E27FC236}">
                <a16:creationId xmlns:a16="http://schemas.microsoft.com/office/drawing/2014/main" id="{026E6432-A372-D477-EDCA-1F3BC81BCC47}"/>
              </a:ext>
            </a:extLst>
          </p:cNvPr>
          <p:cNvSpPr>
            <a:spLocks noGrp="1"/>
          </p:cNvSpPr>
          <p:nvPr>
            <p:ph type="subTitle" idx="1"/>
          </p:nvPr>
        </p:nvSpPr>
        <p:spPr>
          <a:xfrm>
            <a:off x="5733142" y="0"/>
            <a:ext cx="6458858" cy="6858000"/>
          </a:xfrm>
          <a:solidFill>
            <a:schemeClr val="accent2">
              <a:lumMod val="75000"/>
            </a:schemeClr>
          </a:solidFill>
        </p:spPr>
        <p:txBody>
          <a:bodyPr>
            <a:normAutofit/>
          </a:bodyPr>
          <a:lstStyle/>
          <a:p>
            <a:pPr marL="342900" indent="-342900" algn="l">
              <a:buFont typeface="Arial" panose="020B0604020202020204" pitchFamily="34" charset="0"/>
              <a:buChar char="•"/>
            </a:pPr>
            <a:endParaRPr lang="en-US" dirty="0">
              <a:solidFill>
                <a:schemeClr val="bg1">
                  <a:lumMod val="95000"/>
                </a:schemeClr>
              </a:solidFill>
            </a:endParaRPr>
          </a:p>
          <a:p>
            <a:pPr algn="l"/>
            <a:endParaRPr lang="en-US" dirty="0">
              <a:solidFill>
                <a:schemeClr val="bg1">
                  <a:lumMod val="95000"/>
                </a:schemeClr>
              </a:solidFill>
            </a:endParaRPr>
          </a:p>
          <a:p>
            <a:pPr marL="342900" indent="-342900" algn="l">
              <a:buFont typeface="Arial" panose="020B0604020202020204" pitchFamily="34" charset="0"/>
              <a:buChar char="•"/>
            </a:pPr>
            <a:r>
              <a:rPr lang="en-US" dirty="0">
                <a:solidFill>
                  <a:schemeClr val="bg1">
                    <a:lumMod val="95000"/>
                  </a:schemeClr>
                </a:solidFill>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algn="l"/>
            <a:endParaRPr lang="en-US" dirty="0">
              <a:solidFill>
                <a:schemeClr val="bg1">
                  <a:lumMod val="95000"/>
                </a:schemeClr>
              </a:solidFill>
            </a:endParaRPr>
          </a:p>
          <a:p>
            <a:pPr marL="342900" indent="-342900" algn="l">
              <a:buFont typeface="Arial" panose="020B0604020202020204" pitchFamily="34" charset="0"/>
              <a:buChar char="•"/>
            </a:pPr>
            <a:r>
              <a:rPr lang="en-US" dirty="0">
                <a:solidFill>
                  <a:schemeClr val="bg1">
                    <a:lumMod val="95000"/>
                  </a:schemeClr>
                </a:solidFill>
              </a:rPr>
              <a:t>Having been provided with multiple datasets that contain information on 2 cab companies from 31/01/2016 to 31/12/2018, XYZ is interested in using actionable insights derived from my analysis to help them identify the right company to make their investment.</a:t>
            </a:r>
          </a:p>
        </p:txBody>
      </p:sp>
    </p:spTree>
    <p:extLst>
      <p:ext uri="{BB962C8B-B14F-4D97-AF65-F5344CB8AC3E}">
        <p14:creationId xmlns:p14="http://schemas.microsoft.com/office/powerpoint/2010/main" val="2867912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1237BC9-CF90-AAA5-CD67-BF74C8812E9A}"/>
              </a:ext>
            </a:extLst>
          </p:cNvPr>
          <p:cNvSpPr txBox="1">
            <a:spLocks/>
          </p:cNvSpPr>
          <p:nvPr/>
        </p:nvSpPr>
        <p:spPr>
          <a:xfrm rot="5400000">
            <a:off x="538317" y="5626512"/>
            <a:ext cx="693172" cy="1769806"/>
          </a:xfrm>
          <a:prstGeom prst="rect">
            <a:avLst/>
          </a:prstGeom>
          <a:solidFill>
            <a:srgbClr val="3B3B3B"/>
          </a:solidFill>
        </p:spPr>
        <p:txBody>
          <a:bodyPr vert="vert270" lIns="91440" tIns="45720" rIns="91440" bIns="45720" rtlCol="0" anchor="t" anchorCtr="0">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5781" b="23784"/>
          <a:stretch/>
        </p:blipFill>
        <p:spPr>
          <a:xfrm>
            <a:off x="31955" y="6299814"/>
            <a:ext cx="1654627" cy="501445"/>
          </a:xfrm>
          <a:prstGeom prst="rect">
            <a:avLst/>
          </a:prstGeom>
        </p:spPr>
      </p:pic>
      <p:sp>
        <p:nvSpPr>
          <p:cNvPr id="6" name="Title 5">
            <a:extLst>
              <a:ext uri="{FF2B5EF4-FFF2-40B4-BE49-F238E27FC236}">
                <a16:creationId xmlns:a16="http://schemas.microsoft.com/office/drawing/2014/main" id="{EC6C5C98-BD17-E6EC-5ADA-30BA23F59EC4}"/>
              </a:ext>
            </a:extLst>
          </p:cNvPr>
          <p:cNvSpPr>
            <a:spLocks noGrp="1"/>
          </p:cNvSpPr>
          <p:nvPr>
            <p:ph type="title"/>
          </p:nvPr>
        </p:nvSpPr>
        <p:spPr>
          <a:xfrm>
            <a:off x="0" y="0"/>
            <a:ext cx="12192000" cy="1325563"/>
          </a:xfrm>
          <a:solidFill>
            <a:schemeClr val="accent2">
              <a:lumMod val="75000"/>
            </a:schemeClr>
          </a:solidFill>
        </p:spPr>
        <p:txBody>
          <a:bodyPr>
            <a:normAutofit/>
          </a:bodyPr>
          <a:lstStyle/>
          <a:p>
            <a:pPr algn="ctr"/>
            <a:r>
              <a:rPr lang="en-US" sz="6000" b="1" dirty="0">
                <a:solidFill>
                  <a:srgbClr val="3B3B3B"/>
                </a:solidFill>
              </a:rPr>
              <a:t>Approach Taken</a:t>
            </a:r>
          </a:p>
        </p:txBody>
      </p:sp>
      <p:sp>
        <p:nvSpPr>
          <p:cNvPr id="10" name="TextBox 9">
            <a:extLst>
              <a:ext uri="{FF2B5EF4-FFF2-40B4-BE49-F238E27FC236}">
                <a16:creationId xmlns:a16="http://schemas.microsoft.com/office/drawing/2014/main" id="{0785AC9F-3F8C-FE65-0459-4737FB409005}"/>
              </a:ext>
            </a:extLst>
          </p:cNvPr>
          <p:cNvSpPr txBox="1"/>
          <p:nvPr/>
        </p:nvSpPr>
        <p:spPr>
          <a:xfrm>
            <a:off x="838201" y="1690688"/>
            <a:ext cx="10515599" cy="4247317"/>
          </a:xfrm>
          <a:prstGeom prst="rect">
            <a:avLst/>
          </a:prstGeom>
          <a:noFill/>
        </p:spPr>
        <p:txBody>
          <a:bodyPr wrap="square" rtlCol="0">
            <a:spAutoFit/>
          </a:bodyPr>
          <a:lstStyle/>
          <a:p>
            <a:endParaRPr lang="en-US" sz="2000" dirty="0">
              <a:solidFill>
                <a:srgbClr val="000000"/>
              </a:solidFill>
              <a:effectLst/>
              <a:latin typeface="Helvetica Neue"/>
            </a:endParaRPr>
          </a:p>
          <a:p>
            <a:r>
              <a:rPr lang="en-US" sz="2000">
                <a:solidFill>
                  <a:srgbClr val="000000"/>
                </a:solidFill>
                <a:effectLst/>
                <a:latin typeface="Helvetica Neue"/>
              </a:rPr>
              <a:t>I followed </a:t>
            </a:r>
            <a:r>
              <a:rPr lang="en-US" sz="2000" dirty="0">
                <a:solidFill>
                  <a:srgbClr val="000000"/>
                </a:solidFill>
                <a:effectLst/>
                <a:latin typeface="Helvetica Neue"/>
              </a:rPr>
              <a:t>the following steps to analyze the data: </a:t>
            </a:r>
            <a:endParaRPr lang="en-US" sz="2000" dirty="0">
              <a:latin typeface="Helvetica Neue"/>
            </a:endParaRPr>
          </a:p>
          <a:p>
            <a:pPr marL="342900" indent="-342900">
              <a:buFont typeface="Arial" panose="020B0604020202020204" pitchFamily="34" charset="0"/>
              <a:buChar char="•"/>
            </a:pPr>
            <a:r>
              <a:rPr lang="en-US" sz="2000" dirty="0">
                <a:solidFill>
                  <a:srgbClr val="000000"/>
                </a:solidFill>
                <a:effectLst/>
                <a:latin typeface="Helvetica Neue"/>
              </a:rPr>
              <a:t>Ask: At this stage, I asked pressing questions regarding the purpose of the analysis </a:t>
            </a:r>
            <a:endParaRPr lang="en-US" sz="2000" dirty="0">
              <a:latin typeface="Helvetica Neue"/>
            </a:endParaRPr>
          </a:p>
          <a:p>
            <a:r>
              <a:rPr lang="en-US" sz="2000" dirty="0">
                <a:solidFill>
                  <a:srgbClr val="000000"/>
                </a:solidFill>
                <a:effectLst/>
                <a:latin typeface="Helvetica Neue"/>
              </a:rPr>
              <a:t>and what the customer is hoping to get from the analysis. </a:t>
            </a:r>
          </a:p>
          <a:p>
            <a:pPr>
              <a:lnSpc>
                <a:spcPct val="50000"/>
              </a:lnSpc>
            </a:pPr>
            <a:endParaRPr lang="en-US" sz="2000" dirty="0">
              <a:latin typeface="Helvetica Neue"/>
            </a:endParaRPr>
          </a:p>
          <a:p>
            <a:pPr marL="342900" indent="-342900">
              <a:buFont typeface="Arial" panose="020B0604020202020204" pitchFamily="34" charset="0"/>
              <a:buChar char="•"/>
            </a:pPr>
            <a:r>
              <a:rPr lang="en-US" sz="2000" dirty="0">
                <a:solidFill>
                  <a:srgbClr val="000000"/>
                </a:solidFill>
                <a:effectLst/>
                <a:latin typeface="Helvetica Neue"/>
              </a:rPr>
              <a:t>Prepare: this is where I imported the required libraries and read datasets. </a:t>
            </a:r>
          </a:p>
          <a:p>
            <a:pPr marL="342900" indent="-342900">
              <a:lnSpc>
                <a:spcPct val="50000"/>
              </a:lnSpc>
              <a:buFont typeface="Arial" panose="020B0604020202020204" pitchFamily="34" charset="0"/>
              <a:buChar char="•"/>
            </a:pPr>
            <a:endParaRPr lang="en-US" sz="2000" dirty="0">
              <a:latin typeface="Helvetica Neue"/>
            </a:endParaRPr>
          </a:p>
          <a:p>
            <a:pPr marL="342900" indent="-342900">
              <a:buFont typeface="Arial" panose="020B0604020202020204" pitchFamily="34" charset="0"/>
              <a:buChar char="•"/>
            </a:pPr>
            <a:r>
              <a:rPr lang="en-US" sz="2000" dirty="0">
                <a:solidFill>
                  <a:srgbClr val="000000"/>
                </a:solidFill>
                <a:effectLst/>
                <a:latin typeface="Helvetica Neue"/>
              </a:rPr>
              <a:t>Process: This is where I cleaned the data, checked for null values, blank cells, cleaned </a:t>
            </a:r>
            <a:endParaRPr lang="en-US" sz="2000" dirty="0">
              <a:latin typeface="Helvetica Neue"/>
            </a:endParaRPr>
          </a:p>
          <a:p>
            <a:r>
              <a:rPr lang="en-US" sz="2000" dirty="0">
                <a:solidFill>
                  <a:srgbClr val="000000"/>
                </a:solidFill>
                <a:effectLst/>
                <a:latin typeface="Helvetica Neue"/>
              </a:rPr>
              <a:t>column names, and grouped datasets to create a master dataset. </a:t>
            </a:r>
          </a:p>
          <a:p>
            <a:pPr>
              <a:lnSpc>
                <a:spcPct val="50000"/>
              </a:lnSpc>
            </a:pPr>
            <a:endParaRPr lang="en-US" sz="2000" dirty="0">
              <a:latin typeface="Helvetica Neue"/>
            </a:endParaRPr>
          </a:p>
          <a:p>
            <a:pPr marL="342900" indent="-342900">
              <a:buFont typeface="Arial" panose="020B0604020202020204" pitchFamily="34" charset="0"/>
              <a:buChar char="•"/>
            </a:pPr>
            <a:r>
              <a:rPr lang="en-US" sz="2000" dirty="0">
                <a:solidFill>
                  <a:srgbClr val="000000"/>
                </a:solidFill>
                <a:effectLst/>
                <a:latin typeface="Helvetica Neue"/>
              </a:rPr>
              <a:t>Analyze: At this stage, I analyzed the data to draw insights from it. </a:t>
            </a:r>
          </a:p>
          <a:p>
            <a:pPr marL="342900" indent="-342900">
              <a:lnSpc>
                <a:spcPct val="50000"/>
              </a:lnSpc>
              <a:buFont typeface="Arial" panose="020B0604020202020204" pitchFamily="34" charset="0"/>
              <a:buChar char="•"/>
            </a:pPr>
            <a:endParaRPr lang="en-US" sz="2000" dirty="0">
              <a:latin typeface="Helvetica Neue"/>
            </a:endParaRPr>
          </a:p>
          <a:p>
            <a:pPr marL="342900" indent="-342900">
              <a:buFont typeface="Arial" panose="020B0604020202020204" pitchFamily="34" charset="0"/>
              <a:buChar char="•"/>
            </a:pPr>
            <a:r>
              <a:rPr lang="en-US" sz="2000" dirty="0">
                <a:solidFill>
                  <a:srgbClr val="000000"/>
                </a:solidFill>
                <a:effectLst/>
                <a:latin typeface="Helvetica Neue"/>
              </a:rPr>
              <a:t>Share: This stage ran through “Analyze” stage as I shared visualizations of various </a:t>
            </a:r>
            <a:endParaRPr lang="en-US" sz="2000" dirty="0">
              <a:latin typeface="Helvetica Neue"/>
            </a:endParaRPr>
          </a:p>
          <a:p>
            <a:r>
              <a:rPr lang="en-US" sz="2000" dirty="0">
                <a:solidFill>
                  <a:srgbClr val="000000"/>
                </a:solidFill>
                <a:effectLst/>
                <a:latin typeface="Helvetica Neue"/>
              </a:rPr>
              <a:t>sections of analysis of the data. </a:t>
            </a:r>
          </a:p>
          <a:p>
            <a:pPr>
              <a:lnSpc>
                <a:spcPct val="50000"/>
              </a:lnSpc>
            </a:pPr>
            <a:endParaRPr lang="en-US" sz="2000" dirty="0">
              <a:latin typeface="Helvetica Neue"/>
            </a:endParaRPr>
          </a:p>
          <a:p>
            <a:pPr marL="342900" indent="-342900">
              <a:buFont typeface="Arial" panose="020B0604020202020204" pitchFamily="34" charset="0"/>
              <a:buChar char="•"/>
            </a:pPr>
            <a:r>
              <a:rPr lang="en-US" sz="2000" dirty="0">
                <a:solidFill>
                  <a:srgbClr val="000000"/>
                </a:solidFill>
                <a:effectLst/>
                <a:latin typeface="Helvetica Neue"/>
              </a:rPr>
              <a:t>Act: Here, I made recommendations.</a:t>
            </a:r>
            <a:endParaRPr lang="en-US" sz="2000" dirty="0">
              <a:latin typeface="Helvetica Neue"/>
            </a:endParaRPr>
          </a:p>
        </p:txBody>
      </p:sp>
    </p:spTree>
    <p:extLst>
      <p:ext uri="{BB962C8B-B14F-4D97-AF65-F5344CB8AC3E}">
        <p14:creationId xmlns:p14="http://schemas.microsoft.com/office/powerpoint/2010/main" val="148833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8185189" cy="4524315"/>
          </a:xfrm>
          <a:prstGeom prst="rect">
            <a:avLst/>
          </a:prstGeom>
          <a:noFill/>
        </p:spPr>
        <p:txBody>
          <a:bodyPr wrap="none" rtlCol="0">
            <a:spAutoFit/>
          </a:bodyPr>
          <a:lstStyle/>
          <a:p>
            <a:pPr marL="285750" indent="-285750">
              <a:buFont typeface="Arial" panose="020B0604020202020204" pitchFamily="34" charset="0"/>
              <a:buChar char="•"/>
            </a:pPr>
            <a:endParaRPr lang="en-US" dirty="0"/>
          </a:p>
          <a:p>
            <a:r>
              <a:rPr lang="en-US" dirty="0"/>
              <a:t>Master Data contains:</a:t>
            </a:r>
          </a:p>
          <a:p>
            <a:pPr marL="285750" indent="-285750">
              <a:buFont typeface="Arial" panose="020B0604020202020204" pitchFamily="34" charset="0"/>
              <a:buChar char="•"/>
            </a:pPr>
            <a:r>
              <a:rPr lang="en-US" dirty="0"/>
              <a:t>18 Features (including 4 derived features)</a:t>
            </a:r>
          </a:p>
          <a:p>
            <a:pPr marL="285750" indent="-285750">
              <a:buFont typeface="Arial" panose="020B0604020202020204" pitchFamily="34" charset="0"/>
              <a:buChar char="•"/>
            </a:pPr>
            <a:r>
              <a:rPr lang="en-US" dirty="0"/>
              <a:t>Timeframe of the data: 2016-01-31 to 01/29/2019 </a:t>
            </a:r>
          </a:p>
          <a:p>
            <a:pPr marL="285750" indent="-285750">
              <a:buFont typeface="Arial" panose="020B0604020202020204" pitchFamily="34" charset="0"/>
              <a:buChar char="•"/>
            </a:pPr>
            <a:r>
              <a:rPr lang="en-US" dirty="0"/>
              <a:t>Total data points: 359,392</a:t>
            </a:r>
          </a:p>
          <a:p>
            <a:endParaRPr lang="en-US" dirty="0"/>
          </a:p>
          <a:p>
            <a:endParaRPr lang="en-US" dirty="0"/>
          </a:p>
          <a:p>
            <a:r>
              <a:rPr lang="en-US" b="1" dirty="0"/>
              <a:t>Assumptions:</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The end date was adjusted to be 01/29/2019, instead of the stated 2018-12-31 </a:t>
            </a:r>
          </a:p>
          <a:p>
            <a:r>
              <a:rPr lang="en-US" dirty="0"/>
              <a:t>because the numerical date values given in the dataset  do not add up to 2018-12-31 </a:t>
            </a:r>
          </a:p>
          <a:p>
            <a:r>
              <a:rPr lang="en-US" dirty="0"/>
              <a:t>Being the end date when converting to Date format (More explanation is given in</a:t>
            </a:r>
          </a:p>
          <a:p>
            <a:r>
              <a:rPr lang="en-US" dirty="0" err="1"/>
              <a:t>Jupyter</a:t>
            </a:r>
            <a:r>
              <a:rPr lang="en-US" dirty="0"/>
              <a:t> notebook)</a:t>
            </a:r>
          </a:p>
        </p:txBody>
      </p:sp>
      <p:grpSp>
        <p:nvGrpSpPr>
          <p:cNvPr id="51" name="Group 50">
            <a:extLst>
              <a:ext uri="{FF2B5EF4-FFF2-40B4-BE49-F238E27FC236}">
                <a16:creationId xmlns:a16="http://schemas.microsoft.com/office/drawing/2014/main" id="{C3DD4A4E-B1CE-1A4E-8298-CB1425F09C06}"/>
              </a:ext>
            </a:extLst>
          </p:cNvPr>
          <p:cNvGrpSpPr/>
          <p:nvPr/>
        </p:nvGrpSpPr>
        <p:grpSpPr>
          <a:xfrm>
            <a:off x="5959628" y="1537723"/>
            <a:ext cx="5990072" cy="2730646"/>
            <a:chOff x="5536376" y="1858363"/>
            <a:chExt cx="6407827" cy="3627390"/>
          </a:xfrm>
        </p:grpSpPr>
        <p:grpSp>
          <p:nvGrpSpPr>
            <p:cNvPr id="32" name="Group 31">
              <a:extLst>
                <a:ext uri="{FF2B5EF4-FFF2-40B4-BE49-F238E27FC236}">
                  <a16:creationId xmlns:a16="http://schemas.microsoft.com/office/drawing/2014/main" id="{F1A85269-51DF-5F48-8AD1-E5FDB72A8EA3}"/>
                </a:ext>
              </a:extLst>
            </p:cNvPr>
            <p:cNvGrpSpPr/>
            <p:nvPr/>
          </p:nvGrpSpPr>
          <p:grpSpPr>
            <a:xfrm>
              <a:off x="5536376" y="1858363"/>
              <a:ext cx="5168575" cy="3627390"/>
              <a:chOff x="1702411" y="3452991"/>
              <a:chExt cx="5168575" cy="4101413"/>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3"/>
                <a:ext cx="1297418" cy="832101"/>
              </a:xfrm>
              <a:prstGeom prst="rect">
                <a:avLst/>
              </a:prstGeom>
              <a:noFill/>
            </p:spPr>
            <p:txBody>
              <a:bodyPr wrap="none" rtlCol="0">
                <a:spAutoFit/>
              </a:bodyPr>
              <a:lstStyle/>
              <a:p>
                <a:r>
                  <a:rPr lang="en-US" sz="1200" dirty="0"/>
                  <a:t>master_data.csv</a:t>
                </a:r>
              </a:p>
              <a:p>
                <a:endParaRPr lang="en-US" dirty="0"/>
              </a:p>
            </p:txBody>
          </p:sp>
        </p:grpSp>
        <p:sp>
          <p:nvSpPr>
            <p:cNvPr id="39" name="Freeform 86">
              <a:extLst>
                <a:ext uri="{FF2B5EF4-FFF2-40B4-BE49-F238E27FC236}">
                  <a16:creationId xmlns:a16="http://schemas.microsoft.com/office/drawing/2014/main" id="{1B25A797-CEF4-004B-A34A-0B12A2C9F170}"/>
                </a:ext>
              </a:extLst>
            </p:cNvPr>
            <p:cNvSpPr>
              <a:spLocks noEditPoints="1"/>
            </p:cNvSpPr>
            <p:nvPr/>
          </p:nvSpPr>
          <p:spPr bwMode="auto">
            <a:xfrm>
              <a:off x="11022371" y="1858363"/>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TextBox 39">
              <a:extLst>
                <a:ext uri="{FF2B5EF4-FFF2-40B4-BE49-F238E27FC236}">
                  <a16:creationId xmlns:a16="http://schemas.microsoft.com/office/drawing/2014/main" id="{D91ACCB9-E39C-BD40-B428-6A71DF137BDF}"/>
                </a:ext>
              </a:extLst>
            </p:cNvPr>
            <p:cNvSpPr txBox="1"/>
            <p:nvPr/>
          </p:nvSpPr>
          <p:spPr>
            <a:xfrm>
              <a:off x="10915652" y="2887014"/>
              <a:ext cx="1028551" cy="276999"/>
            </a:xfrm>
            <a:prstGeom prst="rect">
              <a:avLst/>
            </a:prstGeom>
            <a:noFill/>
          </p:spPr>
          <p:txBody>
            <a:bodyPr wrap="none" rtlCol="0">
              <a:spAutoFit/>
            </a:bodyPr>
            <a:lstStyle/>
            <a:p>
              <a:r>
                <a:rPr lang="en-US" sz="1200" dirty="0"/>
                <a:t>USholiday.csv</a:t>
              </a:r>
            </a:p>
          </p:txBody>
        </p:sp>
        <p:cxnSp>
          <p:nvCxnSpPr>
            <p:cNvPr id="47" name="Straight Arrow Connector 46">
              <a:extLst>
                <a:ext uri="{FF2B5EF4-FFF2-40B4-BE49-F238E27FC236}">
                  <a16:creationId xmlns:a16="http://schemas.microsoft.com/office/drawing/2014/main" id="{EB5BEC63-E17B-CB43-89A7-6F8377D71E6A}"/>
                </a:ext>
              </a:extLst>
            </p:cNvPr>
            <p:cNvCxnSpPr>
              <a:cxnSpLocks/>
              <a:stCxn id="39" idx="21"/>
            </p:cNvCxnSpPr>
            <p:nvPr/>
          </p:nvCxnSpPr>
          <p:spPr>
            <a:xfrm flipH="1">
              <a:off x="9253669" y="2641586"/>
              <a:ext cx="1768702" cy="132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3FDECAE3-36C4-B048-BBC3-A0828AC8256E}"/>
              </a:ext>
            </a:extLst>
          </p:cNvPr>
          <p:cNvSpPr/>
          <p:nvPr/>
        </p:nvSpPr>
        <p:spPr>
          <a:xfrm>
            <a:off x="0" y="-28292"/>
            <a:ext cx="12192000" cy="136446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943918" y="41286"/>
            <a:ext cx="10515600" cy="1325563"/>
          </a:xfrm>
        </p:spPr>
        <p:txBody>
          <a:bodyPr>
            <a:normAutofit/>
          </a:bodyPr>
          <a:lstStyle/>
          <a:p>
            <a:pPr algn="ctr"/>
            <a:r>
              <a:rPr lang="en-US" sz="5000" b="1" dirty="0">
                <a:solidFill>
                  <a:srgbClr val="3B3B3B"/>
                </a:solidFill>
              </a:rPr>
              <a:t>Exploratory Data Analysis</a:t>
            </a:r>
          </a:p>
        </p:txBody>
      </p:sp>
      <p:sp>
        <p:nvSpPr>
          <p:cNvPr id="3" name="Title 1">
            <a:extLst>
              <a:ext uri="{FF2B5EF4-FFF2-40B4-BE49-F238E27FC236}">
                <a16:creationId xmlns:a16="http://schemas.microsoft.com/office/drawing/2014/main" id="{0C68208B-19E3-2D36-1013-FD5C150D0EF7}"/>
              </a:ext>
            </a:extLst>
          </p:cNvPr>
          <p:cNvSpPr txBox="1">
            <a:spLocks/>
          </p:cNvSpPr>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14" name="Picture 13">
            <a:extLst>
              <a:ext uri="{FF2B5EF4-FFF2-40B4-BE49-F238E27FC236}">
                <a16:creationId xmlns:a16="http://schemas.microsoft.com/office/drawing/2014/main" id="{65DDC2B2-F82F-4186-1A42-3219182E16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68"/>
            <a:ext cx="1654627" cy="994232"/>
          </a:xfrm>
          <a:prstGeom prst="rect">
            <a:avLst/>
          </a:prstGeom>
        </p:spPr>
      </p:pic>
    </p:spTree>
    <p:extLst>
      <p:ext uri="{BB962C8B-B14F-4D97-AF65-F5344CB8AC3E}">
        <p14:creationId xmlns:p14="http://schemas.microsoft.com/office/powerpoint/2010/main" val="148929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66BEB7-0060-2E1A-B5D3-3011450C307D}"/>
              </a:ext>
            </a:extLst>
          </p:cNvPr>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Customer Preference Analysis</a:t>
            </a:r>
          </a:p>
        </p:txBody>
      </p:sp>
      <p:sp>
        <p:nvSpPr>
          <p:cNvPr id="7" name="Title 1">
            <a:extLst>
              <a:ext uri="{FF2B5EF4-FFF2-40B4-BE49-F238E27FC236}">
                <a16:creationId xmlns:a16="http://schemas.microsoft.com/office/drawing/2014/main" id="{0910CE9C-57E3-2744-19D9-BF335F39A8A2}"/>
              </a:ext>
            </a:extLst>
          </p:cNvPr>
          <p:cNvSpPr txBox="1">
            <a:spLocks/>
          </p:cNvSpPr>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a:extLst>
              <a:ext uri="{FF2B5EF4-FFF2-40B4-BE49-F238E27FC236}">
                <a16:creationId xmlns:a16="http://schemas.microsoft.com/office/drawing/2014/main" id="{AD30657D-6135-FF33-810B-51574146B1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2498" b="27196"/>
          <a:stretch/>
        </p:blipFill>
        <p:spPr>
          <a:xfrm>
            <a:off x="0" y="6431301"/>
            <a:ext cx="1654627" cy="500161"/>
          </a:xfrm>
          <a:prstGeom prst="rect">
            <a:avLst/>
          </a:prstGeom>
        </p:spPr>
      </p:pic>
      <p:pic>
        <p:nvPicPr>
          <p:cNvPr id="10" name="Picture 9" descr="A pie chart with numbers and a number of percentages&#10;&#10;Description automatically generated">
            <a:extLst>
              <a:ext uri="{FF2B5EF4-FFF2-40B4-BE49-F238E27FC236}">
                <a16:creationId xmlns:a16="http://schemas.microsoft.com/office/drawing/2014/main" id="{46EDB2D2-EE64-D3C3-FFE9-BC2945FED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584" y="1418403"/>
            <a:ext cx="5456904" cy="4669049"/>
          </a:xfrm>
          <a:prstGeom prst="rect">
            <a:avLst/>
          </a:prstGeom>
        </p:spPr>
      </p:pic>
      <p:sp>
        <p:nvSpPr>
          <p:cNvPr id="12" name="TextBox 11">
            <a:extLst>
              <a:ext uri="{FF2B5EF4-FFF2-40B4-BE49-F238E27FC236}">
                <a16:creationId xmlns:a16="http://schemas.microsoft.com/office/drawing/2014/main" id="{56FEB522-5E89-7AE2-4ADC-E5828D1F4775}"/>
              </a:ext>
            </a:extLst>
          </p:cNvPr>
          <p:cNvSpPr txBox="1"/>
          <p:nvPr/>
        </p:nvSpPr>
        <p:spPr>
          <a:xfrm>
            <a:off x="6719528" y="1936527"/>
            <a:ext cx="5191432"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The Yellow Cab is used a lot more by customers than the Pink Cab.</a:t>
            </a:r>
          </a:p>
          <a:p>
            <a:endParaRPr lang="en-US" sz="2400" dirty="0">
              <a:solidFill>
                <a:schemeClr val="bg1"/>
              </a:solidFill>
            </a:endParaRPr>
          </a:p>
          <a:p>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The Yellow Cab had 274,681 out of the total 359,392 transactions in the dataset. This dominance translates to 76.43% of all cab journeys, outshining the Yellow Cab's 84,711 journeys, which make up a mere 23.57%.</a:t>
            </a:r>
          </a:p>
          <a:p>
            <a:pPr marL="285750" indent="-285750">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2203503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66BEB7-0060-2E1A-B5D3-3011450C307D}"/>
              </a:ext>
            </a:extLst>
          </p:cNvPr>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Seasonality Analysis</a:t>
            </a:r>
          </a:p>
        </p:txBody>
      </p:sp>
      <p:sp>
        <p:nvSpPr>
          <p:cNvPr id="7" name="Title 1">
            <a:extLst>
              <a:ext uri="{FF2B5EF4-FFF2-40B4-BE49-F238E27FC236}">
                <a16:creationId xmlns:a16="http://schemas.microsoft.com/office/drawing/2014/main" id="{0910CE9C-57E3-2744-19D9-BF335F39A8A2}"/>
              </a:ext>
            </a:extLst>
          </p:cNvPr>
          <p:cNvSpPr txBox="1">
            <a:spLocks/>
          </p:cNvSpPr>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a:extLst>
              <a:ext uri="{FF2B5EF4-FFF2-40B4-BE49-F238E27FC236}">
                <a16:creationId xmlns:a16="http://schemas.microsoft.com/office/drawing/2014/main" id="{AD30657D-6135-FF33-810B-51574146B1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7400" b="22332"/>
          <a:stretch/>
        </p:blipFill>
        <p:spPr>
          <a:xfrm>
            <a:off x="0" y="6499125"/>
            <a:ext cx="1654627" cy="462116"/>
          </a:xfrm>
          <a:prstGeom prst="rect">
            <a:avLst/>
          </a:prstGeom>
        </p:spPr>
      </p:pic>
      <p:pic>
        <p:nvPicPr>
          <p:cNvPr id="13" name="Picture 12" descr="A graph of a number of bars&#10;&#10;Description automatically generated">
            <a:extLst>
              <a:ext uri="{FF2B5EF4-FFF2-40B4-BE49-F238E27FC236}">
                <a16:creationId xmlns:a16="http://schemas.microsoft.com/office/drawing/2014/main" id="{D795D121-9364-F76B-D2DB-166DCEAD9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1680"/>
            <a:ext cx="7325032" cy="5104204"/>
          </a:xfrm>
          <a:prstGeom prst="rect">
            <a:avLst/>
          </a:prstGeom>
        </p:spPr>
      </p:pic>
      <p:sp>
        <p:nvSpPr>
          <p:cNvPr id="15" name="TextBox 14">
            <a:extLst>
              <a:ext uri="{FF2B5EF4-FFF2-40B4-BE49-F238E27FC236}">
                <a16:creationId xmlns:a16="http://schemas.microsoft.com/office/drawing/2014/main" id="{2FF4787E-44E4-6255-810C-735B3387FB2E}"/>
              </a:ext>
            </a:extLst>
          </p:cNvPr>
          <p:cNvSpPr txBox="1"/>
          <p:nvPr/>
        </p:nvSpPr>
        <p:spPr>
          <a:xfrm>
            <a:off x="7521677" y="2135622"/>
            <a:ext cx="4473677"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Despite the Yellow Cab having a lot more transactions, its number of transactions saw a 1.49% decrease from 96,626 in 2017 to 95186 in 2018.</a:t>
            </a: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The Pink Cab only had a 0.07% decrease from 29,750 in 2017 to 29,730 in 2018.</a:t>
            </a:r>
          </a:p>
        </p:txBody>
      </p:sp>
    </p:spTree>
    <p:extLst>
      <p:ext uri="{BB962C8B-B14F-4D97-AF65-F5344CB8AC3E}">
        <p14:creationId xmlns:p14="http://schemas.microsoft.com/office/powerpoint/2010/main" val="1575200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66BEB7-0060-2E1A-B5D3-3011450C307D}"/>
              </a:ext>
            </a:extLst>
          </p:cNvPr>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Seasonality Analysis</a:t>
            </a:r>
          </a:p>
        </p:txBody>
      </p:sp>
      <p:sp>
        <p:nvSpPr>
          <p:cNvPr id="7" name="Title 1">
            <a:extLst>
              <a:ext uri="{FF2B5EF4-FFF2-40B4-BE49-F238E27FC236}">
                <a16:creationId xmlns:a16="http://schemas.microsoft.com/office/drawing/2014/main" id="{0910CE9C-57E3-2744-19D9-BF335F39A8A2}"/>
              </a:ext>
            </a:extLst>
          </p:cNvPr>
          <p:cNvSpPr txBox="1">
            <a:spLocks/>
          </p:cNvSpPr>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a:extLst>
              <a:ext uri="{FF2B5EF4-FFF2-40B4-BE49-F238E27FC236}">
                <a16:creationId xmlns:a16="http://schemas.microsoft.com/office/drawing/2014/main" id="{AD30657D-6135-FF33-810B-51574146B1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7400" b="22332"/>
          <a:stretch/>
        </p:blipFill>
        <p:spPr>
          <a:xfrm>
            <a:off x="0" y="6489293"/>
            <a:ext cx="1654627" cy="462116"/>
          </a:xfrm>
          <a:prstGeom prst="rect">
            <a:avLst/>
          </a:prstGeom>
        </p:spPr>
      </p:pic>
      <p:pic>
        <p:nvPicPr>
          <p:cNvPr id="3" name="Picture 2" descr="A graph of a number of cabs&#10;&#10;Description automatically generated">
            <a:extLst>
              <a:ext uri="{FF2B5EF4-FFF2-40B4-BE49-F238E27FC236}">
                <a16:creationId xmlns:a16="http://schemas.microsoft.com/office/drawing/2014/main" id="{6F41EEE9-9834-6AE3-7A06-8DD2461B5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58" y="1283277"/>
            <a:ext cx="7059561" cy="5112607"/>
          </a:xfrm>
          <a:prstGeom prst="rect">
            <a:avLst/>
          </a:prstGeom>
        </p:spPr>
      </p:pic>
      <p:sp>
        <p:nvSpPr>
          <p:cNvPr id="5" name="TextBox 4">
            <a:extLst>
              <a:ext uri="{FF2B5EF4-FFF2-40B4-BE49-F238E27FC236}">
                <a16:creationId xmlns:a16="http://schemas.microsoft.com/office/drawing/2014/main" id="{05438857-B22A-572D-249D-3A0ABA622345}"/>
              </a:ext>
            </a:extLst>
          </p:cNvPr>
          <p:cNvSpPr txBox="1"/>
          <p:nvPr/>
        </p:nvSpPr>
        <p:spPr>
          <a:xfrm>
            <a:off x="7541343" y="1697890"/>
            <a:ext cx="4404850"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There is considerable seasonality in Cab Usage.</a:t>
            </a:r>
          </a:p>
          <a:p>
            <a:endParaRPr lang="en-US" sz="2800" dirty="0">
              <a:solidFill>
                <a:schemeClr val="bg1"/>
              </a:solidFill>
            </a:endParaRPr>
          </a:p>
          <a:p>
            <a:pPr marL="285750" indent="-285750">
              <a:buFont typeface="Arial" panose="020B0604020202020204" pitchFamily="34" charset="0"/>
              <a:buChar char="•"/>
            </a:pPr>
            <a:r>
              <a:rPr lang="en-US" sz="2800" dirty="0">
                <a:solidFill>
                  <a:schemeClr val="bg1"/>
                </a:solidFill>
              </a:rPr>
              <a:t>Cab usage rises almost steadily from February to January of the next year.</a:t>
            </a:r>
          </a:p>
          <a:p>
            <a:pPr marL="285750" indent="-285750">
              <a:buFont typeface="Arial" panose="020B0604020202020204" pitchFamily="34" charset="0"/>
              <a:buChar char="•"/>
            </a:pPr>
            <a:endParaRPr lang="en-US" sz="2800" dirty="0">
              <a:solidFill>
                <a:schemeClr val="bg1"/>
              </a:solidFill>
            </a:endParaRPr>
          </a:p>
          <a:p>
            <a:pPr marL="285750" indent="-285750">
              <a:buFont typeface="Arial" panose="020B0604020202020204" pitchFamily="34" charset="0"/>
              <a:buChar char="•"/>
            </a:pPr>
            <a:r>
              <a:rPr lang="en-US" sz="2800" dirty="0">
                <a:solidFill>
                  <a:schemeClr val="bg1"/>
                </a:solidFill>
              </a:rPr>
              <a:t>Cabs are busiest in January and December, which are generally holiday months.</a:t>
            </a:r>
          </a:p>
        </p:txBody>
      </p:sp>
    </p:spTree>
    <p:extLst>
      <p:ext uri="{BB962C8B-B14F-4D97-AF65-F5344CB8AC3E}">
        <p14:creationId xmlns:p14="http://schemas.microsoft.com/office/powerpoint/2010/main" val="19401436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215</TotalTime>
  <Words>1348</Words>
  <Application>Microsoft Office PowerPoint</Application>
  <PresentationFormat>Widescreen</PresentationFormat>
  <Paragraphs>141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Helvetica Neue</vt:lpstr>
      <vt:lpstr>Lato Extended</vt:lpstr>
      <vt:lpstr>Wingdings</vt:lpstr>
      <vt:lpstr>Office Theme</vt:lpstr>
      <vt:lpstr>PowerPoint Presentation</vt:lpstr>
      <vt:lpstr>   Agenda</vt:lpstr>
      <vt:lpstr> Executive Summary</vt:lpstr>
      <vt:lpstr> Problem Statement</vt:lpstr>
      <vt:lpstr>Approach Taken</vt:lpstr>
      <vt:lpstr>Exploratory Data Analysis</vt:lpstr>
      <vt:lpstr>Customer Preference Analysis</vt:lpstr>
      <vt:lpstr>Seasonality Analysis</vt:lpstr>
      <vt:lpstr>Seasonality Analysis</vt:lpstr>
      <vt:lpstr>Seasonality Analysis</vt:lpstr>
      <vt:lpstr>Profit Analysis</vt:lpstr>
      <vt:lpstr>Profit Analysis</vt:lpstr>
      <vt:lpstr>Profit Analysis</vt:lpstr>
      <vt:lpstr>City Data Analysis</vt:lpstr>
      <vt:lpstr>City Data Analysis</vt:lpstr>
      <vt:lpstr>Profit Analysis</vt:lpstr>
      <vt:lpstr>Customer Retention Analysis</vt:lpstr>
      <vt:lpstr>Mode of Payment Analysis</vt:lpstr>
      <vt:lpstr>Price and Distance Correlation</vt:lpstr>
      <vt:lpstr>Feature Correlation Heatmap</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Gideon Osei Bonsu</dc:creator>
  <cp:lastModifiedBy>Gideon</cp:lastModifiedBy>
  <cp:revision>4</cp:revision>
  <dcterms:created xsi:type="dcterms:W3CDTF">2023-08-28T18:11:00Z</dcterms:created>
  <dcterms:modified xsi:type="dcterms:W3CDTF">2023-08-29T09:28:57Z</dcterms:modified>
</cp:coreProperties>
</file>