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69" r:id="rId4"/>
    <p:sldId id="272" r:id="rId5"/>
    <p:sldId id="271" r:id="rId6"/>
    <p:sldId id="259" r:id="rId7"/>
    <p:sldId id="273" r:id="rId8"/>
    <p:sldId id="274" r:id="rId9"/>
    <p:sldId id="275" r:id="rId10"/>
    <p:sldId id="276" r:id="rId11"/>
    <p:sldId id="277" r:id="rId12"/>
    <p:sldId id="278" r:id="rId13"/>
    <p:sldId id="279" r:id="rId14"/>
    <p:sldId id="280" r:id="rId15"/>
    <p:sldId id="282" r:id="rId16"/>
    <p:sldId id="283" r:id="rId17"/>
    <p:sldId id="284" r:id="rId18"/>
    <p:sldId id="285" r:id="rId19"/>
    <p:sldId id="286" r:id="rId20"/>
    <p:sldId id="28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56"/>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857" y="2380343"/>
            <a:ext cx="8783955" cy="2768600"/>
          </a:xfrm>
          <a:prstGeom prst="rect">
            <a:avLst/>
          </a:prstGeom>
          <a:solidFill>
            <a:srgbClr val="3B3B3B"/>
          </a:solidFill>
        </p:spPr>
        <p:txBody>
          <a:bodyPr wrap="none" rtlCol="0">
            <a:spAutoFit/>
          </a:bodyPr>
          <a:lstStyle/>
          <a:p>
            <a:r>
              <a:rPr lang="en-US" sz="6600" dirty="0">
                <a:solidFill>
                  <a:srgbClr val="FF6600"/>
                </a:solidFill>
              </a:rPr>
              <a:t>Exploratory Data Analysis</a:t>
            </a:r>
          </a:p>
          <a:p>
            <a:pPr algn="l"/>
            <a:r>
              <a:rPr lang="en-US" sz="4000" b="0" i="0" dirty="0">
                <a:solidFill>
                  <a:schemeClr val="bg1">
                    <a:lumMod val="95000"/>
                  </a:schemeClr>
                </a:solidFill>
                <a:effectLst/>
                <a:latin typeface="Arial" panose="020B0604020202020204" pitchFamily="34" charset="0"/>
                <a:cs typeface="Arial" panose="020B0604020202020204" pitchFamily="34" charset="0"/>
              </a:rPr>
              <a:t>G2M insight for Cab Investment firm</a:t>
            </a:r>
            <a:endParaRPr lang="en-US" sz="4000" b="0" i="0" dirty="0">
              <a:solidFill>
                <a:schemeClr val="bg1">
                  <a:lumMod val="95000"/>
                </a:schemeClr>
              </a:solidFill>
              <a:effectLst/>
              <a:latin typeface="Lato Extended"/>
            </a:endParaRPr>
          </a:p>
          <a:p>
            <a:endParaRPr lang="en-US" sz="4000" dirty="0"/>
          </a:p>
          <a:p>
            <a:r>
              <a:rPr lang="en-US" sz="2800" b="1" dirty="0">
                <a:solidFill>
                  <a:schemeClr val="bg1">
                    <a:lumMod val="95000"/>
                  </a:schemeClr>
                </a:solidFill>
              </a:rPr>
              <a:t>Gideon Osei Bonsu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Seasonality Analysis</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a:fillRect/>
          </a:stretch>
        </p:blipFill>
        <p:spPr>
          <a:xfrm>
            <a:off x="0" y="6431301"/>
            <a:ext cx="1654627" cy="500161"/>
          </a:xfrm>
          <a:prstGeom prst="rect">
            <a:avLst/>
          </a:prstGeom>
        </p:spPr>
      </p:pic>
      <p:pic>
        <p:nvPicPr>
          <p:cNvPr id="3" name="Picture 2" descr="A graph of daily cab usage&#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444" y="1251759"/>
            <a:ext cx="9493045" cy="53510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Profit Analysis</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a:fillRect/>
          </a:stretch>
        </p:blipFill>
        <p:spPr>
          <a:xfrm>
            <a:off x="0" y="6431301"/>
            <a:ext cx="1654627" cy="500161"/>
          </a:xfrm>
          <a:prstGeom prst="rect">
            <a:avLst/>
          </a:prstGeom>
        </p:spPr>
      </p:pic>
      <p:pic>
        <p:nvPicPr>
          <p:cNvPr id="13" name="Picture 12" descr="A graph with different colored bars&#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65" y="1300357"/>
            <a:ext cx="7855564" cy="5000625"/>
          </a:xfrm>
          <a:prstGeom prst="rect">
            <a:avLst/>
          </a:prstGeom>
        </p:spPr>
      </p:pic>
      <p:sp>
        <p:nvSpPr>
          <p:cNvPr id="14" name="TextBox 13"/>
          <p:cNvSpPr txBox="1"/>
          <p:nvPr/>
        </p:nvSpPr>
        <p:spPr>
          <a:xfrm>
            <a:off x="8072489" y="1661536"/>
            <a:ext cx="4011151" cy="3785652"/>
          </a:xfrm>
          <a:prstGeom prst="rect">
            <a:avLst/>
          </a:prstGeom>
          <a:noFill/>
        </p:spPr>
        <p:txBody>
          <a:bodyPr wrap="square" rtlCol="0">
            <a:spAutoFit/>
          </a:bodyPr>
          <a:lstStyle/>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The Yellow Cab has its average profits being significantly higher than the Pink Cab’s.</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 From 2016 to 2019, there exists an average profit gap of $89.86 in favor of the Yellow Cab.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Profit Analysis</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a:fillRect/>
          </a:stretch>
        </p:blipFill>
        <p:spPr>
          <a:xfrm>
            <a:off x="0" y="6431301"/>
            <a:ext cx="1654627" cy="500161"/>
          </a:xfrm>
          <a:prstGeom prst="rect">
            <a:avLst/>
          </a:prstGeom>
        </p:spPr>
      </p:pic>
      <p:pic>
        <p:nvPicPr>
          <p:cNvPr id="5" name="Picture 4" descr="A graph with yellow and purple lines&#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52" y="1442362"/>
            <a:ext cx="6905150" cy="4742631"/>
          </a:xfrm>
          <a:prstGeom prst="rect">
            <a:avLst/>
          </a:prstGeom>
        </p:spPr>
      </p:pic>
      <p:sp>
        <p:nvSpPr>
          <p:cNvPr id="3" name="TextBox 2"/>
          <p:cNvSpPr txBox="1"/>
          <p:nvPr/>
        </p:nvSpPr>
        <p:spPr>
          <a:xfrm>
            <a:off x="7229242" y="2859857"/>
            <a:ext cx="5016938" cy="230695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Despite the Yellow Cab's higher annual profits, it experienced a consistent decline in earnings from 2017 to 2019. Conversely, the Pink Cab saw a surge in profits between 2018 and 2019.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Profit Analysis</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a:fillRect/>
          </a:stretch>
        </p:blipFill>
        <p:spPr>
          <a:xfrm>
            <a:off x="0" y="6431301"/>
            <a:ext cx="1654627" cy="500161"/>
          </a:xfrm>
          <a:prstGeom prst="rect">
            <a:avLst/>
          </a:prstGeom>
        </p:spPr>
      </p:pic>
      <p:pic>
        <p:nvPicPr>
          <p:cNvPr id="9" name="Picture 8" descr="A graph of different colored bars&#10;&#10;Description automatically generated with medium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68" y="1300357"/>
            <a:ext cx="7536893" cy="5000625"/>
          </a:xfrm>
          <a:prstGeom prst="rect">
            <a:avLst/>
          </a:prstGeom>
        </p:spPr>
      </p:pic>
      <p:sp>
        <p:nvSpPr>
          <p:cNvPr id="3" name="TextBox 2"/>
          <p:cNvSpPr txBox="1"/>
          <p:nvPr/>
        </p:nvSpPr>
        <p:spPr>
          <a:xfrm>
            <a:off x="7668895" y="1300480"/>
            <a:ext cx="4620260" cy="52622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Both cab services excel in New York and Silicon Valley in terms of average profits. The Yellow Cab stands out further in Dallas, while the Pink Cab thrives in Austin and Miami.</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We will see in the next slides that cities with most users are not necessarily the cities where the companies make the most average profits.</a:t>
            </a:r>
          </a:p>
          <a:p>
            <a:pPr marL="342900" indent="-342900">
              <a:buFont typeface="Arial" panose="020B0604020202020204" pitchFamily="34" charset="0"/>
              <a:buChar char="•"/>
            </a:pPr>
            <a:endParaRPr lang="en-US"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City Data Analysis</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a:fillRect/>
          </a:stretch>
        </p:blipFill>
        <p:spPr>
          <a:xfrm>
            <a:off x="0" y="6431301"/>
            <a:ext cx="1654627" cy="500161"/>
          </a:xfrm>
          <a:prstGeom prst="rect">
            <a:avLst/>
          </a:prstGeom>
        </p:spPr>
      </p:pic>
      <p:sp>
        <p:nvSpPr>
          <p:cNvPr id="3" name="TextBox 2"/>
          <p:cNvSpPr txBox="1"/>
          <p:nvPr/>
        </p:nvSpPr>
        <p:spPr>
          <a:xfrm>
            <a:off x="7941392" y="2859857"/>
            <a:ext cx="4296697"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New York, Chicago, Los Angeles, Washington, DC and Boston are the top 5 cities of operation for these two cab companies, with respect to number of users.</a:t>
            </a:r>
          </a:p>
        </p:txBody>
      </p:sp>
      <p:pic>
        <p:nvPicPr>
          <p:cNvPr id="5" name="Picture 4" descr="A colorful pie chart with tex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42" y="1254616"/>
            <a:ext cx="7715250" cy="52160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City Data Analysis</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a:fillRect/>
          </a:stretch>
        </p:blipFill>
        <p:spPr>
          <a:xfrm>
            <a:off x="0" y="6431301"/>
            <a:ext cx="1654627" cy="500161"/>
          </a:xfrm>
          <a:prstGeom prst="rect">
            <a:avLst/>
          </a:prstGeom>
        </p:spPr>
      </p:pic>
      <p:sp>
        <p:nvSpPr>
          <p:cNvPr id="3" name="TextBox 2"/>
          <p:cNvSpPr txBox="1"/>
          <p:nvPr/>
        </p:nvSpPr>
        <p:spPr>
          <a:xfrm>
            <a:off x="7826477" y="1635872"/>
            <a:ext cx="429669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The two Cab companies have over 30% of the entire population of Washington DC, San Francisco and Boston using their services.</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There is a lot of room for growth, especially considering that they have less than 10% of the people in each of the other cities using their services.</a:t>
            </a:r>
          </a:p>
        </p:txBody>
      </p:sp>
      <p:pic>
        <p:nvPicPr>
          <p:cNvPr id="6" name="Picture 5" descr="A graph of a number of people&#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78" y="1397718"/>
            <a:ext cx="7665474" cy="5000625"/>
          </a:xfrm>
          <a:prstGeom prst="rect">
            <a:avLst/>
          </a:prstGeom>
        </p:spPr>
      </p:pic>
      <p:sp>
        <p:nvSpPr>
          <p:cNvPr id="4" name="Rectangles 3"/>
          <p:cNvSpPr/>
          <p:nvPr/>
        </p:nvSpPr>
        <p:spPr>
          <a:xfrm>
            <a:off x="4064635" y="1734185"/>
            <a:ext cx="75565" cy="22288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Customer Retention Analysis</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a:fillRect/>
          </a:stretch>
        </p:blipFill>
        <p:spPr>
          <a:xfrm>
            <a:off x="0" y="6431301"/>
            <a:ext cx="1654627" cy="500161"/>
          </a:xfrm>
          <a:prstGeom prst="rect">
            <a:avLst/>
          </a:prstGeom>
        </p:spPr>
      </p:pic>
      <p:sp>
        <p:nvSpPr>
          <p:cNvPr id="3" name="TextBox 2"/>
          <p:cNvSpPr txBox="1"/>
          <p:nvPr/>
        </p:nvSpPr>
        <p:spPr>
          <a:xfrm>
            <a:off x="7669121" y="1538752"/>
            <a:ext cx="4522838" cy="489267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5.33% of the Yellow Cab company's customers returned at least 5 times, compared to 4.36% for the Pink Cab.</a:t>
            </a:r>
          </a:p>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3.53% of Yellow Cab customers used the service at least 10 times, while only 0.28% did so for Pink Cab.</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Yellow Cab leads with a 1.99% retention rate for 15+ trips, compared to Pink Cab's 0.01%.</a:t>
            </a:r>
          </a:p>
        </p:txBody>
      </p:sp>
      <p:pic>
        <p:nvPicPr>
          <p:cNvPr id="5" name="Picture 4" descr="A close-up of a table&#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7344" t="15213" r="7055" b="57260"/>
          <a:stretch>
            <a:fillRect/>
          </a:stretch>
        </p:blipFill>
        <p:spPr>
          <a:xfrm>
            <a:off x="156210" y="2187575"/>
            <a:ext cx="7399020" cy="2940050"/>
          </a:xfrm>
          <a:prstGeom prst="rect">
            <a:avLst/>
          </a:prstGeom>
        </p:spPr>
      </p:pic>
      <p:sp>
        <p:nvSpPr>
          <p:cNvPr id="6" name="TextBox 5"/>
          <p:cNvSpPr txBox="1"/>
          <p:nvPr/>
        </p:nvSpPr>
        <p:spPr>
          <a:xfrm>
            <a:off x="95169" y="5127580"/>
            <a:ext cx="7285704" cy="1198880"/>
          </a:xfrm>
          <a:prstGeom prst="rect">
            <a:avLst/>
          </a:prstGeom>
          <a:noFill/>
        </p:spPr>
        <p:txBody>
          <a:bodyPr wrap="square" rtlCol="0">
            <a:spAutoFit/>
          </a:bodyPr>
          <a:lstStyle/>
          <a:p>
            <a:pPr marL="342900" indent="-342900">
              <a:buFont typeface="Wingdings" panose="05000000000000000000" pitchFamily="2" charset="2"/>
              <a:buChar char="v"/>
            </a:pPr>
            <a:endParaRPr lang="en-US" sz="2400" dirty="0">
              <a:solidFill>
                <a:srgbClr val="FF0000"/>
              </a:solidFill>
            </a:endParaRPr>
          </a:p>
          <a:p>
            <a:pPr marL="342900" indent="-342900">
              <a:buFont typeface="Wingdings" panose="05000000000000000000" pitchFamily="2" charset="2"/>
              <a:buChar char="v"/>
            </a:pPr>
            <a:r>
              <a:rPr lang="en-US" sz="2400" dirty="0">
                <a:solidFill>
                  <a:srgbClr val="FF0000"/>
                </a:solidFill>
              </a:rPr>
              <a:t>It's evident that the Yellow Cab demonstrates superior customer retention.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Mode of Payment Analysis</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a:fillRect/>
          </a:stretch>
        </p:blipFill>
        <p:spPr>
          <a:xfrm>
            <a:off x="0" y="6431301"/>
            <a:ext cx="1654627" cy="500161"/>
          </a:xfrm>
          <a:prstGeom prst="rect">
            <a:avLst/>
          </a:prstGeom>
        </p:spPr>
      </p:pic>
      <p:sp>
        <p:nvSpPr>
          <p:cNvPr id="3" name="TextBox 2"/>
          <p:cNvSpPr txBox="1"/>
          <p:nvPr/>
        </p:nvSpPr>
        <p:spPr>
          <a:xfrm>
            <a:off x="7231626" y="1751862"/>
            <a:ext cx="4522838" cy="452310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Cards are the preferred payment mode for customers.</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Cards are used for payment 60% of the time, cash 40% - this is true for both cab companies.</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I suggest maintaining both card and cash payment alternatives since a considerable portion of customers utilize each of these methods.</a:t>
            </a:r>
          </a:p>
        </p:txBody>
      </p:sp>
      <p:pic>
        <p:nvPicPr>
          <p:cNvPr id="9" name="Picture 8" descr="A pie chart with numbers and a circle&#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19053"/>
          <a:stretch>
            <a:fillRect/>
          </a:stretch>
        </p:blipFill>
        <p:spPr>
          <a:xfrm>
            <a:off x="290052" y="1776244"/>
            <a:ext cx="6315147" cy="41624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Price and Distance Correlation</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a:fillRect/>
          </a:stretch>
        </p:blipFill>
        <p:spPr>
          <a:xfrm>
            <a:off x="0" y="6431301"/>
            <a:ext cx="1654627" cy="500161"/>
          </a:xfrm>
          <a:prstGeom prst="rect">
            <a:avLst/>
          </a:prstGeom>
        </p:spPr>
      </p:pic>
      <p:sp>
        <p:nvSpPr>
          <p:cNvPr id="3" name="TextBox 2"/>
          <p:cNvSpPr txBox="1"/>
          <p:nvPr/>
        </p:nvSpPr>
        <p:spPr>
          <a:xfrm>
            <a:off x="7748973" y="3015840"/>
            <a:ext cx="4522838" cy="119888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As expected, there is a positive correlation between Price Charged and Distance travelled.</a:t>
            </a:r>
          </a:p>
        </p:txBody>
      </p:sp>
      <p:pic>
        <p:nvPicPr>
          <p:cNvPr id="5" name="Picture 4" descr="A graph showing a number of red and blue dots&#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52" y="1662654"/>
            <a:ext cx="7510463" cy="42654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3B3B3B"/>
                </a:solidFill>
              </a:rPr>
              <a:t>C</a:t>
            </a: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Feature Correlation Heatmap</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a:fillRect/>
          </a:stretch>
        </p:blipFill>
        <p:spPr>
          <a:xfrm>
            <a:off x="0" y="6431301"/>
            <a:ext cx="1654627" cy="500161"/>
          </a:xfrm>
          <a:prstGeom prst="rect">
            <a:avLst/>
          </a:prstGeom>
        </p:spPr>
      </p:pic>
      <p:sp>
        <p:nvSpPr>
          <p:cNvPr id="3" name="TextBox 2"/>
          <p:cNvSpPr txBox="1"/>
          <p:nvPr/>
        </p:nvSpPr>
        <p:spPr>
          <a:xfrm>
            <a:off x="6659849" y="1538512"/>
            <a:ext cx="5276512"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As expected, there is a strong correlation between Population and Users, as well as between Distance Travelled, Cost of Trip and Price Charged.</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Again, there is a strong correlation between Transaction ID and the Years of the transactions. </a:t>
            </a:r>
          </a:p>
          <a:p>
            <a:pPr marL="800100" lvl="1" indent="-342900">
              <a:buFont typeface="Wingdings" panose="05000000000000000000" pitchFamily="2" charset="2"/>
              <a:buChar char="§"/>
            </a:pPr>
            <a:r>
              <a:rPr lang="en-US" sz="2400" dirty="0">
                <a:solidFill>
                  <a:schemeClr val="bg1"/>
                </a:solidFill>
              </a:rPr>
              <a:t>- A transaction at a later date would comprise of a greater number for its Transaction ID.</a:t>
            </a:r>
          </a:p>
          <a:p>
            <a:pPr marL="800100" lvl="1" indent="-342900">
              <a:buFont typeface="Wingdings" panose="05000000000000000000" pitchFamily="2" charset="2"/>
              <a:buChar char="§"/>
            </a:pPr>
            <a:endParaRPr lang="en-US" sz="2400" dirty="0">
              <a:solidFill>
                <a:schemeClr val="bg1"/>
              </a:solidFill>
            </a:endParaRPr>
          </a:p>
        </p:txBody>
      </p:sp>
      <p:pic>
        <p:nvPicPr>
          <p:cNvPr id="6" name="Picture 5" descr="A screenshot of a graph&#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93" y="1283822"/>
            <a:ext cx="6358063" cy="51369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rot="5400000">
            <a:off x="538317" y="5626512"/>
            <a:ext cx="693172" cy="1769806"/>
          </a:xfrm>
          <a:prstGeom prst="rect">
            <a:avLst/>
          </a:prstGeom>
          <a:solidFill>
            <a:srgbClr val="3B3B3B"/>
          </a:solidFill>
        </p:spPr>
        <p:txBody>
          <a:bodyPr vert="vert270" lIns="91440" tIns="45720" rIns="91440" bIns="45720" rtlCol="0" anchor="t" anchorCtr="0">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5781" b="23784"/>
          <a:stretch>
            <a:fillRect/>
          </a:stretch>
        </p:blipFill>
        <p:spPr>
          <a:xfrm>
            <a:off x="31955" y="6299814"/>
            <a:ext cx="1654627" cy="501445"/>
          </a:xfrm>
          <a:prstGeom prst="rect">
            <a:avLst/>
          </a:prstGeom>
        </p:spPr>
      </p:pic>
      <p:sp>
        <p:nvSpPr>
          <p:cNvPr id="6" name="Title 5"/>
          <p:cNvSpPr>
            <a:spLocks noGrp="1"/>
          </p:cNvSpPr>
          <p:nvPr>
            <p:ph type="title"/>
          </p:nvPr>
        </p:nvSpPr>
        <p:spPr>
          <a:xfrm>
            <a:off x="0" y="0"/>
            <a:ext cx="12192000" cy="1325563"/>
          </a:xfrm>
          <a:solidFill>
            <a:schemeClr val="accent2">
              <a:lumMod val="75000"/>
            </a:schemeClr>
          </a:solidFill>
        </p:spPr>
        <p:txBody>
          <a:bodyPr>
            <a:normAutofit/>
          </a:bodyPr>
          <a:lstStyle/>
          <a:p>
            <a:pPr algn="ctr"/>
            <a:r>
              <a:rPr lang="en-US" sz="6000" b="1" dirty="0">
                <a:solidFill>
                  <a:srgbClr val="3B3B3B"/>
                </a:solidFill>
              </a:rPr>
              <a:t>Recommendations</a:t>
            </a:r>
          </a:p>
        </p:txBody>
      </p:sp>
      <p:sp>
        <p:nvSpPr>
          <p:cNvPr id="10" name="TextBox 9"/>
          <p:cNvSpPr txBox="1"/>
          <p:nvPr/>
        </p:nvSpPr>
        <p:spPr>
          <a:xfrm>
            <a:off x="294968" y="1584446"/>
            <a:ext cx="11523406" cy="5146675"/>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000000"/>
                </a:solidFill>
                <a:effectLst/>
                <a:latin typeface="Helvetica Neue"/>
              </a:rPr>
              <a:t>The Cab companies collectively serve more than 30% of the total population in Washington DC, San Francisco, and Boston. Nevertheless, there exists significant potential for expansion, particularly given that their service utilization remains below 10% of the population in each of the other cities. </a:t>
            </a:r>
          </a:p>
          <a:p>
            <a:endParaRPr lang="en-US" dirty="0">
              <a:solidFill>
                <a:srgbClr val="000000"/>
              </a:solidFill>
              <a:effectLst/>
              <a:latin typeface="Helvetica Neue"/>
            </a:endParaRPr>
          </a:p>
          <a:p>
            <a:pPr marL="342900" indent="-342900">
              <a:buFont typeface="Arial" panose="020B0604020202020204" pitchFamily="34" charset="0"/>
              <a:buChar char="•"/>
            </a:pPr>
            <a:r>
              <a:rPr lang="en-US" dirty="0">
                <a:solidFill>
                  <a:srgbClr val="000000"/>
                </a:solidFill>
                <a:effectLst/>
                <a:latin typeface="Helvetica Neue"/>
              </a:rPr>
              <a:t>I recommend that XYZ consider investing in the Yellow Cab company for the following reasons:</a:t>
            </a:r>
          </a:p>
          <a:p>
            <a:pPr>
              <a:lnSpc>
                <a:spcPct val="25000"/>
              </a:lnSpc>
            </a:pPr>
            <a:endParaRPr lang="en-US" dirty="0">
              <a:solidFill>
                <a:srgbClr val="000000"/>
              </a:solidFill>
              <a:effectLst/>
              <a:latin typeface="Helvetica Neue"/>
            </a:endParaRPr>
          </a:p>
          <a:p>
            <a:pPr marL="800100" lvl="1" indent="-342900">
              <a:buFont typeface="Wingdings" panose="05000000000000000000" pitchFamily="2" charset="2"/>
              <a:buChar char="q"/>
            </a:pPr>
            <a:r>
              <a:rPr lang="en-US" dirty="0">
                <a:solidFill>
                  <a:srgbClr val="000000"/>
                </a:solidFill>
                <a:effectLst/>
                <a:latin typeface="Helvetica Neue"/>
              </a:rPr>
              <a:t>The Yellow Cab company demonstrates a significantly higher customer retention rate compared to the Pink Cab. This suggests that even in challenging times, the Yellow Cab is more likely to thrive due to its strong customer loyalty.</a:t>
            </a:r>
          </a:p>
          <a:p>
            <a:pPr marL="800100" lvl="1" indent="-342900">
              <a:buFont typeface="Wingdings" panose="05000000000000000000" pitchFamily="2" charset="2"/>
              <a:buChar char="q"/>
            </a:pPr>
            <a:r>
              <a:rPr lang="en-US" dirty="0">
                <a:solidFill>
                  <a:srgbClr val="000000"/>
                </a:solidFill>
                <a:effectLst/>
                <a:latin typeface="Helvetica Neue"/>
              </a:rPr>
              <a:t>The Yellow Cab is the preferred choice for the majority of customers, accounting for 76.43% of all cab journeys, surpassing the Pink Cab's share of 23.57%.</a:t>
            </a:r>
          </a:p>
          <a:p>
            <a:pPr marL="800100" lvl="1" indent="-342900">
              <a:buFont typeface="Wingdings" panose="05000000000000000000" pitchFamily="2" charset="2"/>
              <a:buChar char="q"/>
            </a:pPr>
            <a:r>
              <a:rPr lang="en-US" dirty="0">
                <a:solidFill>
                  <a:srgbClr val="000000"/>
                </a:solidFill>
                <a:effectLst/>
                <a:latin typeface="Helvetica Neue"/>
              </a:rPr>
              <a:t>The Yellow Cab achieves notably higher average profits. Over the course of four years,there is an average profit difference of $89.86 in favor of the Yellow Cab.</a:t>
            </a:r>
          </a:p>
          <a:p>
            <a:pPr marL="285750" indent="-285750">
              <a:buFont typeface="Arial" panose="020B0604020202020204" pitchFamily="34" charset="0"/>
              <a:buChar char="•"/>
            </a:pPr>
            <a:r>
              <a:rPr lang="en-US" dirty="0">
                <a:solidFill>
                  <a:srgbClr val="000000"/>
                </a:solidFill>
                <a:effectLst/>
                <a:latin typeface="Helvetica Neue"/>
              </a:rPr>
              <a:t>Notable Drawback:</a:t>
            </a:r>
          </a:p>
          <a:p>
            <a:pPr marL="742950" lvl="1" indent="-285750">
              <a:buFont typeface="Wingdings" panose="05000000000000000000" pitchFamily="2" charset="2"/>
              <a:buChar char="q"/>
            </a:pPr>
            <a:r>
              <a:rPr lang="en-US" dirty="0">
                <a:solidFill>
                  <a:srgbClr val="000000"/>
                </a:solidFill>
                <a:effectLst/>
                <a:latin typeface="Helvetica Neue"/>
              </a:rPr>
              <a:t>While the Yellow Cab has significantly higher annual profits, its earnings have exhibited a consistent decline from 2017 to 2019. In contrast, the Pink Cab saw a notable upswing in profits between 2018 and 2019.</a:t>
            </a:r>
          </a:p>
          <a:p>
            <a:endParaRPr lang="en-US" dirty="0">
              <a:solidFill>
                <a:srgbClr val="000000"/>
              </a:solidFill>
              <a:effectLst/>
              <a:latin typeface="Helvetica Neue"/>
            </a:endParaRPr>
          </a:p>
          <a:p>
            <a:endParaRPr lang="en-US" dirty="0">
              <a:solidFill>
                <a:srgbClr val="000000"/>
              </a:solidFill>
              <a:effectLst/>
              <a:latin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p:cNvSpPr>
            <a:spLocks noGrp="1"/>
          </p:cNvSpPr>
          <p:nvPr>
            <p:ph type="subTitle" idx="1"/>
          </p:nvPr>
        </p:nvSpPr>
        <p:spPr>
          <a:xfrm>
            <a:off x="890339" y="4636008"/>
            <a:ext cx="3734014" cy="1572768"/>
          </a:xfrm>
        </p:spPr>
        <p:txBody>
          <a:bodyPr>
            <a:normAutofit/>
          </a:bodyPr>
          <a:lstStyle/>
          <a:p>
            <a:pPr algn="l"/>
            <a:r>
              <a:rPr lang="en-US" dirty="0"/>
              <a:t>Thank You</a:t>
            </a:r>
          </a:p>
          <a:p>
            <a:pPr algn="l"/>
            <a:endParaRPr lang="en-US" dirty="0"/>
          </a:p>
        </p:txBody>
      </p:sp>
      <p:sp>
        <p:nvSpPr>
          <p:cNvPr id="13" name="sketchy line"/>
          <p:cNvSpPr>
            <a:spLocks noGrp="1" noRot="1" noChangeAspect="1" noMove="1" noResize="1" noEditPoints="1" noAdjustHandles="1" noChangeArrowheads="1" noChangeShapeType="1" noTextEdit="1"/>
          </p:cNvSpPr>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earing a tie&#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t="2373" r="2" b="16375"/>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1152072" y="-1152070"/>
            <a:ext cx="3428998" cy="5733142"/>
          </a:xfrm>
          <a:solidFill>
            <a:srgbClr val="3B3B3B"/>
          </a:solidFill>
        </p:spPr>
        <p:txBody>
          <a:bodyPr vert="vert270" anchor="t" anchorCtr="0"/>
          <a:lstStyle/>
          <a:p>
            <a:br>
              <a:rPr lang="en-US" dirty="0"/>
            </a:br>
            <a:r>
              <a:rPr lang="en-US" b="1" dirty="0">
                <a:solidFill>
                  <a:srgbClr val="FF6600"/>
                </a:solidFill>
              </a:rPr>
              <a:t>Executive Summary</a:t>
            </a:r>
          </a:p>
        </p:txBody>
      </p:sp>
      <p:sp>
        <p:nvSpPr>
          <p:cNvPr id="5"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68"/>
            <a:ext cx="1654627" cy="994232"/>
          </a:xfrm>
          <a:prstGeom prst="rect">
            <a:avLst/>
          </a:prstGeom>
        </p:spPr>
      </p:pic>
      <p:sp>
        <p:nvSpPr>
          <p:cNvPr id="7" name="Subtitle 6"/>
          <p:cNvSpPr>
            <a:spLocks noGrp="1"/>
          </p:cNvSpPr>
          <p:nvPr>
            <p:ph type="subTitle" idx="1"/>
          </p:nvPr>
        </p:nvSpPr>
        <p:spPr>
          <a:xfrm>
            <a:off x="5733142" y="0"/>
            <a:ext cx="6458858" cy="6858000"/>
          </a:xfrm>
          <a:solidFill>
            <a:schemeClr val="accent2">
              <a:lumMod val="75000"/>
            </a:schemeClr>
          </a:solidFill>
        </p:spPr>
        <p:txBody>
          <a:bodyPr>
            <a:normAutofit/>
          </a:bodyPr>
          <a:lstStyle/>
          <a:p>
            <a:pPr marL="342900" indent="-342900" algn="l">
              <a:buFont typeface="Arial" panose="020B0604020202020204" pitchFamily="34" charset="0"/>
              <a:buChar char="•"/>
            </a:pPr>
            <a:endParaRPr lang="en-US" dirty="0">
              <a:solidFill>
                <a:schemeClr val="bg1">
                  <a:lumMod val="95000"/>
                </a:schemeClr>
              </a:solidFill>
              <a:cs typeface="+mn-lt"/>
            </a:endParaRPr>
          </a:p>
          <a:p>
            <a:pPr marL="342900" indent="-342900" algn="l">
              <a:buFont typeface="Arial" panose="020B0604020202020204" pitchFamily="34" charset="0"/>
              <a:buChar char="•"/>
            </a:pPr>
            <a:r>
              <a:rPr lang="en-US" dirty="0">
                <a:solidFill>
                  <a:schemeClr val="bg1">
                    <a:lumMod val="95000"/>
                  </a:schemeClr>
                </a:solidFill>
                <a:cs typeface="+mn-lt"/>
              </a:rPr>
              <a:t>The two cab companies have a lot of potential for growth.</a:t>
            </a:r>
          </a:p>
          <a:p>
            <a:pPr marL="457200" indent="-457200" algn="l">
              <a:buFont typeface="Arial" panose="020B0604020202020204" pitchFamily="34" charset="0"/>
              <a:buChar char="•"/>
            </a:pPr>
            <a:endParaRPr lang="en-US" dirty="0">
              <a:solidFill>
                <a:schemeClr val="bg1">
                  <a:lumMod val="95000"/>
                </a:schemeClr>
              </a:solidFill>
              <a:cs typeface="+mn-lt"/>
            </a:endParaRPr>
          </a:p>
          <a:p>
            <a:pPr marL="342900" indent="-342900" algn="l">
              <a:buFont typeface="Arial" panose="020B0604020202020204" pitchFamily="34" charset="0"/>
              <a:buChar char="•"/>
            </a:pPr>
            <a:r>
              <a:rPr lang="en-US" b="0" i="0" dirty="0">
                <a:solidFill>
                  <a:schemeClr val="bg1">
                    <a:lumMod val="95000"/>
                  </a:schemeClr>
                </a:solidFill>
                <a:effectLst/>
                <a:cs typeface="+mn-lt"/>
              </a:rPr>
              <a:t>The companies have a much larger presence in Washington DC, San Francisco, and Boston, serving over 30% of the population in these cities.</a:t>
            </a:r>
          </a:p>
          <a:p>
            <a:pPr marL="342900" indent="-342900" algn="l">
              <a:buFont typeface="Arial" panose="020B0604020202020204" pitchFamily="34" charset="0"/>
              <a:buChar char="•"/>
            </a:pPr>
            <a:endParaRPr lang="en-US" b="0" i="0" dirty="0">
              <a:solidFill>
                <a:schemeClr val="bg1">
                  <a:lumMod val="95000"/>
                </a:schemeClr>
              </a:solidFill>
              <a:effectLst/>
              <a:cs typeface="+mn-lt"/>
            </a:endParaRPr>
          </a:p>
          <a:p>
            <a:pPr marL="342900" indent="-342900" algn="l">
              <a:buFont typeface="Arial" panose="020B0604020202020204" pitchFamily="34" charset="0"/>
              <a:buChar char="•"/>
            </a:pPr>
            <a:r>
              <a:rPr lang="en-US" dirty="0">
                <a:solidFill>
                  <a:schemeClr val="bg1">
                    <a:lumMod val="95000"/>
                  </a:schemeClr>
                </a:solidFill>
                <a:cs typeface="+mn-lt"/>
              </a:rPr>
              <a:t>The Yellow Cab company has secured greater profits.</a:t>
            </a:r>
          </a:p>
          <a:p>
            <a:pPr marL="342900" indent="-342900" algn="l">
              <a:buFont typeface="Arial" panose="020B0604020202020204" pitchFamily="34" charset="0"/>
              <a:buChar char="•"/>
            </a:pPr>
            <a:endParaRPr lang="en-US" dirty="0">
              <a:solidFill>
                <a:schemeClr val="bg1">
                  <a:lumMod val="95000"/>
                </a:schemeClr>
              </a:solidFill>
              <a:cs typeface="+mn-lt"/>
            </a:endParaRPr>
          </a:p>
          <a:p>
            <a:pPr marL="342900" indent="-342900" algn="l">
              <a:buFont typeface="Arial" panose="020B0604020202020204" pitchFamily="34" charset="0"/>
              <a:buChar char="•"/>
            </a:pPr>
            <a:r>
              <a:rPr lang="en-US" dirty="0">
                <a:solidFill>
                  <a:schemeClr val="bg1">
                    <a:lumMod val="95000"/>
                  </a:schemeClr>
                </a:solidFill>
                <a:cs typeface="+mn-lt"/>
              </a:rPr>
              <a:t>The Pink Cab company has had a better average profit trend since 2018.</a:t>
            </a:r>
          </a:p>
          <a:p>
            <a:pPr marL="342900" indent="-342900" algn="l">
              <a:buFont typeface="Arial" panose="020B0604020202020204" pitchFamily="34" charset="0"/>
              <a:buChar char="•"/>
            </a:pPr>
            <a:endParaRPr lang="en-US" dirty="0">
              <a:solidFill>
                <a:schemeClr val="bg1">
                  <a:lumMod val="95000"/>
                </a:schemeClr>
              </a:solidFill>
              <a:cs typeface="+mn-lt"/>
            </a:endParaRPr>
          </a:p>
          <a:p>
            <a:pPr marL="342900" indent="-342900" algn="l">
              <a:buFont typeface="Arial" panose="020B0604020202020204" pitchFamily="34" charset="0"/>
              <a:buChar char="•"/>
            </a:pPr>
            <a:r>
              <a:rPr lang="en-US" dirty="0">
                <a:solidFill>
                  <a:schemeClr val="bg1">
                    <a:lumMod val="95000"/>
                  </a:schemeClr>
                </a:solidFill>
                <a:cs typeface="+mn-lt"/>
              </a:rPr>
              <a:t>The Yellow Cab company has better customer retention.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1152072" y="-1152070"/>
            <a:ext cx="3428998" cy="5733142"/>
          </a:xfrm>
          <a:solidFill>
            <a:srgbClr val="3B3B3B"/>
          </a:solidFill>
        </p:spPr>
        <p:txBody>
          <a:bodyPr vert="vert270" anchor="t" anchorCtr="0"/>
          <a:lstStyle/>
          <a:p>
            <a:br>
              <a:rPr lang="en-US" dirty="0">
                <a:solidFill>
                  <a:srgbClr val="FF6600"/>
                </a:solidFill>
              </a:rPr>
            </a:br>
            <a:r>
              <a:rPr lang="en-US" dirty="0">
                <a:solidFill>
                  <a:srgbClr val="FF6600"/>
                </a:solidFill>
              </a:rPr>
              <a:t>Problem Statement</a:t>
            </a:r>
            <a:endParaRPr lang="en-US" b="1" dirty="0">
              <a:solidFill>
                <a:srgbClr val="FF6600"/>
              </a:solidFill>
            </a:endParaRPr>
          </a:p>
        </p:txBody>
      </p:sp>
      <p:sp>
        <p:nvSpPr>
          <p:cNvPr id="5"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68"/>
            <a:ext cx="1654627" cy="994232"/>
          </a:xfrm>
          <a:prstGeom prst="rect">
            <a:avLst/>
          </a:prstGeom>
        </p:spPr>
      </p:pic>
      <p:sp>
        <p:nvSpPr>
          <p:cNvPr id="7" name="Subtitle 6"/>
          <p:cNvSpPr>
            <a:spLocks noGrp="1"/>
          </p:cNvSpPr>
          <p:nvPr>
            <p:ph type="subTitle" idx="1"/>
          </p:nvPr>
        </p:nvSpPr>
        <p:spPr>
          <a:xfrm>
            <a:off x="5733142" y="0"/>
            <a:ext cx="6458858" cy="6858000"/>
          </a:xfrm>
          <a:solidFill>
            <a:schemeClr val="accent2">
              <a:lumMod val="75000"/>
            </a:schemeClr>
          </a:solidFill>
        </p:spPr>
        <p:txBody>
          <a:bodyPr>
            <a:normAutofit/>
          </a:bodyPr>
          <a:lstStyle/>
          <a:p>
            <a:pPr marL="342900" indent="-342900" algn="l">
              <a:buFont typeface="Arial" panose="020B0604020202020204" pitchFamily="34" charset="0"/>
              <a:buChar char="•"/>
            </a:pPr>
            <a:endParaRPr lang="en-US" dirty="0">
              <a:solidFill>
                <a:schemeClr val="bg1">
                  <a:lumMod val="95000"/>
                </a:schemeClr>
              </a:solidFill>
            </a:endParaRPr>
          </a:p>
          <a:p>
            <a:pPr algn="l"/>
            <a:endParaRPr lang="en-US" dirty="0">
              <a:solidFill>
                <a:schemeClr val="bg1">
                  <a:lumMod val="95000"/>
                </a:schemeClr>
              </a:solidFill>
            </a:endParaRPr>
          </a:p>
          <a:p>
            <a:pPr marL="342900" indent="-342900" algn="l">
              <a:buFont typeface="Arial" panose="020B0604020202020204" pitchFamily="34" charset="0"/>
              <a:buChar char="•"/>
            </a:pPr>
            <a:r>
              <a:rPr lang="en-US" dirty="0">
                <a:solidFill>
                  <a:schemeClr val="bg1">
                    <a:lumMod val="95000"/>
                  </a:schemeClr>
                </a:solidFill>
              </a:rPr>
              <a:t>XYZ is a private firm in the US. Due to remarkable growth in the cab industry in the last few years, and multiple key players in the market, it is planning for an investment in the cab industry. As per their Go-to-Market (G2M) strategy, they want to understand the market before taking any further steps.</a:t>
            </a:r>
          </a:p>
          <a:p>
            <a:pPr algn="l"/>
            <a:endParaRPr lang="en-US" dirty="0">
              <a:solidFill>
                <a:schemeClr val="bg1">
                  <a:lumMod val="95000"/>
                </a:schemeClr>
              </a:solidFill>
            </a:endParaRPr>
          </a:p>
          <a:p>
            <a:pPr marL="342900" indent="-342900" algn="l">
              <a:buFont typeface="Arial" panose="020B0604020202020204" pitchFamily="34" charset="0"/>
              <a:buChar char="•"/>
            </a:pPr>
            <a:r>
              <a:rPr lang="en-US" dirty="0">
                <a:solidFill>
                  <a:schemeClr val="bg1">
                    <a:lumMod val="95000"/>
                  </a:schemeClr>
                </a:solidFill>
              </a:rPr>
              <a:t>Having been provided with multiple datasets that contain information on 2 cab companies from 31/01/2016 to 31/12/2018, XYZ is interested in using actionable insights derived from my analysis to help them identify the right company to commit to investing 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rot="5400000">
            <a:off x="10966922" y="5629687"/>
            <a:ext cx="693172" cy="1769806"/>
          </a:xfrm>
          <a:prstGeom prst="rect">
            <a:avLst/>
          </a:prstGeom>
          <a:solidFill>
            <a:srgbClr val="3B3B3B"/>
          </a:solidFill>
        </p:spPr>
        <p:txBody>
          <a:bodyPr vert="vert270" lIns="91440" tIns="45720" rIns="91440" bIns="45720" rtlCol="0" anchor="t" anchorCtr="0">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5781" b="23784"/>
          <a:stretch>
            <a:fillRect/>
          </a:stretch>
        </p:blipFill>
        <p:spPr>
          <a:xfrm>
            <a:off x="10460560" y="6302989"/>
            <a:ext cx="1654627" cy="501445"/>
          </a:xfrm>
          <a:prstGeom prst="rect">
            <a:avLst/>
          </a:prstGeom>
        </p:spPr>
      </p:pic>
      <p:sp>
        <p:nvSpPr>
          <p:cNvPr id="6" name="Title 5"/>
          <p:cNvSpPr>
            <a:spLocks noGrp="1"/>
          </p:cNvSpPr>
          <p:nvPr>
            <p:ph type="title"/>
          </p:nvPr>
        </p:nvSpPr>
        <p:spPr>
          <a:xfrm>
            <a:off x="0" y="0"/>
            <a:ext cx="12192000" cy="1325563"/>
          </a:xfrm>
          <a:solidFill>
            <a:schemeClr val="accent2">
              <a:lumMod val="75000"/>
            </a:schemeClr>
          </a:solidFill>
        </p:spPr>
        <p:txBody>
          <a:bodyPr>
            <a:normAutofit/>
          </a:bodyPr>
          <a:lstStyle/>
          <a:p>
            <a:pPr algn="ctr"/>
            <a:r>
              <a:rPr lang="en-US" sz="6000" b="1" dirty="0">
                <a:solidFill>
                  <a:srgbClr val="3B3B3B"/>
                </a:solidFill>
              </a:rPr>
              <a:t>Approach Taken</a:t>
            </a:r>
          </a:p>
        </p:txBody>
      </p:sp>
      <p:sp>
        <p:nvSpPr>
          <p:cNvPr id="10" name="TextBox 9"/>
          <p:cNvSpPr txBox="1"/>
          <p:nvPr/>
        </p:nvSpPr>
        <p:spPr>
          <a:xfrm>
            <a:off x="314961" y="1173163"/>
            <a:ext cx="10515599" cy="5631180"/>
          </a:xfrm>
          <a:prstGeom prst="rect">
            <a:avLst/>
          </a:prstGeom>
          <a:noFill/>
        </p:spPr>
        <p:txBody>
          <a:bodyPr wrap="square" rtlCol="0">
            <a:spAutoFit/>
          </a:bodyPr>
          <a:lstStyle/>
          <a:p>
            <a:endParaRPr lang="en-US" sz="2000" dirty="0">
              <a:solidFill>
                <a:srgbClr val="000000"/>
              </a:solidFill>
              <a:effectLst/>
              <a:latin typeface="Calibri" panose="020F0502020204030204" charset="0"/>
              <a:cs typeface="Calibri" panose="020F0502020204030204" charset="0"/>
            </a:endParaRPr>
          </a:p>
          <a:p>
            <a:r>
              <a:rPr lang="en-US" sz="2000" dirty="0">
                <a:solidFill>
                  <a:srgbClr val="000000"/>
                </a:solidFill>
                <a:effectLst/>
                <a:latin typeface="Calibri" panose="020F0502020204030204" charset="0"/>
                <a:cs typeface="Calibri" panose="020F0502020204030204" charset="0"/>
              </a:rPr>
              <a:t>The steps below were taken to examine the data: </a:t>
            </a:r>
            <a:endParaRPr lang="en-US" sz="2000" dirty="0">
              <a:latin typeface="Calibri" panose="020F0502020204030204" charset="0"/>
              <a:cs typeface="Calibri" panose="020F0502020204030204" charset="0"/>
            </a:endParaRPr>
          </a:p>
          <a:p>
            <a:pPr marL="342900" indent="-342900">
              <a:buFont typeface="Arial" panose="020B0604020202020204" pitchFamily="34" charset="0"/>
              <a:buChar char="•"/>
            </a:pPr>
            <a:r>
              <a:rPr lang="en-US" sz="2000" b="1" dirty="0">
                <a:solidFill>
                  <a:srgbClr val="000000"/>
                </a:solidFill>
                <a:effectLst/>
                <a:latin typeface="Calibri" panose="020F0502020204030204" charset="0"/>
                <a:cs typeface="Calibri" panose="020F0502020204030204" charset="0"/>
              </a:rPr>
              <a:t>Ask</a:t>
            </a:r>
            <a:r>
              <a:rPr lang="en-US" sz="2000" dirty="0">
                <a:solidFill>
                  <a:srgbClr val="000000"/>
                </a:solidFill>
                <a:effectLst/>
                <a:latin typeface="Calibri" panose="020F0502020204030204" charset="0"/>
                <a:cs typeface="Calibri" panose="020F0502020204030204" charset="0"/>
              </a:rPr>
              <a:t>:  In this phase, I posed crucial questions regarding the purpose of the analysis and the desired outcomes from the customer.</a:t>
            </a:r>
          </a:p>
          <a:p>
            <a:pPr marL="342900" indent="-342900">
              <a:buFont typeface="Arial" panose="020B0604020202020204" pitchFamily="34" charset="0"/>
              <a:buChar char="•"/>
            </a:pPr>
            <a:r>
              <a:rPr lang="en-US" sz="2000" b="1" dirty="0">
                <a:solidFill>
                  <a:srgbClr val="000000"/>
                </a:solidFill>
                <a:effectLst/>
                <a:latin typeface="Calibri" panose="020F0502020204030204" charset="0"/>
                <a:cs typeface="Calibri" panose="020F0502020204030204" charset="0"/>
              </a:rPr>
              <a:t>Prepare</a:t>
            </a:r>
            <a:r>
              <a:rPr lang="en-US" sz="2000" dirty="0">
                <a:solidFill>
                  <a:srgbClr val="000000"/>
                </a:solidFill>
                <a:effectLst/>
                <a:latin typeface="Calibri" panose="020F0502020204030204" charset="0"/>
                <a:cs typeface="Calibri" panose="020F0502020204030204" charset="0"/>
              </a:rPr>
              <a:t>: This is when I imported the necessary libraries and loaded the datasets. </a:t>
            </a:r>
          </a:p>
          <a:p>
            <a:pPr marL="342900" indent="-342900">
              <a:lnSpc>
                <a:spcPct val="50000"/>
              </a:lnSpc>
              <a:buFont typeface="Arial" panose="020B0604020202020204" pitchFamily="34" charset="0"/>
              <a:buChar char="•"/>
            </a:pPr>
            <a:endParaRPr lang="en-US" sz="2000" dirty="0">
              <a:latin typeface="Calibri" panose="020F0502020204030204" charset="0"/>
              <a:cs typeface="Calibri" panose="020F0502020204030204" charset="0"/>
            </a:endParaRPr>
          </a:p>
          <a:p>
            <a:pPr marL="342900" indent="-342900">
              <a:buFont typeface="Arial" panose="020B0604020202020204" pitchFamily="34" charset="0"/>
              <a:buChar char="•"/>
            </a:pPr>
            <a:r>
              <a:rPr lang="en-US" sz="2000" b="1" dirty="0">
                <a:solidFill>
                  <a:srgbClr val="000000"/>
                </a:solidFill>
                <a:effectLst/>
                <a:latin typeface="Calibri" panose="020F0502020204030204" charset="0"/>
                <a:cs typeface="Calibri" panose="020F0502020204030204" charset="0"/>
              </a:rPr>
              <a:t>Process</a:t>
            </a:r>
            <a:r>
              <a:rPr lang="en-US" sz="2000" dirty="0">
                <a:solidFill>
                  <a:srgbClr val="000000"/>
                </a:solidFill>
                <a:effectLst/>
                <a:latin typeface="Calibri" panose="020F0502020204030204" charset="0"/>
                <a:cs typeface="Calibri" panose="020F0502020204030204" charset="0"/>
              </a:rPr>
              <a:t>: At this stage, I performed data cleaning, which involved identifying and handling null values and empty cells, standardizing column names, and consolidating datasets to create a unified and comprehensive dataset. Additionally, numeric date values (e.g., 54690) were transformed into a date format using January 1, 1900 as the reference date.</a:t>
            </a:r>
          </a:p>
          <a:p>
            <a:pPr indent="0">
              <a:buFont typeface="Arial" panose="020B0604020202020204" pitchFamily="34" charset="0"/>
              <a:buNone/>
            </a:pPr>
            <a:endParaRPr lang="en-US" sz="2000" dirty="0">
              <a:solidFill>
                <a:srgbClr val="000000"/>
              </a:solidFill>
              <a:effectLst/>
              <a:latin typeface="Calibri" panose="020F0502020204030204" charset="0"/>
              <a:cs typeface="Calibri" panose="020F0502020204030204" charset="0"/>
            </a:endParaRPr>
          </a:p>
          <a:p>
            <a:pPr marL="342900" indent="-342900">
              <a:buFont typeface="Arial" panose="020B0604020202020204" pitchFamily="34" charset="0"/>
              <a:buChar char="•"/>
            </a:pPr>
            <a:r>
              <a:rPr lang="en-US" sz="2000" b="1" dirty="0">
                <a:solidFill>
                  <a:srgbClr val="000000"/>
                </a:solidFill>
                <a:effectLst/>
                <a:latin typeface="Calibri" panose="020F0502020204030204" charset="0"/>
                <a:cs typeface="Calibri" panose="020F0502020204030204" charset="0"/>
              </a:rPr>
              <a:t>Analyze</a:t>
            </a:r>
            <a:r>
              <a:rPr lang="en-US" sz="2000" dirty="0">
                <a:solidFill>
                  <a:srgbClr val="000000"/>
                </a:solidFill>
                <a:effectLst/>
                <a:latin typeface="Calibri" panose="020F0502020204030204" charset="0"/>
                <a:cs typeface="Calibri" panose="020F0502020204030204" charset="0"/>
              </a:rPr>
              <a:t>: During this phase, I examined the different columns, employing various analytical techniques to extract meaningful insights from the data.</a:t>
            </a:r>
          </a:p>
          <a:p>
            <a:pPr marL="342900" indent="-342900">
              <a:lnSpc>
                <a:spcPct val="50000"/>
              </a:lnSpc>
              <a:buFont typeface="Arial" panose="020B0604020202020204" pitchFamily="34" charset="0"/>
              <a:buChar char="•"/>
            </a:pPr>
            <a:endParaRPr lang="en-US" sz="2000" dirty="0">
              <a:latin typeface="Calibri" panose="020F0502020204030204" charset="0"/>
              <a:cs typeface="Calibri" panose="020F0502020204030204" charset="0"/>
            </a:endParaRPr>
          </a:p>
          <a:p>
            <a:pPr marL="342900" indent="-342900">
              <a:buFont typeface="Arial" panose="020B0604020202020204" pitchFamily="34" charset="0"/>
              <a:buChar char="•"/>
            </a:pPr>
            <a:r>
              <a:rPr lang="en-US" sz="2000" b="1" dirty="0">
                <a:solidFill>
                  <a:srgbClr val="000000"/>
                </a:solidFill>
                <a:effectLst/>
                <a:latin typeface="Calibri" panose="020F0502020204030204" charset="0"/>
                <a:cs typeface="Calibri" panose="020F0502020204030204" charset="0"/>
              </a:rPr>
              <a:t>Share</a:t>
            </a:r>
            <a:r>
              <a:rPr lang="en-US" sz="2000" dirty="0">
                <a:solidFill>
                  <a:srgbClr val="000000"/>
                </a:solidFill>
                <a:effectLst/>
                <a:latin typeface="Calibri" panose="020F0502020204030204" charset="0"/>
                <a:cs typeface="Calibri" panose="020F0502020204030204" charset="0"/>
              </a:rPr>
              <a:t>: This stage ran in tandem with the "Analyze" stage, I disseminated visual representations of different segments of the data analysis.</a:t>
            </a:r>
          </a:p>
          <a:p>
            <a:pPr marL="342900" indent="-342900">
              <a:buFont typeface="Arial" panose="020B0604020202020204" pitchFamily="34" charset="0"/>
              <a:buChar char="•"/>
            </a:pPr>
            <a:endParaRPr lang="en-US" sz="2000" dirty="0">
              <a:solidFill>
                <a:srgbClr val="000000"/>
              </a:solidFill>
              <a:effectLst/>
              <a:latin typeface="Calibri" panose="020F0502020204030204" charset="0"/>
              <a:cs typeface="Calibri" panose="020F0502020204030204" charset="0"/>
            </a:endParaRPr>
          </a:p>
          <a:p>
            <a:pPr marL="342900" indent="-342900">
              <a:buFont typeface="Arial" panose="020B0604020202020204" pitchFamily="34" charset="0"/>
              <a:buChar char="•"/>
            </a:pPr>
            <a:r>
              <a:rPr lang="en-US" sz="2000" b="1" dirty="0">
                <a:solidFill>
                  <a:srgbClr val="000000"/>
                </a:solidFill>
                <a:effectLst/>
                <a:latin typeface="Calibri" panose="020F0502020204030204" charset="0"/>
                <a:cs typeface="Calibri" panose="020F0502020204030204" charset="0"/>
              </a:rPr>
              <a:t>Act</a:t>
            </a:r>
            <a:r>
              <a:rPr lang="en-US" sz="2000">
                <a:solidFill>
                  <a:srgbClr val="000000"/>
                </a:solidFill>
                <a:effectLst/>
                <a:latin typeface="Calibri" panose="020F0502020204030204" charset="0"/>
                <a:cs typeface="Calibri" panose="020F0502020204030204" charset="0"/>
              </a:rPr>
              <a:t>: In </a:t>
            </a:r>
            <a:r>
              <a:rPr lang="en-US" sz="2000" dirty="0">
                <a:solidFill>
                  <a:srgbClr val="000000"/>
                </a:solidFill>
                <a:effectLst/>
                <a:latin typeface="Calibri" panose="020F0502020204030204" charset="0"/>
                <a:cs typeface="Calibri" panose="020F0502020204030204" charset="0"/>
              </a:rPr>
              <a:t>this phase, I offered recommendations based on the insights gleaned from my data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4447" y="1348105"/>
            <a:ext cx="8869045" cy="5077460"/>
          </a:xfrm>
          <a:prstGeom prst="rect">
            <a:avLst/>
          </a:prstGeom>
          <a:noFill/>
        </p:spPr>
        <p:txBody>
          <a:bodyPr wrap="none" rtlCol="0">
            <a:spAutoFit/>
          </a:bodyPr>
          <a:lstStyle/>
          <a:p>
            <a:pPr marL="285750" indent="-285750" algn="l">
              <a:buFont typeface="Arial" panose="020B0604020202020204" pitchFamily="34" charset="0"/>
              <a:buChar char="•"/>
            </a:pPr>
            <a:endParaRPr lang="en-US" dirty="0"/>
          </a:p>
          <a:p>
            <a:pPr algn="l"/>
            <a:r>
              <a:rPr lang="en-US" dirty="0"/>
              <a:t>Master Data contains:</a:t>
            </a:r>
          </a:p>
          <a:p>
            <a:pPr marL="285750" indent="-285750" algn="l">
              <a:buFont typeface="Arial" panose="020B0604020202020204" pitchFamily="34" charset="0"/>
              <a:buChar char="•"/>
            </a:pPr>
            <a:r>
              <a:rPr lang="en-US" dirty="0"/>
              <a:t>18 Features (including 4 derived features).</a:t>
            </a:r>
          </a:p>
          <a:p>
            <a:pPr marL="285750" indent="-285750" algn="l">
              <a:buFont typeface="Arial" panose="020B0604020202020204" pitchFamily="34" charset="0"/>
              <a:buChar char="•"/>
            </a:pPr>
            <a:r>
              <a:rPr lang="en-US" dirty="0"/>
              <a:t>Timeframe of the data: 2016-01-31 to 01/29/2019. </a:t>
            </a:r>
          </a:p>
          <a:p>
            <a:pPr marL="285750" indent="-285750" algn="l">
              <a:buFont typeface="Arial" panose="020B0604020202020204" pitchFamily="34" charset="0"/>
              <a:buChar char="•"/>
            </a:pPr>
            <a:r>
              <a:rPr lang="en-US" dirty="0"/>
              <a:t>Total data points: 359,392.</a:t>
            </a:r>
          </a:p>
          <a:p>
            <a:pPr algn="l"/>
            <a:endParaRPr lang="en-US" dirty="0"/>
          </a:p>
          <a:p>
            <a:pPr algn="l"/>
            <a:endParaRPr lang="en-US" dirty="0"/>
          </a:p>
          <a:p>
            <a:pPr algn="l"/>
            <a:r>
              <a:rPr lang="en-US" b="1" dirty="0"/>
              <a:t>Assumptions:</a:t>
            </a:r>
          </a:p>
          <a:p>
            <a:pPr algn="l"/>
            <a:endParaRPr lang="en-US" dirty="0"/>
          </a:p>
          <a:p>
            <a:pPr marL="285750" indent="-285750" algn="l">
              <a:buFont typeface="Arial" panose="020B0604020202020204" pitchFamily="34" charset="0"/>
              <a:buChar char="•"/>
            </a:pPr>
            <a:r>
              <a:rPr lang="en-US" dirty="0"/>
              <a:t>Profit of rides are calculated keeping other factors constant and only  </a:t>
            </a:r>
          </a:p>
          <a:p>
            <a:pPr algn="l"/>
            <a:r>
              <a:rPr lang="en-US" dirty="0"/>
              <a:t>      the Price_Charged and Cost_of_Trip features are used to calculate profits.</a:t>
            </a:r>
          </a:p>
          <a:p>
            <a:pPr algn="l"/>
            <a:endParaRPr lang="en-US" dirty="0"/>
          </a:p>
          <a:p>
            <a:pPr marL="285750" indent="-285750" algn="l">
              <a:buFont typeface="Arial" panose="020B0604020202020204" pitchFamily="34" charset="0"/>
              <a:buChar char="•"/>
            </a:pPr>
            <a:r>
              <a:rPr lang="en-US" dirty="0"/>
              <a:t>The initially provided end date and start date were not in alignment. </a:t>
            </a:r>
          </a:p>
          <a:p>
            <a:pPr indent="0" algn="l">
              <a:buFont typeface="Arial" panose="020B0604020202020204" pitchFamily="34" charset="0"/>
              <a:buNone/>
            </a:pPr>
            <a:r>
              <a:rPr lang="en-US" dirty="0"/>
              <a:t>To rectify this, the end date was amended to 01/29/2019, as opposed to the</a:t>
            </a:r>
          </a:p>
          <a:p>
            <a:pPr indent="0" algn="l">
              <a:buFont typeface="Arial" panose="020B0604020202020204" pitchFamily="34" charset="0"/>
              <a:buNone/>
            </a:pPr>
            <a:r>
              <a:rPr lang="en-US" dirty="0"/>
              <a:t>originally specified 2018-12-31. This adjustment was necessary due to discrepancies</a:t>
            </a:r>
          </a:p>
          <a:p>
            <a:pPr indent="0" algn="l">
              <a:buFont typeface="Arial" panose="020B0604020202020204" pitchFamily="34" charset="0"/>
              <a:buNone/>
            </a:pPr>
            <a:r>
              <a:rPr lang="en-US" dirty="0"/>
              <a:t> in the numerical date values provided in the dataset, which did not correspond with </a:t>
            </a:r>
          </a:p>
          <a:p>
            <a:pPr indent="0" algn="l">
              <a:buFont typeface="Arial" panose="020B0604020202020204" pitchFamily="34" charset="0"/>
              <a:buNone/>
            </a:pPr>
            <a:r>
              <a:rPr lang="en-US" dirty="0"/>
              <a:t>2018-12-31 as the end date. This disparity arises from the indicated start date of 31/01/2016 </a:t>
            </a:r>
          </a:p>
          <a:p>
            <a:pPr indent="0" algn="l">
              <a:buFont typeface="Arial" panose="020B0604020202020204" pitchFamily="34" charset="0"/>
              <a:buNone/>
            </a:pPr>
            <a:r>
              <a:rPr lang="en-US" dirty="0"/>
              <a:t>when converted to Date format. Additional elaboration can be found in the Jupyter notebook.</a:t>
            </a:r>
          </a:p>
        </p:txBody>
      </p:sp>
      <p:grpSp>
        <p:nvGrpSpPr>
          <p:cNvPr id="51" name="Group 50"/>
          <p:cNvGrpSpPr/>
          <p:nvPr/>
        </p:nvGrpSpPr>
        <p:grpSpPr>
          <a:xfrm>
            <a:off x="5959628" y="1537723"/>
            <a:ext cx="5990072" cy="2730646"/>
            <a:chOff x="5536376" y="1858363"/>
            <a:chExt cx="6407827" cy="3627390"/>
          </a:xfrm>
        </p:grpSpPr>
        <p:grpSp>
          <p:nvGrpSpPr>
            <p:cNvPr id="32" name="Group 31"/>
            <p:cNvGrpSpPr/>
            <p:nvPr/>
          </p:nvGrpSpPr>
          <p:grpSpPr>
            <a:xfrm>
              <a:off x="5536376" y="1858363"/>
              <a:ext cx="5168575" cy="3627390"/>
              <a:chOff x="1702411" y="3452991"/>
              <a:chExt cx="5168575" cy="4101413"/>
            </a:xfrm>
          </p:grpSpPr>
          <p:grpSp>
            <p:nvGrpSpPr>
              <p:cNvPr id="13" name="Group 12"/>
              <p:cNvGrpSpPr/>
              <p:nvPr/>
            </p:nvGrpSpPr>
            <p:grpSpPr>
              <a:xfrm>
                <a:off x="1702411" y="3452991"/>
                <a:ext cx="5168575" cy="1602250"/>
                <a:chOff x="1702411" y="4026102"/>
                <a:chExt cx="5168575" cy="1602250"/>
              </a:xfrm>
            </p:grpSpPr>
            <p:sp>
              <p:nvSpPr>
                <p:cNvPr id="5" name="Freeform 86"/>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p:cNvSpPr txBox="1"/>
              <p:nvPr/>
            </p:nvSpPr>
            <p:spPr>
              <a:xfrm>
                <a:off x="4381330" y="6722303"/>
                <a:ext cx="1297418" cy="832101"/>
              </a:xfrm>
              <a:prstGeom prst="rect">
                <a:avLst/>
              </a:prstGeom>
              <a:noFill/>
            </p:spPr>
            <p:txBody>
              <a:bodyPr wrap="none" rtlCol="0">
                <a:spAutoFit/>
              </a:bodyPr>
              <a:lstStyle/>
              <a:p>
                <a:r>
                  <a:rPr lang="en-US" sz="1200" dirty="0"/>
                  <a:t>master_data.csv</a:t>
                </a:r>
              </a:p>
              <a:p>
                <a:endParaRPr lang="en-US" dirty="0"/>
              </a:p>
            </p:txBody>
          </p:sp>
        </p:grpSp>
        <p:sp>
          <p:nvSpPr>
            <p:cNvPr id="39" name="Freeform 86"/>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47" name="Straight Arrow Connector 46"/>
            <p:cNvCxnSpPr>
              <a:stCxn id="39"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0" y="-28292"/>
            <a:ext cx="12192000" cy="136446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p:cNvSpPr>
            <a:spLocks noGrp="1"/>
          </p:cNvSpPr>
          <p:nvPr>
            <p:ph type="title"/>
          </p:nvPr>
        </p:nvSpPr>
        <p:spPr>
          <a:xfrm>
            <a:off x="943918" y="41286"/>
            <a:ext cx="10515600" cy="1325563"/>
          </a:xfrm>
        </p:spPr>
        <p:txBody>
          <a:bodyPr>
            <a:normAutofit/>
          </a:bodyPr>
          <a:lstStyle/>
          <a:p>
            <a:pPr algn="ctr"/>
            <a:r>
              <a:rPr lang="en-US" sz="5000" b="1" dirty="0">
                <a:solidFill>
                  <a:srgbClr val="3B3B3B"/>
                </a:solidFill>
              </a:rPr>
              <a:t>Exploratory Data Analysis</a:t>
            </a:r>
          </a:p>
        </p:txBody>
      </p:sp>
      <p:sp>
        <p:nvSpPr>
          <p:cNvPr id="3" name="Title 1"/>
          <p:cNvSpPr txBox="1"/>
          <p:nvPr/>
        </p:nvSpPr>
        <p:spPr>
          <a:xfrm rot="5400000">
            <a:off x="10758040" y="5418116"/>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6995" y="5854243"/>
            <a:ext cx="1654627" cy="9942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Customer Preference Analysis</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2498" b="27196"/>
          <a:stretch>
            <a:fillRect/>
          </a:stretch>
        </p:blipFill>
        <p:spPr>
          <a:xfrm>
            <a:off x="0" y="6431301"/>
            <a:ext cx="1654627" cy="500161"/>
          </a:xfrm>
          <a:prstGeom prst="rect">
            <a:avLst/>
          </a:prstGeom>
        </p:spPr>
      </p:pic>
      <p:pic>
        <p:nvPicPr>
          <p:cNvPr id="10" name="Picture 9" descr="A pie chart with numbers and a number of percentages&#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624" y="1538418"/>
            <a:ext cx="5456904" cy="4669049"/>
          </a:xfrm>
          <a:prstGeom prst="rect">
            <a:avLst/>
          </a:prstGeom>
        </p:spPr>
      </p:pic>
      <p:sp>
        <p:nvSpPr>
          <p:cNvPr id="12" name="TextBox 11"/>
          <p:cNvSpPr txBox="1"/>
          <p:nvPr/>
        </p:nvSpPr>
        <p:spPr>
          <a:xfrm>
            <a:off x="6790648" y="1538382"/>
            <a:ext cx="5191432" cy="489267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The Yellow Cab is significantly more popular among customers compared to the Pink Cab.</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Out of the total 359,392 transactions in the dataset, the Yellow Cab accounted for 274,681, constituting a dominant 76.43% of all cab journeys.</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In contrast, the Pink Cab only had 84,711 journeys, making up a much smaller 23.57% of the total.</a:t>
            </a:r>
          </a:p>
          <a:p>
            <a:pPr marL="285750" indent="-285750">
              <a:buFont typeface="Arial" panose="020B0604020202020204" pitchFamily="34" charset="0"/>
              <a:buChar char="•"/>
            </a:pPr>
            <a:endParaRPr lang="en-US" sz="24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Seasonality Analysis</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7400" b="22332"/>
          <a:stretch>
            <a:fillRect/>
          </a:stretch>
        </p:blipFill>
        <p:spPr>
          <a:xfrm>
            <a:off x="0" y="6499125"/>
            <a:ext cx="1654627" cy="462116"/>
          </a:xfrm>
          <a:prstGeom prst="rect">
            <a:avLst/>
          </a:prstGeom>
        </p:spPr>
      </p:pic>
      <p:pic>
        <p:nvPicPr>
          <p:cNvPr id="13" name="Picture 12" descr="A graph of a number of bars&#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 y="1291680"/>
            <a:ext cx="7325032" cy="5104204"/>
          </a:xfrm>
          <a:prstGeom prst="rect">
            <a:avLst/>
          </a:prstGeom>
        </p:spPr>
      </p:pic>
      <p:sp>
        <p:nvSpPr>
          <p:cNvPr id="15" name="TextBox 14"/>
          <p:cNvSpPr txBox="1"/>
          <p:nvPr/>
        </p:nvSpPr>
        <p:spPr>
          <a:xfrm>
            <a:off x="7521677" y="2135622"/>
            <a:ext cx="447367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Despite the Yellow Cab having a lot more transactions, its number of transactions saw a 1.49% decrease from 96,626 in 2017 to 95186 in 2018.</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 Pink Cab only had a 0.07% decrease from 29,750 in 2017 to 29,730 in 2018.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70039"/>
            <a:ext cx="12192000" cy="5687961"/>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3B3B3B"/>
              </a:solidFill>
            </a:endParaRPr>
          </a:p>
        </p:txBody>
      </p:sp>
      <p:sp>
        <p:nvSpPr>
          <p:cNvPr id="2" name="Title 1"/>
          <p:cNvSpPr>
            <a:spLocks noGrp="1"/>
          </p:cNvSpPr>
          <p:nvPr>
            <p:ph type="ctrTitle"/>
          </p:nvPr>
        </p:nvSpPr>
        <p:spPr>
          <a:xfrm rot="5400000">
            <a:off x="5510980" y="-5510981"/>
            <a:ext cx="1170039" cy="12192001"/>
          </a:xfrm>
          <a:solidFill>
            <a:schemeClr val="accent2">
              <a:lumMod val="75000"/>
            </a:schemeClr>
          </a:solidFill>
        </p:spPr>
        <p:txBody>
          <a:bodyPr vert="vert270" anchor="t" anchorCtr="0">
            <a:normAutofit/>
          </a:bodyPr>
          <a:lstStyle/>
          <a:p>
            <a:r>
              <a:rPr lang="en-US" sz="5000" b="1" dirty="0">
                <a:solidFill>
                  <a:srgbClr val="3B3B3B"/>
                </a:solidFill>
              </a:rPr>
              <a:t>Seasonality Analysis</a:t>
            </a:r>
          </a:p>
        </p:txBody>
      </p:sp>
      <p:sp>
        <p:nvSpPr>
          <p:cNvPr id="7" name="Title 1"/>
          <p:cNvSpPr txBox="1"/>
          <p:nvPr/>
        </p:nvSpPr>
        <p:spPr>
          <a:xfrm rot="5400000">
            <a:off x="511045" y="5427641"/>
            <a:ext cx="919314" cy="1941404"/>
          </a:xfrm>
          <a:prstGeom prst="rect">
            <a:avLst/>
          </a:prstGeom>
          <a:solidFill>
            <a:srgbClr val="3B3B3B"/>
          </a:solidFill>
        </p:spPr>
        <p:txBody>
          <a:bodyPr vert="vert270" lIns="91440" tIns="45720" rIns="91440" bIns="45720" rtlCol="0" anchor="t" anchorCtr="0">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6600"/>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27400" b="22332"/>
          <a:stretch>
            <a:fillRect/>
          </a:stretch>
        </p:blipFill>
        <p:spPr>
          <a:xfrm>
            <a:off x="0" y="6489293"/>
            <a:ext cx="1654627" cy="462116"/>
          </a:xfrm>
          <a:prstGeom prst="rect">
            <a:avLst/>
          </a:prstGeom>
        </p:spPr>
      </p:pic>
      <p:pic>
        <p:nvPicPr>
          <p:cNvPr id="3" name="Picture 2" descr="A graph of a number of cabs&#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8" y="1283277"/>
            <a:ext cx="7059561" cy="5112607"/>
          </a:xfrm>
          <a:prstGeom prst="rect">
            <a:avLst/>
          </a:prstGeom>
        </p:spPr>
      </p:pic>
      <p:sp>
        <p:nvSpPr>
          <p:cNvPr id="5" name="TextBox 4"/>
          <p:cNvSpPr txBox="1"/>
          <p:nvPr/>
        </p:nvSpPr>
        <p:spPr>
          <a:xfrm>
            <a:off x="7541343" y="1697890"/>
            <a:ext cx="4404850" cy="439991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There is considerable seasonality in cab usage.</a:t>
            </a:r>
          </a:p>
          <a:p>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Cab usage rises almost steadily from February to January of the next year.</a:t>
            </a:r>
          </a:p>
          <a:p>
            <a:pPr marL="285750" indent="-285750">
              <a:buFont typeface="Arial" panose="020B0604020202020204" pitchFamily="34" charset="0"/>
              <a:buChar char="•"/>
            </a:pPr>
            <a:endParaRPr lang="en-US" sz="2800" dirty="0">
              <a:solidFill>
                <a:schemeClr val="bg1"/>
              </a:solidFill>
            </a:endParaRPr>
          </a:p>
          <a:p>
            <a:pPr marL="285750" indent="-285750">
              <a:buFont typeface="Arial" panose="020B0604020202020204" pitchFamily="34" charset="0"/>
              <a:buChar char="•"/>
            </a:pPr>
            <a:r>
              <a:rPr lang="en-US" sz="2800" dirty="0">
                <a:solidFill>
                  <a:schemeClr val="bg1"/>
                </a:solidFill>
              </a:rPr>
              <a:t>Cabs are busiest in January and December, which are generally holiday months.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0</TotalTime>
  <Words>1402</Words>
  <Application>Microsoft Office PowerPoint</Application>
  <PresentationFormat>Widescreen</PresentationFormat>
  <Paragraphs>138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Helvetica Neue</vt:lpstr>
      <vt:lpstr>Lato Extended</vt:lpstr>
      <vt:lpstr>Wingdings</vt:lpstr>
      <vt:lpstr>Office Theme</vt:lpstr>
      <vt:lpstr>PowerPoint Presentation</vt:lpstr>
      <vt:lpstr>   Agenda</vt:lpstr>
      <vt:lpstr> Executive Summary</vt:lpstr>
      <vt:lpstr> Problem Statement</vt:lpstr>
      <vt:lpstr>Approach Taken</vt:lpstr>
      <vt:lpstr>Exploratory Data Analysis</vt:lpstr>
      <vt:lpstr>Customer Preference Analysis</vt:lpstr>
      <vt:lpstr>Seasonality Analysis</vt:lpstr>
      <vt:lpstr>Seasonality Analysis</vt:lpstr>
      <vt:lpstr>Seasonality Analysis</vt:lpstr>
      <vt:lpstr>Profit Analysis</vt:lpstr>
      <vt:lpstr>Profit Analysis</vt:lpstr>
      <vt:lpstr>Profit Analysis</vt:lpstr>
      <vt:lpstr>City Data Analysis</vt:lpstr>
      <vt:lpstr>City Data Analysis</vt:lpstr>
      <vt:lpstr>Customer Retention Analysis</vt:lpstr>
      <vt:lpstr>Mode of Payment Analysis</vt:lpstr>
      <vt:lpstr>Price and Distance Correlation</vt:lpstr>
      <vt:lpstr>Feature Correlation Heatmap</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Gideon Osei Bonsu</dc:creator>
  <cp:lastModifiedBy>Gideon</cp:lastModifiedBy>
  <cp:revision>7</cp:revision>
  <dcterms:created xsi:type="dcterms:W3CDTF">2023-08-28T18:11:00Z</dcterms:created>
  <dcterms:modified xsi:type="dcterms:W3CDTF">2023-11-08T02:47:11Z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4F0D1A2BA5B6447E96B725EAE35F58A9_12</vt:lpwstr>
  </property>
  <property fmtid="{D5CDD505-2E9C-101B-9397-08002B2CF9AE}" pid="3" name="KSOProductBuildVer">
    <vt:lpwstr>1033-12.2.0.13306</vt:lpwstr>
  </property>
</Properties>
</file>