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diagrams/drawing1.xml" ContentType="application/vnd.ms-office.drawingml.diagramDrawing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4" r:id="rId8"/>
    <p:sldId id="262" r:id="rId9"/>
    <p:sldId id="263" r:id="rId10"/>
    <p:sldId id="265" r:id="rId11"/>
    <p:sldId id="266" r:id="rId12"/>
    <p:sldId id="267" r:id="rId13"/>
    <p:sldId id="270" r:id="rId14"/>
    <p:sldId id="268" r:id="rId15"/>
    <p:sldId id="269" r:id="rId16"/>
    <p:sldId id="271" r:id="rId17"/>
    <p:sldId id="272" r:id="rId18"/>
    <p:sldId id="304" r:id="rId19"/>
    <p:sldId id="306" r:id="rId20"/>
    <p:sldId id="305" r:id="rId21"/>
    <p:sldId id="307" r:id="rId22"/>
    <p:sldId id="281" r:id="rId23"/>
    <p:sldId id="290" r:id="rId24"/>
    <p:sldId id="291" r:id="rId25"/>
    <p:sldId id="292" r:id="rId26"/>
    <p:sldId id="282" r:id="rId27"/>
    <p:sldId id="284" r:id="rId28"/>
    <p:sldId id="283" r:id="rId29"/>
    <p:sldId id="308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918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96A491F-3682-4F01-8C7C-A7B16B51A5A3}" type="doc">
      <dgm:prSet loTypeId="urn:microsoft.com/office/officeart/2005/8/layout/pyramid2" loCatId="list" qsTypeId="urn:microsoft.com/office/officeart/2005/8/quickstyle/simple5" qsCatId="simple" csTypeId="urn:microsoft.com/office/officeart/2005/8/colors/colorful4" csCatId="colorful" phldr="1"/>
      <dgm:spPr/>
    </dgm:pt>
    <dgm:pt modelId="{3FE57E44-EE22-4AC7-B4AD-AC2643444396}">
      <dgm:prSet phldrT="[Text]" custT="1"/>
      <dgm:spPr>
        <a:solidFill>
          <a:schemeClr val="bg1">
            <a:lumMod val="95000"/>
            <a:alpha val="90000"/>
          </a:schemeClr>
        </a:solidFill>
      </dgm:spPr>
      <dgm:t>
        <a:bodyPr/>
        <a:lstStyle/>
        <a:p>
          <a:r>
            <a:rPr lang="en-US" sz="2400" b="1" i="0" dirty="0" smtClean="0">
              <a:latin typeface="Times New Roman" pitchFamily="18" charset="0"/>
              <a:cs typeface="Times New Roman" pitchFamily="18" charset="0"/>
            </a:rPr>
            <a:t>Why eProject Management System?</a:t>
          </a:r>
          <a:endParaRPr lang="en-US" sz="2400" b="1" i="0" dirty="0">
            <a:latin typeface="Times New Roman" pitchFamily="18" charset="0"/>
            <a:cs typeface="Times New Roman" pitchFamily="18" charset="0"/>
          </a:endParaRPr>
        </a:p>
      </dgm:t>
    </dgm:pt>
    <dgm:pt modelId="{27974099-160B-4B57-8DC2-3D2E8CF27F43}" type="parTrans" cxnId="{86EB0581-574F-411A-A07B-92F071C9BD74}">
      <dgm:prSet/>
      <dgm:spPr/>
      <dgm:t>
        <a:bodyPr/>
        <a:lstStyle/>
        <a:p>
          <a:endParaRPr lang="en-US"/>
        </a:p>
      </dgm:t>
    </dgm:pt>
    <dgm:pt modelId="{60BC267F-A035-4F7A-8BF4-D216C297CA72}" type="sibTrans" cxnId="{86EB0581-574F-411A-A07B-92F071C9BD74}">
      <dgm:prSet/>
      <dgm:spPr/>
      <dgm:t>
        <a:bodyPr/>
        <a:lstStyle/>
        <a:p>
          <a:endParaRPr lang="en-US"/>
        </a:p>
      </dgm:t>
    </dgm:pt>
    <dgm:pt modelId="{CAD9506A-5F65-4DF7-BD7A-F51BC76369E6}">
      <dgm:prSet phldrT="[Text]" custT="1"/>
      <dgm:spPr>
        <a:solidFill>
          <a:schemeClr val="bg1">
            <a:lumMod val="95000"/>
            <a:alpha val="90000"/>
          </a:schemeClr>
        </a:solidFill>
      </dgm:spPr>
      <dgm:t>
        <a:bodyPr/>
        <a:lstStyle/>
        <a:p>
          <a:r>
            <a:rPr lang="en-US" sz="2400" b="1" i="0" dirty="0" smtClean="0">
              <a:latin typeface="Times New Roman" pitchFamily="18" charset="0"/>
              <a:cs typeface="Times New Roman" pitchFamily="18" charset="0"/>
            </a:rPr>
            <a:t>Introduction</a:t>
          </a:r>
          <a:endParaRPr lang="en-US" sz="2400" b="1" i="0" dirty="0">
            <a:latin typeface="Times New Roman" pitchFamily="18" charset="0"/>
            <a:cs typeface="Times New Roman" pitchFamily="18" charset="0"/>
          </a:endParaRPr>
        </a:p>
      </dgm:t>
    </dgm:pt>
    <dgm:pt modelId="{A65BCC76-C76A-4486-AF24-6A3DD02B948C}" type="parTrans" cxnId="{9C49B7E6-3615-40A7-97CB-D0D21DFC9E1F}">
      <dgm:prSet/>
      <dgm:spPr/>
      <dgm:t>
        <a:bodyPr/>
        <a:lstStyle/>
        <a:p>
          <a:endParaRPr lang="en-US"/>
        </a:p>
      </dgm:t>
    </dgm:pt>
    <dgm:pt modelId="{75C09429-CA17-4A96-AA36-BE0E6378A605}" type="sibTrans" cxnId="{9C49B7E6-3615-40A7-97CB-D0D21DFC9E1F}">
      <dgm:prSet/>
      <dgm:spPr/>
      <dgm:t>
        <a:bodyPr/>
        <a:lstStyle/>
        <a:p>
          <a:endParaRPr lang="en-US"/>
        </a:p>
      </dgm:t>
    </dgm:pt>
    <dgm:pt modelId="{BDCED1FD-0BA4-4F18-AE28-C8BA304AD5FA}">
      <dgm:prSet phldrT="[Text]" custT="1"/>
      <dgm:spPr>
        <a:solidFill>
          <a:schemeClr val="bg1">
            <a:lumMod val="95000"/>
            <a:alpha val="90000"/>
          </a:schemeClr>
        </a:solidFill>
      </dgm:spPr>
      <dgm:t>
        <a:bodyPr/>
        <a:lstStyle/>
        <a:p>
          <a:r>
            <a:rPr lang="en-US" sz="2400" b="1" i="0" dirty="0" smtClean="0">
              <a:latin typeface="Times New Roman" pitchFamily="18" charset="0"/>
              <a:cs typeface="Times New Roman" pitchFamily="18" charset="0"/>
            </a:rPr>
            <a:t>Stakeholders</a:t>
          </a:r>
          <a:endParaRPr lang="en-US" sz="2400" b="1" i="0" dirty="0">
            <a:latin typeface="Times New Roman" pitchFamily="18" charset="0"/>
            <a:cs typeface="Times New Roman" pitchFamily="18" charset="0"/>
          </a:endParaRPr>
        </a:p>
      </dgm:t>
    </dgm:pt>
    <dgm:pt modelId="{0C0FB76A-7289-4190-B349-9A72F814B4D3}" type="parTrans" cxnId="{B86C64A4-CE6C-4843-A9C2-4BDEEEFF290D}">
      <dgm:prSet/>
      <dgm:spPr/>
      <dgm:t>
        <a:bodyPr/>
        <a:lstStyle/>
        <a:p>
          <a:endParaRPr lang="en-US"/>
        </a:p>
      </dgm:t>
    </dgm:pt>
    <dgm:pt modelId="{1747F19D-75CD-42D5-9800-4763054A0424}" type="sibTrans" cxnId="{B86C64A4-CE6C-4843-A9C2-4BDEEEFF290D}">
      <dgm:prSet/>
      <dgm:spPr/>
      <dgm:t>
        <a:bodyPr/>
        <a:lstStyle/>
        <a:p>
          <a:endParaRPr lang="en-US"/>
        </a:p>
      </dgm:t>
    </dgm:pt>
    <dgm:pt modelId="{FE3CF083-8DD3-4D5E-A41F-C78540F30579}">
      <dgm:prSet phldrT="[Text]" custT="1"/>
      <dgm:spPr>
        <a:solidFill>
          <a:schemeClr val="bg1">
            <a:lumMod val="95000"/>
            <a:alpha val="90000"/>
          </a:schemeClr>
        </a:solidFill>
      </dgm:spPr>
      <dgm:t>
        <a:bodyPr/>
        <a:lstStyle/>
        <a:p>
          <a:r>
            <a:rPr lang="en-US" altLang="ko-KR" sz="24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Technicalities </a:t>
          </a:r>
          <a:endParaRPr lang="en-US" sz="2400" i="1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2436F957-6610-44FD-A76B-46CDF99740F0}" type="parTrans" cxnId="{D7E107FC-A918-4F01-8A5F-B25E3FEA110E}">
      <dgm:prSet/>
      <dgm:spPr/>
      <dgm:t>
        <a:bodyPr/>
        <a:lstStyle/>
        <a:p>
          <a:endParaRPr lang="en-US"/>
        </a:p>
      </dgm:t>
    </dgm:pt>
    <dgm:pt modelId="{23221740-BDF9-40D1-ABCB-60D401E8D6AF}" type="sibTrans" cxnId="{D7E107FC-A918-4F01-8A5F-B25E3FEA110E}">
      <dgm:prSet/>
      <dgm:spPr/>
      <dgm:t>
        <a:bodyPr/>
        <a:lstStyle/>
        <a:p>
          <a:endParaRPr lang="en-US"/>
        </a:p>
      </dgm:t>
    </dgm:pt>
    <dgm:pt modelId="{2D16D773-5039-4D33-9CC4-B95945A41AEA}">
      <dgm:prSet phldrT="[Text]" custT="1"/>
      <dgm:spPr>
        <a:solidFill>
          <a:schemeClr val="bg1">
            <a:lumMod val="95000"/>
            <a:alpha val="90000"/>
          </a:schemeClr>
        </a:solidFill>
      </dgm:spPr>
      <dgm:t>
        <a:bodyPr/>
        <a:lstStyle/>
        <a:p>
          <a:r>
            <a:rPr lang="en-US" sz="2400" b="1" i="0" dirty="0" smtClean="0">
              <a:latin typeface="Times New Roman" pitchFamily="18" charset="0"/>
              <a:cs typeface="Times New Roman" pitchFamily="18" charset="0"/>
            </a:rPr>
            <a:t>Future </a:t>
          </a:r>
          <a:r>
            <a:rPr lang="en-US" sz="2400" b="1" i="0" dirty="0">
              <a:latin typeface="Times New Roman" pitchFamily="18" charset="0"/>
              <a:cs typeface="Times New Roman" pitchFamily="18" charset="0"/>
            </a:rPr>
            <a:t>Work</a:t>
          </a:r>
          <a:endParaRPr lang="en-US" sz="2400" i="0" dirty="0">
            <a:latin typeface="Times New Roman" pitchFamily="18" charset="0"/>
            <a:cs typeface="Times New Roman" pitchFamily="18" charset="0"/>
          </a:endParaRPr>
        </a:p>
      </dgm:t>
    </dgm:pt>
    <dgm:pt modelId="{6D198CB7-00CE-4F38-926F-536876C74572}" type="parTrans" cxnId="{64FD571E-F699-4B49-95A6-FF28B771C8D6}">
      <dgm:prSet/>
      <dgm:spPr/>
      <dgm:t>
        <a:bodyPr/>
        <a:lstStyle/>
        <a:p>
          <a:endParaRPr lang="en-US"/>
        </a:p>
      </dgm:t>
    </dgm:pt>
    <dgm:pt modelId="{4E7DC3CE-3D52-462D-9F50-D4FC15096388}" type="sibTrans" cxnId="{64FD571E-F699-4B49-95A6-FF28B771C8D6}">
      <dgm:prSet/>
      <dgm:spPr/>
      <dgm:t>
        <a:bodyPr/>
        <a:lstStyle/>
        <a:p>
          <a:endParaRPr lang="en-US"/>
        </a:p>
      </dgm:t>
    </dgm:pt>
    <dgm:pt modelId="{7BD96E37-77B6-4748-9FEE-D1651BA04040}" type="pres">
      <dgm:prSet presAssocID="{796A491F-3682-4F01-8C7C-A7B16B51A5A3}" presName="compositeShape" presStyleCnt="0">
        <dgm:presLayoutVars>
          <dgm:dir/>
          <dgm:resizeHandles/>
        </dgm:presLayoutVars>
      </dgm:prSet>
      <dgm:spPr/>
    </dgm:pt>
    <dgm:pt modelId="{B426D46C-3ECD-4DE0-A79C-AE0CD8E026AD}" type="pres">
      <dgm:prSet presAssocID="{796A491F-3682-4F01-8C7C-A7B16B51A5A3}" presName="pyramid" presStyleLbl="node1" presStyleIdx="0" presStyleCnt="1"/>
      <dgm:spPr>
        <a:solidFill>
          <a:schemeClr val="accent4">
            <a:lumMod val="40000"/>
            <a:lumOff val="60000"/>
          </a:schemeClr>
        </a:solidFill>
      </dgm:spPr>
    </dgm:pt>
    <dgm:pt modelId="{196F57B9-B6E3-453C-B75C-43AB5F9E90D3}" type="pres">
      <dgm:prSet presAssocID="{796A491F-3682-4F01-8C7C-A7B16B51A5A3}" presName="theList" presStyleCnt="0"/>
      <dgm:spPr/>
    </dgm:pt>
    <dgm:pt modelId="{653224C0-422A-4AA8-98F3-C9C7C74214F4}" type="pres">
      <dgm:prSet presAssocID="{3FE57E44-EE22-4AC7-B4AD-AC2643444396}" presName="aNode" presStyleLbl="fgAcc1" presStyleIdx="0" presStyleCnt="5" custScaleX="11228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288162F-B03C-4413-A15A-69FF776B2353}" type="pres">
      <dgm:prSet presAssocID="{3FE57E44-EE22-4AC7-B4AD-AC2643444396}" presName="aSpace" presStyleCnt="0"/>
      <dgm:spPr/>
    </dgm:pt>
    <dgm:pt modelId="{25705B84-B8FA-41CB-ADF5-1D48CC932C2B}" type="pres">
      <dgm:prSet presAssocID="{CAD9506A-5F65-4DF7-BD7A-F51BC76369E6}" presName="aNode" presStyleLbl="fgAcc1" presStyleIdx="1" presStyleCnt="5" custScaleX="11228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4B5EB2E-7086-4E42-83A8-34D373EAF0BE}" type="pres">
      <dgm:prSet presAssocID="{CAD9506A-5F65-4DF7-BD7A-F51BC76369E6}" presName="aSpace" presStyleCnt="0"/>
      <dgm:spPr/>
    </dgm:pt>
    <dgm:pt modelId="{7BE55069-DC3F-4AE5-9146-F943E61DED27}" type="pres">
      <dgm:prSet presAssocID="{BDCED1FD-0BA4-4F18-AE28-C8BA304AD5FA}" presName="aNode" presStyleLbl="fgAcc1" presStyleIdx="2" presStyleCnt="5" custScaleX="11228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A5BE640-5511-4391-8A53-041638BCBAC1}" type="pres">
      <dgm:prSet presAssocID="{BDCED1FD-0BA4-4F18-AE28-C8BA304AD5FA}" presName="aSpace" presStyleCnt="0"/>
      <dgm:spPr/>
    </dgm:pt>
    <dgm:pt modelId="{34944A78-4D57-4987-8E81-97D01E931F6E}" type="pres">
      <dgm:prSet presAssocID="{FE3CF083-8DD3-4D5E-A41F-C78540F30579}" presName="aNode" presStyleLbl="fgAcc1" presStyleIdx="3" presStyleCnt="5" custScaleX="11228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1085E8-C7D1-474A-9E60-5718CFF353B2}" type="pres">
      <dgm:prSet presAssocID="{FE3CF083-8DD3-4D5E-A41F-C78540F30579}" presName="aSpace" presStyleCnt="0"/>
      <dgm:spPr/>
    </dgm:pt>
    <dgm:pt modelId="{023D975E-0644-4B25-B2CF-83330C46324D}" type="pres">
      <dgm:prSet presAssocID="{2D16D773-5039-4D33-9CC4-B95945A41AEA}" presName="aNode" presStyleLbl="fgAcc1" presStyleIdx="4" presStyleCnt="5" custScaleX="11228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57B195F-94EB-4B5C-BE3B-F08109517DCC}" type="pres">
      <dgm:prSet presAssocID="{2D16D773-5039-4D33-9CC4-B95945A41AEA}" presName="aSpace" presStyleCnt="0"/>
      <dgm:spPr/>
    </dgm:pt>
  </dgm:ptLst>
  <dgm:cxnLst>
    <dgm:cxn modelId="{0CFCE1E6-AB6B-4864-804C-7676D29059E6}" type="presOf" srcId="{796A491F-3682-4F01-8C7C-A7B16B51A5A3}" destId="{7BD96E37-77B6-4748-9FEE-D1651BA04040}" srcOrd="0" destOrd="0" presId="urn:microsoft.com/office/officeart/2005/8/layout/pyramid2"/>
    <dgm:cxn modelId="{64FD571E-F699-4B49-95A6-FF28B771C8D6}" srcId="{796A491F-3682-4F01-8C7C-A7B16B51A5A3}" destId="{2D16D773-5039-4D33-9CC4-B95945A41AEA}" srcOrd="4" destOrd="0" parTransId="{6D198CB7-00CE-4F38-926F-536876C74572}" sibTransId="{4E7DC3CE-3D52-462D-9F50-D4FC15096388}"/>
    <dgm:cxn modelId="{B1973F1B-5DDA-4DC2-8EBF-EE648B62A219}" type="presOf" srcId="{CAD9506A-5F65-4DF7-BD7A-F51BC76369E6}" destId="{25705B84-B8FA-41CB-ADF5-1D48CC932C2B}" srcOrd="0" destOrd="0" presId="urn:microsoft.com/office/officeart/2005/8/layout/pyramid2"/>
    <dgm:cxn modelId="{D7E107FC-A918-4F01-8A5F-B25E3FEA110E}" srcId="{796A491F-3682-4F01-8C7C-A7B16B51A5A3}" destId="{FE3CF083-8DD3-4D5E-A41F-C78540F30579}" srcOrd="3" destOrd="0" parTransId="{2436F957-6610-44FD-A76B-46CDF99740F0}" sibTransId="{23221740-BDF9-40D1-ABCB-60D401E8D6AF}"/>
    <dgm:cxn modelId="{BFCBEF51-29BA-48D2-AFD3-D17F06DCBD7A}" type="presOf" srcId="{2D16D773-5039-4D33-9CC4-B95945A41AEA}" destId="{023D975E-0644-4B25-B2CF-83330C46324D}" srcOrd="0" destOrd="0" presId="urn:microsoft.com/office/officeart/2005/8/layout/pyramid2"/>
    <dgm:cxn modelId="{B86C64A4-CE6C-4843-A9C2-4BDEEEFF290D}" srcId="{796A491F-3682-4F01-8C7C-A7B16B51A5A3}" destId="{BDCED1FD-0BA4-4F18-AE28-C8BA304AD5FA}" srcOrd="2" destOrd="0" parTransId="{0C0FB76A-7289-4190-B349-9A72F814B4D3}" sibTransId="{1747F19D-75CD-42D5-9800-4763054A0424}"/>
    <dgm:cxn modelId="{86EB0581-574F-411A-A07B-92F071C9BD74}" srcId="{796A491F-3682-4F01-8C7C-A7B16B51A5A3}" destId="{3FE57E44-EE22-4AC7-B4AD-AC2643444396}" srcOrd="0" destOrd="0" parTransId="{27974099-160B-4B57-8DC2-3D2E8CF27F43}" sibTransId="{60BC267F-A035-4F7A-8BF4-D216C297CA72}"/>
    <dgm:cxn modelId="{9C49B7E6-3615-40A7-97CB-D0D21DFC9E1F}" srcId="{796A491F-3682-4F01-8C7C-A7B16B51A5A3}" destId="{CAD9506A-5F65-4DF7-BD7A-F51BC76369E6}" srcOrd="1" destOrd="0" parTransId="{A65BCC76-C76A-4486-AF24-6A3DD02B948C}" sibTransId="{75C09429-CA17-4A96-AA36-BE0E6378A605}"/>
    <dgm:cxn modelId="{D00B40B6-7877-41F1-AD5F-14331580EED1}" type="presOf" srcId="{FE3CF083-8DD3-4D5E-A41F-C78540F30579}" destId="{34944A78-4D57-4987-8E81-97D01E931F6E}" srcOrd="0" destOrd="0" presId="urn:microsoft.com/office/officeart/2005/8/layout/pyramid2"/>
    <dgm:cxn modelId="{168810B3-E69A-4155-BA7B-1B4375CE2085}" type="presOf" srcId="{3FE57E44-EE22-4AC7-B4AD-AC2643444396}" destId="{653224C0-422A-4AA8-98F3-C9C7C74214F4}" srcOrd="0" destOrd="0" presId="urn:microsoft.com/office/officeart/2005/8/layout/pyramid2"/>
    <dgm:cxn modelId="{C73EC99D-A571-48DD-806E-AD0E6FC5E1EF}" type="presOf" srcId="{BDCED1FD-0BA4-4F18-AE28-C8BA304AD5FA}" destId="{7BE55069-DC3F-4AE5-9146-F943E61DED27}" srcOrd="0" destOrd="0" presId="urn:microsoft.com/office/officeart/2005/8/layout/pyramid2"/>
    <dgm:cxn modelId="{5846FA2E-C749-4C79-AFF9-026248DBB205}" type="presParOf" srcId="{7BD96E37-77B6-4748-9FEE-D1651BA04040}" destId="{B426D46C-3ECD-4DE0-A79C-AE0CD8E026AD}" srcOrd="0" destOrd="0" presId="urn:microsoft.com/office/officeart/2005/8/layout/pyramid2"/>
    <dgm:cxn modelId="{3A18B5CF-A3F0-4E8B-B0FD-354D34F929B8}" type="presParOf" srcId="{7BD96E37-77B6-4748-9FEE-D1651BA04040}" destId="{196F57B9-B6E3-453C-B75C-43AB5F9E90D3}" srcOrd="1" destOrd="0" presId="urn:microsoft.com/office/officeart/2005/8/layout/pyramid2"/>
    <dgm:cxn modelId="{114CA6DE-AFC3-43D9-ACD9-7C7D5A7A18E0}" type="presParOf" srcId="{196F57B9-B6E3-453C-B75C-43AB5F9E90D3}" destId="{653224C0-422A-4AA8-98F3-C9C7C74214F4}" srcOrd="0" destOrd="0" presId="urn:microsoft.com/office/officeart/2005/8/layout/pyramid2"/>
    <dgm:cxn modelId="{B5FFB526-3D31-4B99-B58A-4AB2D4BE9CCE}" type="presParOf" srcId="{196F57B9-B6E3-453C-B75C-43AB5F9E90D3}" destId="{A288162F-B03C-4413-A15A-69FF776B2353}" srcOrd="1" destOrd="0" presId="urn:microsoft.com/office/officeart/2005/8/layout/pyramid2"/>
    <dgm:cxn modelId="{33DB1160-B3AB-456E-B9B4-591EE8545FD4}" type="presParOf" srcId="{196F57B9-B6E3-453C-B75C-43AB5F9E90D3}" destId="{25705B84-B8FA-41CB-ADF5-1D48CC932C2B}" srcOrd="2" destOrd="0" presId="urn:microsoft.com/office/officeart/2005/8/layout/pyramid2"/>
    <dgm:cxn modelId="{1BBA2980-4317-4580-BA13-67F47D32CB44}" type="presParOf" srcId="{196F57B9-B6E3-453C-B75C-43AB5F9E90D3}" destId="{04B5EB2E-7086-4E42-83A8-34D373EAF0BE}" srcOrd="3" destOrd="0" presId="urn:microsoft.com/office/officeart/2005/8/layout/pyramid2"/>
    <dgm:cxn modelId="{1BA76218-25DD-4865-A7BD-8359A0ED3F16}" type="presParOf" srcId="{196F57B9-B6E3-453C-B75C-43AB5F9E90D3}" destId="{7BE55069-DC3F-4AE5-9146-F943E61DED27}" srcOrd="4" destOrd="0" presId="urn:microsoft.com/office/officeart/2005/8/layout/pyramid2"/>
    <dgm:cxn modelId="{3E8E2ADC-733C-4D4E-9366-6187E1125AAD}" type="presParOf" srcId="{196F57B9-B6E3-453C-B75C-43AB5F9E90D3}" destId="{5A5BE640-5511-4391-8A53-041638BCBAC1}" srcOrd="5" destOrd="0" presId="urn:microsoft.com/office/officeart/2005/8/layout/pyramid2"/>
    <dgm:cxn modelId="{DE33A9A4-016E-4577-9336-3D79BD8A4125}" type="presParOf" srcId="{196F57B9-B6E3-453C-B75C-43AB5F9E90D3}" destId="{34944A78-4D57-4987-8E81-97D01E931F6E}" srcOrd="6" destOrd="0" presId="urn:microsoft.com/office/officeart/2005/8/layout/pyramid2"/>
    <dgm:cxn modelId="{046A7BA6-C6A8-4F2E-8094-8BA4B588ED56}" type="presParOf" srcId="{196F57B9-B6E3-453C-B75C-43AB5F9E90D3}" destId="{3F1085E8-C7D1-474A-9E60-5718CFF353B2}" srcOrd="7" destOrd="0" presId="urn:microsoft.com/office/officeart/2005/8/layout/pyramid2"/>
    <dgm:cxn modelId="{7210AB6B-6AB3-474D-84EC-496F7171ABE8}" type="presParOf" srcId="{196F57B9-B6E3-453C-B75C-43AB5F9E90D3}" destId="{023D975E-0644-4B25-B2CF-83330C46324D}" srcOrd="8" destOrd="0" presId="urn:microsoft.com/office/officeart/2005/8/layout/pyramid2"/>
    <dgm:cxn modelId="{E2E4DB6F-150F-43D9-8278-232B274364B4}" type="presParOf" srcId="{196F57B9-B6E3-453C-B75C-43AB5F9E90D3}" destId="{257B195F-94EB-4B5C-BE3B-F08109517DCC}" srcOrd="9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B426D46C-3ECD-4DE0-A79C-AE0CD8E026AD}">
      <dsp:nvSpPr>
        <dsp:cNvPr id="0" name=""/>
        <dsp:cNvSpPr/>
      </dsp:nvSpPr>
      <dsp:spPr>
        <a:xfrm>
          <a:off x="893487" y="0"/>
          <a:ext cx="4800600" cy="4800600"/>
        </a:xfrm>
        <a:prstGeom prst="triangle">
          <a:avLst/>
        </a:prstGeom>
        <a:solidFill>
          <a:schemeClr val="accent4">
            <a:lumMod val="40000"/>
            <a:lumOff val="60000"/>
          </a:schemeClr>
        </a:soli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 fov="0">
            <a:rot lat="0" lon="0" rev="0"/>
          </a:camera>
          <a:lightRig rig="brightRoom" dir="tl">
            <a:rot lat="0" lon="0" rev="5400000"/>
          </a:lightRig>
        </a:scene3d>
        <a:sp3d contourW="12700">
          <a:bevelT w="25400" h="50800" prst="angle"/>
          <a:contourClr>
            <a:schemeClr val="accent4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53224C0-422A-4AA8-98F3-C9C7C74214F4}">
      <dsp:nvSpPr>
        <dsp:cNvPr id="0" name=""/>
        <dsp:cNvSpPr/>
      </dsp:nvSpPr>
      <dsp:spPr>
        <a:xfrm>
          <a:off x="3102101" y="480528"/>
          <a:ext cx="3503761" cy="682585"/>
        </a:xfrm>
        <a:prstGeom prst="roundRect">
          <a:avLst/>
        </a:prstGeom>
        <a:solidFill>
          <a:schemeClr val="bg1">
            <a:lumMod val="95000"/>
            <a:alpha val="9000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 fov="0">
            <a:rot lat="0" lon="0" rev="0"/>
          </a:camera>
          <a:lightRig rig="brightRoom" dir="tl">
            <a:rot lat="0" lon="0" rev="8700000"/>
          </a:lightRig>
        </a:scene3d>
        <a:sp3d contourW="12700">
          <a:bevelT w="0" h="0"/>
          <a:contourClr>
            <a:schemeClr val="lt1">
              <a:alpha val="90000"/>
              <a:hueOff val="0"/>
              <a:satOff val="0"/>
              <a:lumOff val="0"/>
              <a:alphaOff val="0"/>
              <a:shade val="80000"/>
            </a:schemeClr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i="0" kern="1200" dirty="0" smtClean="0">
              <a:latin typeface="Times New Roman" pitchFamily="18" charset="0"/>
              <a:cs typeface="Times New Roman" pitchFamily="18" charset="0"/>
            </a:rPr>
            <a:t>Why eProject Management System?</a:t>
          </a:r>
          <a:endParaRPr lang="en-US" sz="2400" b="1" i="0" kern="1200" dirty="0">
            <a:latin typeface="Times New Roman" pitchFamily="18" charset="0"/>
            <a:cs typeface="Times New Roman" pitchFamily="18" charset="0"/>
          </a:endParaRPr>
        </a:p>
      </dsp:txBody>
      <dsp:txXfrm>
        <a:off x="3102101" y="480528"/>
        <a:ext cx="3503761" cy="682585"/>
      </dsp:txXfrm>
    </dsp:sp>
    <dsp:sp modelId="{25705B84-B8FA-41CB-ADF5-1D48CC932C2B}">
      <dsp:nvSpPr>
        <dsp:cNvPr id="0" name=""/>
        <dsp:cNvSpPr/>
      </dsp:nvSpPr>
      <dsp:spPr>
        <a:xfrm>
          <a:off x="3102101" y="1248437"/>
          <a:ext cx="3503761" cy="682585"/>
        </a:xfrm>
        <a:prstGeom prst="roundRect">
          <a:avLst/>
        </a:prstGeom>
        <a:solidFill>
          <a:schemeClr val="bg1">
            <a:lumMod val="95000"/>
            <a:alpha val="90000"/>
          </a:schemeClr>
        </a:solidFill>
        <a:ln w="9525" cap="flat" cmpd="sng" algn="ctr">
          <a:solidFill>
            <a:schemeClr val="accent4">
              <a:hueOff val="-802584"/>
              <a:satOff val="9922"/>
              <a:lumOff val="-3235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 fov="0">
            <a:rot lat="0" lon="0" rev="0"/>
          </a:camera>
          <a:lightRig rig="brightRoom" dir="tl">
            <a:rot lat="0" lon="0" rev="8700000"/>
          </a:lightRig>
        </a:scene3d>
        <a:sp3d contourW="12700">
          <a:bevelT w="0" h="0"/>
          <a:contourClr>
            <a:schemeClr val="lt1">
              <a:alpha val="90000"/>
              <a:hueOff val="0"/>
              <a:satOff val="0"/>
              <a:lumOff val="0"/>
              <a:alphaOff val="0"/>
              <a:shade val="80000"/>
            </a:schemeClr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i="0" kern="1200" dirty="0" smtClean="0">
              <a:latin typeface="Times New Roman" pitchFamily="18" charset="0"/>
              <a:cs typeface="Times New Roman" pitchFamily="18" charset="0"/>
            </a:rPr>
            <a:t>Introduction</a:t>
          </a:r>
          <a:endParaRPr lang="en-US" sz="2400" b="1" i="0" kern="1200" dirty="0">
            <a:latin typeface="Times New Roman" pitchFamily="18" charset="0"/>
            <a:cs typeface="Times New Roman" pitchFamily="18" charset="0"/>
          </a:endParaRPr>
        </a:p>
      </dsp:txBody>
      <dsp:txXfrm>
        <a:off x="3102101" y="1248437"/>
        <a:ext cx="3503761" cy="682585"/>
      </dsp:txXfrm>
    </dsp:sp>
    <dsp:sp modelId="{7BE55069-DC3F-4AE5-9146-F943E61DED27}">
      <dsp:nvSpPr>
        <dsp:cNvPr id="0" name=""/>
        <dsp:cNvSpPr/>
      </dsp:nvSpPr>
      <dsp:spPr>
        <a:xfrm>
          <a:off x="3102101" y="2016345"/>
          <a:ext cx="3503761" cy="682585"/>
        </a:xfrm>
        <a:prstGeom prst="roundRect">
          <a:avLst/>
        </a:prstGeom>
        <a:solidFill>
          <a:schemeClr val="bg1">
            <a:lumMod val="95000"/>
            <a:alpha val="90000"/>
          </a:schemeClr>
        </a:solidFill>
        <a:ln w="9525" cap="flat" cmpd="sng" algn="ctr">
          <a:solidFill>
            <a:schemeClr val="accent4">
              <a:hueOff val="-1605168"/>
              <a:satOff val="19845"/>
              <a:lumOff val="-6470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 fov="0">
            <a:rot lat="0" lon="0" rev="0"/>
          </a:camera>
          <a:lightRig rig="brightRoom" dir="tl">
            <a:rot lat="0" lon="0" rev="8700000"/>
          </a:lightRig>
        </a:scene3d>
        <a:sp3d contourW="12700">
          <a:bevelT w="0" h="0"/>
          <a:contourClr>
            <a:schemeClr val="lt1">
              <a:alpha val="90000"/>
              <a:hueOff val="0"/>
              <a:satOff val="0"/>
              <a:lumOff val="0"/>
              <a:alphaOff val="0"/>
              <a:shade val="80000"/>
            </a:schemeClr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i="0" kern="1200" dirty="0" smtClean="0">
              <a:latin typeface="Times New Roman" pitchFamily="18" charset="0"/>
              <a:cs typeface="Times New Roman" pitchFamily="18" charset="0"/>
            </a:rPr>
            <a:t>Stakeholders</a:t>
          </a:r>
          <a:endParaRPr lang="en-US" sz="2400" b="1" i="0" kern="1200" dirty="0">
            <a:latin typeface="Times New Roman" pitchFamily="18" charset="0"/>
            <a:cs typeface="Times New Roman" pitchFamily="18" charset="0"/>
          </a:endParaRPr>
        </a:p>
      </dsp:txBody>
      <dsp:txXfrm>
        <a:off x="3102101" y="2016345"/>
        <a:ext cx="3503761" cy="682585"/>
      </dsp:txXfrm>
    </dsp:sp>
    <dsp:sp modelId="{34944A78-4D57-4987-8E81-97D01E931F6E}">
      <dsp:nvSpPr>
        <dsp:cNvPr id="0" name=""/>
        <dsp:cNvSpPr/>
      </dsp:nvSpPr>
      <dsp:spPr>
        <a:xfrm>
          <a:off x="3102101" y="2784254"/>
          <a:ext cx="3503761" cy="682585"/>
        </a:xfrm>
        <a:prstGeom prst="roundRect">
          <a:avLst/>
        </a:prstGeom>
        <a:solidFill>
          <a:schemeClr val="bg1">
            <a:lumMod val="95000"/>
            <a:alpha val="90000"/>
          </a:schemeClr>
        </a:solidFill>
        <a:ln w="9525" cap="flat" cmpd="sng" algn="ctr">
          <a:solidFill>
            <a:schemeClr val="accent4">
              <a:hueOff val="-2407752"/>
              <a:satOff val="29768"/>
              <a:lumOff val="-9704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 fov="0">
            <a:rot lat="0" lon="0" rev="0"/>
          </a:camera>
          <a:lightRig rig="brightRoom" dir="tl">
            <a:rot lat="0" lon="0" rev="8700000"/>
          </a:lightRig>
        </a:scene3d>
        <a:sp3d contourW="12700">
          <a:bevelT w="0" h="0"/>
          <a:contourClr>
            <a:schemeClr val="lt1">
              <a:alpha val="90000"/>
              <a:hueOff val="0"/>
              <a:satOff val="0"/>
              <a:lumOff val="0"/>
              <a:alphaOff val="0"/>
              <a:shade val="80000"/>
            </a:schemeClr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400" b="1" kern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Technicalities </a:t>
          </a:r>
          <a:endParaRPr lang="en-US" sz="2400" i="1" kern="1200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3102101" y="2784254"/>
        <a:ext cx="3503761" cy="682585"/>
      </dsp:txXfrm>
    </dsp:sp>
    <dsp:sp modelId="{023D975E-0644-4B25-B2CF-83330C46324D}">
      <dsp:nvSpPr>
        <dsp:cNvPr id="0" name=""/>
        <dsp:cNvSpPr/>
      </dsp:nvSpPr>
      <dsp:spPr>
        <a:xfrm>
          <a:off x="3102101" y="3552162"/>
          <a:ext cx="3503761" cy="682585"/>
        </a:xfrm>
        <a:prstGeom prst="roundRect">
          <a:avLst/>
        </a:prstGeom>
        <a:solidFill>
          <a:schemeClr val="bg1">
            <a:lumMod val="95000"/>
            <a:alpha val="90000"/>
          </a:schemeClr>
        </a:solidFill>
        <a:ln w="9525" cap="flat" cmpd="sng" algn="ctr">
          <a:solidFill>
            <a:schemeClr val="accent4">
              <a:hueOff val="-3210336"/>
              <a:satOff val="39690"/>
              <a:lumOff val="-12939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 fov="0">
            <a:rot lat="0" lon="0" rev="0"/>
          </a:camera>
          <a:lightRig rig="brightRoom" dir="tl">
            <a:rot lat="0" lon="0" rev="8700000"/>
          </a:lightRig>
        </a:scene3d>
        <a:sp3d contourW="12700">
          <a:bevelT w="0" h="0"/>
          <a:contourClr>
            <a:schemeClr val="lt1">
              <a:alpha val="90000"/>
              <a:hueOff val="0"/>
              <a:satOff val="0"/>
              <a:lumOff val="0"/>
              <a:alphaOff val="0"/>
              <a:shade val="80000"/>
            </a:schemeClr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i="0" kern="1200" dirty="0" smtClean="0">
              <a:latin typeface="Times New Roman" pitchFamily="18" charset="0"/>
              <a:cs typeface="Times New Roman" pitchFamily="18" charset="0"/>
            </a:rPr>
            <a:t>Future </a:t>
          </a:r>
          <a:r>
            <a:rPr lang="en-US" sz="2400" b="1" i="0" kern="1200" dirty="0">
              <a:latin typeface="Times New Roman" pitchFamily="18" charset="0"/>
              <a:cs typeface="Times New Roman" pitchFamily="18" charset="0"/>
            </a:rPr>
            <a:t>Work</a:t>
          </a:r>
          <a:endParaRPr lang="en-US" sz="2400" i="0" kern="1200" dirty="0">
            <a:latin typeface="Times New Roman" pitchFamily="18" charset="0"/>
            <a:cs typeface="Times New Roman" pitchFamily="18" charset="0"/>
          </a:endParaRPr>
        </a:p>
      </dsp:txBody>
      <dsp:txXfrm>
        <a:off x="3102101" y="3552162"/>
        <a:ext cx="3503761" cy="6825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1/16/2019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1/16/2019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1/16/2019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1/16/2019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1/16/2019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1/16/2019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1/16/2019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1/16/2019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1/16/2019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1/16/2019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1/16/2019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 algn="r" eaLnBrk="1" latinLnBrk="0" hangingPunct="1"/>
            <a:fld id="{54AB02A5-4FE5-49D9-9E24-09F23B90C450}" type="datetimeFigureOut">
              <a:rPr lang="en-US" smtClean="0"/>
              <a:pPr algn="r" eaLnBrk="1" latinLnBrk="0" hangingPunct="1"/>
              <a:t>1/16/2019</a:t>
            </a:fld>
            <a:endParaRPr lang="en-US" sz="120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kumimoji="0"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 algn="ctr" eaLnBrk="1" latinLnBrk="0" hangingPunct="1"/>
            <a:fld id="{6294C92D-0306-4E69-9CD3-20855E849650}" type="slidenum">
              <a:rPr kumimoji="0" lang="en-US" smtClean="0"/>
              <a:pPr algn="ctr" eaLnBrk="1" latinLnBrk="0" hangingPunct="1"/>
              <a:t>‹#›</a:t>
            </a:fld>
            <a:endParaRPr kumimoji="0"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43609" y="0"/>
            <a:ext cx="8302994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Introduction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3648" y="1628800"/>
            <a:ext cx="7498080" cy="4800600"/>
          </a:xfrm>
        </p:spPr>
        <p:txBody>
          <a:bodyPr/>
          <a:lstStyle/>
          <a:p>
            <a:r>
              <a:rPr lang="en-IE" dirty="0" smtClean="0">
                <a:latin typeface="Times New Roman" pitchFamily="18" charset="0"/>
                <a:cs typeface="Times New Roman" pitchFamily="18" charset="0"/>
              </a:rPr>
              <a:t>To full fill the needs of student of Final Year Project, in our application students will get updates about their projects through our portal.</a:t>
            </a:r>
          </a:p>
          <a:p>
            <a:endParaRPr lang="en-IE" dirty="0" smtClean="0">
              <a:latin typeface="Times New Roman"/>
              <a:ea typeface="Times New Roman"/>
            </a:endParaRPr>
          </a:p>
          <a:p>
            <a:r>
              <a:rPr lang="en-IE" dirty="0" smtClean="0">
                <a:latin typeface="Times New Roman"/>
                <a:ea typeface="Times New Roman"/>
              </a:rPr>
              <a:t>In our project students are allowed to submit the proposal online. </a:t>
            </a:r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GB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24128" y="260648"/>
            <a:ext cx="1950497" cy="1412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Introduction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3648" y="1628800"/>
            <a:ext cx="7498080" cy="4800600"/>
          </a:xfrm>
        </p:spPr>
        <p:txBody>
          <a:bodyPr/>
          <a:lstStyle/>
          <a:p>
            <a:r>
              <a:rPr lang="en-IE" dirty="0" smtClean="0">
                <a:latin typeface="Times New Roman" pitchFamily="18" charset="0"/>
                <a:cs typeface="Times New Roman" pitchFamily="18" charset="0"/>
              </a:rPr>
              <a:t>Supervisor will see the online working and the timeline of Final year project. </a:t>
            </a:r>
          </a:p>
          <a:p>
            <a:endParaRPr lang="en-IE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E" dirty="0" smtClean="0">
                <a:latin typeface="Times New Roman" pitchFamily="18" charset="0"/>
                <a:cs typeface="Times New Roman" pitchFamily="18" charset="0"/>
              </a:rPr>
              <a:t>The eProject Management System will facilitate fyp-committee members for proposal, fyp-report 1, and fyp-report 2 submissions online.</a:t>
            </a:r>
            <a:endParaRPr lang="en-GB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24128" y="332656"/>
            <a:ext cx="1950497" cy="1412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Introduction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75656" y="1556792"/>
            <a:ext cx="7498080" cy="4800600"/>
          </a:xfrm>
        </p:spPr>
        <p:txBody>
          <a:bodyPr/>
          <a:lstStyle/>
          <a:p>
            <a:r>
              <a:rPr lang="en-IE" dirty="0" smtClean="0">
                <a:latin typeface="Times New Roman" pitchFamily="18" charset="0"/>
                <a:cs typeface="Times New Roman" pitchFamily="18" charset="0"/>
              </a:rPr>
              <a:t>Evaluator will be able to evaluate assigned project online and also submit their feedback via our system.</a:t>
            </a:r>
            <a:endParaRPr lang="en-GB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52120" y="260648"/>
            <a:ext cx="1950497" cy="1412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eProject Management System</a:t>
            </a:r>
            <a:endParaRPr lang="en-GB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11960" y="1628800"/>
            <a:ext cx="4542785" cy="3205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1259632" y="2420888"/>
            <a:ext cx="35283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Objective</a:t>
            </a:r>
            <a:endParaRPr lang="en-GB" sz="32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Objective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3648" y="1628800"/>
            <a:ext cx="7498080" cy="4800600"/>
          </a:xfrm>
        </p:spPr>
        <p:txBody>
          <a:bodyPr>
            <a:normAutofit/>
          </a:bodyPr>
          <a:lstStyle/>
          <a:p>
            <a:r>
              <a:rPr lang="en-IE" dirty="0" smtClean="0">
                <a:latin typeface="Times New Roman" pitchFamily="18" charset="0"/>
                <a:cs typeface="Times New Roman" pitchFamily="18" charset="0"/>
              </a:rPr>
              <a:t>To create an automated system that follows complete final year project’s lifecycle and maintains repository of all projects. </a:t>
            </a:r>
          </a:p>
          <a:p>
            <a:endParaRPr lang="en-IE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E" dirty="0" smtClean="0">
                <a:latin typeface="Times New Roman" pitchFamily="18" charset="0"/>
                <a:cs typeface="Times New Roman" pitchFamily="18" charset="0"/>
              </a:rPr>
              <a:t>It manages notifications and due dates.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52120" y="332656"/>
            <a:ext cx="1950497" cy="1412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Objective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3648" y="1700808"/>
            <a:ext cx="7498080" cy="4800600"/>
          </a:xfrm>
        </p:spPr>
        <p:txBody>
          <a:bodyPr>
            <a:normAutofit/>
          </a:bodyPr>
          <a:lstStyle/>
          <a:p>
            <a:r>
              <a:rPr lang="en-IE" dirty="0" smtClean="0">
                <a:latin typeface="Times New Roman" pitchFamily="18" charset="0"/>
                <a:cs typeface="Times New Roman" pitchFamily="18" charset="0"/>
              </a:rPr>
              <a:t>It will keep updated student and supervisor and it will also allow examiner to review and evaluate projects.</a:t>
            </a:r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GB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24128" y="332656"/>
            <a:ext cx="1950497" cy="1412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eProject Management System</a:t>
            </a:r>
            <a:endParaRPr lang="en-GB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11960" y="1628800"/>
            <a:ext cx="4542785" cy="3205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1259632" y="2420888"/>
            <a:ext cx="35283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Stakeholders</a:t>
            </a:r>
            <a:endParaRPr lang="en-GB" sz="32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Stakeholders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75656" y="1556792"/>
            <a:ext cx="7498080" cy="48006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FYP committee Head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FYP committee Members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Supervisors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Students</a:t>
            </a:r>
            <a:endParaRPr lang="en-GB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52120" y="260648"/>
            <a:ext cx="1950497" cy="1412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FYP 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committee</a:t>
            </a:r>
            <a:br>
              <a:rPr lang="en-US" sz="4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Head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75656" y="1556792"/>
            <a:ext cx="7498080" cy="48006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Login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Register user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Manage Homepage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Register Project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Set deadlines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Set notifications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Change Password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logout</a:t>
            </a:r>
            <a:endParaRPr lang="en-GB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52120" y="260648"/>
            <a:ext cx="1950497" cy="1412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FYP COMMITTEE </a:t>
            </a:r>
            <a:br>
              <a:rPr lang="en-US" sz="40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MEMBERS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75656" y="1556792"/>
            <a:ext cx="7498080" cy="48006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Login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Project list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Assign evaluators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Change project status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Change password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Logout</a:t>
            </a:r>
          </a:p>
          <a:p>
            <a:pPr>
              <a:buNone/>
            </a:pPr>
            <a:endParaRPr lang="en-GB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52120" y="260648"/>
            <a:ext cx="1950497" cy="1412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eProject Management System</a:t>
            </a:r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672" y="1268760"/>
            <a:ext cx="6516216" cy="5306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Supervisor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75656" y="1556792"/>
            <a:ext cx="7498080" cy="48006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Login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Add new ideas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Assign task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Projects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Add marks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Change password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Logout</a:t>
            </a:r>
            <a:endParaRPr lang="en-GB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52120" y="260648"/>
            <a:ext cx="1950497" cy="1412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STUDENT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75656" y="1556792"/>
            <a:ext cx="7498080" cy="48006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Login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Search ideas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Upload task assigned task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View grades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See notifications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Change password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logout</a:t>
            </a:r>
            <a:endParaRPr lang="en-GB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52120" y="260648"/>
            <a:ext cx="1950497" cy="1412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eProject Management System</a:t>
            </a:r>
            <a:endParaRPr lang="en-GB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11960" y="1628800"/>
            <a:ext cx="4542785" cy="3205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1259632" y="2420888"/>
            <a:ext cx="35283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ko-KR" sz="3200" b="1" dirty="0" smtClean="0">
                <a:latin typeface="Times New Roman" pitchFamily="18" charset="0"/>
                <a:cs typeface="Times New Roman" pitchFamily="18" charset="0"/>
              </a:rPr>
              <a:t>Technicalities</a:t>
            </a:r>
            <a:endParaRPr lang="en-GB" sz="32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5976" y="260648"/>
            <a:ext cx="3810000" cy="1162050"/>
          </a:xfrm>
        </p:spPr>
        <p:txBody>
          <a:bodyPr anchor="ctr"/>
          <a:lstStyle/>
          <a:p>
            <a:r>
              <a:rPr lang="en-US" altLang="ko-KR" sz="2400" dirty="0" smtClean="0">
                <a:latin typeface="Times New Roman" pitchFamily="18" charset="0"/>
                <a:cs typeface="Times New Roman" pitchFamily="18" charset="0"/>
              </a:rPr>
              <a:t>Technicalities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Work breakdown Structure</a:t>
            </a:r>
            <a:endParaRPr lang="en-GB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Content Placeholder 7" descr="Doc1.png"/>
          <p:cNvPicPr>
            <a:picLocks noGrp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-1116632" y="1628800"/>
            <a:ext cx="11881320" cy="72008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5976" y="260648"/>
            <a:ext cx="3810000" cy="1162050"/>
          </a:xfrm>
        </p:spPr>
        <p:txBody>
          <a:bodyPr anchor="ctr"/>
          <a:lstStyle/>
          <a:p>
            <a:r>
              <a:rPr lang="en-US" altLang="ko-KR" sz="2400" dirty="0" smtClean="0">
                <a:latin typeface="Times New Roman" pitchFamily="18" charset="0"/>
                <a:cs typeface="Times New Roman" pitchFamily="18" charset="0"/>
              </a:rPr>
              <a:t>Technicalities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System Architecture</a:t>
            </a:r>
            <a:endParaRPr lang="en-GB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Content Placeholder 5" descr="Fyp  (1)"/>
          <p:cNvPicPr>
            <a:picLocks noGrp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2133600"/>
            <a:ext cx="8568952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5976" y="260648"/>
            <a:ext cx="3810000" cy="1162050"/>
          </a:xfrm>
        </p:spPr>
        <p:txBody>
          <a:bodyPr anchor="ctr"/>
          <a:lstStyle/>
          <a:p>
            <a:r>
              <a:rPr lang="en-US" altLang="ko-KR" sz="2400" dirty="0" smtClean="0">
                <a:latin typeface="Times New Roman" pitchFamily="18" charset="0"/>
                <a:cs typeface="Times New Roman" pitchFamily="18" charset="0"/>
              </a:rPr>
              <a:t>Technicalities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Database Diagram</a:t>
            </a:r>
            <a:endParaRPr lang="en-GB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Content Placeholder 8" descr="F:\fyp\fyp2\erd.png"/>
          <p:cNvPicPr>
            <a:picLocks noGrp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133600"/>
            <a:ext cx="91440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eProject Management System</a:t>
            </a:r>
            <a:endParaRPr lang="en-GB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11960" y="1628800"/>
            <a:ext cx="4542785" cy="3205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1259632" y="2420888"/>
            <a:ext cx="35283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ko-KR" sz="3200" b="1" dirty="0" smtClean="0">
                <a:latin typeface="Times New Roman" pitchFamily="18" charset="0"/>
                <a:cs typeface="Times New Roman" pitchFamily="18" charset="0"/>
              </a:rPr>
              <a:t>Future Work</a:t>
            </a:r>
            <a:endParaRPr lang="en-GB" sz="32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Future Work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IE" dirty="0" smtClean="0">
                <a:latin typeface="Times New Roman" pitchFamily="18" charset="0"/>
                <a:cs typeface="Times New Roman" pitchFamily="18" charset="0"/>
              </a:rPr>
              <a:t>The successful implementation of the system and complete testing will lead towards commercializing this product.</a:t>
            </a:r>
          </a:p>
          <a:p>
            <a:pPr lvl="0">
              <a:buNone/>
            </a:pPr>
            <a:endParaRPr lang="en-IE" dirty="0" smtClean="0">
              <a:latin typeface="Times New Roman" pitchFamily="18" charset="0"/>
              <a:cs typeface="Times New Roman" pitchFamily="18" charset="0"/>
            </a:endParaRPr>
          </a:p>
          <a:p>
            <a:pPr lvl="0">
              <a:buNone/>
            </a:pPr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This system can be used for the project management in public, private organisations.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24128" y="0"/>
            <a:ext cx="1950497" cy="1412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Future Work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3648" y="1628800"/>
            <a:ext cx="7498080" cy="4800600"/>
          </a:xfrm>
        </p:spPr>
        <p:txBody>
          <a:bodyPr>
            <a:normAutofit/>
          </a:bodyPr>
          <a:lstStyle/>
          <a:p>
            <a:pPr lvl="0"/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An online chat system for communication between supervisor and students.</a:t>
            </a:r>
          </a:p>
          <a:p>
            <a:pPr lvl="0">
              <a:buNone/>
            </a:pPr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An android and ios application of this system.</a:t>
            </a:r>
            <a:endParaRPr lang="en-GB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24128" y="260648"/>
            <a:ext cx="1950497" cy="1412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6" name="Content Placeholder 5" descr="graphicstock-stylish-text-jazakallah-khair-on-floral-decorated-background_Bdm5jGbV3l_SB_PM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259632" y="1628800"/>
            <a:ext cx="7632848" cy="4680520"/>
          </a:xfrm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23928" y="188640"/>
            <a:ext cx="1950497" cy="1412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eProject Team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384864" cy="4789512"/>
          </a:xfrm>
        </p:spPr>
        <p:txBody>
          <a:bodyPr/>
          <a:lstStyle/>
          <a:p>
            <a:pPr algn="ctr">
              <a:buNone/>
            </a:pPr>
            <a:r>
              <a:rPr lang="en-US" dirty="0" smtClean="0"/>
              <a:t>Final Year Project</a:t>
            </a:r>
            <a:endParaRPr lang="en-GB" dirty="0" smtClean="0"/>
          </a:p>
          <a:p>
            <a:pPr>
              <a:buNone/>
            </a:pPr>
            <a:r>
              <a:rPr lang="en-US" dirty="0" smtClean="0"/>
              <a:t>Presented by:</a:t>
            </a:r>
          </a:p>
          <a:p>
            <a:pPr algn="ctr">
              <a:buNone/>
            </a:pPr>
            <a:r>
              <a:rPr lang="en-US" dirty="0" smtClean="0"/>
              <a:t>Ahsan Ashraf</a:t>
            </a:r>
          </a:p>
          <a:p>
            <a:pPr algn="ctr">
              <a:buNone/>
            </a:pPr>
            <a:r>
              <a:rPr lang="en-US" dirty="0" smtClean="0"/>
              <a:t>Mohtasim Shahbaz</a:t>
            </a:r>
          </a:p>
          <a:p>
            <a:pPr algn="ctr">
              <a:buNone/>
            </a:pPr>
            <a:r>
              <a:rPr lang="en-US" dirty="0" smtClean="0"/>
              <a:t>Muhammad Umar</a:t>
            </a:r>
          </a:p>
          <a:p>
            <a:pPr>
              <a:buNone/>
            </a:pPr>
            <a:r>
              <a:rPr lang="en-US" dirty="0" smtClean="0"/>
              <a:t>Supervisor:</a:t>
            </a:r>
          </a:p>
          <a:p>
            <a:pPr algn="ctr">
              <a:buNone/>
            </a:pPr>
            <a:r>
              <a:rPr lang="en-US" dirty="0" smtClean="0"/>
              <a:t>Ma’am Shaina Ashraf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Outline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827290713"/>
              </p:ext>
            </p:extLst>
          </p:nvPr>
        </p:nvGraphicFramePr>
        <p:xfrm>
          <a:off x="1435100" y="1447800"/>
          <a:ext cx="7499350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eProject Management System</a:t>
            </a:r>
            <a:endParaRPr lang="en-GB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11760" y="1340768"/>
            <a:ext cx="4680520" cy="37402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835696" y="5085184"/>
            <a:ext cx="66967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Why eProject Management System?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/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Why eProject Management System?</a:t>
            </a:r>
            <a:endParaRPr lang="en-GB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Barriers of communication between supervisor and students. </a:t>
            </a:r>
          </a:p>
          <a:p>
            <a:pPr>
              <a:buNone/>
            </a:pPr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Students mostly face the problem of meeting the supervisor, timeline and deadline.</a:t>
            </a:r>
          </a:p>
          <a:p>
            <a:pPr>
              <a:buNone/>
            </a:pPr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Project evaluation is manual.</a:t>
            </a:r>
          </a:p>
          <a:p>
            <a:pPr>
              <a:buNone/>
            </a:pPr>
            <a:endParaRPr lang="en-GB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/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Why eProject Management System?</a:t>
            </a:r>
            <a:endParaRPr lang="en-GB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Students usually don’t have ideas for project.</a:t>
            </a:r>
          </a:p>
          <a:p>
            <a:pPr lvl="0"/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Data is not centralized.</a:t>
            </a:r>
          </a:p>
          <a:p>
            <a:pPr lvl="0"/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It’s difficult to synchronize.</a:t>
            </a:r>
          </a:p>
          <a:p>
            <a:endParaRPr lang="en-GB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eProject Management System</a:t>
            </a:r>
            <a:endParaRPr lang="en-GB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11960" y="1628800"/>
            <a:ext cx="4542785" cy="3205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1259632" y="2420888"/>
            <a:ext cx="35283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Introduction</a:t>
            </a:r>
            <a:endParaRPr lang="en-GB" sz="32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>
                <a:latin typeface="Times New Roman" pitchFamily="18" charset="0"/>
                <a:cs typeface="Times New Roman" pitchFamily="18" charset="0"/>
              </a:rPr>
              <a:t>Introduction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3648" y="1556792"/>
            <a:ext cx="7498080" cy="4800600"/>
          </a:xfrm>
        </p:spPr>
        <p:txBody>
          <a:bodyPr>
            <a:normAutofit/>
          </a:bodyPr>
          <a:lstStyle/>
          <a:p>
            <a:r>
              <a:rPr lang="en-IE" dirty="0" smtClean="0">
                <a:latin typeface="Times New Roman" pitchFamily="18" charset="0"/>
                <a:cs typeface="Times New Roman" pitchFamily="18" charset="0"/>
              </a:rPr>
              <a:t>Our Project is need of the COMSATS University because currently manual system is being used.</a:t>
            </a:r>
          </a:p>
          <a:p>
            <a:pPr>
              <a:buNone/>
            </a:pPr>
            <a:endParaRPr lang="en-IE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E" dirty="0" smtClean="0">
                <a:latin typeface="Times New Roman" pitchFamily="18" charset="0"/>
                <a:cs typeface="Times New Roman" pitchFamily="18" charset="0"/>
              </a:rPr>
              <a:t>Our application is for the final year projects management committee, students &amp; faculty in COMSATS University.</a:t>
            </a:r>
            <a:endParaRPr lang="en-IE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08104" y="260648"/>
            <a:ext cx="1690362" cy="1412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353</TotalTime>
  <Words>423</Words>
  <Application>Microsoft Office PowerPoint</Application>
  <PresentationFormat>On-screen Show (4:3)</PresentationFormat>
  <Paragraphs>111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Solstice</vt:lpstr>
      <vt:lpstr>Slide 1</vt:lpstr>
      <vt:lpstr>eProject Management System</vt:lpstr>
      <vt:lpstr>eProject Team</vt:lpstr>
      <vt:lpstr>Outline</vt:lpstr>
      <vt:lpstr>eProject Management System</vt:lpstr>
      <vt:lpstr>Why eProject Management System?</vt:lpstr>
      <vt:lpstr>Why eProject Management System?</vt:lpstr>
      <vt:lpstr>eProject Management System</vt:lpstr>
      <vt:lpstr>Introduction</vt:lpstr>
      <vt:lpstr>Introduction</vt:lpstr>
      <vt:lpstr>Introduction</vt:lpstr>
      <vt:lpstr>Introduction</vt:lpstr>
      <vt:lpstr>eProject Management System</vt:lpstr>
      <vt:lpstr>Objective</vt:lpstr>
      <vt:lpstr>Objective</vt:lpstr>
      <vt:lpstr>eProject Management System</vt:lpstr>
      <vt:lpstr>Stakeholders</vt:lpstr>
      <vt:lpstr>FYP committee Head</vt:lpstr>
      <vt:lpstr>FYP COMMITTEE  MEMBERS</vt:lpstr>
      <vt:lpstr>Supervisor</vt:lpstr>
      <vt:lpstr>STUDENT</vt:lpstr>
      <vt:lpstr>eProject Management System</vt:lpstr>
      <vt:lpstr>Technicalities</vt:lpstr>
      <vt:lpstr>Technicalities</vt:lpstr>
      <vt:lpstr>Technicalities</vt:lpstr>
      <vt:lpstr>eProject Management System</vt:lpstr>
      <vt:lpstr>Future Work</vt:lpstr>
      <vt:lpstr>Future Work</vt:lpstr>
      <vt:lpstr>Slide 29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M.Umar</dc:creator>
  <cp:lastModifiedBy>M.Umar</cp:lastModifiedBy>
  <cp:revision>34</cp:revision>
  <dcterms:created xsi:type="dcterms:W3CDTF">2019-01-15T10:58:23Z</dcterms:created>
  <dcterms:modified xsi:type="dcterms:W3CDTF">2019-01-16T05:34:10Z</dcterms:modified>
</cp:coreProperties>
</file>