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70" r:id="rId5"/>
    <p:sldId id="259" r:id="rId6"/>
    <p:sldId id="260" r:id="rId7"/>
    <p:sldId id="266" r:id="rId8"/>
    <p:sldId id="267" r:id="rId9"/>
    <p:sldId id="268" r:id="rId10"/>
    <p:sldId id="262" r:id="rId11"/>
    <p:sldId id="263" r:id="rId12"/>
    <p:sldId id="264" r:id="rId13"/>
    <p:sldId id="265" r:id="rId14"/>
    <p:sldId id="269"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4" d="100"/>
          <a:sy n="104" d="100"/>
        </p:scale>
        <p:origin x="408"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6.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37EB3D-E33E-40F5-A73E-0F39C1EEA670}"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5FDBE519-FBE4-4F9A-A1EF-BED4A1228D43}">
      <dgm:prSet/>
      <dgm:spPr/>
      <dgm:t>
        <a:bodyPr/>
        <a:lstStyle/>
        <a:p>
          <a:pPr>
            <a:lnSpc>
              <a:spcPct val="100000"/>
            </a:lnSpc>
          </a:pPr>
          <a:r>
            <a:rPr lang="en-US" b="0" dirty="0"/>
            <a:t>Leveraging Health Informatics and AI to enhance preventive healthcare and disease management</a:t>
          </a:r>
        </a:p>
      </dgm:t>
    </dgm:pt>
    <dgm:pt modelId="{638A5F8F-8353-4931-BAE7-4FD0FB440E63}" type="parTrans" cxnId="{100EDC63-E968-4B79-ABAB-1AAEA6AB88B2}">
      <dgm:prSet/>
      <dgm:spPr/>
      <dgm:t>
        <a:bodyPr/>
        <a:lstStyle/>
        <a:p>
          <a:endParaRPr lang="en-US"/>
        </a:p>
      </dgm:t>
    </dgm:pt>
    <dgm:pt modelId="{FC768285-F642-48E5-81B3-82A85CC5EDE6}" type="sibTrans" cxnId="{100EDC63-E968-4B79-ABAB-1AAEA6AB88B2}">
      <dgm:prSet/>
      <dgm:spPr/>
      <dgm:t>
        <a:bodyPr/>
        <a:lstStyle/>
        <a:p>
          <a:endParaRPr lang="en-US"/>
        </a:p>
      </dgm:t>
    </dgm:pt>
    <dgm:pt modelId="{A703FAA4-78C1-4851-A15C-AAE0AA4CFD9F}">
      <dgm:prSet/>
      <dgm:spPr/>
      <dgm:t>
        <a:bodyPr/>
        <a:lstStyle/>
        <a:p>
          <a:pPr>
            <a:lnSpc>
              <a:spcPct val="100000"/>
            </a:lnSpc>
          </a:pPr>
          <a:r>
            <a:rPr lang="en-US" dirty="0"/>
            <a:t>Presenters: Gideon Owusu, </a:t>
          </a:r>
        </a:p>
        <a:p>
          <a:pPr>
            <a:lnSpc>
              <a:spcPct val="100000"/>
            </a:lnSpc>
          </a:pPr>
          <a:r>
            <a:rPr lang="en-US" dirty="0"/>
            <a:t>David </a:t>
          </a:r>
          <a:r>
            <a:rPr lang="en-US" dirty="0" err="1"/>
            <a:t>Blemano</a:t>
          </a:r>
          <a:endParaRPr lang="en-US" dirty="0"/>
        </a:p>
      </dgm:t>
    </dgm:pt>
    <dgm:pt modelId="{5C255406-671D-4925-8BAC-55BD00D3A3F5}" type="parTrans" cxnId="{1AC57AF7-25CE-4EFD-82BB-832BD92D4CD6}">
      <dgm:prSet/>
      <dgm:spPr/>
      <dgm:t>
        <a:bodyPr/>
        <a:lstStyle/>
        <a:p>
          <a:endParaRPr lang="en-US"/>
        </a:p>
      </dgm:t>
    </dgm:pt>
    <dgm:pt modelId="{8A6345E5-5AA9-4726-B405-FAB3E067C59D}" type="sibTrans" cxnId="{1AC57AF7-25CE-4EFD-82BB-832BD92D4CD6}">
      <dgm:prSet/>
      <dgm:spPr/>
      <dgm:t>
        <a:bodyPr/>
        <a:lstStyle/>
        <a:p>
          <a:endParaRPr lang="en-US"/>
        </a:p>
      </dgm:t>
    </dgm:pt>
    <dgm:pt modelId="{AC5D7620-3875-4F73-B907-56B591A1BEFC}">
      <dgm:prSet/>
      <dgm:spPr/>
      <dgm:t>
        <a:bodyPr/>
        <a:lstStyle/>
        <a:p>
          <a:pPr>
            <a:lnSpc>
              <a:spcPct val="100000"/>
            </a:lnSpc>
          </a:pPr>
          <a:r>
            <a:rPr lang="en-US"/>
            <a:t>Date: April 15, 2025</a:t>
          </a:r>
        </a:p>
      </dgm:t>
    </dgm:pt>
    <dgm:pt modelId="{D502FB8F-AEEF-4304-AF15-B62745544AC8}" type="parTrans" cxnId="{1C7187A3-5BB8-4795-A272-B28B3EA731BB}">
      <dgm:prSet/>
      <dgm:spPr/>
      <dgm:t>
        <a:bodyPr/>
        <a:lstStyle/>
        <a:p>
          <a:endParaRPr lang="en-US"/>
        </a:p>
      </dgm:t>
    </dgm:pt>
    <dgm:pt modelId="{42A27D29-9995-4019-92C8-0A251E96C68E}" type="sibTrans" cxnId="{1C7187A3-5BB8-4795-A272-B28B3EA731BB}">
      <dgm:prSet/>
      <dgm:spPr/>
      <dgm:t>
        <a:bodyPr/>
        <a:lstStyle/>
        <a:p>
          <a:endParaRPr lang="en-US"/>
        </a:p>
      </dgm:t>
    </dgm:pt>
    <dgm:pt modelId="{74F678B6-5AC5-4B39-8E23-646B0522D2BA}" type="pres">
      <dgm:prSet presAssocID="{5037EB3D-E33E-40F5-A73E-0F39C1EEA670}" presName="root" presStyleCnt="0">
        <dgm:presLayoutVars>
          <dgm:dir/>
          <dgm:resizeHandles val="exact"/>
        </dgm:presLayoutVars>
      </dgm:prSet>
      <dgm:spPr/>
    </dgm:pt>
    <dgm:pt modelId="{D2DECCB4-850F-469D-B63C-907E745BE03C}" type="pres">
      <dgm:prSet presAssocID="{5FDBE519-FBE4-4F9A-A1EF-BED4A1228D43}" presName="compNode" presStyleCnt="0"/>
      <dgm:spPr/>
    </dgm:pt>
    <dgm:pt modelId="{7D94281B-4633-4F20-AF97-5E5D65B07A58}" type="pres">
      <dgm:prSet presAssocID="{5FDBE519-FBE4-4F9A-A1EF-BED4A1228D4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edical"/>
        </a:ext>
      </dgm:extLst>
    </dgm:pt>
    <dgm:pt modelId="{AE24BF98-B010-4C0D-8411-01699D3CDE4C}" type="pres">
      <dgm:prSet presAssocID="{5FDBE519-FBE4-4F9A-A1EF-BED4A1228D43}" presName="spaceRect" presStyleCnt="0"/>
      <dgm:spPr/>
    </dgm:pt>
    <dgm:pt modelId="{EFDE25DD-E9CD-4CAB-9667-BF366C57A3A9}" type="pres">
      <dgm:prSet presAssocID="{5FDBE519-FBE4-4F9A-A1EF-BED4A1228D43}" presName="textRect" presStyleLbl="revTx" presStyleIdx="0" presStyleCnt="3">
        <dgm:presLayoutVars>
          <dgm:chMax val="1"/>
          <dgm:chPref val="1"/>
        </dgm:presLayoutVars>
      </dgm:prSet>
      <dgm:spPr/>
    </dgm:pt>
    <dgm:pt modelId="{278738D8-2FCC-43E4-A647-72727EA1BC1B}" type="pres">
      <dgm:prSet presAssocID="{FC768285-F642-48E5-81B3-82A85CC5EDE6}" presName="sibTrans" presStyleCnt="0"/>
      <dgm:spPr/>
    </dgm:pt>
    <dgm:pt modelId="{07E2C2C2-8574-4E28-B3A2-D518F98A080B}" type="pres">
      <dgm:prSet presAssocID="{A703FAA4-78C1-4851-A15C-AAE0AA4CFD9F}" presName="compNode" presStyleCnt="0"/>
      <dgm:spPr/>
    </dgm:pt>
    <dgm:pt modelId="{0250E20E-E523-444A-8AC0-173953152E59}" type="pres">
      <dgm:prSet presAssocID="{A703FAA4-78C1-4851-A15C-AAE0AA4CFD9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ecturer"/>
        </a:ext>
      </dgm:extLst>
    </dgm:pt>
    <dgm:pt modelId="{7ED14505-C8FB-4ADC-B24C-836A8BD38840}" type="pres">
      <dgm:prSet presAssocID="{A703FAA4-78C1-4851-A15C-AAE0AA4CFD9F}" presName="spaceRect" presStyleCnt="0"/>
      <dgm:spPr/>
    </dgm:pt>
    <dgm:pt modelId="{219F0695-A8A8-416E-B348-3BA1144DEC8F}" type="pres">
      <dgm:prSet presAssocID="{A703FAA4-78C1-4851-A15C-AAE0AA4CFD9F}" presName="textRect" presStyleLbl="revTx" presStyleIdx="1" presStyleCnt="3">
        <dgm:presLayoutVars>
          <dgm:chMax val="1"/>
          <dgm:chPref val="1"/>
        </dgm:presLayoutVars>
      </dgm:prSet>
      <dgm:spPr/>
    </dgm:pt>
    <dgm:pt modelId="{8009BF8D-5F92-4986-9786-6B698A03DA61}" type="pres">
      <dgm:prSet presAssocID="{8A6345E5-5AA9-4726-B405-FAB3E067C59D}" presName="sibTrans" presStyleCnt="0"/>
      <dgm:spPr/>
    </dgm:pt>
    <dgm:pt modelId="{04BF8B59-6517-4120-B81D-C33CDBB6CDC4}" type="pres">
      <dgm:prSet presAssocID="{AC5D7620-3875-4F73-B907-56B591A1BEFC}" presName="compNode" presStyleCnt="0"/>
      <dgm:spPr/>
    </dgm:pt>
    <dgm:pt modelId="{95F41164-E8B2-474A-B308-5C775E070379}" type="pres">
      <dgm:prSet presAssocID="{AC5D7620-3875-4F73-B907-56B591A1BEF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aily Calendar"/>
        </a:ext>
      </dgm:extLst>
    </dgm:pt>
    <dgm:pt modelId="{74D8254B-F6AF-4478-8931-9F3D4D4E5DCB}" type="pres">
      <dgm:prSet presAssocID="{AC5D7620-3875-4F73-B907-56B591A1BEFC}" presName="spaceRect" presStyleCnt="0"/>
      <dgm:spPr/>
    </dgm:pt>
    <dgm:pt modelId="{61AFEA52-A569-4BDB-A2B5-5B7EC276C538}" type="pres">
      <dgm:prSet presAssocID="{AC5D7620-3875-4F73-B907-56B591A1BEFC}" presName="textRect" presStyleLbl="revTx" presStyleIdx="2" presStyleCnt="3">
        <dgm:presLayoutVars>
          <dgm:chMax val="1"/>
          <dgm:chPref val="1"/>
        </dgm:presLayoutVars>
      </dgm:prSet>
      <dgm:spPr/>
    </dgm:pt>
  </dgm:ptLst>
  <dgm:cxnLst>
    <dgm:cxn modelId="{C0BA3C38-9DCB-41E0-A92D-9E9657A0AF9C}" type="presOf" srcId="{AC5D7620-3875-4F73-B907-56B591A1BEFC}" destId="{61AFEA52-A569-4BDB-A2B5-5B7EC276C538}" srcOrd="0" destOrd="0" presId="urn:microsoft.com/office/officeart/2018/2/layout/IconLabelList"/>
    <dgm:cxn modelId="{100EDC63-E968-4B79-ABAB-1AAEA6AB88B2}" srcId="{5037EB3D-E33E-40F5-A73E-0F39C1EEA670}" destId="{5FDBE519-FBE4-4F9A-A1EF-BED4A1228D43}" srcOrd="0" destOrd="0" parTransId="{638A5F8F-8353-4931-BAE7-4FD0FB440E63}" sibTransId="{FC768285-F642-48E5-81B3-82A85CC5EDE6}"/>
    <dgm:cxn modelId="{9D80EE47-5312-4022-8532-B361B1958491}" type="presOf" srcId="{5FDBE519-FBE4-4F9A-A1EF-BED4A1228D43}" destId="{EFDE25DD-E9CD-4CAB-9667-BF366C57A3A9}" srcOrd="0" destOrd="0" presId="urn:microsoft.com/office/officeart/2018/2/layout/IconLabelList"/>
    <dgm:cxn modelId="{8312DC6F-4C41-41AA-80FB-90C84D89CB54}" type="presOf" srcId="{A703FAA4-78C1-4851-A15C-AAE0AA4CFD9F}" destId="{219F0695-A8A8-416E-B348-3BA1144DEC8F}" srcOrd="0" destOrd="0" presId="urn:microsoft.com/office/officeart/2018/2/layout/IconLabelList"/>
    <dgm:cxn modelId="{3BBC5994-E766-4DEA-9E7D-5CC1F31CCB81}" type="presOf" srcId="{5037EB3D-E33E-40F5-A73E-0F39C1EEA670}" destId="{74F678B6-5AC5-4B39-8E23-646B0522D2BA}" srcOrd="0" destOrd="0" presId="urn:microsoft.com/office/officeart/2018/2/layout/IconLabelList"/>
    <dgm:cxn modelId="{1C7187A3-5BB8-4795-A272-B28B3EA731BB}" srcId="{5037EB3D-E33E-40F5-A73E-0F39C1EEA670}" destId="{AC5D7620-3875-4F73-B907-56B591A1BEFC}" srcOrd="2" destOrd="0" parTransId="{D502FB8F-AEEF-4304-AF15-B62745544AC8}" sibTransId="{42A27D29-9995-4019-92C8-0A251E96C68E}"/>
    <dgm:cxn modelId="{1AC57AF7-25CE-4EFD-82BB-832BD92D4CD6}" srcId="{5037EB3D-E33E-40F5-A73E-0F39C1EEA670}" destId="{A703FAA4-78C1-4851-A15C-AAE0AA4CFD9F}" srcOrd="1" destOrd="0" parTransId="{5C255406-671D-4925-8BAC-55BD00D3A3F5}" sibTransId="{8A6345E5-5AA9-4726-B405-FAB3E067C59D}"/>
    <dgm:cxn modelId="{56C0216F-D8F1-4140-95DF-E5D75625EB56}" type="presParOf" srcId="{74F678B6-5AC5-4B39-8E23-646B0522D2BA}" destId="{D2DECCB4-850F-469D-B63C-907E745BE03C}" srcOrd="0" destOrd="0" presId="urn:microsoft.com/office/officeart/2018/2/layout/IconLabelList"/>
    <dgm:cxn modelId="{8FA988FC-799C-42E1-8CC7-8055EF8EE511}" type="presParOf" srcId="{D2DECCB4-850F-469D-B63C-907E745BE03C}" destId="{7D94281B-4633-4F20-AF97-5E5D65B07A58}" srcOrd="0" destOrd="0" presId="urn:microsoft.com/office/officeart/2018/2/layout/IconLabelList"/>
    <dgm:cxn modelId="{E6E231C1-C0BA-4ADD-9410-82A47B911C7C}" type="presParOf" srcId="{D2DECCB4-850F-469D-B63C-907E745BE03C}" destId="{AE24BF98-B010-4C0D-8411-01699D3CDE4C}" srcOrd="1" destOrd="0" presId="urn:microsoft.com/office/officeart/2018/2/layout/IconLabelList"/>
    <dgm:cxn modelId="{009F3D85-0273-4497-AEF9-1E56E67AE998}" type="presParOf" srcId="{D2DECCB4-850F-469D-B63C-907E745BE03C}" destId="{EFDE25DD-E9CD-4CAB-9667-BF366C57A3A9}" srcOrd="2" destOrd="0" presId="urn:microsoft.com/office/officeart/2018/2/layout/IconLabelList"/>
    <dgm:cxn modelId="{56073F51-90FD-4880-ADC8-04F1CECEF8A1}" type="presParOf" srcId="{74F678B6-5AC5-4B39-8E23-646B0522D2BA}" destId="{278738D8-2FCC-43E4-A647-72727EA1BC1B}" srcOrd="1" destOrd="0" presId="urn:microsoft.com/office/officeart/2018/2/layout/IconLabelList"/>
    <dgm:cxn modelId="{E6996E72-2CE7-451F-98FB-649ABE2D2A8E}" type="presParOf" srcId="{74F678B6-5AC5-4B39-8E23-646B0522D2BA}" destId="{07E2C2C2-8574-4E28-B3A2-D518F98A080B}" srcOrd="2" destOrd="0" presId="urn:microsoft.com/office/officeart/2018/2/layout/IconLabelList"/>
    <dgm:cxn modelId="{22F4D30C-F7E6-448A-9A4E-A47F932889BE}" type="presParOf" srcId="{07E2C2C2-8574-4E28-B3A2-D518F98A080B}" destId="{0250E20E-E523-444A-8AC0-173953152E59}" srcOrd="0" destOrd="0" presId="urn:microsoft.com/office/officeart/2018/2/layout/IconLabelList"/>
    <dgm:cxn modelId="{B506CF55-EBA4-4D40-831B-5D4C97F581DB}" type="presParOf" srcId="{07E2C2C2-8574-4E28-B3A2-D518F98A080B}" destId="{7ED14505-C8FB-4ADC-B24C-836A8BD38840}" srcOrd="1" destOrd="0" presId="urn:microsoft.com/office/officeart/2018/2/layout/IconLabelList"/>
    <dgm:cxn modelId="{DBA29DA4-E12C-4AF9-804F-FD172D512055}" type="presParOf" srcId="{07E2C2C2-8574-4E28-B3A2-D518F98A080B}" destId="{219F0695-A8A8-416E-B348-3BA1144DEC8F}" srcOrd="2" destOrd="0" presId="urn:microsoft.com/office/officeart/2018/2/layout/IconLabelList"/>
    <dgm:cxn modelId="{EC528463-8D41-4CA4-BB64-03DFECDCD723}" type="presParOf" srcId="{74F678B6-5AC5-4B39-8E23-646B0522D2BA}" destId="{8009BF8D-5F92-4986-9786-6B698A03DA61}" srcOrd="3" destOrd="0" presId="urn:microsoft.com/office/officeart/2018/2/layout/IconLabelList"/>
    <dgm:cxn modelId="{1261C1F5-4EE0-4C4D-885C-C156585E1AC6}" type="presParOf" srcId="{74F678B6-5AC5-4B39-8E23-646B0522D2BA}" destId="{04BF8B59-6517-4120-B81D-C33CDBB6CDC4}" srcOrd="4" destOrd="0" presId="urn:microsoft.com/office/officeart/2018/2/layout/IconLabelList"/>
    <dgm:cxn modelId="{9189F0C0-6FC4-4C41-AE2A-CFE69F1D3A44}" type="presParOf" srcId="{04BF8B59-6517-4120-B81D-C33CDBB6CDC4}" destId="{95F41164-E8B2-474A-B308-5C775E070379}" srcOrd="0" destOrd="0" presId="urn:microsoft.com/office/officeart/2018/2/layout/IconLabelList"/>
    <dgm:cxn modelId="{14313CAE-0D88-48DD-A45E-4038BD2B145E}" type="presParOf" srcId="{04BF8B59-6517-4120-B81D-C33CDBB6CDC4}" destId="{74D8254B-F6AF-4478-8931-9F3D4D4E5DCB}" srcOrd="1" destOrd="0" presId="urn:microsoft.com/office/officeart/2018/2/layout/IconLabelList"/>
    <dgm:cxn modelId="{9A14A83D-F06C-4B9B-B7B7-D9FE1B744477}" type="presParOf" srcId="{04BF8B59-6517-4120-B81D-C33CDBB6CDC4}" destId="{61AFEA52-A569-4BDB-A2B5-5B7EC276C538}"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225863-5D91-41C5-8120-371E09885B4A}"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A29F76AC-7C80-457D-A327-36DF09A8CA9C}">
      <dgm:prSet/>
      <dgm:spPr/>
      <dgm:t>
        <a:bodyPr/>
        <a:lstStyle/>
        <a:p>
          <a:r>
            <a:rPr lang="en-US"/>
            <a:t>• Chronic diseases affect 60% of Americans.</a:t>
          </a:r>
        </a:p>
      </dgm:t>
    </dgm:pt>
    <dgm:pt modelId="{B56AD083-5753-4E0A-9B01-B3E5171A09F1}" type="parTrans" cxnId="{6AB61A59-440E-4396-8494-69303947F7A0}">
      <dgm:prSet/>
      <dgm:spPr/>
      <dgm:t>
        <a:bodyPr/>
        <a:lstStyle/>
        <a:p>
          <a:endParaRPr lang="en-US"/>
        </a:p>
      </dgm:t>
    </dgm:pt>
    <dgm:pt modelId="{0A7DDA44-7E7C-44C9-A967-783CB152702F}" type="sibTrans" cxnId="{6AB61A59-440E-4396-8494-69303947F7A0}">
      <dgm:prSet/>
      <dgm:spPr/>
      <dgm:t>
        <a:bodyPr/>
        <a:lstStyle/>
        <a:p>
          <a:endParaRPr lang="en-US"/>
        </a:p>
      </dgm:t>
    </dgm:pt>
    <dgm:pt modelId="{E513DF5C-8E79-4CC8-B77E-95ADFA35ADC3}">
      <dgm:prSet/>
      <dgm:spPr/>
      <dgm:t>
        <a:bodyPr/>
        <a:lstStyle/>
        <a:p>
          <a:r>
            <a:rPr lang="en-US"/>
            <a:t>• Barriers to healthcare access and early detection persist.</a:t>
          </a:r>
        </a:p>
      </dgm:t>
    </dgm:pt>
    <dgm:pt modelId="{B7B860A5-3DB8-415D-A53C-977F8F5A7011}" type="parTrans" cxnId="{267316FC-B795-490F-8BEC-A166E17F0ECA}">
      <dgm:prSet/>
      <dgm:spPr/>
      <dgm:t>
        <a:bodyPr/>
        <a:lstStyle/>
        <a:p>
          <a:endParaRPr lang="en-US"/>
        </a:p>
      </dgm:t>
    </dgm:pt>
    <dgm:pt modelId="{5450F90A-365F-443C-96E3-5BAF4AB10B0C}" type="sibTrans" cxnId="{267316FC-B795-490F-8BEC-A166E17F0ECA}">
      <dgm:prSet/>
      <dgm:spPr/>
      <dgm:t>
        <a:bodyPr/>
        <a:lstStyle/>
        <a:p>
          <a:endParaRPr lang="en-US"/>
        </a:p>
      </dgm:t>
    </dgm:pt>
    <dgm:pt modelId="{C8024767-DAE1-47D9-A089-D8150C6D4F98}">
      <dgm:prSet/>
      <dgm:spPr/>
      <dgm:t>
        <a:bodyPr/>
        <a:lstStyle/>
        <a:p>
          <a:r>
            <a:rPr lang="en-US"/>
            <a:t>Disparities and high cost of quality healthcare access</a:t>
          </a:r>
        </a:p>
      </dgm:t>
    </dgm:pt>
    <dgm:pt modelId="{F390473A-588E-4CD6-8B07-A7533206855F}" type="parTrans" cxnId="{DDAB57B2-A5A8-4DAD-A210-202489EF19A6}">
      <dgm:prSet/>
      <dgm:spPr/>
      <dgm:t>
        <a:bodyPr/>
        <a:lstStyle/>
        <a:p>
          <a:endParaRPr lang="en-US"/>
        </a:p>
      </dgm:t>
    </dgm:pt>
    <dgm:pt modelId="{ED6F4C6B-6A29-41BC-921D-1912377E70E1}" type="sibTrans" cxnId="{DDAB57B2-A5A8-4DAD-A210-202489EF19A6}">
      <dgm:prSet/>
      <dgm:spPr/>
      <dgm:t>
        <a:bodyPr/>
        <a:lstStyle/>
        <a:p>
          <a:endParaRPr lang="en-US"/>
        </a:p>
      </dgm:t>
    </dgm:pt>
    <dgm:pt modelId="{9DE2EAEC-6180-48ED-8912-F9444507FAF6}">
      <dgm:prSet/>
      <dgm:spPr/>
      <dgm:t>
        <a:bodyPr/>
        <a:lstStyle/>
        <a:p>
          <a:r>
            <a:rPr lang="en-US"/>
            <a:t>• This study explores how health informatics (HI) and AI improve early detection, management, and outcomes.</a:t>
          </a:r>
        </a:p>
      </dgm:t>
    </dgm:pt>
    <dgm:pt modelId="{BA949AD7-64EA-435B-A69E-E433909F55A6}" type="parTrans" cxnId="{5CD64862-9D76-437C-B567-245F9E42C89F}">
      <dgm:prSet/>
      <dgm:spPr/>
      <dgm:t>
        <a:bodyPr/>
        <a:lstStyle/>
        <a:p>
          <a:endParaRPr lang="en-US"/>
        </a:p>
      </dgm:t>
    </dgm:pt>
    <dgm:pt modelId="{CFBC2648-AEAF-4539-ACAF-7C2CFA0CAF21}" type="sibTrans" cxnId="{5CD64862-9D76-437C-B567-245F9E42C89F}">
      <dgm:prSet/>
      <dgm:spPr/>
      <dgm:t>
        <a:bodyPr/>
        <a:lstStyle/>
        <a:p>
          <a:endParaRPr lang="en-US"/>
        </a:p>
      </dgm:t>
    </dgm:pt>
    <dgm:pt modelId="{1F7347CC-E42D-4512-AE74-8BD44219A03C}" type="pres">
      <dgm:prSet presAssocID="{9E225863-5D91-41C5-8120-371E09885B4A}" presName="vert0" presStyleCnt="0">
        <dgm:presLayoutVars>
          <dgm:dir/>
          <dgm:animOne val="branch"/>
          <dgm:animLvl val="lvl"/>
        </dgm:presLayoutVars>
      </dgm:prSet>
      <dgm:spPr/>
    </dgm:pt>
    <dgm:pt modelId="{C26B9D82-DA34-4726-B450-157D9BD514B8}" type="pres">
      <dgm:prSet presAssocID="{A29F76AC-7C80-457D-A327-36DF09A8CA9C}" presName="thickLine" presStyleLbl="alignNode1" presStyleIdx="0" presStyleCnt="4"/>
      <dgm:spPr/>
    </dgm:pt>
    <dgm:pt modelId="{756C0DEB-B3F0-4875-BA40-458032B28482}" type="pres">
      <dgm:prSet presAssocID="{A29F76AC-7C80-457D-A327-36DF09A8CA9C}" presName="horz1" presStyleCnt="0"/>
      <dgm:spPr/>
    </dgm:pt>
    <dgm:pt modelId="{6ED2DCE1-59A6-46B5-A758-8EADE8D38E5E}" type="pres">
      <dgm:prSet presAssocID="{A29F76AC-7C80-457D-A327-36DF09A8CA9C}" presName="tx1" presStyleLbl="revTx" presStyleIdx="0" presStyleCnt="4"/>
      <dgm:spPr/>
    </dgm:pt>
    <dgm:pt modelId="{7EC878EC-902F-43E7-B247-C66F2B130373}" type="pres">
      <dgm:prSet presAssocID="{A29F76AC-7C80-457D-A327-36DF09A8CA9C}" presName="vert1" presStyleCnt="0"/>
      <dgm:spPr/>
    </dgm:pt>
    <dgm:pt modelId="{51DB01A6-412E-49BE-9EE2-3A68176B182F}" type="pres">
      <dgm:prSet presAssocID="{E513DF5C-8E79-4CC8-B77E-95ADFA35ADC3}" presName="thickLine" presStyleLbl="alignNode1" presStyleIdx="1" presStyleCnt="4"/>
      <dgm:spPr/>
    </dgm:pt>
    <dgm:pt modelId="{B640E20B-5A3D-42DC-8B0A-A795303F05BB}" type="pres">
      <dgm:prSet presAssocID="{E513DF5C-8E79-4CC8-B77E-95ADFA35ADC3}" presName="horz1" presStyleCnt="0"/>
      <dgm:spPr/>
    </dgm:pt>
    <dgm:pt modelId="{314F921E-C7E3-4D44-9628-E9605FD4D7E1}" type="pres">
      <dgm:prSet presAssocID="{E513DF5C-8E79-4CC8-B77E-95ADFA35ADC3}" presName="tx1" presStyleLbl="revTx" presStyleIdx="1" presStyleCnt="4"/>
      <dgm:spPr/>
    </dgm:pt>
    <dgm:pt modelId="{870761CA-2B30-4667-A18F-76EF8F9D2E10}" type="pres">
      <dgm:prSet presAssocID="{E513DF5C-8E79-4CC8-B77E-95ADFA35ADC3}" presName="vert1" presStyleCnt="0"/>
      <dgm:spPr/>
    </dgm:pt>
    <dgm:pt modelId="{172E48C1-05DF-411B-AC5F-DE1632532699}" type="pres">
      <dgm:prSet presAssocID="{C8024767-DAE1-47D9-A089-D8150C6D4F98}" presName="thickLine" presStyleLbl="alignNode1" presStyleIdx="2" presStyleCnt="4"/>
      <dgm:spPr/>
    </dgm:pt>
    <dgm:pt modelId="{7CEB922A-9033-4149-871B-15EC66D5AD1D}" type="pres">
      <dgm:prSet presAssocID="{C8024767-DAE1-47D9-A089-D8150C6D4F98}" presName="horz1" presStyleCnt="0"/>
      <dgm:spPr/>
    </dgm:pt>
    <dgm:pt modelId="{A854F61C-A6E8-44E8-B0F4-03E3CEC457BC}" type="pres">
      <dgm:prSet presAssocID="{C8024767-DAE1-47D9-A089-D8150C6D4F98}" presName="tx1" presStyleLbl="revTx" presStyleIdx="2" presStyleCnt="4"/>
      <dgm:spPr/>
    </dgm:pt>
    <dgm:pt modelId="{D0B90551-899D-4AD2-8658-57D801C56279}" type="pres">
      <dgm:prSet presAssocID="{C8024767-DAE1-47D9-A089-D8150C6D4F98}" presName="vert1" presStyleCnt="0"/>
      <dgm:spPr/>
    </dgm:pt>
    <dgm:pt modelId="{C71450EE-B97D-4843-AF70-3B825D4952F9}" type="pres">
      <dgm:prSet presAssocID="{9DE2EAEC-6180-48ED-8912-F9444507FAF6}" presName="thickLine" presStyleLbl="alignNode1" presStyleIdx="3" presStyleCnt="4"/>
      <dgm:spPr/>
    </dgm:pt>
    <dgm:pt modelId="{79A5FA0B-D605-4914-B9EE-1EEE4A796898}" type="pres">
      <dgm:prSet presAssocID="{9DE2EAEC-6180-48ED-8912-F9444507FAF6}" presName="horz1" presStyleCnt="0"/>
      <dgm:spPr/>
    </dgm:pt>
    <dgm:pt modelId="{6600B287-4D37-4B16-AFFC-EA099A4ED475}" type="pres">
      <dgm:prSet presAssocID="{9DE2EAEC-6180-48ED-8912-F9444507FAF6}" presName="tx1" presStyleLbl="revTx" presStyleIdx="3" presStyleCnt="4"/>
      <dgm:spPr/>
    </dgm:pt>
    <dgm:pt modelId="{D8A0921B-AA8F-4B99-815D-406DB283A94F}" type="pres">
      <dgm:prSet presAssocID="{9DE2EAEC-6180-48ED-8912-F9444507FAF6}" presName="vert1" presStyleCnt="0"/>
      <dgm:spPr/>
    </dgm:pt>
  </dgm:ptLst>
  <dgm:cxnLst>
    <dgm:cxn modelId="{07FB532C-9776-46A8-A671-85C45011A1AE}" type="presOf" srcId="{C8024767-DAE1-47D9-A089-D8150C6D4F98}" destId="{A854F61C-A6E8-44E8-B0F4-03E3CEC457BC}" srcOrd="0" destOrd="0" presId="urn:microsoft.com/office/officeart/2008/layout/LinedList"/>
    <dgm:cxn modelId="{B147F25F-1BBD-4F6B-954D-BBC291677782}" type="presOf" srcId="{9E225863-5D91-41C5-8120-371E09885B4A}" destId="{1F7347CC-E42D-4512-AE74-8BD44219A03C}" srcOrd="0" destOrd="0" presId="urn:microsoft.com/office/officeart/2008/layout/LinedList"/>
    <dgm:cxn modelId="{5CD64862-9D76-437C-B567-245F9E42C89F}" srcId="{9E225863-5D91-41C5-8120-371E09885B4A}" destId="{9DE2EAEC-6180-48ED-8912-F9444507FAF6}" srcOrd="3" destOrd="0" parTransId="{BA949AD7-64EA-435B-A69E-E433909F55A6}" sibTransId="{CFBC2648-AEAF-4539-ACAF-7C2CFA0CAF21}"/>
    <dgm:cxn modelId="{6AB61A59-440E-4396-8494-69303947F7A0}" srcId="{9E225863-5D91-41C5-8120-371E09885B4A}" destId="{A29F76AC-7C80-457D-A327-36DF09A8CA9C}" srcOrd="0" destOrd="0" parTransId="{B56AD083-5753-4E0A-9B01-B3E5171A09F1}" sibTransId="{0A7DDA44-7E7C-44C9-A967-783CB152702F}"/>
    <dgm:cxn modelId="{AA53C98D-5EE9-4F47-841A-508C8A69FEEB}" type="presOf" srcId="{9DE2EAEC-6180-48ED-8912-F9444507FAF6}" destId="{6600B287-4D37-4B16-AFFC-EA099A4ED475}" srcOrd="0" destOrd="0" presId="urn:microsoft.com/office/officeart/2008/layout/LinedList"/>
    <dgm:cxn modelId="{AAC78CA3-829E-4C99-972E-73417C4F7FDB}" type="presOf" srcId="{E513DF5C-8E79-4CC8-B77E-95ADFA35ADC3}" destId="{314F921E-C7E3-4D44-9628-E9605FD4D7E1}" srcOrd="0" destOrd="0" presId="urn:microsoft.com/office/officeart/2008/layout/LinedList"/>
    <dgm:cxn modelId="{DDAB57B2-A5A8-4DAD-A210-202489EF19A6}" srcId="{9E225863-5D91-41C5-8120-371E09885B4A}" destId="{C8024767-DAE1-47D9-A089-D8150C6D4F98}" srcOrd="2" destOrd="0" parTransId="{F390473A-588E-4CD6-8B07-A7533206855F}" sibTransId="{ED6F4C6B-6A29-41BC-921D-1912377E70E1}"/>
    <dgm:cxn modelId="{F6D4ADBF-9193-4A25-A7A3-7CFC283A52C1}" type="presOf" srcId="{A29F76AC-7C80-457D-A327-36DF09A8CA9C}" destId="{6ED2DCE1-59A6-46B5-A758-8EADE8D38E5E}" srcOrd="0" destOrd="0" presId="urn:microsoft.com/office/officeart/2008/layout/LinedList"/>
    <dgm:cxn modelId="{267316FC-B795-490F-8BEC-A166E17F0ECA}" srcId="{9E225863-5D91-41C5-8120-371E09885B4A}" destId="{E513DF5C-8E79-4CC8-B77E-95ADFA35ADC3}" srcOrd="1" destOrd="0" parTransId="{B7B860A5-3DB8-415D-A53C-977F8F5A7011}" sibTransId="{5450F90A-365F-443C-96E3-5BAF4AB10B0C}"/>
    <dgm:cxn modelId="{973B1BF6-5116-461E-B3FF-217C5D9FB657}" type="presParOf" srcId="{1F7347CC-E42D-4512-AE74-8BD44219A03C}" destId="{C26B9D82-DA34-4726-B450-157D9BD514B8}" srcOrd="0" destOrd="0" presId="urn:microsoft.com/office/officeart/2008/layout/LinedList"/>
    <dgm:cxn modelId="{748543AD-9E43-46E9-8825-4B82EB1D885A}" type="presParOf" srcId="{1F7347CC-E42D-4512-AE74-8BD44219A03C}" destId="{756C0DEB-B3F0-4875-BA40-458032B28482}" srcOrd="1" destOrd="0" presId="urn:microsoft.com/office/officeart/2008/layout/LinedList"/>
    <dgm:cxn modelId="{D7E3DBC4-9F94-48E9-A150-66A729EA9601}" type="presParOf" srcId="{756C0DEB-B3F0-4875-BA40-458032B28482}" destId="{6ED2DCE1-59A6-46B5-A758-8EADE8D38E5E}" srcOrd="0" destOrd="0" presId="urn:microsoft.com/office/officeart/2008/layout/LinedList"/>
    <dgm:cxn modelId="{3034D264-B7A7-49FD-AEE4-98E34456FBD1}" type="presParOf" srcId="{756C0DEB-B3F0-4875-BA40-458032B28482}" destId="{7EC878EC-902F-43E7-B247-C66F2B130373}" srcOrd="1" destOrd="0" presId="urn:microsoft.com/office/officeart/2008/layout/LinedList"/>
    <dgm:cxn modelId="{EB4D97B3-E7E1-4358-9CB5-074DBA660B31}" type="presParOf" srcId="{1F7347CC-E42D-4512-AE74-8BD44219A03C}" destId="{51DB01A6-412E-49BE-9EE2-3A68176B182F}" srcOrd="2" destOrd="0" presId="urn:microsoft.com/office/officeart/2008/layout/LinedList"/>
    <dgm:cxn modelId="{40A90468-5CB9-4D1B-8E3E-3EC92532D673}" type="presParOf" srcId="{1F7347CC-E42D-4512-AE74-8BD44219A03C}" destId="{B640E20B-5A3D-42DC-8B0A-A795303F05BB}" srcOrd="3" destOrd="0" presId="urn:microsoft.com/office/officeart/2008/layout/LinedList"/>
    <dgm:cxn modelId="{2E7EFA31-AFD9-4833-AF97-809ACC2A200D}" type="presParOf" srcId="{B640E20B-5A3D-42DC-8B0A-A795303F05BB}" destId="{314F921E-C7E3-4D44-9628-E9605FD4D7E1}" srcOrd="0" destOrd="0" presId="urn:microsoft.com/office/officeart/2008/layout/LinedList"/>
    <dgm:cxn modelId="{8CA4FA52-F51A-4E8B-82E8-43F9670F9067}" type="presParOf" srcId="{B640E20B-5A3D-42DC-8B0A-A795303F05BB}" destId="{870761CA-2B30-4667-A18F-76EF8F9D2E10}" srcOrd="1" destOrd="0" presId="urn:microsoft.com/office/officeart/2008/layout/LinedList"/>
    <dgm:cxn modelId="{BCD70526-5701-4AB5-8C19-61F10BC16634}" type="presParOf" srcId="{1F7347CC-E42D-4512-AE74-8BD44219A03C}" destId="{172E48C1-05DF-411B-AC5F-DE1632532699}" srcOrd="4" destOrd="0" presId="urn:microsoft.com/office/officeart/2008/layout/LinedList"/>
    <dgm:cxn modelId="{7E705ECC-19C8-489C-92B0-CD5C460FB16A}" type="presParOf" srcId="{1F7347CC-E42D-4512-AE74-8BD44219A03C}" destId="{7CEB922A-9033-4149-871B-15EC66D5AD1D}" srcOrd="5" destOrd="0" presId="urn:microsoft.com/office/officeart/2008/layout/LinedList"/>
    <dgm:cxn modelId="{6A1180E3-89DA-4A25-BBF2-352933CED9FD}" type="presParOf" srcId="{7CEB922A-9033-4149-871B-15EC66D5AD1D}" destId="{A854F61C-A6E8-44E8-B0F4-03E3CEC457BC}" srcOrd="0" destOrd="0" presId="urn:microsoft.com/office/officeart/2008/layout/LinedList"/>
    <dgm:cxn modelId="{E3FF922A-C0AF-4D30-8873-F00E7C9A8363}" type="presParOf" srcId="{7CEB922A-9033-4149-871B-15EC66D5AD1D}" destId="{D0B90551-899D-4AD2-8658-57D801C56279}" srcOrd="1" destOrd="0" presId="urn:microsoft.com/office/officeart/2008/layout/LinedList"/>
    <dgm:cxn modelId="{92503A9F-497C-4A47-A91C-B58B89441F21}" type="presParOf" srcId="{1F7347CC-E42D-4512-AE74-8BD44219A03C}" destId="{C71450EE-B97D-4843-AF70-3B825D4952F9}" srcOrd="6" destOrd="0" presId="urn:microsoft.com/office/officeart/2008/layout/LinedList"/>
    <dgm:cxn modelId="{8C069D1B-C90E-4341-B2CF-B38F4D81A7D3}" type="presParOf" srcId="{1F7347CC-E42D-4512-AE74-8BD44219A03C}" destId="{79A5FA0B-D605-4914-B9EE-1EEE4A796898}" srcOrd="7" destOrd="0" presId="urn:microsoft.com/office/officeart/2008/layout/LinedList"/>
    <dgm:cxn modelId="{0A4EB8C6-7386-4479-975A-06C5BA476AE7}" type="presParOf" srcId="{79A5FA0B-D605-4914-B9EE-1EEE4A796898}" destId="{6600B287-4D37-4B16-AFFC-EA099A4ED475}" srcOrd="0" destOrd="0" presId="urn:microsoft.com/office/officeart/2008/layout/LinedList"/>
    <dgm:cxn modelId="{12B054E6-F150-4B3A-800F-11FB8D510737}" type="presParOf" srcId="{79A5FA0B-D605-4914-B9EE-1EEE4A796898}" destId="{D8A0921B-AA8F-4B99-815D-406DB283A94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2FFBD8-756A-4EAD-9C10-CE051485F0C8}"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0C9D42AC-B0A0-4056-81C2-4B20136CEDF8}">
      <dgm:prSet/>
      <dgm:spPr/>
      <dgm:t>
        <a:bodyPr/>
        <a:lstStyle/>
        <a:p>
          <a:r>
            <a:rPr lang="en-US"/>
            <a:t>• Assess AI’s impact on healthcare quality.</a:t>
          </a:r>
        </a:p>
      </dgm:t>
    </dgm:pt>
    <dgm:pt modelId="{0460443E-E927-4E0E-B728-E846D9C9D80E}" type="parTrans" cxnId="{B02A993F-8219-4F58-9B2B-15BF5B748CAF}">
      <dgm:prSet/>
      <dgm:spPr/>
      <dgm:t>
        <a:bodyPr/>
        <a:lstStyle/>
        <a:p>
          <a:endParaRPr lang="en-US"/>
        </a:p>
      </dgm:t>
    </dgm:pt>
    <dgm:pt modelId="{49D836E6-B371-41F6-9C6D-DF5F8FCF91A3}" type="sibTrans" cxnId="{B02A993F-8219-4F58-9B2B-15BF5B748CAF}">
      <dgm:prSet/>
      <dgm:spPr/>
      <dgm:t>
        <a:bodyPr/>
        <a:lstStyle/>
        <a:p>
          <a:endParaRPr lang="en-US"/>
        </a:p>
      </dgm:t>
    </dgm:pt>
    <dgm:pt modelId="{D390705F-327A-4421-9ED4-E9A743A3F1D8}">
      <dgm:prSet/>
      <dgm:spPr/>
      <dgm:t>
        <a:bodyPr/>
        <a:lstStyle/>
        <a:p>
          <a:r>
            <a:rPr lang="en-US"/>
            <a:t>• Evaluate mobile health's role in preventive care.</a:t>
          </a:r>
        </a:p>
      </dgm:t>
    </dgm:pt>
    <dgm:pt modelId="{D140799B-AE70-47DF-963C-226C51F93C21}" type="parTrans" cxnId="{8E335E00-5DAE-4ECF-86F6-95C45C7B6E39}">
      <dgm:prSet/>
      <dgm:spPr/>
      <dgm:t>
        <a:bodyPr/>
        <a:lstStyle/>
        <a:p>
          <a:endParaRPr lang="en-US"/>
        </a:p>
      </dgm:t>
    </dgm:pt>
    <dgm:pt modelId="{6778E963-DD63-49E7-B550-F3B67C2B34C6}" type="sibTrans" cxnId="{8E335E00-5DAE-4ECF-86F6-95C45C7B6E39}">
      <dgm:prSet/>
      <dgm:spPr/>
      <dgm:t>
        <a:bodyPr/>
        <a:lstStyle/>
        <a:p>
          <a:endParaRPr lang="en-US"/>
        </a:p>
      </dgm:t>
    </dgm:pt>
    <dgm:pt modelId="{BE9747E1-471B-4ACA-B8D9-57ACAE134F25}">
      <dgm:prSet/>
      <dgm:spPr/>
      <dgm:t>
        <a:bodyPr/>
        <a:lstStyle/>
        <a:p>
          <a:r>
            <a:rPr lang="en-US"/>
            <a:t>• Examine Telemedicine and remote patient monitoring (RPM) in chronic disease control.</a:t>
          </a:r>
        </a:p>
      </dgm:t>
    </dgm:pt>
    <dgm:pt modelId="{58E454CD-C937-4BA4-951A-AB029605725A}" type="parTrans" cxnId="{A3DD22FB-BA0E-469F-AFDD-30D74AF8D750}">
      <dgm:prSet/>
      <dgm:spPr/>
      <dgm:t>
        <a:bodyPr/>
        <a:lstStyle/>
        <a:p>
          <a:endParaRPr lang="en-US"/>
        </a:p>
      </dgm:t>
    </dgm:pt>
    <dgm:pt modelId="{C8B10AA0-3B7E-4750-92A3-CEA9998E7420}" type="sibTrans" cxnId="{A3DD22FB-BA0E-469F-AFDD-30D74AF8D750}">
      <dgm:prSet/>
      <dgm:spPr/>
      <dgm:t>
        <a:bodyPr/>
        <a:lstStyle/>
        <a:p>
          <a:endParaRPr lang="en-US"/>
        </a:p>
      </dgm:t>
    </dgm:pt>
    <dgm:pt modelId="{CAB29CFA-0F23-4E42-88AF-714140649DF6}">
      <dgm:prSet/>
      <dgm:spPr/>
      <dgm:t>
        <a:bodyPr/>
        <a:lstStyle/>
        <a:p>
          <a:r>
            <a:rPr lang="en-US"/>
            <a:t>• Investigate how HI reduces healthcare disparities in the U.S.</a:t>
          </a:r>
        </a:p>
      </dgm:t>
    </dgm:pt>
    <dgm:pt modelId="{9AA93647-862B-4D88-B45D-035CF42E99DC}" type="parTrans" cxnId="{21453BC4-E4A5-48A0-B55E-17DE2FAB3583}">
      <dgm:prSet/>
      <dgm:spPr/>
      <dgm:t>
        <a:bodyPr/>
        <a:lstStyle/>
        <a:p>
          <a:endParaRPr lang="en-US"/>
        </a:p>
      </dgm:t>
    </dgm:pt>
    <dgm:pt modelId="{4C72E4B8-50F2-4B95-A896-D4E1425ACE6E}" type="sibTrans" cxnId="{21453BC4-E4A5-48A0-B55E-17DE2FAB3583}">
      <dgm:prSet/>
      <dgm:spPr/>
      <dgm:t>
        <a:bodyPr/>
        <a:lstStyle/>
        <a:p>
          <a:endParaRPr lang="en-US"/>
        </a:p>
      </dgm:t>
    </dgm:pt>
    <dgm:pt modelId="{CDEF697D-7250-46BF-9B6C-AF2C1623F969}" type="pres">
      <dgm:prSet presAssocID="{A62FFBD8-756A-4EAD-9C10-CE051485F0C8}" presName="linear" presStyleCnt="0">
        <dgm:presLayoutVars>
          <dgm:animLvl val="lvl"/>
          <dgm:resizeHandles val="exact"/>
        </dgm:presLayoutVars>
      </dgm:prSet>
      <dgm:spPr/>
    </dgm:pt>
    <dgm:pt modelId="{FD071203-BD5A-45AD-97B5-C5BFB62C61C4}" type="pres">
      <dgm:prSet presAssocID="{0C9D42AC-B0A0-4056-81C2-4B20136CEDF8}" presName="parentText" presStyleLbl="node1" presStyleIdx="0" presStyleCnt="4">
        <dgm:presLayoutVars>
          <dgm:chMax val="0"/>
          <dgm:bulletEnabled val="1"/>
        </dgm:presLayoutVars>
      </dgm:prSet>
      <dgm:spPr/>
    </dgm:pt>
    <dgm:pt modelId="{D2B88081-3452-4EAD-9AB4-0D791F7D0B54}" type="pres">
      <dgm:prSet presAssocID="{49D836E6-B371-41F6-9C6D-DF5F8FCF91A3}" presName="spacer" presStyleCnt="0"/>
      <dgm:spPr/>
    </dgm:pt>
    <dgm:pt modelId="{3438609C-8EF3-4213-962D-AB3C38C059A2}" type="pres">
      <dgm:prSet presAssocID="{D390705F-327A-4421-9ED4-E9A743A3F1D8}" presName="parentText" presStyleLbl="node1" presStyleIdx="1" presStyleCnt="4">
        <dgm:presLayoutVars>
          <dgm:chMax val="0"/>
          <dgm:bulletEnabled val="1"/>
        </dgm:presLayoutVars>
      </dgm:prSet>
      <dgm:spPr/>
    </dgm:pt>
    <dgm:pt modelId="{AF5472CF-3901-4ACE-A44C-A99F8334DAA1}" type="pres">
      <dgm:prSet presAssocID="{6778E963-DD63-49E7-B550-F3B67C2B34C6}" presName="spacer" presStyleCnt="0"/>
      <dgm:spPr/>
    </dgm:pt>
    <dgm:pt modelId="{2FE494F4-B677-41E7-871E-75AC75C9B62D}" type="pres">
      <dgm:prSet presAssocID="{BE9747E1-471B-4ACA-B8D9-57ACAE134F25}" presName="parentText" presStyleLbl="node1" presStyleIdx="2" presStyleCnt="4">
        <dgm:presLayoutVars>
          <dgm:chMax val="0"/>
          <dgm:bulletEnabled val="1"/>
        </dgm:presLayoutVars>
      </dgm:prSet>
      <dgm:spPr/>
    </dgm:pt>
    <dgm:pt modelId="{469B926A-8DF0-41BF-9DB4-98F2C0183FB7}" type="pres">
      <dgm:prSet presAssocID="{C8B10AA0-3B7E-4750-92A3-CEA9998E7420}" presName="spacer" presStyleCnt="0"/>
      <dgm:spPr/>
    </dgm:pt>
    <dgm:pt modelId="{633B0F6A-62B7-4F24-BF4A-61A73CEDF6C1}" type="pres">
      <dgm:prSet presAssocID="{CAB29CFA-0F23-4E42-88AF-714140649DF6}" presName="parentText" presStyleLbl="node1" presStyleIdx="3" presStyleCnt="4">
        <dgm:presLayoutVars>
          <dgm:chMax val="0"/>
          <dgm:bulletEnabled val="1"/>
        </dgm:presLayoutVars>
      </dgm:prSet>
      <dgm:spPr/>
    </dgm:pt>
  </dgm:ptLst>
  <dgm:cxnLst>
    <dgm:cxn modelId="{8E335E00-5DAE-4ECF-86F6-95C45C7B6E39}" srcId="{A62FFBD8-756A-4EAD-9C10-CE051485F0C8}" destId="{D390705F-327A-4421-9ED4-E9A743A3F1D8}" srcOrd="1" destOrd="0" parTransId="{D140799B-AE70-47DF-963C-226C51F93C21}" sibTransId="{6778E963-DD63-49E7-B550-F3B67C2B34C6}"/>
    <dgm:cxn modelId="{B7F3E02C-A912-4DB8-9399-390908A00F06}" type="presOf" srcId="{D390705F-327A-4421-9ED4-E9A743A3F1D8}" destId="{3438609C-8EF3-4213-962D-AB3C38C059A2}" srcOrd="0" destOrd="0" presId="urn:microsoft.com/office/officeart/2005/8/layout/vList2"/>
    <dgm:cxn modelId="{B02A993F-8219-4F58-9B2B-15BF5B748CAF}" srcId="{A62FFBD8-756A-4EAD-9C10-CE051485F0C8}" destId="{0C9D42AC-B0A0-4056-81C2-4B20136CEDF8}" srcOrd="0" destOrd="0" parTransId="{0460443E-E927-4E0E-B728-E846D9C9D80E}" sibTransId="{49D836E6-B371-41F6-9C6D-DF5F8FCF91A3}"/>
    <dgm:cxn modelId="{36E28898-D7E0-4647-8B05-5FA8CBF9A6B8}" type="presOf" srcId="{CAB29CFA-0F23-4E42-88AF-714140649DF6}" destId="{633B0F6A-62B7-4F24-BF4A-61A73CEDF6C1}" srcOrd="0" destOrd="0" presId="urn:microsoft.com/office/officeart/2005/8/layout/vList2"/>
    <dgm:cxn modelId="{EA5E67A3-C7B4-4EFD-BE48-93942D2EB76B}" type="presOf" srcId="{0C9D42AC-B0A0-4056-81C2-4B20136CEDF8}" destId="{FD071203-BD5A-45AD-97B5-C5BFB62C61C4}" srcOrd="0" destOrd="0" presId="urn:microsoft.com/office/officeart/2005/8/layout/vList2"/>
    <dgm:cxn modelId="{0E5441AE-8862-4089-86B0-BCA4597EF71A}" type="presOf" srcId="{A62FFBD8-756A-4EAD-9C10-CE051485F0C8}" destId="{CDEF697D-7250-46BF-9B6C-AF2C1623F969}" srcOrd="0" destOrd="0" presId="urn:microsoft.com/office/officeart/2005/8/layout/vList2"/>
    <dgm:cxn modelId="{21453BC4-E4A5-48A0-B55E-17DE2FAB3583}" srcId="{A62FFBD8-756A-4EAD-9C10-CE051485F0C8}" destId="{CAB29CFA-0F23-4E42-88AF-714140649DF6}" srcOrd="3" destOrd="0" parTransId="{9AA93647-862B-4D88-B45D-035CF42E99DC}" sibTransId="{4C72E4B8-50F2-4B95-A896-D4E1425ACE6E}"/>
    <dgm:cxn modelId="{9688C7D4-F6BA-4BEE-AF6C-A195E1E53101}" type="presOf" srcId="{BE9747E1-471B-4ACA-B8D9-57ACAE134F25}" destId="{2FE494F4-B677-41E7-871E-75AC75C9B62D}" srcOrd="0" destOrd="0" presId="urn:microsoft.com/office/officeart/2005/8/layout/vList2"/>
    <dgm:cxn modelId="{A3DD22FB-BA0E-469F-AFDD-30D74AF8D750}" srcId="{A62FFBD8-756A-4EAD-9C10-CE051485F0C8}" destId="{BE9747E1-471B-4ACA-B8D9-57ACAE134F25}" srcOrd="2" destOrd="0" parTransId="{58E454CD-C937-4BA4-951A-AB029605725A}" sibTransId="{C8B10AA0-3B7E-4750-92A3-CEA9998E7420}"/>
    <dgm:cxn modelId="{AF25DDA3-8FC9-4133-9D3C-DA5CA30FD878}" type="presParOf" srcId="{CDEF697D-7250-46BF-9B6C-AF2C1623F969}" destId="{FD071203-BD5A-45AD-97B5-C5BFB62C61C4}" srcOrd="0" destOrd="0" presId="urn:microsoft.com/office/officeart/2005/8/layout/vList2"/>
    <dgm:cxn modelId="{CD154204-EA79-4F37-8CD8-F35A7003E1C5}" type="presParOf" srcId="{CDEF697D-7250-46BF-9B6C-AF2C1623F969}" destId="{D2B88081-3452-4EAD-9AB4-0D791F7D0B54}" srcOrd="1" destOrd="0" presId="urn:microsoft.com/office/officeart/2005/8/layout/vList2"/>
    <dgm:cxn modelId="{A9407696-4FA3-4821-8D39-92C3CB17438C}" type="presParOf" srcId="{CDEF697D-7250-46BF-9B6C-AF2C1623F969}" destId="{3438609C-8EF3-4213-962D-AB3C38C059A2}" srcOrd="2" destOrd="0" presId="urn:microsoft.com/office/officeart/2005/8/layout/vList2"/>
    <dgm:cxn modelId="{06F17EEA-9F06-4C40-AADB-984026F64A99}" type="presParOf" srcId="{CDEF697D-7250-46BF-9B6C-AF2C1623F969}" destId="{AF5472CF-3901-4ACE-A44C-A99F8334DAA1}" srcOrd="3" destOrd="0" presId="urn:microsoft.com/office/officeart/2005/8/layout/vList2"/>
    <dgm:cxn modelId="{A515CCA9-6344-4C51-9021-14648F210F5A}" type="presParOf" srcId="{CDEF697D-7250-46BF-9B6C-AF2C1623F969}" destId="{2FE494F4-B677-41E7-871E-75AC75C9B62D}" srcOrd="4" destOrd="0" presId="urn:microsoft.com/office/officeart/2005/8/layout/vList2"/>
    <dgm:cxn modelId="{5DAFCF6C-AA51-4F0B-A3B6-F78F84ACD811}" type="presParOf" srcId="{CDEF697D-7250-46BF-9B6C-AF2C1623F969}" destId="{469B926A-8DF0-41BF-9DB4-98F2C0183FB7}" srcOrd="5" destOrd="0" presId="urn:microsoft.com/office/officeart/2005/8/layout/vList2"/>
    <dgm:cxn modelId="{28CBDD61-E8A4-445E-A5BE-0D2590977D6F}" type="presParOf" srcId="{CDEF697D-7250-46BF-9B6C-AF2C1623F969}" destId="{633B0F6A-62B7-4F24-BF4A-61A73CEDF6C1}"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72DD48E-E426-4CDB-9EEF-1463129CE2AC}" type="doc">
      <dgm:prSet loTypeId="urn:microsoft.com/office/officeart/2008/layout/LinedList" loCatId="list" qsTypeId="urn:microsoft.com/office/officeart/2005/8/quickstyle/simple1" qsCatId="simple" csTypeId="urn:microsoft.com/office/officeart/2005/8/colors/accent4_2" csCatId="accent4"/>
      <dgm:spPr/>
      <dgm:t>
        <a:bodyPr/>
        <a:lstStyle/>
        <a:p>
          <a:endParaRPr lang="en-US"/>
        </a:p>
      </dgm:t>
    </dgm:pt>
    <dgm:pt modelId="{ECD6BEE4-7A5D-449E-83E5-D313A8A19C35}">
      <dgm:prSet/>
      <dgm:spPr/>
      <dgm:t>
        <a:bodyPr/>
        <a:lstStyle/>
        <a:p>
          <a:r>
            <a:rPr lang="en-US"/>
            <a:t>• Combines healthcare, IT, and data science.</a:t>
          </a:r>
        </a:p>
      </dgm:t>
    </dgm:pt>
    <dgm:pt modelId="{D528EE20-7065-434F-8D36-DF68870B3273}" type="parTrans" cxnId="{65C43CDD-E55E-44B2-A5AF-F5D1C239C4F3}">
      <dgm:prSet/>
      <dgm:spPr/>
      <dgm:t>
        <a:bodyPr/>
        <a:lstStyle/>
        <a:p>
          <a:endParaRPr lang="en-US"/>
        </a:p>
      </dgm:t>
    </dgm:pt>
    <dgm:pt modelId="{A0588660-5895-4193-A392-A56C282B104E}" type="sibTrans" cxnId="{65C43CDD-E55E-44B2-A5AF-F5D1C239C4F3}">
      <dgm:prSet/>
      <dgm:spPr/>
      <dgm:t>
        <a:bodyPr/>
        <a:lstStyle/>
        <a:p>
          <a:endParaRPr lang="en-US"/>
        </a:p>
      </dgm:t>
    </dgm:pt>
    <dgm:pt modelId="{8CD74D57-8C34-47BE-B52D-5E2F2C0A0885}">
      <dgm:prSet/>
      <dgm:spPr/>
      <dgm:t>
        <a:bodyPr/>
        <a:lstStyle/>
        <a:p>
          <a:r>
            <a:rPr lang="en-US"/>
            <a:t>• Enhances decision-making and patient outcomes.</a:t>
          </a:r>
        </a:p>
      </dgm:t>
    </dgm:pt>
    <dgm:pt modelId="{E49C5C25-D6BA-42C3-8229-C61F07F75C5F}" type="parTrans" cxnId="{3DEAA209-A97D-4BA0-B890-86A3E1B0BCF5}">
      <dgm:prSet/>
      <dgm:spPr/>
      <dgm:t>
        <a:bodyPr/>
        <a:lstStyle/>
        <a:p>
          <a:endParaRPr lang="en-US"/>
        </a:p>
      </dgm:t>
    </dgm:pt>
    <dgm:pt modelId="{6B85E195-7EEE-4166-8C35-AD97DEA55500}" type="sibTrans" cxnId="{3DEAA209-A97D-4BA0-B890-86A3E1B0BCF5}">
      <dgm:prSet/>
      <dgm:spPr/>
      <dgm:t>
        <a:bodyPr/>
        <a:lstStyle/>
        <a:p>
          <a:endParaRPr lang="en-US"/>
        </a:p>
      </dgm:t>
    </dgm:pt>
    <dgm:pt modelId="{B0E3A2EA-D4BF-448D-8C63-0F24129FF7AF}">
      <dgm:prSet/>
      <dgm:spPr/>
      <dgm:t>
        <a:bodyPr/>
        <a:lstStyle/>
        <a:p>
          <a:r>
            <a:rPr lang="en-US"/>
            <a:t>• Key components: EHRs, CDSS, HIE, Wearable Devices, telemedicine, predictive analytics.</a:t>
          </a:r>
        </a:p>
      </dgm:t>
    </dgm:pt>
    <dgm:pt modelId="{B5376413-EDE6-4CC1-B38C-0DD1CDF7B432}" type="parTrans" cxnId="{F4D85C95-3B2F-470F-A18F-3E7812236B28}">
      <dgm:prSet/>
      <dgm:spPr/>
      <dgm:t>
        <a:bodyPr/>
        <a:lstStyle/>
        <a:p>
          <a:endParaRPr lang="en-US"/>
        </a:p>
      </dgm:t>
    </dgm:pt>
    <dgm:pt modelId="{96E82A55-02A8-45FB-9045-FBB7ED07EC54}" type="sibTrans" cxnId="{F4D85C95-3B2F-470F-A18F-3E7812236B28}">
      <dgm:prSet/>
      <dgm:spPr/>
      <dgm:t>
        <a:bodyPr/>
        <a:lstStyle/>
        <a:p>
          <a:endParaRPr lang="en-US"/>
        </a:p>
      </dgm:t>
    </dgm:pt>
    <dgm:pt modelId="{D8469C76-EF2E-4F73-ABC7-E13D18EB598B}" type="pres">
      <dgm:prSet presAssocID="{E72DD48E-E426-4CDB-9EEF-1463129CE2AC}" presName="vert0" presStyleCnt="0">
        <dgm:presLayoutVars>
          <dgm:dir/>
          <dgm:animOne val="branch"/>
          <dgm:animLvl val="lvl"/>
        </dgm:presLayoutVars>
      </dgm:prSet>
      <dgm:spPr/>
    </dgm:pt>
    <dgm:pt modelId="{2FAC734D-A4EB-4C25-A5FF-8E656CEB05AF}" type="pres">
      <dgm:prSet presAssocID="{ECD6BEE4-7A5D-449E-83E5-D313A8A19C35}" presName="thickLine" presStyleLbl="alignNode1" presStyleIdx="0" presStyleCnt="3"/>
      <dgm:spPr/>
    </dgm:pt>
    <dgm:pt modelId="{8CABB837-3AAA-46FF-86E0-E6390EBEC31D}" type="pres">
      <dgm:prSet presAssocID="{ECD6BEE4-7A5D-449E-83E5-D313A8A19C35}" presName="horz1" presStyleCnt="0"/>
      <dgm:spPr/>
    </dgm:pt>
    <dgm:pt modelId="{939F336F-7F43-48F5-8E9E-0B4CAB04A186}" type="pres">
      <dgm:prSet presAssocID="{ECD6BEE4-7A5D-449E-83E5-D313A8A19C35}" presName="tx1" presStyleLbl="revTx" presStyleIdx="0" presStyleCnt="3"/>
      <dgm:spPr/>
    </dgm:pt>
    <dgm:pt modelId="{789ED978-49E8-4505-A371-D1188C7507F7}" type="pres">
      <dgm:prSet presAssocID="{ECD6BEE4-7A5D-449E-83E5-D313A8A19C35}" presName="vert1" presStyleCnt="0"/>
      <dgm:spPr/>
    </dgm:pt>
    <dgm:pt modelId="{D0A9A175-46FF-48F0-85AA-398C7AF7E2C8}" type="pres">
      <dgm:prSet presAssocID="{8CD74D57-8C34-47BE-B52D-5E2F2C0A0885}" presName="thickLine" presStyleLbl="alignNode1" presStyleIdx="1" presStyleCnt="3"/>
      <dgm:spPr/>
    </dgm:pt>
    <dgm:pt modelId="{F38592D6-CC27-450E-8EC9-94D0ED90CD2D}" type="pres">
      <dgm:prSet presAssocID="{8CD74D57-8C34-47BE-B52D-5E2F2C0A0885}" presName="horz1" presStyleCnt="0"/>
      <dgm:spPr/>
    </dgm:pt>
    <dgm:pt modelId="{894476F0-B787-4A2A-A56F-A4FDFDC9235D}" type="pres">
      <dgm:prSet presAssocID="{8CD74D57-8C34-47BE-B52D-5E2F2C0A0885}" presName="tx1" presStyleLbl="revTx" presStyleIdx="1" presStyleCnt="3"/>
      <dgm:spPr/>
    </dgm:pt>
    <dgm:pt modelId="{4C84DF8A-F164-49E1-AAAF-6C39E939A721}" type="pres">
      <dgm:prSet presAssocID="{8CD74D57-8C34-47BE-B52D-5E2F2C0A0885}" presName="vert1" presStyleCnt="0"/>
      <dgm:spPr/>
    </dgm:pt>
    <dgm:pt modelId="{47386061-4454-417A-91D5-20D4A036CE14}" type="pres">
      <dgm:prSet presAssocID="{B0E3A2EA-D4BF-448D-8C63-0F24129FF7AF}" presName="thickLine" presStyleLbl="alignNode1" presStyleIdx="2" presStyleCnt="3"/>
      <dgm:spPr/>
    </dgm:pt>
    <dgm:pt modelId="{36E652FB-A3AD-4015-83B2-9AE0950A6A06}" type="pres">
      <dgm:prSet presAssocID="{B0E3A2EA-D4BF-448D-8C63-0F24129FF7AF}" presName="horz1" presStyleCnt="0"/>
      <dgm:spPr/>
    </dgm:pt>
    <dgm:pt modelId="{053B02E9-9048-4AFC-AEC6-955996B59330}" type="pres">
      <dgm:prSet presAssocID="{B0E3A2EA-D4BF-448D-8C63-0F24129FF7AF}" presName="tx1" presStyleLbl="revTx" presStyleIdx="2" presStyleCnt="3"/>
      <dgm:spPr/>
    </dgm:pt>
    <dgm:pt modelId="{66CC8A1D-27EE-44C1-845F-6D03C9F0335C}" type="pres">
      <dgm:prSet presAssocID="{B0E3A2EA-D4BF-448D-8C63-0F24129FF7AF}" presName="vert1" presStyleCnt="0"/>
      <dgm:spPr/>
    </dgm:pt>
  </dgm:ptLst>
  <dgm:cxnLst>
    <dgm:cxn modelId="{3DEAA209-A97D-4BA0-B890-86A3E1B0BCF5}" srcId="{E72DD48E-E426-4CDB-9EEF-1463129CE2AC}" destId="{8CD74D57-8C34-47BE-B52D-5E2F2C0A0885}" srcOrd="1" destOrd="0" parTransId="{E49C5C25-D6BA-42C3-8229-C61F07F75C5F}" sibTransId="{6B85E195-7EEE-4166-8C35-AD97DEA55500}"/>
    <dgm:cxn modelId="{D014CB3F-F0B1-4578-82D9-09A3C4196126}" type="presOf" srcId="{E72DD48E-E426-4CDB-9EEF-1463129CE2AC}" destId="{D8469C76-EF2E-4F73-ABC7-E13D18EB598B}" srcOrd="0" destOrd="0" presId="urn:microsoft.com/office/officeart/2008/layout/LinedList"/>
    <dgm:cxn modelId="{2C23F174-DD85-4958-957F-46D5ECD7B170}" type="presOf" srcId="{8CD74D57-8C34-47BE-B52D-5E2F2C0A0885}" destId="{894476F0-B787-4A2A-A56F-A4FDFDC9235D}" srcOrd="0" destOrd="0" presId="urn:microsoft.com/office/officeart/2008/layout/LinedList"/>
    <dgm:cxn modelId="{1DEFE080-F080-4E78-9D15-7CD3EFFC85DC}" type="presOf" srcId="{ECD6BEE4-7A5D-449E-83E5-D313A8A19C35}" destId="{939F336F-7F43-48F5-8E9E-0B4CAB04A186}" srcOrd="0" destOrd="0" presId="urn:microsoft.com/office/officeart/2008/layout/LinedList"/>
    <dgm:cxn modelId="{F4D85C95-3B2F-470F-A18F-3E7812236B28}" srcId="{E72DD48E-E426-4CDB-9EEF-1463129CE2AC}" destId="{B0E3A2EA-D4BF-448D-8C63-0F24129FF7AF}" srcOrd="2" destOrd="0" parTransId="{B5376413-EDE6-4CC1-B38C-0DD1CDF7B432}" sibTransId="{96E82A55-02A8-45FB-9045-FBB7ED07EC54}"/>
    <dgm:cxn modelId="{4BA55DB8-E444-4B88-8A96-CAAA5951551E}" type="presOf" srcId="{B0E3A2EA-D4BF-448D-8C63-0F24129FF7AF}" destId="{053B02E9-9048-4AFC-AEC6-955996B59330}" srcOrd="0" destOrd="0" presId="urn:microsoft.com/office/officeart/2008/layout/LinedList"/>
    <dgm:cxn modelId="{65C43CDD-E55E-44B2-A5AF-F5D1C239C4F3}" srcId="{E72DD48E-E426-4CDB-9EEF-1463129CE2AC}" destId="{ECD6BEE4-7A5D-449E-83E5-D313A8A19C35}" srcOrd="0" destOrd="0" parTransId="{D528EE20-7065-434F-8D36-DF68870B3273}" sibTransId="{A0588660-5895-4193-A392-A56C282B104E}"/>
    <dgm:cxn modelId="{7892CD1B-F0C8-4C79-8A2E-28543A43502B}" type="presParOf" srcId="{D8469C76-EF2E-4F73-ABC7-E13D18EB598B}" destId="{2FAC734D-A4EB-4C25-A5FF-8E656CEB05AF}" srcOrd="0" destOrd="0" presId="urn:microsoft.com/office/officeart/2008/layout/LinedList"/>
    <dgm:cxn modelId="{4EBDFBD9-8C90-4A31-965D-890F900D4484}" type="presParOf" srcId="{D8469C76-EF2E-4F73-ABC7-E13D18EB598B}" destId="{8CABB837-3AAA-46FF-86E0-E6390EBEC31D}" srcOrd="1" destOrd="0" presId="urn:microsoft.com/office/officeart/2008/layout/LinedList"/>
    <dgm:cxn modelId="{71F75B8F-FF9E-4BA8-A173-AD9C0A0E1EE8}" type="presParOf" srcId="{8CABB837-3AAA-46FF-86E0-E6390EBEC31D}" destId="{939F336F-7F43-48F5-8E9E-0B4CAB04A186}" srcOrd="0" destOrd="0" presId="urn:microsoft.com/office/officeart/2008/layout/LinedList"/>
    <dgm:cxn modelId="{2D0BA50D-DAAE-43BF-8ADB-16CF065352C9}" type="presParOf" srcId="{8CABB837-3AAA-46FF-86E0-E6390EBEC31D}" destId="{789ED978-49E8-4505-A371-D1188C7507F7}" srcOrd="1" destOrd="0" presId="urn:microsoft.com/office/officeart/2008/layout/LinedList"/>
    <dgm:cxn modelId="{9FEB120A-8A6D-46C4-8AFE-90923E58F1E9}" type="presParOf" srcId="{D8469C76-EF2E-4F73-ABC7-E13D18EB598B}" destId="{D0A9A175-46FF-48F0-85AA-398C7AF7E2C8}" srcOrd="2" destOrd="0" presId="urn:microsoft.com/office/officeart/2008/layout/LinedList"/>
    <dgm:cxn modelId="{731393B6-2C99-4B69-960C-9A03CDBDC5C7}" type="presParOf" srcId="{D8469C76-EF2E-4F73-ABC7-E13D18EB598B}" destId="{F38592D6-CC27-450E-8EC9-94D0ED90CD2D}" srcOrd="3" destOrd="0" presId="urn:microsoft.com/office/officeart/2008/layout/LinedList"/>
    <dgm:cxn modelId="{186A69B1-6345-400B-9785-052BF133201D}" type="presParOf" srcId="{F38592D6-CC27-450E-8EC9-94D0ED90CD2D}" destId="{894476F0-B787-4A2A-A56F-A4FDFDC9235D}" srcOrd="0" destOrd="0" presId="urn:microsoft.com/office/officeart/2008/layout/LinedList"/>
    <dgm:cxn modelId="{6E22F34C-D097-4775-92A0-C65CAFAC3550}" type="presParOf" srcId="{F38592D6-CC27-450E-8EC9-94D0ED90CD2D}" destId="{4C84DF8A-F164-49E1-AAAF-6C39E939A721}" srcOrd="1" destOrd="0" presId="urn:microsoft.com/office/officeart/2008/layout/LinedList"/>
    <dgm:cxn modelId="{9D50552E-B567-4025-9E63-872671CDA670}" type="presParOf" srcId="{D8469C76-EF2E-4F73-ABC7-E13D18EB598B}" destId="{47386061-4454-417A-91D5-20D4A036CE14}" srcOrd="4" destOrd="0" presId="urn:microsoft.com/office/officeart/2008/layout/LinedList"/>
    <dgm:cxn modelId="{5AA33DE7-CCB5-4276-A936-F66A6D588BB1}" type="presParOf" srcId="{D8469C76-EF2E-4F73-ABC7-E13D18EB598B}" destId="{36E652FB-A3AD-4015-83B2-9AE0950A6A06}" srcOrd="5" destOrd="0" presId="urn:microsoft.com/office/officeart/2008/layout/LinedList"/>
    <dgm:cxn modelId="{B6B02A97-8B6C-4F43-904A-535BCC82BF32}" type="presParOf" srcId="{36E652FB-A3AD-4015-83B2-9AE0950A6A06}" destId="{053B02E9-9048-4AFC-AEC6-955996B59330}" srcOrd="0" destOrd="0" presId="urn:microsoft.com/office/officeart/2008/layout/LinedList"/>
    <dgm:cxn modelId="{F6FF6D64-18CF-478C-8D3E-4068CC8D0EA5}" type="presParOf" srcId="{36E652FB-A3AD-4015-83B2-9AE0950A6A06}" destId="{66CC8A1D-27EE-44C1-845F-6D03C9F0335C}"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225F2CE-4108-4868-AC62-A7FF7860EA14}" type="doc">
      <dgm:prSet loTypeId="urn:microsoft.com/office/officeart/2005/8/layout/matrix3" loCatId="matrix" qsTypeId="urn:microsoft.com/office/officeart/2005/8/quickstyle/simple4" qsCatId="simple" csTypeId="urn:microsoft.com/office/officeart/2005/8/colors/colorful2" csCatId="colorful"/>
      <dgm:spPr/>
      <dgm:t>
        <a:bodyPr/>
        <a:lstStyle/>
        <a:p>
          <a:endParaRPr lang="en-US"/>
        </a:p>
      </dgm:t>
    </dgm:pt>
    <dgm:pt modelId="{D0C4AFF3-B92C-4FBB-8B0D-7D5859A3B980}">
      <dgm:prSet/>
      <dgm:spPr/>
      <dgm:t>
        <a:bodyPr/>
        <a:lstStyle/>
        <a:p>
          <a:r>
            <a:rPr lang="en-US"/>
            <a:t>• Improved care quality and safety.</a:t>
          </a:r>
        </a:p>
      </dgm:t>
    </dgm:pt>
    <dgm:pt modelId="{77AD3CD6-9C6D-4646-AD3B-B0CCF9AFEA59}" type="parTrans" cxnId="{0B23513F-0CC9-4437-8508-3C53ECAB5573}">
      <dgm:prSet/>
      <dgm:spPr/>
      <dgm:t>
        <a:bodyPr/>
        <a:lstStyle/>
        <a:p>
          <a:endParaRPr lang="en-US"/>
        </a:p>
      </dgm:t>
    </dgm:pt>
    <dgm:pt modelId="{AD2CB7A1-D031-42A6-B3CD-A00B20290562}" type="sibTrans" cxnId="{0B23513F-0CC9-4437-8508-3C53ECAB5573}">
      <dgm:prSet/>
      <dgm:spPr/>
      <dgm:t>
        <a:bodyPr/>
        <a:lstStyle/>
        <a:p>
          <a:endParaRPr lang="en-US"/>
        </a:p>
      </dgm:t>
    </dgm:pt>
    <dgm:pt modelId="{12E8CC73-EEC8-4F8B-957E-511881B38610}">
      <dgm:prSet/>
      <dgm:spPr/>
      <dgm:t>
        <a:bodyPr/>
        <a:lstStyle/>
        <a:p>
          <a:r>
            <a:rPr lang="en-US"/>
            <a:t>• Reduced costs and paperwork.</a:t>
          </a:r>
        </a:p>
      </dgm:t>
    </dgm:pt>
    <dgm:pt modelId="{3A809ED7-0A03-425A-A1F9-B18A3CFDAF21}" type="parTrans" cxnId="{4544C2E4-0A06-43D8-9E88-2BD2B6BF07D2}">
      <dgm:prSet/>
      <dgm:spPr/>
      <dgm:t>
        <a:bodyPr/>
        <a:lstStyle/>
        <a:p>
          <a:endParaRPr lang="en-US"/>
        </a:p>
      </dgm:t>
    </dgm:pt>
    <dgm:pt modelId="{22B62EE5-3C3C-46C0-9A14-55AD68BF3677}" type="sibTrans" cxnId="{4544C2E4-0A06-43D8-9E88-2BD2B6BF07D2}">
      <dgm:prSet/>
      <dgm:spPr/>
      <dgm:t>
        <a:bodyPr/>
        <a:lstStyle/>
        <a:p>
          <a:endParaRPr lang="en-US"/>
        </a:p>
      </dgm:t>
    </dgm:pt>
    <dgm:pt modelId="{C8D3ED19-A8CE-486E-AF0F-6748EA9A1D69}">
      <dgm:prSet/>
      <dgm:spPr/>
      <dgm:t>
        <a:bodyPr/>
        <a:lstStyle/>
        <a:p>
          <a:r>
            <a:rPr lang="en-US"/>
            <a:t>• Greater access for remote communities.</a:t>
          </a:r>
        </a:p>
      </dgm:t>
    </dgm:pt>
    <dgm:pt modelId="{41EBF840-6CAF-4814-8DAD-024D16998083}" type="parTrans" cxnId="{D65C577E-9758-4011-B661-B5B56A91049A}">
      <dgm:prSet/>
      <dgm:spPr/>
      <dgm:t>
        <a:bodyPr/>
        <a:lstStyle/>
        <a:p>
          <a:endParaRPr lang="en-US"/>
        </a:p>
      </dgm:t>
    </dgm:pt>
    <dgm:pt modelId="{85921CC9-1FDF-49ED-BF64-D39A9B65C28F}" type="sibTrans" cxnId="{D65C577E-9758-4011-B661-B5B56A91049A}">
      <dgm:prSet/>
      <dgm:spPr/>
      <dgm:t>
        <a:bodyPr/>
        <a:lstStyle/>
        <a:p>
          <a:endParaRPr lang="en-US"/>
        </a:p>
      </dgm:t>
    </dgm:pt>
    <dgm:pt modelId="{390B070B-C1BE-44BE-BD3B-A6D3AB7C9314}">
      <dgm:prSet/>
      <dgm:spPr/>
      <dgm:t>
        <a:bodyPr/>
        <a:lstStyle/>
        <a:p>
          <a:r>
            <a:rPr lang="en-US"/>
            <a:t>• Personalized and predictive healthcare solutions.</a:t>
          </a:r>
        </a:p>
      </dgm:t>
    </dgm:pt>
    <dgm:pt modelId="{4F2192A4-85F8-4806-9084-684A5F66A730}" type="parTrans" cxnId="{3931F652-B6A3-462B-9168-3481E7E093B1}">
      <dgm:prSet/>
      <dgm:spPr/>
      <dgm:t>
        <a:bodyPr/>
        <a:lstStyle/>
        <a:p>
          <a:endParaRPr lang="en-US"/>
        </a:p>
      </dgm:t>
    </dgm:pt>
    <dgm:pt modelId="{5EAE7776-63E7-49CD-8AAA-56038A692E5B}" type="sibTrans" cxnId="{3931F652-B6A3-462B-9168-3481E7E093B1}">
      <dgm:prSet/>
      <dgm:spPr/>
      <dgm:t>
        <a:bodyPr/>
        <a:lstStyle/>
        <a:p>
          <a:endParaRPr lang="en-US"/>
        </a:p>
      </dgm:t>
    </dgm:pt>
    <dgm:pt modelId="{B7D3506F-7011-4C3D-AB49-9DA8519B5634}" type="pres">
      <dgm:prSet presAssocID="{D225F2CE-4108-4868-AC62-A7FF7860EA14}" presName="matrix" presStyleCnt="0">
        <dgm:presLayoutVars>
          <dgm:chMax val="1"/>
          <dgm:dir/>
          <dgm:resizeHandles val="exact"/>
        </dgm:presLayoutVars>
      </dgm:prSet>
      <dgm:spPr/>
    </dgm:pt>
    <dgm:pt modelId="{6786AEF8-8F52-4EBD-A1B6-55601FC3EAE6}" type="pres">
      <dgm:prSet presAssocID="{D225F2CE-4108-4868-AC62-A7FF7860EA14}" presName="diamond" presStyleLbl="bgShp" presStyleIdx="0" presStyleCnt="1"/>
      <dgm:spPr/>
    </dgm:pt>
    <dgm:pt modelId="{3EA64058-3192-4FC2-AC58-48B4AD4002E9}" type="pres">
      <dgm:prSet presAssocID="{D225F2CE-4108-4868-AC62-A7FF7860EA14}" presName="quad1" presStyleLbl="node1" presStyleIdx="0" presStyleCnt="4">
        <dgm:presLayoutVars>
          <dgm:chMax val="0"/>
          <dgm:chPref val="0"/>
          <dgm:bulletEnabled val="1"/>
        </dgm:presLayoutVars>
      </dgm:prSet>
      <dgm:spPr/>
    </dgm:pt>
    <dgm:pt modelId="{9BB3B018-A2D1-45FD-BACE-25E3E8E59E95}" type="pres">
      <dgm:prSet presAssocID="{D225F2CE-4108-4868-AC62-A7FF7860EA14}" presName="quad2" presStyleLbl="node1" presStyleIdx="1" presStyleCnt="4">
        <dgm:presLayoutVars>
          <dgm:chMax val="0"/>
          <dgm:chPref val="0"/>
          <dgm:bulletEnabled val="1"/>
        </dgm:presLayoutVars>
      </dgm:prSet>
      <dgm:spPr/>
    </dgm:pt>
    <dgm:pt modelId="{3366687C-DF62-4C73-A251-F97C4CCC444F}" type="pres">
      <dgm:prSet presAssocID="{D225F2CE-4108-4868-AC62-A7FF7860EA14}" presName="quad3" presStyleLbl="node1" presStyleIdx="2" presStyleCnt="4">
        <dgm:presLayoutVars>
          <dgm:chMax val="0"/>
          <dgm:chPref val="0"/>
          <dgm:bulletEnabled val="1"/>
        </dgm:presLayoutVars>
      </dgm:prSet>
      <dgm:spPr/>
    </dgm:pt>
    <dgm:pt modelId="{0BCAECD2-87C2-4C9C-80E7-BC421914D904}" type="pres">
      <dgm:prSet presAssocID="{D225F2CE-4108-4868-AC62-A7FF7860EA14}" presName="quad4" presStyleLbl="node1" presStyleIdx="3" presStyleCnt="4">
        <dgm:presLayoutVars>
          <dgm:chMax val="0"/>
          <dgm:chPref val="0"/>
          <dgm:bulletEnabled val="1"/>
        </dgm:presLayoutVars>
      </dgm:prSet>
      <dgm:spPr/>
    </dgm:pt>
  </dgm:ptLst>
  <dgm:cxnLst>
    <dgm:cxn modelId="{2E24CC39-EEB9-45E5-957B-F00DBD7DF3CD}" type="presOf" srcId="{390B070B-C1BE-44BE-BD3B-A6D3AB7C9314}" destId="{0BCAECD2-87C2-4C9C-80E7-BC421914D904}" srcOrd="0" destOrd="0" presId="urn:microsoft.com/office/officeart/2005/8/layout/matrix3"/>
    <dgm:cxn modelId="{0B23513F-0CC9-4437-8508-3C53ECAB5573}" srcId="{D225F2CE-4108-4868-AC62-A7FF7860EA14}" destId="{D0C4AFF3-B92C-4FBB-8B0D-7D5859A3B980}" srcOrd="0" destOrd="0" parTransId="{77AD3CD6-9C6D-4646-AD3B-B0CCF9AFEA59}" sibTransId="{AD2CB7A1-D031-42A6-B3CD-A00B20290562}"/>
    <dgm:cxn modelId="{4D8A435D-B10D-4800-A153-903A46A40328}" type="presOf" srcId="{12E8CC73-EEC8-4F8B-957E-511881B38610}" destId="{9BB3B018-A2D1-45FD-BACE-25E3E8E59E95}" srcOrd="0" destOrd="0" presId="urn:microsoft.com/office/officeart/2005/8/layout/matrix3"/>
    <dgm:cxn modelId="{3931F652-B6A3-462B-9168-3481E7E093B1}" srcId="{D225F2CE-4108-4868-AC62-A7FF7860EA14}" destId="{390B070B-C1BE-44BE-BD3B-A6D3AB7C9314}" srcOrd="3" destOrd="0" parTransId="{4F2192A4-85F8-4806-9084-684A5F66A730}" sibTransId="{5EAE7776-63E7-49CD-8AAA-56038A692E5B}"/>
    <dgm:cxn modelId="{D65C577E-9758-4011-B661-B5B56A91049A}" srcId="{D225F2CE-4108-4868-AC62-A7FF7860EA14}" destId="{C8D3ED19-A8CE-486E-AF0F-6748EA9A1D69}" srcOrd="2" destOrd="0" parTransId="{41EBF840-6CAF-4814-8DAD-024D16998083}" sibTransId="{85921CC9-1FDF-49ED-BF64-D39A9B65C28F}"/>
    <dgm:cxn modelId="{D575198E-EF83-4652-8D20-8223C7F2DB5F}" type="presOf" srcId="{C8D3ED19-A8CE-486E-AF0F-6748EA9A1D69}" destId="{3366687C-DF62-4C73-A251-F97C4CCC444F}" srcOrd="0" destOrd="0" presId="urn:microsoft.com/office/officeart/2005/8/layout/matrix3"/>
    <dgm:cxn modelId="{60D80BD4-B1F1-4AB6-AB7A-A778BA567086}" type="presOf" srcId="{D0C4AFF3-B92C-4FBB-8B0D-7D5859A3B980}" destId="{3EA64058-3192-4FC2-AC58-48B4AD4002E9}" srcOrd="0" destOrd="0" presId="urn:microsoft.com/office/officeart/2005/8/layout/matrix3"/>
    <dgm:cxn modelId="{4544C2E4-0A06-43D8-9E88-2BD2B6BF07D2}" srcId="{D225F2CE-4108-4868-AC62-A7FF7860EA14}" destId="{12E8CC73-EEC8-4F8B-957E-511881B38610}" srcOrd="1" destOrd="0" parTransId="{3A809ED7-0A03-425A-A1F9-B18A3CFDAF21}" sibTransId="{22B62EE5-3C3C-46C0-9A14-55AD68BF3677}"/>
    <dgm:cxn modelId="{BEB21BFE-234D-454B-8651-BBC71CB8A7DB}" type="presOf" srcId="{D225F2CE-4108-4868-AC62-A7FF7860EA14}" destId="{B7D3506F-7011-4C3D-AB49-9DA8519B5634}" srcOrd="0" destOrd="0" presId="urn:microsoft.com/office/officeart/2005/8/layout/matrix3"/>
    <dgm:cxn modelId="{354E8019-FF9F-457C-809F-14A1D0FC986E}" type="presParOf" srcId="{B7D3506F-7011-4C3D-AB49-9DA8519B5634}" destId="{6786AEF8-8F52-4EBD-A1B6-55601FC3EAE6}" srcOrd="0" destOrd="0" presId="urn:microsoft.com/office/officeart/2005/8/layout/matrix3"/>
    <dgm:cxn modelId="{A00F1A52-748B-4C18-A54D-4A37A711B21E}" type="presParOf" srcId="{B7D3506F-7011-4C3D-AB49-9DA8519B5634}" destId="{3EA64058-3192-4FC2-AC58-48B4AD4002E9}" srcOrd="1" destOrd="0" presId="urn:microsoft.com/office/officeart/2005/8/layout/matrix3"/>
    <dgm:cxn modelId="{B3B0B3DA-C22C-46C8-95E6-331062596C3F}" type="presParOf" srcId="{B7D3506F-7011-4C3D-AB49-9DA8519B5634}" destId="{9BB3B018-A2D1-45FD-BACE-25E3E8E59E95}" srcOrd="2" destOrd="0" presId="urn:microsoft.com/office/officeart/2005/8/layout/matrix3"/>
    <dgm:cxn modelId="{56BE06D2-3134-4710-B645-65A910229F65}" type="presParOf" srcId="{B7D3506F-7011-4C3D-AB49-9DA8519B5634}" destId="{3366687C-DF62-4C73-A251-F97C4CCC444F}" srcOrd="3" destOrd="0" presId="urn:microsoft.com/office/officeart/2005/8/layout/matrix3"/>
    <dgm:cxn modelId="{5767C2F2-8A87-49FD-AB66-D44ACDB2A5C0}" type="presParOf" srcId="{B7D3506F-7011-4C3D-AB49-9DA8519B5634}" destId="{0BCAECD2-87C2-4C9C-80E7-BC421914D904}"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35075F8-73DE-4909-942D-9AD0773BCFB0}"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3808BF16-F031-4D1A-8AE2-D995183A0F8A}">
      <dgm:prSet/>
      <dgm:spPr/>
      <dgm:t>
        <a:bodyPr/>
        <a:lstStyle/>
        <a:p>
          <a:pPr>
            <a:defRPr cap="all"/>
          </a:pPr>
          <a:r>
            <a:rPr lang="en-US"/>
            <a:t>• Data privacy and security.</a:t>
          </a:r>
        </a:p>
      </dgm:t>
    </dgm:pt>
    <dgm:pt modelId="{376907A1-FDD1-4D2E-9508-E9E4EA40CA60}" type="parTrans" cxnId="{85762CDD-35DE-405D-82E4-110C2B91E7A1}">
      <dgm:prSet/>
      <dgm:spPr/>
      <dgm:t>
        <a:bodyPr/>
        <a:lstStyle/>
        <a:p>
          <a:endParaRPr lang="en-US"/>
        </a:p>
      </dgm:t>
    </dgm:pt>
    <dgm:pt modelId="{832DF112-AEC0-4A1B-96A8-3EE5A2CC1384}" type="sibTrans" cxnId="{85762CDD-35DE-405D-82E4-110C2B91E7A1}">
      <dgm:prSet/>
      <dgm:spPr/>
      <dgm:t>
        <a:bodyPr/>
        <a:lstStyle/>
        <a:p>
          <a:endParaRPr lang="en-US"/>
        </a:p>
      </dgm:t>
    </dgm:pt>
    <dgm:pt modelId="{D8A7BCFF-0DCC-4211-B260-05B93B5F1E51}">
      <dgm:prSet/>
      <dgm:spPr/>
      <dgm:t>
        <a:bodyPr/>
        <a:lstStyle/>
        <a:p>
          <a:pPr>
            <a:defRPr cap="all"/>
          </a:pPr>
          <a:r>
            <a:rPr lang="en-US"/>
            <a:t>• Interoperability issues between systems.</a:t>
          </a:r>
        </a:p>
      </dgm:t>
    </dgm:pt>
    <dgm:pt modelId="{7FEA8177-88D5-43D8-B492-775A162285A8}" type="parTrans" cxnId="{E8B3D18D-EC6E-4749-B501-0AAA7E6B1408}">
      <dgm:prSet/>
      <dgm:spPr/>
      <dgm:t>
        <a:bodyPr/>
        <a:lstStyle/>
        <a:p>
          <a:endParaRPr lang="en-US"/>
        </a:p>
      </dgm:t>
    </dgm:pt>
    <dgm:pt modelId="{A4E03934-2805-4D39-9979-7CD2FD1B0F7A}" type="sibTrans" cxnId="{E8B3D18D-EC6E-4749-B501-0AAA7E6B1408}">
      <dgm:prSet/>
      <dgm:spPr/>
      <dgm:t>
        <a:bodyPr/>
        <a:lstStyle/>
        <a:p>
          <a:endParaRPr lang="en-US"/>
        </a:p>
      </dgm:t>
    </dgm:pt>
    <dgm:pt modelId="{9F47D4C8-D88D-478C-B789-8CD458965685}">
      <dgm:prSet/>
      <dgm:spPr/>
      <dgm:t>
        <a:bodyPr/>
        <a:lstStyle/>
        <a:p>
          <a:pPr>
            <a:defRPr cap="all"/>
          </a:pPr>
          <a:r>
            <a:rPr lang="en-US"/>
            <a:t>• High costs and resistance to change.</a:t>
          </a:r>
        </a:p>
      </dgm:t>
    </dgm:pt>
    <dgm:pt modelId="{2A192D35-2B60-42BF-B313-63726B6D86D8}" type="parTrans" cxnId="{D5B0E3D7-2E68-4251-9585-E0C454148A2D}">
      <dgm:prSet/>
      <dgm:spPr/>
      <dgm:t>
        <a:bodyPr/>
        <a:lstStyle/>
        <a:p>
          <a:endParaRPr lang="en-US"/>
        </a:p>
      </dgm:t>
    </dgm:pt>
    <dgm:pt modelId="{9755A3B4-BFD8-4284-B41F-A5047A89DA73}" type="sibTrans" cxnId="{D5B0E3D7-2E68-4251-9585-E0C454148A2D}">
      <dgm:prSet/>
      <dgm:spPr/>
      <dgm:t>
        <a:bodyPr/>
        <a:lstStyle/>
        <a:p>
          <a:endParaRPr lang="en-US"/>
        </a:p>
      </dgm:t>
    </dgm:pt>
    <dgm:pt modelId="{CA3C1111-C9CB-4403-B38D-5CBEFD402F7F}">
      <dgm:prSet/>
      <dgm:spPr/>
      <dgm:t>
        <a:bodyPr/>
        <a:lstStyle/>
        <a:p>
          <a:pPr>
            <a:defRPr cap="all"/>
          </a:pPr>
          <a:r>
            <a:rPr lang="en-US"/>
            <a:t>• Ethical concerns with AI recommendations.</a:t>
          </a:r>
        </a:p>
      </dgm:t>
    </dgm:pt>
    <dgm:pt modelId="{32336F28-C119-4760-9165-FA9D8EC8680E}" type="parTrans" cxnId="{436CB30F-07E1-4E42-A7DF-7B0F1757FF8E}">
      <dgm:prSet/>
      <dgm:spPr/>
      <dgm:t>
        <a:bodyPr/>
        <a:lstStyle/>
        <a:p>
          <a:endParaRPr lang="en-US"/>
        </a:p>
      </dgm:t>
    </dgm:pt>
    <dgm:pt modelId="{A93C54E8-72B8-4134-8F30-0FCB41526389}" type="sibTrans" cxnId="{436CB30F-07E1-4E42-A7DF-7B0F1757FF8E}">
      <dgm:prSet/>
      <dgm:spPr/>
      <dgm:t>
        <a:bodyPr/>
        <a:lstStyle/>
        <a:p>
          <a:endParaRPr lang="en-US"/>
        </a:p>
      </dgm:t>
    </dgm:pt>
    <dgm:pt modelId="{AB91A226-415C-4876-97DC-843989922B5D}" type="pres">
      <dgm:prSet presAssocID="{835075F8-73DE-4909-942D-9AD0773BCFB0}" presName="root" presStyleCnt="0">
        <dgm:presLayoutVars>
          <dgm:dir/>
          <dgm:resizeHandles val="exact"/>
        </dgm:presLayoutVars>
      </dgm:prSet>
      <dgm:spPr/>
    </dgm:pt>
    <dgm:pt modelId="{5B6B1370-2F68-453C-A52E-6E28ACB1DACA}" type="pres">
      <dgm:prSet presAssocID="{3808BF16-F031-4D1A-8AE2-D995183A0F8A}" presName="compNode" presStyleCnt="0"/>
      <dgm:spPr/>
    </dgm:pt>
    <dgm:pt modelId="{73498785-1852-4E55-8EA4-D2D817BB2AA7}" type="pres">
      <dgm:prSet presAssocID="{3808BF16-F031-4D1A-8AE2-D995183A0F8A}" presName="iconBgRect" presStyleLbl="bgShp" presStyleIdx="0" presStyleCnt="4"/>
      <dgm:spPr>
        <a:prstGeom prst="round2DiagRect">
          <a:avLst>
            <a:gd name="adj1" fmla="val 29727"/>
            <a:gd name="adj2" fmla="val 0"/>
          </a:avLst>
        </a:prstGeom>
      </dgm:spPr>
    </dgm:pt>
    <dgm:pt modelId="{F06EB090-C422-44F3-83DE-999997092881}" type="pres">
      <dgm:prSet presAssocID="{3808BF16-F031-4D1A-8AE2-D995183A0F8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curity Camera Sign"/>
        </a:ext>
      </dgm:extLst>
    </dgm:pt>
    <dgm:pt modelId="{F3652332-3C50-40AF-8C20-B31E7E4CFC3F}" type="pres">
      <dgm:prSet presAssocID="{3808BF16-F031-4D1A-8AE2-D995183A0F8A}" presName="spaceRect" presStyleCnt="0"/>
      <dgm:spPr/>
    </dgm:pt>
    <dgm:pt modelId="{0FE5EEBA-44F0-43A2-80BD-44474268D121}" type="pres">
      <dgm:prSet presAssocID="{3808BF16-F031-4D1A-8AE2-D995183A0F8A}" presName="textRect" presStyleLbl="revTx" presStyleIdx="0" presStyleCnt="4">
        <dgm:presLayoutVars>
          <dgm:chMax val="1"/>
          <dgm:chPref val="1"/>
        </dgm:presLayoutVars>
      </dgm:prSet>
      <dgm:spPr/>
    </dgm:pt>
    <dgm:pt modelId="{2A59B374-F158-4624-A251-60422624357D}" type="pres">
      <dgm:prSet presAssocID="{832DF112-AEC0-4A1B-96A8-3EE5A2CC1384}" presName="sibTrans" presStyleCnt="0"/>
      <dgm:spPr/>
    </dgm:pt>
    <dgm:pt modelId="{98C33791-3CB4-45F7-AB8A-5F48E8B58420}" type="pres">
      <dgm:prSet presAssocID="{D8A7BCFF-0DCC-4211-B260-05B93B5F1E51}" presName="compNode" presStyleCnt="0"/>
      <dgm:spPr/>
    </dgm:pt>
    <dgm:pt modelId="{3EFC01A1-BD52-4D78-926F-A85B3C918E58}" type="pres">
      <dgm:prSet presAssocID="{D8A7BCFF-0DCC-4211-B260-05B93B5F1E51}" presName="iconBgRect" presStyleLbl="bgShp" presStyleIdx="1" presStyleCnt="4"/>
      <dgm:spPr>
        <a:prstGeom prst="round2DiagRect">
          <a:avLst>
            <a:gd name="adj1" fmla="val 29727"/>
            <a:gd name="adj2" fmla="val 0"/>
          </a:avLst>
        </a:prstGeom>
      </dgm:spPr>
    </dgm:pt>
    <dgm:pt modelId="{12F2E6A5-9CA9-44DD-9053-331A7A1B546E}" type="pres">
      <dgm:prSet presAssocID="{D8A7BCFF-0DCC-4211-B260-05B93B5F1E5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22B1645E-3538-4658-8E05-EDF7887D1884}" type="pres">
      <dgm:prSet presAssocID="{D8A7BCFF-0DCC-4211-B260-05B93B5F1E51}" presName="spaceRect" presStyleCnt="0"/>
      <dgm:spPr/>
    </dgm:pt>
    <dgm:pt modelId="{E301142C-88C3-4AFC-967E-C41A156D18A7}" type="pres">
      <dgm:prSet presAssocID="{D8A7BCFF-0DCC-4211-B260-05B93B5F1E51}" presName="textRect" presStyleLbl="revTx" presStyleIdx="1" presStyleCnt="4">
        <dgm:presLayoutVars>
          <dgm:chMax val="1"/>
          <dgm:chPref val="1"/>
        </dgm:presLayoutVars>
      </dgm:prSet>
      <dgm:spPr/>
    </dgm:pt>
    <dgm:pt modelId="{BC4643AC-BEC5-4329-82E5-B005B48061E9}" type="pres">
      <dgm:prSet presAssocID="{A4E03934-2805-4D39-9979-7CD2FD1B0F7A}" presName="sibTrans" presStyleCnt="0"/>
      <dgm:spPr/>
    </dgm:pt>
    <dgm:pt modelId="{6A97C3D6-9547-4294-8043-1506D48A2C5E}" type="pres">
      <dgm:prSet presAssocID="{9F47D4C8-D88D-478C-B789-8CD458965685}" presName="compNode" presStyleCnt="0"/>
      <dgm:spPr/>
    </dgm:pt>
    <dgm:pt modelId="{B3379D49-07C8-4111-A480-46DAF0D9E48D}" type="pres">
      <dgm:prSet presAssocID="{9F47D4C8-D88D-478C-B789-8CD458965685}" presName="iconBgRect" presStyleLbl="bgShp" presStyleIdx="2" presStyleCnt="4"/>
      <dgm:spPr>
        <a:prstGeom prst="round2DiagRect">
          <a:avLst>
            <a:gd name="adj1" fmla="val 29727"/>
            <a:gd name="adj2" fmla="val 0"/>
          </a:avLst>
        </a:prstGeom>
      </dgm:spPr>
    </dgm:pt>
    <dgm:pt modelId="{80817253-C2A8-4F7E-BE3F-CD735BD0D6DB}" type="pres">
      <dgm:prSet presAssocID="{9F47D4C8-D88D-478C-B789-8CD45896568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nimize"/>
        </a:ext>
      </dgm:extLst>
    </dgm:pt>
    <dgm:pt modelId="{B7A8B230-DE29-41B3-95CF-4FDA37C4A897}" type="pres">
      <dgm:prSet presAssocID="{9F47D4C8-D88D-478C-B789-8CD458965685}" presName="spaceRect" presStyleCnt="0"/>
      <dgm:spPr/>
    </dgm:pt>
    <dgm:pt modelId="{8E66E91A-F35D-4E6D-ADCA-DD535D54EA03}" type="pres">
      <dgm:prSet presAssocID="{9F47D4C8-D88D-478C-B789-8CD458965685}" presName="textRect" presStyleLbl="revTx" presStyleIdx="2" presStyleCnt="4">
        <dgm:presLayoutVars>
          <dgm:chMax val="1"/>
          <dgm:chPref val="1"/>
        </dgm:presLayoutVars>
      </dgm:prSet>
      <dgm:spPr/>
    </dgm:pt>
    <dgm:pt modelId="{EF2A4BF2-7E77-44B8-B3ED-A929C02F4C70}" type="pres">
      <dgm:prSet presAssocID="{9755A3B4-BFD8-4284-B41F-A5047A89DA73}" presName="sibTrans" presStyleCnt="0"/>
      <dgm:spPr/>
    </dgm:pt>
    <dgm:pt modelId="{C8BFBD24-05B9-4B92-9A4A-4F8DB21C2317}" type="pres">
      <dgm:prSet presAssocID="{CA3C1111-C9CB-4403-B38D-5CBEFD402F7F}" presName="compNode" presStyleCnt="0"/>
      <dgm:spPr/>
    </dgm:pt>
    <dgm:pt modelId="{342C6891-9A14-4613-A0E3-C0419E9B590D}" type="pres">
      <dgm:prSet presAssocID="{CA3C1111-C9CB-4403-B38D-5CBEFD402F7F}" presName="iconBgRect" presStyleLbl="bgShp" presStyleIdx="3" presStyleCnt="4"/>
      <dgm:spPr>
        <a:prstGeom prst="round2DiagRect">
          <a:avLst>
            <a:gd name="adj1" fmla="val 29727"/>
            <a:gd name="adj2" fmla="val 0"/>
          </a:avLst>
        </a:prstGeom>
      </dgm:spPr>
    </dgm:pt>
    <dgm:pt modelId="{1A349204-1A8F-4A5D-B320-C32F567ED2CF}" type="pres">
      <dgm:prSet presAssocID="{CA3C1111-C9CB-4403-B38D-5CBEFD402F7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erson with Idea"/>
        </a:ext>
      </dgm:extLst>
    </dgm:pt>
    <dgm:pt modelId="{37B13F02-984F-4205-BCA8-0687EFAD1A58}" type="pres">
      <dgm:prSet presAssocID="{CA3C1111-C9CB-4403-B38D-5CBEFD402F7F}" presName="spaceRect" presStyleCnt="0"/>
      <dgm:spPr/>
    </dgm:pt>
    <dgm:pt modelId="{F9B61F8D-423C-4945-AA5F-D8DFDB401F09}" type="pres">
      <dgm:prSet presAssocID="{CA3C1111-C9CB-4403-B38D-5CBEFD402F7F}" presName="textRect" presStyleLbl="revTx" presStyleIdx="3" presStyleCnt="4">
        <dgm:presLayoutVars>
          <dgm:chMax val="1"/>
          <dgm:chPref val="1"/>
        </dgm:presLayoutVars>
      </dgm:prSet>
      <dgm:spPr/>
    </dgm:pt>
  </dgm:ptLst>
  <dgm:cxnLst>
    <dgm:cxn modelId="{436CB30F-07E1-4E42-A7DF-7B0F1757FF8E}" srcId="{835075F8-73DE-4909-942D-9AD0773BCFB0}" destId="{CA3C1111-C9CB-4403-B38D-5CBEFD402F7F}" srcOrd="3" destOrd="0" parTransId="{32336F28-C119-4760-9165-FA9D8EC8680E}" sibTransId="{A93C54E8-72B8-4134-8F30-0FCB41526389}"/>
    <dgm:cxn modelId="{41598318-E952-4C95-B690-7012F2873F6F}" type="presOf" srcId="{835075F8-73DE-4909-942D-9AD0773BCFB0}" destId="{AB91A226-415C-4876-97DC-843989922B5D}" srcOrd="0" destOrd="0" presId="urn:microsoft.com/office/officeart/2018/5/layout/IconLeafLabelList"/>
    <dgm:cxn modelId="{1C1C3670-F90C-4488-8762-33E25C0EFC37}" type="presOf" srcId="{3808BF16-F031-4D1A-8AE2-D995183A0F8A}" destId="{0FE5EEBA-44F0-43A2-80BD-44474268D121}" srcOrd="0" destOrd="0" presId="urn:microsoft.com/office/officeart/2018/5/layout/IconLeafLabelList"/>
    <dgm:cxn modelId="{EB14917E-A555-4B6E-A17C-DFB47038B6A4}" type="presOf" srcId="{CA3C1111-C9CB-4403-B38D-5CBEFD402F7F}" destId="{F9B61F8D-423C-4945-AA5F-D8DFDB401F09}" srcOrd="0" destOrd="0" presId="urn:microsoft.com/office/officeart/2018/5/layout/IconLeafLabelList"/>
    <dgm:cxn modelId="{E8B3D18D-EC6E-4749-B501-0AAA7E6B1408}" srcId="{835075F8-73DE-4909-942D-9AD0773BCFB0}" destId="{D8A7BCFF-0DCC-4211-B260-05B93B5F1E51}" srcOrd="1" destOrd="0" parTransId="{7FEA8177-88D5-43D8-B492-775A162285A8}" sibTransId="{A4E03934-2805-4D39-9979-7CD2FD1B0F7A}"/>
    <dgm:cxn modelId="{A5EDF7A7-2B1A-4447-99D0-6C6636B1F06E}" type="presOf" srcId="{D8A7BCFF-0DCC-4211-B260-05B93B5F1E51}" destId="{E301142C-88C3-4AFC-967E-C41A156D18A7}" srcOrd="0" destOrd="0" presId="urn:microsoft.com/office/officeart/2018/5/layout/IconLeafLabelList"/>
    <dgm:cxn modelId="{4227F9C4-E475-4DEB-A6C0-71A282DF7CC4}" type="presOf" srcId="{9F47D4C8-D88D-478C-B789-8CD458965685}" destId="{8E66E91A-F35D-4E6D-ADCA-DD535D54EA03}" srcOrd="0" destOrd="0" presId="urn:microsoft.com/office/officeart/2018/5/layout/IconLeafLabelList"/>
    <dgm:cxn modelId="{D5B0E3D7-2E68-4251-9585-E0C454148A2D}" srcId="{835075F8-73DE-4909-942D-9AD0773BCFB0}" destId="{9F47D4C8-D88D-478C-B789-8CD458965685}" srcOrd="2" destOrd="0" parTransId="{2A192D35-2B60-42BF-B313-63726B6D86D8}" sibTransId="{9755A3B4-BFD8-4284-B41F-A5047A89DA73}"/>
    <dgm:cxn modelId="{85762CDD-35DE-405D-82E4-110C2B91E7A1}" srcId="{835075F8-73DE-4909-942D-9AD0773BCFB0}" destId="{3808BF16-F031-4D1A-8AE2-D995183A0F8A}" srcOrd="0" destOrd="0" parTransId="{376907A1-FDD1-4D2E-9508-E9E4EA40CA60}" sibTransId="{832DF112-AEC0-4A1B-96A8-3EE5A2CC1384}"/>
    <dgm:cxn modelId="{4F626505-655D-4396-AAE6-B64370CA4341}" type="presParOf" srcId="{AB91A226-415C-4876-97DC-843989922B5D}" destId="{5B6B1370-2F68-453C-A52E-6E28ACB1DACA}" srcOrd="0" destOrd="0" presId="urn:microsoft.com/office/officeart/2018/5/layout/IconLeafLabelList"/>
    <dgm:cxn modelId="{E7E51703-C9C2-4D5D-83DF-810088F4CE72}" type="presParOf" srcId="{5B6B1370-2F68-453C-A52E-6E28ACB1DACA}" destId="{73498785-1852-4E55-8EA4-D2D817BB2AA7}" srcOrd="0" destOrd="0" presId="urn:microsoft.com/office/officeart/2018/5/layout/IconLeafLabelList"/>
    <dgm:cxn modelId="{769810B4-B381-4E4B-89D8-BCC1E3EB0A16}" type="presParOf" srcId="{5B6B1370-2F68-453C-A52E-6E28ACB1DACA}" destId="{F06EB090-C422-44F3-83DE-999997092881}" srcOrd="1" destOrd="0" presId="urn:microsoft.com/office/officeart/2018/5/layout/IconLeafLabelList"/>
    <dgm:cxn modelId="{09450988-EDF8-49DD-B26D-3F95F975127F}" type="presParOf" srcId="{5B6B1370-2F68-453C-A52E-6E28ACB1DACA}" destId="{F3652332-3C50-40AF-8C20-B31E7E4CFC3F}" srcOrd="2" destOrd="0" presId="urn:microsoft.com/office/officeart/2018/5/layout/IconLeafLabelList"/>
    <dgm:cxn modelId="{6673B4F6-79ED-4A31-8D61-CC5FD82948F6}" type="presParOf" srcId="{5B6B1370-2F68-453C-A52E-6E28ACB1DACA}" destId="{0FE5EEBA-44F0-43A2-80BD-44474268D121}" srcOrd="3" destOrd="0" presId="urn:microsoft.com/office/officeart/2018/5/layout/IconLeafLabelList"/>
    <dgm:cxn modelId="{5FEB2532-ECDF-4DC4-91AF-137256C19156}" type="presParOf" srcId="{AB91A226-415C-4876-97DC-843989922B5D}" destId="{2A59B374-F158-4624-A251-60422624357D}" srcOrd="1" destOrd="0" presId="urn:microsoft.com/office/officeart/2018/5/layout/IconLeafLabelList"/>
    <dgm:cxn modelId="{F5BC0B63-B16B-4092-B488-A0CC7F5C53AF}" type="presParOf" srcId="{AB91A226-415C-4876-97DC-843989922B5D}" destId="{98C33791-3CB4-45F7-AB8A-5F48E8B58420}" srcOrd="2" destOrd="0" presId="urn:microsoft.com/office/officeart/2018/5/layout/IconLeafLabelList"/>
    <dgm:cxn modelId="{9BCF0AC2-1EE9-4256-8EEA-0F6106BC017F}" type="presParOf" srcId="{98C33791-3CB4-45F7-AB8A-5F48E8B58420}" destId="{3EFC01A1-BD52-4D78-926F-A85B3C918E58}" srcOrd="0" destOrd="0" presId="urn:microsoft.com/office/officeart/2018/5/layout/IconLeafLabelList"/>
    <dgm:cxn modelId="{35D32F0A-9303-41B6-A9BA-77F8891473FC}" type="presParOf" srcId="{98C33791-3CB4-45F7-AB8A-5F48E8B58420}" destId="{12F2E6A5-9CA9-44DD-9053-331A7A1B546E}" srcOrd="1" destOrd="0" presId="urn:microsoft.com/office/officeart/2018/5/layout/IconLeafLabelList"/>
    <dgm:cxn modelId="{7C4E73E5-64CC-431A-A2D2-47A69F6FA6C8}" type="presParOf" srcId="{98C33791-3CB4-45F7-AB8A-5F48E8B58420}" destId="{22B1645E-3538-4658-8E05-EDF7887D1884}" srcOrd="2" destOrd="0" presId="urn:microsoft.com/office/officeart/2018/5/layout/IconLeafLabelList"/>
    <dgm:cxn modelId="{F4443A6D-87FC-46B3-982D-732001646C22}" type="presParOf" srcId="{98C33791-3CB4-45F7-AB8A-5F48E8B58420}" destId="{E301142C-88C3-4AFC-967E-C41A156D18A7}" srcOrd="3" destOrd="0" presId="urn:microsoft.com/office/officeart/2018/5/layout/IconLeafLabelList"/>
    <dgm:cxn modelId="{2DFAE6D6-4964-495F-8C5F-4252AD6663E3}" type="presParOf" srcId="{AB91A226-415C-4876-97DC-843989922B5D}" destId="{BC4643AC-BEC5-4329-82E5-B005B48061E9}" srcOrd="3" destOrd="0" presId="urn:microsoft.com/office/officeart/2018/5/layout/IconLeafLabelList"/>
    <dgm:cxn modelId="{F4306C95-F69D-4BDF-B6F7-D68106F72F34}" type="presParOf" srcId="{AB91A226-415C-4876-97DC-843989922B5D}" destId="{6A97C3D6-9547-4294-8043-1506D48A2C5E}" srcOrd="4" destOrd="0" presId="urn:microsoft.com/office/officeart/2018/5/layout/IconLeafLabelList"/>
    <dgm:cxn modelId="{ED556A91-F1FA-463B-A91E-AFD23C00239C}" type="presParOf" srcId="{6A97C3D6-9547-4294-8043-1506D48A2C5E}" destId="{B3379D49-07C8-4111-A480-46DAF0D9E48D}" srcOrd="0" destOrd="0" presId="urn:microsoft.com/office/officeart/2018/5/layout/IconLeafLabelList"/>
    <dgm:cxn modelId="{D0849A2C-F47B-49AD-AA17-401E5889B896}" type="presParOf" srcId="{6A97C3D6-9547-4294-8043-1506D48A2C5E}" destId="{80817253-C2A8-4F7E-BE3F-CD735BD0D6DB}" srcOrd="1" destOrd="0" presId="urn:microsoft.com/office/officeart/2018/5/layout/IconLeafLabelList"/>
    <dgm:cxn modelId="{949B8177-AEC7-413E-85C0-76DB2B6F0255}" type="presParOf" srcId="{6A97C3D6-9547-4294-8043-1506D48A2C5E}" destId="{B7A8B230-DE29-41B3-95CF-4FDA37C4A897}" srcOrd="2" destOrd="0" presId="urn:microsoft.com/office/officeart/2018/5/layout/IconLeafLabelList"/>
    <dgm:cxn modelId="{634494F6-1EA2-432B-BAFE-426A186A37BC}" type="presParOf" srcId="{6A97C3D6-9547-4294-8043-1506D48A2C5E}" destId="{8E66E91A-F35D-4E6D-ADCA-DD535D54EA03}" srcOrd="3" destOrd="0" presId="urn:microsoft.com/office/officeart/2018/5/layout/IconLeafLabelList"/>
    <dgm:cxn modelId="{6595FD1C-9FBB-4A46-94A5-9996124C919D}" type="presParOf" srcId="{AB91A226-415C-4876-97DC-843989922B5D}" destId="{EF2A4BF2-7E77-44B8-B3ED-A929C02F4C70}" srcOrd="5" destOrd="0" presId="urn:microsoft.com/office/officeart/2018/5/layout/IconLeafLabelList"/>
    <dgm:cxn modelId="{7F8E847E-BC02-48FF-993F-C3DF16AB52F4}" type="presParOf" srcId="{AB91A226-415C-4876-97DC-843989922B5D}" destId="{C8BFBD24-05B9-4B92-9A4A-4F8DB21C2317}" srcOrd="6" destOrd="0" presId="urn:microsoft.com/office/officeart/2018/5/layout/IconLeafLabelList"/>
    <dgm:cxn modelId="{329AFCAA-0F67-4556-8BDD-D90571D61AF6}" type="presParOf" srcId="{C8BFBD24-05B9-4B92-9A4A-4F8DB21C2317}" destId="{342C6891-9A14-4613-A0E3-C0419E9B590D}" srcOrd="0" destOrd="0" presId="urn:microsoft.com/office/officeart/2018/5/layout/IconLeafLabelList"/>
    <dgm:cxn modelId="{47A86A56-9403-4BF8-B54A-349DDC733680}" type="presParOf" srcId="{C8BFBD24-05B9-4B92-9A4A-4F8DB21C2317}" destId="{1A349204-1A8F-4A5D-B320-C32F567ED2CF}" srcOrd="1" destOrd="0" presId="urn:microsoft.com/office/officeart/2018/5/layout/IconLeafLabelList"/>
    <dgm:cxn modelId="{20AEDA71-A13D-487A-A786-E80A2C069E91}" type="presParOf" srcId="{C8BFBD24-05B9-4B92-9A4A-4F8DB21C2317}" destId="{37B13F02-984F-4205-BCA8-0687EFAD1A58}" srcOrd="2" destOrd="0" presId="urn:microsoft.com/office/officeart/2018/5/layout/IconLeafLabelList"/>
    <dgm:cxn modelId="{38012CAB-AC55-4799-84B2-515373FD1A8C}" type="presParOf" srcId="{C8BFBD24-05B9-4B92-9A4A-4F8DB21C2317}" destId="{F9B61F8D-423C-4945-AA5F-D8DFDB401F09}"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627FB86-85E2-460E-B043-4E1F509B43B9}"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00B797E-1D62-49C4-AEC2-81AAB9437E00}">
      <dgm:prSet/>
      <dgm:spPr/>
      <dgm:t>
        <a:bodyPr/>
        <a:lstStyle/>
        <a:p>
          <a:pPr>
            <a:defRPr cap="all"/>
          </a:pPr>
          <a:r>
            <a:rPr lang="en-US"/>
            <a:t>• IoT and genomics for precision medicine.</a:t>
          </a:r>
        </a:p>
      </dgm:t>
    </dgm:pt>
    <dgm:pt modelId="{BBB52C26-5F6F-474B-BBE1-EEA703063689}" type="parTrans" cxnId="{49DB9399-ADC9-41F7-84C5-5705A73C8F82}">
      <dgm:prSet/>
      <dgm:spPr/>
      <dgm:t>
        <a:bodyPr/>
        <a:lstStyle/>
        <a:p>
          <a:endParaRPr lang="en-US"/>
        </a:p>
      </dgm:t>
    </dgm:pt>
    <dgm:pt modelId="{04C0032F-54D9-4165-8784-3F1F8AD8310E}" type="sibTrans" cxnId="{49DB9399-ADC9-41F7-84C5-5705A73C8F82}">
      <dgm:prSet/>
      <dgm:spPr/>
      <dgm:t>
        <a:bodyPr/>
        <a:lstStyle/>
        <a:p>
          <a:endParaRPr lang="en-US"/>
        </a:p>
      </dgm:t>
    </dgm:pt>
    <dgm:pt modelId="{57C229AA-2509-4301-B3F7-CE4B0FBE1664}">
      <dgm:prSet/>
      <dgm:spPr/>
      <dgm:t>
        <a:bodyPr/>
        <a:lstStyle/>
        <a:p>
          <a:pPr>
            <a:defRPr cap="all"/>
          </a:pPr>
          <a:r>
            <a:rPr lang="en-US"/>
            <a:t>• Augmented/Virtual Reality for clinical training and monitoring.</a:t>
          </a:r>
        </a:p>
      </dgm:t>
    </dgm:pt>
    <dgm:pt modelId="{ABAB5F6D-A9DE-4475-B4C3-34D53451A403}" type="parTrans" cxnId="{1C78049E-FC86-4A99-80E6-4002DD5EC15D}">
      <dgm:prSet/>
      <dgm:spPr/>
      <dgm:t>
        <a:bodyPr/>
        <a:lstStyle/>
        <a:p>
          <a:endParaRPr lang="en-US"/>
        </a:p>
      </dgm:t>
    </dgm:pt>
    <dgm:pt modelId="{1D393A97-EF26-4282-99D8-4925AF177C50}" type="sibTrans" cxnId="{1C78049E-FC86-4A99-80E6-4002DD5EC15D}">
      <dgm:prSet/>
      <dgm:spPr/>
      <dgm:t>
        <a:bodyPr/>
        <a:lstStyle/>
        <a:p>
          <a:endParaRPr lang="en-US"/>
        </a:p>
      </dgm:t>
    </dgm:pt>
    <dgm:pt modelId="{7FD03E05-4626-4BAF-BC62-EE10D75DF669}">
      <dgm:prSet/>
      <dgm:spPr/>
      <dgm:t>
        <a:bodyPr/>
        <a:lstStyle/>
        <a:p>
          <a:pPr>
            <a:defRPr cap="all"/>
          </a:pPr>
          <a:r>
            <a:rPr lang="en-US"/>
            <a:t>• Integration of AI and blockchain in real-time care.</a:t>
          </a:r>
        </a:p>
      </dgm:t>
    </dgm:pt>
    <dgm:pt modelId="{C80208A3-AAAF-474F-981F-77B471F27E4E}" type="parTrans" cxnId="{D90EA747-B5B8-41DF-B07C-9DEEDABEE242}">
      <dgm:prSet/>
      <dgm:spPr/>
      <dgm:t>
        <a:bodyPr/>
        <a:lstStyle/>
        <a:p>
          <a:endParaRPr lang="en-US"/>
        </a:p>
      </dgm:t>
    </dgm:pt>
    <dgm:pt modelId="{FA4001D3-9D18-44CF-B2E0-DCE3B7AEB39C}" type="sibTrans" cxnId="{D90EA747-B5B8-41DF-B07C-9DEEDABEE242}">
      <dgm:prSet/>
      <dgm:spPr/>
      <dgm:t>
        <a:bodyPr/>
        <a:lstStyle/>
        <a:p>
          <a:endParaRPr lang="en-US"/>
        </a:p>
      </dgm:t>
    </dgm:pt>
    <dgm:pt modelId="{30A5F767-798D-4F65-8D1D-073548E78E68}" type="pres">
      <dgm:prSet presAssocID="{F627FB86-85E2-460E-B043-4E1F509B43B9}" presName="root" presStyleCnt="0">
        <dgm:presLayoutVars>
          <dgm:dir/>
          <dgm:resizeHandles val="exact"/>
        </dgm:presLayoutVars>
      </dgm:prSet>
      <dgm:spPr/>
    </dgm:pt>
    <dgm:pt modelId="{DEE66481-749B-43F4-98EE-6C939692DFA9}" type="pres">
      <dgm:prSet presAssocID="{E00B797E-1D62-49C4-AEC2-81AAB9437E00}" presName="compNode" presStyleCnt="0"/>
      <dgm:spPr/>
    </dgm:pt>
    <dgm:pt modelId="{18FA83FF-CF8D-452E-894B-432670828415}" type="pres">
      <dgm:prSet presAssocID="{E00B797E-1D62-49C4-AEC2-81AAB9437E00}" presName="iconBgRect" presStyleLbl="bgShp" presStyleIdx="0" presStyleCnt="3"/>
      <dgm:spPr/>
    </dgm:pt>
    <dgm:pt modelId="{81084FCF-3190-46DD-9EEC-5FBF68261BB8}" type="pres">
      <dgm:prSet presAssocID="{E00B797E-1D62-49C4-AEC2-81AAB9437E0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NA"/>
        </a:ext>
      </dgm:extLst>
    </dgm:pt>
    <dgm:pt modelId="{90159A3B-CD58-4FE0-B146-CCF66E344F55}" type="pres">
      <dgm:prSet presAssocID="{E00B797E-1D62-49C4-AEC2-81AAB9437E00}" presName="spaceRect" presStyleCnt="0"/>
      <dgm:spPr/>
    </dgm:pt>
    <dgm:pt modelId="{D13945F5-69E0-435C-BA81-26CCB5A1F099}" type="pres">
      <dgm:prSet presAssocID="{E00B797E-1D62-49C4-AEC2-81AAB9437E00}" presName="textRect" presStyleLbl="revTx" presStyleIdx="0" presStyleCnt="3">
        <dgm:presLayoutVars>
          <dgm:chMax val="1"/>
          <dgm:chPref val="1"/>
        </dgm:presLayoutVars>
      </dgm:prSet>
      <dgm:spPr/>
    </dgm:pt>
    <dgm:pt modelId="{08A85214-A654-4C1B-9F6F-145CAFC86E16}" type="pres">
      <dgm:prSet presAssocID="{04C0032F-54D9-4165-8784-3F1F8AD8310E}" presName="sibTrans" presStyleCnt="0"/>
      <dgm:spPr/>
    </dgm:pt>
    <dgm:pt modelId="{49A66365-F250-4BC8-A77F-5D2396BF5EB3}" type="pres">
      <dgm:prSet presAssocID="{57C229AA-2509-4301-B3F7-CE4B0FBE1664}" presName="compNode" presStyleCnt="0"/>
      <dgm:spPr/>
    </dgm:pt>
    <dgm:pt modelId="{4B8EB352-6138-4F80-9EC2-1B89FEEDB337}" type="pres">
      <dgm:prSet presAssocID="{57C229AA-2509-4301-B3F7-CE4B0FBE1664}" presName="iconBgRect" presStyleLbl="bgShp" presStyleIdx="1" presStyleCnt="3"/>
      <dgm:spPr/>
    </dgm:pt>
    <dgm:pt modelId="{6F3B652F-C6E9-4156-AC60-30BA3209F329}" type="pres">
      <dgm:prSet presAssocID="{57C229AA-2509-4301-B3F7-CE4B0FBE1664}"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Virtual RealityHeadset"/>
        </a:ext>
      </dgm:extLst>
    </dgm:pt>
    <dgm:pt modelId="{3BC252B9-FB52-4153-BE69-AB70DE28DC76}" type="pres">
      <dgm:prSet presAssocID="{57C229AA-2509-4301-B3F7-CE4B0FBE1664}" presName="spaceRect" presStyleCnt="0"/>
      <dgm:spPr/>
    </dgm:pt>
    <dgm:pt modelId="{1E807F94-7C7B-4424-8624-199F5B5B6ABC}" type="pres">
      <dgm:prSet presAssocID="{57C229AA-2509-4301-B3F7-CE4B0FBE1664}" presName="textRect" presStyleLbl="revTx" presStyleIdx="1" presStyleCnt="3">
        <dgm:presLayoutVars>
          <dgm:chMax val="1"/>
          <dgm:chPref val="1"/>
        </dgm:presLayoutVars>
      </dgm:prSet>
      <dgm:spPr/>
    </dgm:pt>
    <dgm:pt modelId="{035B0125-C671-476A-A686-0AFF32862E14}" type="pres">
      <dgm:prSet presAssocID="{1D393A97-EF26-4282-99D8-4925AF177C50}" presName="sibTrans" presStyleCnt="0"/>
      <dgm:spPr/>
    </dgm:pt>
    <dgm:pt modelId="{A1195ED3-D0F6-46E3-B239-02DF10913065}" type="pres">
      <dgm:prSet presAssocID="{7FD03E05-4626-4BAF-BC62-EE10D75DF669}" presName="compNode" presStyleCnt="0"/>
      <dgm:spPr/>
    </dgm:pt>
    <dgm:pt modelId="{4ACCD29A-BB15-4A6B-911B-56082CC14FC1}" type="pres">
      <dgm:prSet presAssocID="{7FD03E05-4626-4BAF-BC62-EE10D75DF669}" presName="iconBgRect" presStyleLbl="bgShp" presStyleIdx="2" presStyleCnt="3"/>
      <dgm:spPr/>
    </dgm:pt>
    <dgm:pt modelId="{9B6C3599-F9C3-4A43-888E-4609C24A156A}" type="pres">
      <dgm:prSet presAssocID="{7FD03E05-4626-4BAF-BC62-EE10D75DF66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3C30C565-8017-49C4-8181-AC36F6E32E17}" type="pres">
      <dgm:prSet presAssocID="{7FD03E05-4626-4BAF-BC62-EE10D75DF669}" presName="spaceRect" presStyleCnt="0"/>
      <dgm:spPr/>
    </dgm:pt>
    <dgm:pt modelId="{5ADB282C-F2AB-4AFF-8266-0CE626EA2523}" type="pres">
      <dgm:prSet presAssocID="{7FD03E05-4626-4BAF-BC62-EE10D75DF669}" presName="textRect" presStyleLbl="revTx" presStyleIdx="2" presStyleCnt="3">
        <dgm:presLayoutVars>
          <dgm:chMax val="1"/>
          <dgm:chPref val="1"/>
        </dgm:presLayoutVars>
      </dgm:prSet>
      <dgm:spPr/>
    </dgm:pt>
  </dgm:ptLst>
  <dgm:cxnLst>
    <dgm:cxn modelId="{BB202306-BCCE-4C9C-BA0D-0118B00463C9}" type="presOf" srcId="{57C229AA-2509-4301-B3F7-CE4B0FBE1664}" destId="{1E807F94-7C7B-4424-8624-199F5B5B6ABC}" srcOrd="0" destOrd="0" presId="urn:microsoft.com/office/officeart/2018/5/layout/IconCircleLabelList"/>
    <dgm:cxn modelId="{74F6F222-1A07-4C41-B4E5-2AD7AF00BDAB}" type="presOf" srcId="{E00B797E-1D62-49C4-AEC2-81AAB9437E00}" destId="{D13945F5-69E0-435C-BA81-26CCB5A1F099}" srcOrd="0" destOrd="0" presId="urn:microsoft.com/office/officeart/2018/5/layout/IconCircleLabelList"/>
    <dgm:cxn modelId="{D90EA747-B5B8-41DF-B07C-9DEEDABEE242}" srcId="{F627FB86-85E2-460E-B043-4E1F509B43B9}" destId="{7FD03E05-4626-4BAF-BC62-EE10D75DF669}" srcOrd="2" destOrd="0" parTransId="{C80208A3-AAAF-474F-981F-77B471F27E4E}" sibTransId="{FA4001D3-9D18-44CF-B2E0-DCE3B7AEB39C}"/>
    <dgm:cxn modelId="{49DB9399-ADC9-41F7-84C5-5705A73C8F82}" srcId="{F627FB86-85E2-460E-B043-4E1F509B43B9}" destId="{E00B797E-1D62-49C4-AEC2-81AAB9437E00}" srcOrd="0" destOrd="0" parTransId="{BBB52C26-5F6F-474B-BBE1-EEA703063689}" sibTransId="{04C0032F-54D9-4165-8784-3F1F8AD8310E}"/>
    <dgm:cxn modelId="{1C78049E-FC86-4A99-80E6-4002DD5EC15D}" srcId="{F627FB86-85E2-460E-B043-4E1F509B43B9}" destId="{57C229AA-2509-4301-B3F7-CE4B0FBE1664}" srcOrd="1" destOrd="0" parTransId="{ABAB5F6D-A9DE-4475-B4C3-34D53451A403}" sibTransId="{1D393A97-EF26-4282-99D8-4925AF177C50}"/>
    <dgm:cxn modelId="{FFE9F5A1-4B34-466C-84BE-928B82404FCD}" type="presOf" srcId="{F627FB86-85E2-460E-B043-4E1F509B43B9}" destId="{30A5F767-798D-4F65-8D1D-073548E78E68}" srcOrd="0" destOrd="0" presId="urn:microsoft.com/office/officeart/2018/5/layout/IconCircleLabelList"/>
    <dgm:cxn modelId="{087193FE-5368-4F87-8948-AC3E8269DDC1}" type="presOf" srcId="{7FD03E05-4626-4BAF-BC62-EE10D75DF669}" destId="{5ADB282C-F2AB-4AFF-8266-0CE626EA2523}" srcOrd="0" destOrd="0" presId="urn:microsoft.com/office/officeart/2018/5/layout/IconCircleLabelList"/>
    <dgm:cxn modelId="{7FB344A6-5C0F-4335-AA95-E47381453E0F}" type="presParOf" srcId="{30A5F767-798D-4F65-8D1D-073548E78E68}" destId="{DEE66481-749B-43F4-98EE-6C939692DFA9}" srcOrd="0" destOrd="0" presId="urn:microsoft.com/office/officeart/2018/5/layout/IconCircleLabelList"/>
    <dgm:cxn modelId="{2E531503-22D0-4297-ADCD-0A447BAF99D9}" type="presParOf" srcId="{DEE66481-749B-43F4-98EE-6C939692DFA9}" destId="{18FA83FF-CF8D-452E-894B-432670828415}" srcOrd="0" destOrd="0" presId="urn:microsoft.com/office/officeart/2018/5/layout/IconCircleLabelList"/>
    <dgm:cxn modelId="{DE0E0E23-2FF7-47D4-A3E9-5319989C76CC}" type="presParOf" srcId="{DEE66481-749B-43F4-98EE-6C939692DFA9}" destId="{81084FCF-3190-46DD-9EEC-5FBF68261BB8}" srcOrd="1" destOrd="0" presId="urn:microsoft.com/office/officeart/2018/5/layout/IconCircleLabelList"/>
    <dgm:cxn modelId="{FFFF27F1-F7C6-4001-A0B3-5D95C496A920}" type="presParOf" srcId="{DEE66481-749B-43F4-98EE-6C939692DFA9}" destId="{90159A3B-CD58-4FE0-B146-CCF66E344F55}" srcOrd="2" destOrd="0" presId="urn:microsoft.com/office/officeart/2018/5/layout/IconCircleLabelList"/>
    <dgm:cxn modelId="{C8B52E45-55BC-46C3-B6FC-560B58D7F7E4}" type="presParOf" srcId="{DEE66481-749B-43F4-98EE-6C939692DFA9}" destId="{D13945F5-69E0-435C-BA81-26CCB5A1F099}" srcOrd="3" destOrd="0" presId="urn:microsoft.com/office/officeart/2018/5/layout/IconCircleLabelList"/>
    <dgm:cxn modelId="{C8B6E763-088C-416E-B70F-29CC8D812655}" type="presParOf" srcId="{30A5F767-798D-4F65-8D1D-073548E78E68}" destId="{08A85214-A654-4C1B-9F6F-145CAFC86E16}" srcOrd="1" destOrd="0" presId="urn:microsoft.com/office/officeart/2018/5/layout/IconCircleLabelList"/>
    <dgm:cxn modelId="{EFC98564-8113-470E-9326-AEC6B37C2A5B}" type="presParOf" srcId="{30A5F767-798D-4F65-8D1D-073548E78E68}" destId="{49A66365-F250-4BC8-A77F-5D2396BF5EB3}" srcOrd="2" destOrd="0" presId="urn:microsoft.com/office/officeart/2018/5/layout/IconCircleLabelList"/>
    <dgm:cxn modelId="{05F4469F-4CD3-4A11-901B-84C64BD64B25}" type="presParOf" srcId="{49A66365-F250-4BC8-A77F-5D2396BF5EB3}" destId="{4B8EB352-6138-4F80-9EC2-1B89FEEDB337}" srcOrd="0" destOrd="0" presId="urn:microsoft.com/office/officeart/2018/5/layout/IconCircleLabelList"/>
    <dgm:cxn modelId="{47B7E350-8B27-4CF7-BE8D-A0E1A1EB6685}" type="presParOf" srcId="{49A66365-F250-4BC8-A77F-5D2396BF5EB3}" destId="{6F3B652F-C6E9-4156-AC60-30BA3209F329}" srcOrd="1" destOrd="0" presId="urn:microsoft.com/office/officeart/2018/5/layout/IconCircleLabelList"/>
    <dgm:cxn modelId="{EC6ACD4A-3647-4931-B7E7-C47C608C2730}" type="presParOf" srcId="{49A66365-F250-4BC8-A77F-5D2396BF5EB3}" destId="{3BC252B9-FB52-4153-BE69-AB70DE28DC76}" srcOrd="2" destOrd="0" presId="urn:microsoft.com/office/officeart/2018/5/layout/IconCircleLabelList"/>
    <dgm:cxn modelId="{B7B65680-DBA2-462F-A7B8-BD5BD394AE7B}" type="presParOf" srcId="{49A66365-F250-4BC8-A77F-5D2396BF5EB3}" destId="{1E807F94-7C7B-4424-8624-199F5B5B6ABC}" srcOrd="3" destOrd="0" presId="urn:microsoft.com/office/officeart/2018/5/layout/IconCircleLabelList"/>
    <dgm:cxn modelId="{63134A1C-A8AC-4270-8182-873CDAC39415}" type="presParOf" srcId="{30A5F767-798D-4F65-8D1D-073548E78E68}" destId="{035B0125-C671-476A-A686-0AFF32862E14}" srcOrd="3" destOrd="0" presId="urn:microsoft.com/office/officeart/2018/5/layout/IconCircleLabelList"/>
    <dgm:cxn modelId="{A4356BB6-BE80-4C6D-8B1D-2F111DAA8B1B}" type="presParOf" srcId="{30A5F767-798D-4F65-8D1D-073548E78E68}" destId="{A1195ED3-D0F6-46E3-B239-02DF10913065}" srcOrd="4" destOrd="0" presId="urn:microsoft.com/office/officeart/2018/5/layout/IconCircleLabelList"/>
    <dgm:cxn modelId="{C8E8F033-AD1A-4423-97C1-CA9D898C60E3}" type="presParOf" srcId="{A1195ED3-D0F6-46E3-B239-02DF10913065}" destId="{4ACCD29A-BB15-4A6B-911B-56082CC14FC1}" srcOrd="0" destOrd="0" presId="urn:microsoft.com/office/officeart/2018/5/layout/IconCircleLabelList"/>
    <dgm:cxn modelId="{7AEC69AE-073C-4B1B-83B2-65126E90F8A1}" type="presParOf" srcId="{A1195ED3-D0F6-46E3-B239-02DF10913065}" destId="{9B6C3599-F9C3-4A43-888E-4609C24A156A}" srcOrd="1" destOrd="0" presId="urn:microsoft.com/office/officeart/2018/5/layout/IconCircleLabelList"/>
    <dgm:cxn modelId="{F175256B-F151-454B-84A0-1FD355B66276}" type="presParOf" srcId="{A1195ED3-D0F6-46E3-B239-02DF10913065}" destId="{3C30C565-8017-49C4-8181-AC36F6E32E17}" srcOrd="2" destOrd="0" presId="urn:microsoft.com/office/officeart/2018/5/layout/IconCircleLabelList"/>
    <dgm:cxn modelId="{B7C4340A-85F7-49F7-941E-61702B732F3B}" type="presParOf" srcId="{A1195ED3-D0F6-46E3-B239-02DF10913065}" destId="{5ADB282C-F2AB-4AFF-8266-0CE626EA2523}"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1B5A71C-C04A-403D-A108-E68B391CDAC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AAC542F-1A1C-46C3-8BBF-9FBADA6D5BBB}">
      <dgm:prSet/>
      <dgm:spPr/>
      <dgm:t>
        <a:bodyPr/>
        <a:lstStyle/>
        <a:p>
          <a:r>
            <a:rPr lang="en-US"/>
            <a:t>• HI and AI are critical for modern chronic disease prevention and management.</a:t>
          </a:r>
        </a:p>
      </dgm:t>
    </dgm:pt>
    <dgm:pt modelId="{D2CD7422-F877-416D-A46F-93C8F377F1B1}" type="parTrans" cxnId="{42B8C0D3-D99E-467B-92B1-299990615086}">
      <dgm:prSet/>
      <dgm:spPr/>
      <dgm:t>
        <a:bodyPr/>
        <a:lstStyle/>
        <a:p>
          <a:endParaRPr lang="en-US"/>
        </a:p>
      </dgm:t>
    </dgm:pt>
    <dgm:pt modelId="{F0CBB56B-4DCE-4704-972B-0EB510F0381C}" type="sibTrans" cxnId="{42B8C0D3-D99E-467B-92B1-299990615086}">
      <dgm:prSet/>
      <dgm:spPr/>
      <dgm:t>
        <a:bodyPr/>
        <a:lstStyle/>
        <a:p>
          <a:endParaRPr lang="en-US"/>
        </a:p>
      </dgm:t>
    </dgm:pt>
    <dgm:pt modelId="{C837B70D-C4DA-4E1E-8083-F7B81AE049F2}">
      <dgm:prSet/>
      <dgm:spPr/>
      <dgm:t>
        <a:bodyPr/>
        <a:lstStyle/>
        <a:p>
          <a:r>
            <a:rPr lang="en-US"/>
            <a:t>• Emphasize accessibility, personalization, and efficiency.</a:t>
          </a:r>
        </a:p>
      </dgm:t>
    </dgm:pt>
    <dgm:pt modelId="{6303F040-9E5B-4F28-AAD2-4267E0F1B4E8}" type="parTrans" cxnId="{13BD578E-5646-4D05-AF57-E2A2243CFB59}">
      <dgm:prSet/>
      <dgm:spPr/>
      <dgm:t>
        <a:bodyPr/>
        <a:lstStyle/>
        <a:p>
          <a:endParaRPr lang="en-US"/>
        </a:p>
      </dgm:t>
    </dgm:pt>
    <dgm:pt modelId="{47EAF3A6-AC87-4E3A-8ED5-2D7AF1512B97}" type="sibTrans" cxnId="{13BD578E-5646-4D05-AF57-E2A2243CFB59}">
      <dgm:prSet/>
      <dgm:spPr/>
      <dgm:t>
        <a:bodyPr/>
        <a:lstStyle/>
        <a:p>
          <a:endParaRPr lang="en-US"/>
        </a:p>
      </dgm:t>
    </dgm:pt>
    <dgm:pt modelId="{E6F48FB0-8D9D-49D7-A773-1D581C4849CD}">
      <dgm:prSet/>
      <dgm:spPr/>
      <dgm:t>
        <a:bodyPr/>
        <a:lstStyle/>
        <a:p>
          <a:r>
            <a:rPr lang="en-US"/>
            <a:t>• Continued innovation will drive equitable healthcare transformation.</a:t>
          </a:r>
        </a:p>
      </dgm:t>
    </dgm:pt>
    <dgm:pt modelId="{A7EF2107-98E2-4CA7-9E9D-6534AD87A68B}" type="parTrans" cxnId="{BD33B477-09E5-47D2-8964-BAD3DAF6F314}">
      <dgm:prSet/>
      <dgm:spPr/>
      <dgm:t>
        <a:bodyPr/>
        <a:lstStyle/>
        <a:p>
          <a:endParaRPr lang="en-US"/>
        </a:p>
      </dgm:t>
    </dgm:pt>
    <dgm:pt modelId="{F6991109-79E4-4522-AB9C-A56E2721FF93}" type="sibTrans" cxnId="{BD33B477-09E5-47D2-8964-BAD3DAF6F314}">
      <dgm:prSet/>
      <dgm:spPr/>
      <dgm:t>
        <a:bodyPr/>
        <a:lstStyle/>
        <a:p>
          <a:endParaRPr lang="en-US"/>
        </a:p>
      </dgm:t>
    </dgm:pt>
    <dgm:pt modelId="{D2716724-2F31-4C19-9BBE-41AB58B585EE}" type="pres">
      <dgm:prSet presAssocID="{01B5A71C-C04A-403D-A108-E68B391CDACA}" presName="linear" presStyleCnt="0">
        <dgm:presLayoutVars>
          <dgm:animLvl val="lvl"/>
          <dgm:resizeHandles val="exact"/>
        </dgm:presLayoutVars>
      </dgm:prSet>
      <dgm:spPr/>
    </dgm:pt>
    <dgm:pt modelId="{E718CE18-7DE9-4E10-AFB8-D1D22DD87348}" type="pres">
      <dgm:prSet presAssocID="{CAAC542F-1A1C-46C3-8BBF-9FBADA6D5BBB}" presName="parentText" presStyleLbl="node1" presStyleIdx="0" presStyleCnt="3">
        <dgm:presLayoutVars>
          <dgm:chMax val="0"/>
          <dgm:bulletEnabled val="1"/>
        </dgm:presLayoutVars>
      </dgm:prSet>
      <dgm:spPr/>
    </dgm:pt>
    <dgm:pt modelId="{DF394EE8-9257-4BF6-890A-62C52EEB5E02}" type="pres">
      <dgm:prSet presAssocID="{F0CBB56B-4DCE-4704-972B-0EB510F0381C}" presName="spacer" presStyleCnt="0"/>
      <dgm:spPr/>
    </dgm:pt>
    <dgm:pt modelId="{CEB360F1-66C1-414F-8B88-0C11AA35B98D}" type="pres">
      <dgm:prSet presAssocID="{C837B70D-C4DA-4E1E-8083-F7B81AE049F2}" presName="parentText" presStyleLbl="node1" presStyleIdx="1" presStyleCnt="3">
        <dgm:presLayoutVars>
          <dgm:chMax val="0"/>
          <dgm:bulletEnabled val="1"/>
        </dgm:presLayoutVars>
      </dgm:prSet>
      <dgm:spPr/>
    </dgm:pt>
    <dgm:pt modelId="{1483DA90-1AFA-40BC-A1EE-0D056274FDEE}" type="pres">
      <dgm:prSet presAssocID="{47EAF3A6-AC87-4E3A-8ED5-2D7AF1512B97}" presName="spacer" presStyleCnt="0"/>
      <dgm:spPr/>
    </dgm:pt>
    <dgm:pt modelId="{0B433066-D9E1-4B3C-A811-55059644A6D2}" type="pres">
      <dgm:prSet presAssocID="{E6F48FB0-8D9D-49D7-A773-1D581C4849CD}" presName="parentText" presStyleLbl="node1" presStyleIdx="2" presStyleCnt="3">
        <dgm:presLayoutVars>
          <dgm:chMax val="0"/>
          <dgm:bulletEnabled val="1"/>
        </dgm:presLayoutVars>
      </dgm:prSet>
      <dgm:spPr/>
    </dgm:pt>
  </dgm:ptLst>
  <dgm:cxnLst>
    <dgm:cxn modelId="{2AA7FF3C-B02F-40DF-B5FB-68205F8BC727}" type="presOf" srcId="{E6F48FB0-8D9D-49D7-A773-1D581C4849CD}" destId="{0B433066-D9E1-4B3C-A811-55059644A6D2}" srcOrd="0" destOrd="0" presId="urn:microsoft.com/office/officeart/2005/8/layout/vList2"/>
    <dgm:cxn modelId="{19D39C72-4C1E-448A-A086-D8AF6FD66596}" type="presOf" srcId="{CAAC542F-1A1C-46C3-8BBF-9FBADA6D5BBB}" destId="{E718CE18-7DE9-4E10-AFB8-D1D22DD87348}" srcOrd="0" destOrd="0" presId="urn:microsoft.com/office/officeart/2005/8/layout/vList2"/>
    <dgm:cxn modelId="{BD33B477-09E5-47D2-8964-BAD3DAF6F314}" srcId="{01B5A71C-C04A-403D-A108-E68B391CDACA}" destId="{E6F48FB0-8D9D-49D7-A773-1D581C4849CD}" srcOrd="2" destOrd="0" parTransId="{A7EF2107-98E2-4CA7-9E9D-6534AD87A68B}" sibTransId="{F6991109-79E4-4522-AB9C-A56E2721FF93}"/>
    <dgm:cxn modelId="{13BD578E-5646-4D05-AF57-E2A2243CFB59}" srcId="{01B5A71C-C04A-403D-A108-E68B391CDACA}" destId="{C837B70D-C4DA-4E1E-8083-F7B81AE049F2}" srcOrd="1" destOrd="0" parTransId="{6303F040-9E5B-4F28-AAD2-4267E0F1B4E8}" sibTransId="{47EAF3A6-AC87-4E3A-8ED5-2D7AF1512B97}"/>
    <dgm:cxn modelId="{4AC38E97-1661-4748-B68F-BA27E40A0072}" type="presOf" srcId="{C837B70D-C4DA-4E1E-8083-F7B81AE049F2}" destId="{CEB360F1-66C1-414F-8B88-0C11AA35B98D}" srcOrd="0" destOrd="0" presId="urn:microsoft.com/office/officeart/2005/8/layout/vList2"/>
    <dgm:cxn modelId="{023852B3-BA4F-4E98-B525-4E6CC007F169}" type="presOf" srcId="{01B5A71C-C04A-403D-A108-E68B391CDACA}" destId="{D2716724-2F31-4C19-9BBE-41AB58B585EE}" srcOrd="0" destOrd="0" presId="urn:microsoft.com/office/officeart/2005/8/layout/vList2"/>
    <dgm:cxn modelId="{42B8C0D3-D99E-467B-92B1-299990615086}" srcId="{01B5A71C-C04A-403D-A108-E68B391CDACA}" destId="{CAAC542F-1A1C-46C3-8BBF-9FBADA6D5BBB}" srcOrd="0" destOrd="0" parTransId="{D2CD7422-F877-416D-A46F-93C8F377F1B1}" sibTransId="{F0CBB56B-4DCE-4704-972B-0EB510F0381C}"/>
    <dgm:cxn modelId="{CE42B3C7-9DEE-43F7-9CFC-83F9AA1BFEC4}" type="presParOf" srcId="{D2716724-2F31-4C19-9BBE-41AB58B585EE}" destId="{E718CE18-7DE9-4E10-AFB8-D1D22DD87348}" srcOrd="0" destOrd="0" presId="urn:microsoft.com/office/officeart/2005/8/layout/vList2"/>
    <dgm:cxn modelId="{91932330-F9D1-4F77-ADB2-FE3DE17FA8B5}" type="presParOf" srcId="{D2716724-2F31-4C19-9BBE-41AB58B585EE}" destId="{DF394EE8-9257-4BF6-890A-62C52EEB5E02}" srcOrd="1" destOrd="0" presId="urn:microsoft.com/office/officeart/2005/8/layout/vList2"/>
    <dgm:cxn modelId="{4249807C-C78F-4F5C-94A2-088C2F4CBE9A}" type="presParOf" srcId="{D2716724-2F31-4C19-9BBE-41AB58B585EE}" destId="{CEB360F1-66C1-414F-8B88-0C11AA35B98D}" srcOrd="2" destOrd="0" presId="urn:microsoft.com/office/officeart/2005/8/layout/vList2"/>
    <dgm:cxn modelId="{C1BD9F98-BA8F-43EF-A5BF-83AB32064584}" type="presParOf" srcId="{D2716724-2F31-4C19-9BBE-41AB58B585EE}" destId="{1483DA90-1AFA-40BC-A1EE-0D056274FDEE}" srcOrd="3" destOrd="0" presId="urn:microsoft.com/office/officeart/2005/8/layout/vList2"/>
    <dgm:cxn modelId="{754848B3-8E82-44A0-9CC2-E0E91BDA97BE}" type="presParOf" srcId="{D2716724-2F31-4C19-9BBE-41AB58B585EE}" destId="{0B433066-D9E1-4B3C-A811-55059644A6D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94281B-4633-4F20-AF97-5E5D65B07A58}">
      <dsp:nvSpPr>
        <dsp:cNvPr id="0" name=""/>
        <dsp:cNvSpPr/>
      </dsp:nvSpPr>
      <dsp:spPr>
        <a:xfrm>
          <a:off x="750914" y="1203373"/>
          <a:ext cx="1081248" cy="10812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DE25DD-E9CD-4CAB-9667-BF366C57A3A9}">
      <dsp:nvSpPr>
        <dsp:cNvPr id="0" name=""/>
        <dsp:cNvSpPr/>
      </dsp:nvSpPr>
      <dsp:spPr>
        <a:xfrm>
          <a:off x="90151" y="2602589"/>
          <a:ext cx="2402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b="0" kern="1200" dirty="0"/>
            <a:t>Leveraging Health Informatics and AI to enhance preventive healthcare and disease management</a:t>
          </a:r>
        </a:p>
      </dsp:txBody>
      <dsp:txXfrm>
        <a:off x="90151" y="2602589"/>
        <a:ext cx="2402775" cy="720000"/>
      </dsp:txXfrm>
    </dsp:sp>
    <dsp:sp modelId="{0250E20E-E523-444A-8AC0-173953152E59}">
      <dsp:nvSpPr>
        <dsp:cNvPr id="0" name=""/>
        <dsp:cNvSpPr/>
      </dsp:nvSpPr>
      <dsp:spPr>
        <a:xfrm>
          <a:off x="3574175" y="1203373"/>
          <a:ext cx="1081248" cy="10812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19F0695-A8A8-416E-B348-3BA1144DEC8F}">
      <dsp:nvSpPr>
        <dsp:cNvPr id="0" name=""/>
        <dsp:cNvSpPr/>
      </dsp:nvSpPr>
      <dsp:spPr>
        <a:xfrm>
          <a:off x="2913412" y="2602589"/>
          <a:ext cx="2402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dirty="0"/>
            <a:t>Presenters: Gideon Owusu, </a:t>
          </a:r>
        </a:p>
        <a:p>
          <a:pPr marL="0" lvl="0" indent="0" algn="ctr" defTabSz="533400">
            <a:lnSpc>
              <a:spcPct val="100000"/>
            </a:lnSpc>
            <a:spcBef>
              <a:spcPct val="0"/>
            </a:spcBef>
            <a:spcAft>
              <a:spcPct val="35000"/>
            </a:spcAft>
            <a:buNone/>
          </a:pPr>
          <a:r>
            <a:rPr lang="en-US" sz="1200" kern="1200" dirty="0"/>
            <a:t>David </a:t>
          </a:r>
          <a:r>
            <a:rPr lang="en-US" sz="1200" kern="1200" dirty="0" err="1"/>
            <a:t>Blemano</a:t>
          </a:r>
          <a:endParaRPr lang="en-US" sz="1200" kern="1200" dirty="0"/>
        </a:p>
      </dsp:txBody>
      <dsp:txXfrm>
        <a:off x="2913412" y="2602589"/>
        <a:ext cx="2402775" cy="720000"/>
      </dsp:txXfrm>
    </dsp:sp>
    <dsp:sp modelId="{95F41164-E8B2-474A-B308-5C775E070379}">
      <dsp:nvSpPr>
        <dsp:cNvPr id="0" name=""/>
        <dsp:cNvSpPr/>
      </dsp:nvSpPr>
      <dsp:spPr>
        <a:xfrm>
          <a:off x="6397436" y="1203373"/>
          <a:ext cx="1081248" cy="10812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1AFEA52-A569-4BDB-A2B5-5B7EC276C538}">
      <dsp:nvSpPr>
        <dsp:cNvPr id="0" name=""/>
        <dsp:cNvSpPr/>
      </dsp:nvSpPr>
      <dsp:spPr>
        <a:xfrm>
          <a:off x="5736673" y="2602589"/>
          <a:ext cx="2402775"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Date: April 15, 2025</a:t>
          </a:r>
        </a:p>
      </dsp:txBody>
      <dsp:txXfrm>
        <a:off x="5736673" y="2602589"/>
        <a:ext cx="2402775"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6B9D82-DA34-4726-B450-157D9BD514B8}">
      <dsp:nvSpPr>
        <dsp:cNvPr id="0" name=""/>
        <dsp:cNvSpPr/>
      </dsp:nvSpPr>
      <dsp:spPr>
        <a:xfrm>
          <a:off x="0" y="0"/>
          <a:ext cx="517538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D2DCE1-59A6-46B5-A758-8EADE8D38E5E}">
      <dsp:nvSpPr>
        <dsp:cNvPr id="0" name=""/>
        <dsp:cNvSpPr/>
      </dsp:nvSpPr>
      <dsp:spPr>
        <a:xfrm>
          <a:off x="0" y="0"/>
          <a:ext cx="5175384"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 Chronic diseases affect 60% of Americans.</a:t>
          </a:r>
        </a:p>
      </dsp:txBody>
      <dsp:txXfrm>
        <a:off x="0" y="0"/>
        <a:ext cx="5175384" cy="1384035"/>
      </dsp:txXfrm>
    </dsp:sp>
    <dsp:sp modelId="{51DB01A6-412E-49BE-9EE2-3A68176B182F}">
      <dsp:nvSpPr>
        <dsp:cNvPr id="0" name=""/>
        <dsp:cNvSpPr/>
      </dsp:nvSpPr>
      <dsp:spPr>
        <a:xfrm>
          <a:off x="0" y="1384035"/>
          <a:ext cx="5175384" cy="0"/>
        </a:xfrm>
        <a:prstGeom prst="lin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4F921E-C7E3-4D44-9628-E9605FD4D7E1}">
      <dsp:nvSpPr>
        <dsp:cNvPr id="0" name=""/>
        <dsp:cNvSpPr/>
      </dsp:nvSpPr>
      <dsp:spPr>
        <a:xfrm>
          <a:off x="0" y="1384035"/>
          <a:ext cx="5175384"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 Barriers to healthcare access and early detection persist.</a:t>
          </a:r>
        </a:p>
      </dsp:txBody>
      <dsp:txXfrm>
        <a:off x="0" y="1384035"/>
        <a:ext cx="5175384" cy="1384035"/>
      </dsp:txXfrm>
    </dsp:sp>
    <dsp:sp modelId="{172E48C1-05DF-411B-AC5F-DE1632532699}">
      <dsp:nvSpPr>
        <dsp:cNvPr id="0" name=""/>
        <dsp:cNvSpPr/>
      </dsp:nvSpPr>
      <dsp:spPr>
        <a:xfrm>
          <a:off x="0" y="2768070"/>
          <a:ext cx="5175384"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854F61C-A6E8-44E8-B0F4-03E3CEC457BC}">
      <dsp:nvSpPr>
        <dsp:cNvPr id="0" name=""/>
        <dsp:cNvSpPr/>
      </dsp:nvSpPr>
      <dsp:spPr>
        <a:xfrm>
          <a:off x="0" y="2768070"/>
          <a:ext cx="5175384"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Disparities and high cost of quality healthcare access</a:t>
          </a:r>
        </a:p>
      </dsp:txBody>
      <dsp:txXfrm>
        <a:off x="0" y="2768070"/>
        <a:ext cx="5175384" cy="1384035"/>
      </dsp:txXfrm>
    </dsp:sp>
    <dsp:sp modelId="{C71450EE-B97D-4843-AF70-3B825D4952F9}">
      <dsp:nvSpPr>
        <dsp:cNvPr id="0" name=""/>
        <dsp:cNvSpPr/>
      </dsp:nvSpPr>
      <dsp:spPr>
        <a:xfrm>
          <a:off x="0" y="4152105"/>
          <a:ext cx="5175384" cy="0"/>
        </a:xfrm>
        <a:prstGeom prst="lin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600B287-4D37-4B16-AFFC-EA099A4ED475}">
      <dsp:nvSpPr>
        <dsp:cNvPr id="0" name=""/>
        <dsp:cNvSpPr/>
      </dsp:nvSpPr>
      <dsp:spPr>
        <a:xfrm>
          <a:off x="0" y="4152105"/>
          <a:ext cx="5175384"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a:t>• This study explores how health informatics (HI) and AI improve early detection, management, and outcomes.</a:t>
          </a:r>
        </a:p>
      </dsp:txBody>
      <dsp:txXfrm>
        <a:off x="0" y="4152105"/>
        <a:ext cx="5175384" cy="13840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071203-BD5A-45AD-97B5-C5BFB62C61C4}">
      <dsp:nvSpPr>
        <dsp:cNvPr id="0" name=""/>
        <dsp:cNvSpPr/>
      </dsp:nvSpPr>
      <dsp:spPr>
        <a:xfrm>
          <a:off x="0" y="95441"/>
          <a:ext cx="5175384" cy="128663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Assess AI’s impact on healthcare quality.</a:t>
          </a:r>
        </a:p>
      </dsp:txBody>
      <dsp:txXfrm>
        <a:off x="62808" y="158249"/>
        <a:ext cx="5049768" cy="1161018"/>
      </dsp:txXfrm>
    </dsp:sp>
    <dsp:sp modelId="{3438609C-8EF3-4213-962D-AB3C38C059A2}">
      <dsp:nvSpPr>
        <dsp:cNvPr id="0" name=""/>
        <dsp:cNvSpPr/>
      </dsp:nvSpPr>
      <dsp:spPr>
        <a:xfrm>
          <a:off x="0" y="1448316"/>
          <a:ext cx="5175384" cy="1286634"/>
        </a:xfrm>
        <a:prstGeom prst="round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Evaluate mobile health's role in preventive care.</a:t>
          </a:r>
        </a:p>
      </dsp:txBody>
      <dsp:txXfrm>
        <a:off x="62808" y="1511124"/>
        <a:ext cx="5049768" cy="1161018"/>
      </dsp:txXfrm>
    </dsp:sp>
    <dsp:sp modelId="{2FE494F4-B677-41E7-871E-75AC75C9B62D}">
      <dsp:nvSpPr>
        <dsp:cNvPr id="0" name=""/>
        <dsp:cNvSpPr/>
      </dsp:nvSpPr>
      <dsp:spPr>
        <a:xfrm>
          <a:off x="0" y="2801190"/>
          <a:ext cx="5175384" cy="1286634"/>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Examine Telemedicine and remote patient monitoring (RPM) in chronic disease control.</a:t>
          </a:r>
        </a:p>
      </dsp:txBody>
      <dsp:txXfrm>
        <a:off x="62808" y="2863998"/>
        <a:ext cx="5049768" cy="1161018"/>
      </dsp:txXfrm>
    </dsp:sp>
    <dsp:sp modelId="{633B0F6A-62B7-4F24-BF4A-61A73CEDF6C1}">
      <dsp:nvSpPr>
        <dsp:cNvPr id="0" name=""/>
        <dsp:cNvSpPr/>
      </dsp:nvSpPr>
      <dsp:spPr>
        <a:xfrm>
          <a:off x="0" y="4154064"/>
          <a:ext cx="5175384" cy="1286634"/>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 Investigate how HI reduces healthcare disparities in the U.S.</a:t>
          </a:r>
        </a:p>
      </dsp:txBody>
      <dsp:txXfrm>
        <a:off x="62808" y="4216872"/>
        <a:ext cx="5049768" cy="11610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AC734D-A4EB-4C25-A5FF-8E656CEB05AF}">
      <dsp:nvSpPr>
        <dsp:cNvPr id="0" name=""/>
        <dsp:cNvSpPr/>
      </dsp:nvSpPr>
      <dsp:spPr>
        <a:xfrm>
          <a:off x="0" y="2703"/>
          <a:ext cx="5175384"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9F336F-7F43-48F5-8E9E-0B4CAB04A186}">
      <dsp:nvSpPr>
        <dsp:cNvPr id="0" name=""/>
        <dsp:cNvSpPr/>
      </dsp:nvSpPr>
      <dsp:spPr>
        <a:xfrm>
          <a:off x="0" y="2703"/>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 Combines healthcare, IT, and data science.</a:t>
          </a:r>
        </a:p>
      </dsp:txBody>
      <dsp:txXfrm>
        <a:off x="0" y="2703"/>
        <a:ext cx="5175384" cy="1843578"/>
      </dsp:txXfrm>
    </dsp:sp>
    <dsp:sp modelId="{D0A9A175-46FF-48F0-85AA-398C7AF7E2C8}">
      <dsp:nvSpPr>
        <dsp:cNvPr id="0" name=""/>
        <dsp:cNvSpPr/>
      </dsp:nvSpPr>
      <dsp:spPr>
        <a:xfrm>
          <a:off x="0" y="1846281"/>
          <a:ext cx="5175384"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4476F0-B787-4A2A-A56F-A4FDFDC9235D}">
      <dsp:nvSpPr>
        <dsp:cNvPr id="0" name=""/>
        <dsp:cNvSpPr/>
      </dsp:nvSpPr>
      <dsp:spPr>
        <a:xfrm>
          <a:off x="0" y="1846281"/>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 Enhances decision-making and patient outcomes.</a:t>
          </a:r>
        </a:p>
      </dsp:txBody>
      <dsp:txXfrm>
        <a:off x="0" y="1846281"/>
        <a:ext cx="5175384" cy="1843578"/>
      </dsp:txXfrm>
    </dsp:sp>
    <dsp:sp modelId="{47386061-4454-417A-91D5-20D4A036CE14}">
      <dsp:nvSpPr>
        <dsp:cNvPr id="0" name=""/>
        <dsp:cNvSpPr/>
      </dsp:nvSpPr>
      <dsp:spPr>
        <a:xfrm>
          <a:off x="0" y="3689859"/>
          <a:ext cx="5175384" cy="0"/>
        </a:xfrm>
        <a:prstGeom prst="lin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3B02E9-9048-4AFC-AEC6-955996B59330}">
      <dsp:nvSpPr>
        <dsp:cNvPr id="0" name=""/>
        <dsp:cNvSpPr/>
      </dsp:nvSpPr>
      <dsp:spPr>
        <a:xfrm>
          <a:off x="0" y="3689859"/>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490" tIns="110490" rIns="110490" bIns="110490" numCol="1" spcCol="1270" anchor="t" anchorCtr="0">
          <a:noAutofit/>
        </a:bodyPr>
        <a:lstStyle/>
        <a:p>
          <a:pPr marL="0" lvl="0" indent="0" algn="l" defTabSz="1289050">
            <a:lnSpc>
              <a:spcPct val="90000"/>
            </a:lnSpc>
            <a:spcBef>
              <a:spcPct val="0"/>
            </a:spcBef>
            <a:spcAft>
              <a:spcPct val="35000"/>
            </a:spcAft>
            <a:buNone/>
          </a:pPr>
          <a:r>
            <a:rPr lang="en-US" sz="2900" kern="1200"/>
            <a:t>• Key components: EHRs, CDSS, HIE, Wearable Devices, telemedicine, predictive analytics.</a:t>
          </a:r>
        </a:p>
      </dsp:txBody>
      <dsp:txXfrm>
        <a:off x="0" y="3689859"/>
        <a:ext cx="5175384" cy="184357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86AEF8-8F52-4EBD-A1B6-55601FC3EAE6}">
      <dsp:nvSpPr>
        <dsp:cNvPr id="0" name=""/>
        <dsp:cNvSpPr/>
      </dsp:nvSpPr>
      <dsp:spPr>
        <a:xfrm>
          <a:off x="1767680" y="0"/>
          <a:ext cx="4351338" cy="4351338"/>
        </a:xfrm>
        <a:prstGeom prst="diamond">
          <a:avLst/>
        </a:prstGeom>
        <a:solidFill>
          <a:schemeClr val="accent2">
            <a:tint val="40000"/>
            <a:hueOff val="0"/>
            <a:satOff val="0"/>
            <a:lumOff val="0"/>
            <a:alphaOff val="0"/>
          </a:schemeClr>
        </a:solidFill>
        <a:ln>
          <a:noFill/>
        </a:ln>
        <a:effectLst>
          <a:outerShdw blurRad="40000" dist="23000" dir="5400000" rotWithShape="0">
            <a:srgbClr val="000000">
              <a:alpha val="35000"/>
            </a:srgbClr>
          </a:outerShdw>
        </a:effectLst>
      </dsp:spPr>
      <dsp:style>
        <a:lnRef idx="0">
          <a:scrgbClr r="0" g="0" b="0"/>
        </a:lnRef>
        <a:fillRef idx="1">
          <a:scrgbClr r="0" g="0" b="0"/>
        </a:fillRef>
        <a:effectRef idx="2">
          <a:scrgbClr r="0" g="0" b="0"/>
        </a:effectRef>
        <a:fontRef idx="minor"/>
      </dsp:style>
    </dsp:sp>
    <dsp:sp modelId="{3EA64058-3192-4FC2-AC58-48B4AD4002E9}">
      <dsp:nvSpPr>
        <dsp:cNvPr id="0" name=""/>
        <dsp:cNvSpPr/>
      </dsp:nvSpPr>
      <dsp:spPr>
        <a:xfrm>
          <a:off x="2181058" y="413377"/>
          <a:ext cx="1697021" cy="1697021"/>
        </a:xfrm>
        <a:prstGeom prst="round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 Improved care quality and safety.</a:t>
          </a:r>
        </a:p>
      </dsp:txBody>
      <dsp:txXfrm>
        <a:off x="2263900" y="496219"/>
        <a:ext cx="1531337" cy="1531337"/>
      </dsp:txXfrm>
    </dsp:sp>
    <dsp:sp modelId="{9BB3B018-A2D1-45FD-BACE-25E3E8E59E95}">
      <dsp:nvSpPr>
        <dsp:cNvPr id="0" name=""/>
        <dsp:cNvSpPr/>
      </dsp:nvSpPr>
      <dsp:spPr>
        <a:xfrm>
          <a:off x="4008620" y="413377"/>
          <a:ext cx="1697021" cy="1697021"/>
        </a:xfrm>
        <a:prstGeom prst="roundRect">
          <a:avLst/>
        </a:prstGeom>
        <a:gradFill rotWithShape="0">
          <a:gsLst>
            <a:gs pos="0">
              <a:schemeClr val="accent2">
                <a:hueOff val="1560506"/>
                <a:satOff val="-1946"/>
                <a:lumOff val="458"/>
                <a:alphaOff val="0"/>
                <a:tint val="100000"/>
                <a:shade val="100000"/>
                <a:satMod val="130000"/>
              </a:schemeClr>
            </a:gs>
            <a:gs pos="100000">
              <a:schemeClr val="accent2">
                <a:hueOff val="1560506"/>
                <a:satOff val="-1946"/>
                <a:lumOff val="458"/>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 Reduced costs and paperwork.</a:t>
          </a:r>
        </a:p>
      </dsp:txBody>
      <dsp:txXfrm>
        <a:off x="4091462" y="496219"/>
        <a:ext cx="1531337" cy="1531337"/>
      </dsp:txXfrm>
    </dsp:sp>
    <dsp:sp modelId="{3366687C-DF62-4C73-A251-F97C4CCC444F}">
      <dsp:nvSpPr>
        <dsp:cNvPr id="0" name=""/>
        <dsp:cNvSpPr/>
      </dsp:nvSpPr>
      <dsp:spPr>
        <a:xfrm>
          <a:off x="2181058" y="2240939"/>
          <a:ext cx="1697021" cy="1697021"/>
        </a:xfrm>
        <a:prstGeom prst="roundRect">
          <a:avLst/>
        </a:prstGeom>
        <a:gradFill rotWithShape="0">
          <a:gsLst>
            <a:gs pos="0">
              <a:schemeClr val="accent2">
                <a:hueOff val="3121013"/>
                <a:satOff val="-3893"/>
                <a:lumOff val="915"/>
                <a:alphaOff val="0"/>
                <a:tint val="100000"/>
                <a:shade val="100000"/>
                <a:satMod val="130000"/>
              </a:schemeClr>
            </a:gs>
            <a:gs pos="100000">
              <a:schemeClr val="accent2">
                <a:hueOff val="3121013"/>
                <a:satOff val="-3893"/>
                <a:lumOff val="915"/>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 Greater access for remote communities.</a:t>
          </a:r>
        </a:p>
      </dsp:txBody>
      <dsp:txXfrm>
        <a:off x="2263900" y="2323781"/>
        <a:ext cx="1531337" cy="1531337"/>
      </dsp:txXfrm>
    </dsp:sp>
    <dsp:sp modelId="{0BCAECD2-87C2-4C9C-80E7-BC421914D904}">
      <dsp:nvSpPr>
        <dsp:cNvPr id="0" name=""/>
        <dsp:cNvSpPr/>
      </dsp:nvSpPr>
      <dsp:spPr>
        <a:xfrm>
          <a:off x="4008620" y="2240939"/>
          <a:ext cx="1697021" cy="1697021"/>
        </a:xfrm>
        <a:prstGeom prst="roundRect">
          <a:avLst/>
        </a:prstGeom>
        <a:gradFill rotWithShape="0">
          <a:gsLst>
            <a:gs pos="0">
              <a:schemeClr val="accent2">
                <a:hueOff val="4681519"/>
                <a:satOff val="-5839"/>
                <a:lumOff val="1373"/>
                <a:alphaOff val="0"/>
                <a:tint val="100000"/>
                <a:shade val="100000"/>
                <a:satMod val="130000"/>
              </a:schemeClr>
            </a:gs>
            <a:gs pos="100000">
              <a:schemeClr val="accent2">
                <a:hueOff val="4681519"/>
                <a:satOff val="-5839"/>
                <a:lumOff val="1373"/>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 Personalized and predictive healthcare solutions.</a:t>
          </a:r>
        </a:p>
      </dsp:txBody>
      <dsp:txXfrm>
        <a:off x="4091462" y="2323781"/>
        <a:ext cx="1531337" cy="153133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498785-1852-4E55-8EA4-D2D817BB2AA7}">
      <dsp:nvSpPr>
        <dsp:cNvPr id="0" name=""/>
        <dsp:cNvSpPr/>
      </dsp:nvSpPr>
      <dsp:spPr>
        <a:xfrm>
          <a:off x="341781" y="1130473"/>
          <a:ext cx="1062615" cy="1062615"/>
        </a:xfrm>
        <a:prstGeom prst="round2DiagRect">
          <a:avLst>
            <a:gd name="adj1" fmla="val 29727"/>
            <a:gd name="adj2" fmla="val 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6EB090-C422-44F3-83DE-999997092881}">
      <dsp:nvSpPr>
        <dsp:cNvPr id="0" name=""/>
        <dsp:cNvSpPr/>
      </dsp:nvSpPr>
      <dsp:spPr>
        <a:xfrm>
          <a:off x="568240" y="1356932"/>
          <a:ext cx="609697" cy="6096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FE5EEBA-44F0-43A2-80BD-44474268D121}">
      <dsp:nvSpPr>
        <dsp:cNvPr id="0" name=""/>
        <dsp:cNvSpPr/>
      </dsp:nvSpPr>
      <dsp:spPr>
        <a:xfrm>
          <a:off x="2092" y="2524067"/>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 Data privacy and security.</a:t>
          </a:r>
        </a:p>
      </dsp:txBody>
      <dsp:txXfrm>
        <a:off x="2092" y="2524067"/>
        <a:ext cx="1741992" cy="696796"/>
      </dsp:txXfrm>
    </dsp:sp>
    <dsp:sp modelId="{3EFC01A1-BD52-4D78-926F-A85B3C918E58}">
      <dsp:nvSpPr>
        <dsp:cNvPr id="0" name=""/>
        <dsp:cNvSpPr/>
      </dsp:nvSpPr>
      <dsp:spPr>
        <a:xfrm>
          <a:off x="2388621" y="1130473"/>
          <a:ext cx="1062615" cy="1062615"/>
        </a:xfrm>
        <a:prstGeom prst="round2DiagRect">
          <a:avLst>
            <a:gd name="adj1" fmla="val 29727"/>
            <a:gd name="adj2" fmla="val 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F2E6A5-9CA9-44DD-9053-331A7A1B546E}">
      <dsp:nvSpPr>
        <dsp:cNvPr id="0" name=""/>
        <dsp:cNvSpPr/>
      </dsp:nvSpPr>
      <dsp:spPr>
        <a:xfrm>
          <a:off x="2615080" y="1356932"/>
          <a:ext cx="609697" cy="6096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01142C-88C3-4AFC-967E-C41A156D18A7}">
      <dsp:nvSpPr>
        <dsp:cNvPr id="0" name=""/>
        <dsp:cNvSpPr/>
      </dsp:nvSpPr>
      <dsp:spPr>
        <a:xfrm>
          <a:off x="2048933" y="2524067"/>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 Interoperability issues between systems.</a:t>
          </a:r>
        </a:p>
      </dsp:txBody>
      <dsp:txXfrm>
        <a:off x="2048933" y="2524067"/>
        <a:ext cx="1741992" cy="696796"/>
      </dsp:txXfrm>
    </dsp:sp>
    <dsp:sp modelId="{B3379D49-07C8-4111-A480-46DAF0D9E48D}">
      <dsp:nvSpPr>
        <dsp:cNvPr id="0" name=""/>
        <dsp:cNvSpPr/>
      </dsp:nvSpPr>
      <dsp:spPr>
        <a:xfrm>
          <a:off x="4435462" y="1130473"/>
          <a:ext cx="1062615" cy="1062615"/>
        </a:xfrm>
        <a:prstGeom prst="round2DiagRect">
          <a:avLst>
            <a:gd name="adj1" fmla="val 29727"/>
            <a:gd name="adj2" fmla="val 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817253-C2A8-4F7E-BE3F-CD735BD0D6DB}">
      <dsp:nvSpPr>
        <dsp:cNvPr id="0" name=""/>
        <dsp:cNvSpPr/>
      </dsp:nvSpPr>
      <dsp:spPr>
        <a:xfrm>
          <a:off x="4661921" y="1356932"/>
          <a:ext cx="609697" cy="6096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E66E91A-F35D-4E6D-ADCA-DD535D54EA03}">
      <dsp:nvSpPr>
        <dsp:cNvPr id="0" name=""/>
        <dsp:cNvSpPr/>
      </dsp:nvSpPr>
      <dsp:spPr>
        <a:xfrm>
          <a:off x="4095774" y="2524067"/>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 High costs and resistance to change.</a:t>
          </a:r>
        </a:p>
      </dsp:txBody>
      <dsp:txXfrm>
        <a:off x="4095774" y="2524067"/>
        <a:ext cx="1741992" cy="696796"/>
      </dsp:txXfrm>
    </dsp:sp>
    <dsp:sp modelId="{342C6891-9A14-4613-A0E3-C0419E9B590D}">
      <dsp:nvSpPr>
        <dsp:cNvPr id="0" name=""/>
        <dsp:cNvSpPr/>
      </dsp:nvSpPr>
      <dsp:spPr>
        <a:xfrm>
          <a:off x="6482303" y="1130473"/>
          <a:ext cx="1062615" cy="1062615"/>
        </a:xfrm>
        <a:prstGeom prst="round2DiagRect">
          <a:avLst>
            <a:gd name="adj1" fmla="val 29727"/>
            <a:gd name="adj2" fmla="val 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349204-1A8F-4A5D-B320-C32F567ED2CF}">
      <dsp:nvSpPr>
        <dsp:cNvPr id="0" name=""/>
        <dsp:cNvSpPr/>
      </dsp:nvSpPr>
      <dsp:spPr>
        <a:xfrm>
          <a:off x="6708762" y="1356932"/>
          <a:ext cx="609697" cy="6096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9B61F8D-423C-4945-AA5F-D8DFDB401F09}">
      <dsp:nvSpPr>
        <dsp:cNvPr id="0" name=""/>
        <dsp:cNvSpPr/>
      </dsp:nvSpPr>
      <dsp:spPr>
        <a:xfrm>
          <a:off x="6142615" y="2524067"/>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defRPr cap="all"/>
          </a:pPr>
          <a:r>
            <a:rPr lang="en-US" sz="1500" kern="1200"/>
            <a:t>• Ethical concerns with AI recommendations.</a:t>
          </a:r>
        </a:p>
      </dsp:txBody>
      <dsp:txXfrm>
        <a:off x="6142615" y="2524067"/>
        <a:ext cx="1741992" cy="69679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FA83FF-CF8D-452E-894B-432670828415}">
      <dsp:nvSpPr>
        <dsp:cNvPr id="0" name=""/>
        <dsp:cNvSpPr/>
      </dsp:nvSpPr>
      <dsp:spPr>
        <a:xfrm>
          <a:off x="530099" y="893169"/>
          <a:ext cx="1406812" cy="140681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084FCF-3190-46DD-9EEC-5FBF68261BB8}">
      <dsp:nvSpPr>
        <dsp:cNvPr id="0" name=""/>
        <dsp:cNvSpPr/>
      </dsp:nvSpPr>
      <dsp:spPr>
        <a:xfrm>
          <a:off x="829912" y="1192981"/>
          <a:ext cx="807187" cy="807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3945F5-69E0-435C-BA81-26CCB5A1F099}">
      <dsp:nvSpPr>
        <dsp:cNvPr id="0" name=""/>
        <dsp:cNvSpPr/>
      </dsp:nvSpPr>
      <dsp:spPr>
        <a:xfrm>
          <a:off x="80381" y="2738169"/>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 IoT and genomics for precision medicine.</a:t>
          </a:r>
        </a:p>
      </dsp:txBody>
      <dsp:txXfrm>
        <a:off x="80381" y="2738169"/>
        <a:ext cx="2306250" cy="720000"/>
      </dsp:txXfrm>
    </dsp:sp>
    <dsp:sp modelId="{4B8EB352-6138-4F80-9EC2-1B89FEEDB337}">
      <dsp:nvSpPr>
        <dsp:cNvPr id="0" name=""/>
        <dsp:cNvSpPr/>
      </dsp:nvSpPr>
      <dsp:spPr>
        <a:xfrm>
          <a:off x="3239943" y="893169"/>
          <a:ext cx="1406812" cy="140681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3B652F-C6E9-4156-AC60-30BA3209F329}">
      <dsp:nvSpPr>
        <dsp:cNvPr id="0" name=""/>
        <dsp:cNvSpPr/>
      </dsp:nvSpPr>
      <dsp:spPr>
        <a:xfrm>
          <a:off x="3539756" y="1192981"/>
          <a:ext cx="807187" cy="807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807F94-7C7B-4424-8624-199F5B5B6ABC}">
      <dsp:nvSpPr>
        <dsp:cNvPr id="0" name=""/>
        <dsp:cNvSpPr/>
      </dsp:nvSpPr>
      <dsp:spPr>
        <a:xfrm>
          <a:off x="2790224" y="2738169"/>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 Augmented/Virtual Reality for clinical training and monitoring.</a:t>
          </a:r>
        </a:p>
      </dsp:txBody>
      <dsp:txXfrm>
        <a:off x="2790224" y="2738169"/>
        <a:ext cx="2306250" cy="720000"/>
      </dsp:txXfrm>
    </dsp:sp>
    <dsp:sp modelId="{4ACCD29A-BB15-4A6B-911B-56082CC14FC1}">
      <dsp:nvSpPr>
        <dsp:cNvPr id="0" name=""/>
        <dsp:cNvSpPr/>
      </dsp:nvSpPr>
      <dsp:spPr>
        <a:xfrm>
          <a:off x="5949787" y="893169"/>
          <a:ext cx="1406812" cy="140681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6C3599-F9C3-4A43-888E-4609C24A156A}">
      <dsp:nvSpPr>
        <dsp:cNvPr id="0" name=""/>
        <dsp:cNvSpPr/>
      </dsp:nvSpPr>
      <dsp:spPr>
        <a:xfrm>
          <a:off x="6249600" y="1192981"/>
          <a:ext cx="807187" cy="8071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ADB282C-F2AB-4AFF-8266-0CE626EA2523}">
      <dsp:nvSpPr>
        <dsp:cNvPr id="0" name=""/>
        <dsp:cNvSpPr/>
      </dsp:nvSpPr>
      <dsp:spPr>
        <a:xfrm>
          <a:off x="5500068" y="2738169"/>
          <a:ext cx="2306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cap="all"/>
          </a:pPr>
          <a:r>
            <a:rPr lang="en-US" sz="1400" kern="1200"/>
            <a:t>• Integration of AI and blockchain in real-time care.</a:t>
          </a:r>
        </a:p>
      </dsp:txBody>
      <dsp:txXfrm>
        <a:off x="5500068" y="2738169"/>
        <a:ext cx="230625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18CE18-7DE9-4E10-AFB8-D1D22DD87348}">
      <dsp:nvSpPr>
        <dsp:cNvPr id="0" name=""/>
        <dsp:cNvSpPr/>
      </dsp:nvSpPr>
      <dsp:spPr>
        <a:xfrm>
          <a:off x="0" y="48969"/>
          <a:ext cx="7886700" cy="135252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 HI and AI are critical for modern chronic disease prevention and management.</a:t>
          </a:r>
        </a:p>
      </dsp:txBody>
      <dsp:txXfrm>
        <a:off x="66025" y="114994"/>
        <a:ext cx="7754650" cy="1220470"/>
      </dsp:txXfrm>
    </dsp:sp>
    <dsp:sp modelId="{CEB360F1-66C1-414F-8B88-0C11AA35B98D}">
      <dsp:nvSpPr>
        <dsp:cNvPr id="0" name=""/>
        <dsp:cNvSpPr/>
      </dsp:nvSpPr>
      <dsp:spPr>
        <a:xfrm>
          <a:off x="0" y="1499409"/>
          <a:ext cx="7886700" cy="1352520"/>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 Emphasize accessibility, personalization, and efficiency.</a:t>
          </a:r>
        </a:p>
      </dsp:txBody>
      <dsp:txXfrm>
        <a:off x="66025" y="1565434"/>
        <a:ext cx="7754650" cy="1220470"/>
      </dsp:txXfrm>
    </dsp:sp>
    <dsp:sp modelId="{0B433066-D9E1-4B3C-A811-55059644A6D2}">
      <dsp:nvSpPr>
        <dsp:cNvPr id="0" name=""/>
        <dsp:cNvSpPr/>
      </dsp:nvSpPr>
      <dsp:spPr>
        <a:xfrm>
          <a:off x="0" y="2949848"/>
          <a:ext cx="7886700" cy="135252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a:t>• Continued innovation will drive equitable healthcare transformation.</a:t>
          </a:r>
        </a:p>
      </dsp:txBody>
      <dsp:txXfrm>
        <a:off x="66025" y="3015873"/>
        <a:ext cx="7754650" cy="122047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6.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8" Type="http://schemas.openxmlformats.org/officeDocument/2006/relationships/hyperlink" Target="https://www.healthit.gov/data/data-briefs/interoperable-exchange-patient-health-information-among-us-hospitals-2023" TargetMode="External"/><Relationship Id="rId3" Type="http://schemas.openxmlformats.org/officeDocument/2006/relationships/hyperlink" Target="https://www.sciencedirect.com/science/article/pii/S2666602222000775" TargetMode="External"/><Relationship Id="rId7" Type="http://schemas.openxmlformats.org/officeDocument/2006/relationships/hyperlink" Target="https://media.market.us/wearable-medical-devices-statistics/" TargetMode="External"/><Relationship Id="rId2" Type="http://schemas.openxmlformats.org/officeDocument/2006/relationships/hyperlink" Target="https://www.researchgate.net/profile/Tanmay-Shukla-6/publication/386141427_Beyond_Diagnosis_AI's_Role_in_Preventive_Healthcare_and_Early_Detection" TargetMode="External"/><Relationship Id="rId1" Type="http://schemas.openxmlformats.org/officeDocument/2006/relationships/slideLayout" Target="../slideLayouts/slideLayout2.xml"/><Relationship Id="rId6" Type="http://schemas.openxmlformats.org/officeDocument/2006/relationships/hyperlink" Target="https://www.consagous.co/blog/evolution-of-telemedicine-from-2019-to-2023" TargetMode="External"/><Relationship Id="rId5" Type="http://schemas.openxmlformats.org/officeDocument/2006/relationships/hyperlink" Target="https://www.healthit.gov/data/quickstats/national-trends-hospital-and-physician-adoption-electronic-health-records" TargetMode="External"/><Relationship Id="rId4" Type="http://schemas.openxmlformats.org/officeDocument/2006/relationships/hyperlink" Target="https://www.researchgate.net/publication/376601831_Impact_of_Artificial_Intelligence_on_Healthcare_Informatics_Opportunities_and_Challenges"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SAT 5424 PHI</a:t>
            </a:r>
            <a:endParaRPr dirty="0"/>
          </a:p>
        </p:txBody>
      </p:sp>
      <p:graphicFrame>
        <p:nvGraphicFramePr>
          <p:cNvPr id="5" name="Content Placeholder 2">
            <a:extLst>
              <a:ext uri="{FF2B5EF4-FFF2-40B4-BE49-F238E27FC236}">
                <a16:creationId xmlns:a16="http://schemas.microsoft.com/office/drawing/2014/main" id="{B88CBBFC-98AC-31E3-3B96-EFFD87479F80}"/>
              </a:ext>
            </a:extLst>
          </p:cNvPr>
          <p:cNvGraphicFramePr>
            <a:graphicFrameLocks noGrp="1"/>
          </p:cNvGraphicFramePr>
          <p:nvPr>
            <p:ph idx="1"/>
            <p:extLst>
              <p:ext uri="{D42A27DB-BD31-4B8C-83A1-F6EECF244321}">
                <p14:modId xmlns:p14="http://schemas.microsoft.com/office/powerpoint/2010/main" val="327916067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E3EB6D7-7BB6-E5BD-8527-CBF99499788F}"/>
              </a:ext>
            </a:extLst>
          </p:cNvPr>
          <p:cNvPicPr>
            <a:picLocks noChangeAspect="1"/>
          </p:cNvPicPr>
          <p:nvPr/>
        </p:nvPicPr>
        <p:blipFill>
          <a:blip r:embed="rId2">
            <a:duotone>
              <a:schemeClr val="bg2">
                <a:shade val="45000"/>
                <a:satMod val="135000"/>
              </a:schemeClr>
              <a:prstClr val="white"/>
            </a:duotone>
          </a:blip>
          <a:srcRect r="10999" b="-1"/>
          <a:stretch/>
        </p:blipFill>
        <p:spPr>
          <a:xfrm>
            <a:off x="20" y="10"/>
            <a:ext cx="9143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t>Benefits of Health Informatics</a:t>
            </a:r>
          </a:p>
        </p:txBody>
      </p:sp>
      <p:graphicFrame>
        <p:nvGraphicFramePr>
          <p:cNvPr id="5" name="Content Placeholder 2">
            <a:extLst>
              <a:ext uri="{FF2B5EF4-FFF2-40B4-BE49-F238E27FC236}">
                <a16:creationId xmlns:a16="http://schemas.microsoft.com/office/drawing/2014/main" id="{02D4C0DA-A412-F1F1-1D97-D08780033041}"/>
              </a:ext>
            </a:extLst>
          </p:cNvPr>
          <p:cNvGraphicFramePr>
            <a:graphicFrameLocks noGrp="1"/>
          </p:cNvGraphicFramePr>
          <p:nvPr>
            <p:ph idx="1"/>
            <p:extLst>
              <p:ext uri="{D42A27DB-BD31-4B8C-83A1-F6EECF244321}">
                <p14:modId xmlns:p14="http://schemas.microsoft.com/office/powerpoint/2010/main" val="55279463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A37FDE2-0D6D-2E3D-BA86-CC253F218F2F}"/>
              </a:ext>
            </a:extLst>
          </p:cNvPr>
          <p:cNvPicPr>
            <a:picLocks noChangeAspect="1"/>
          </p:cNvPicPr>
          <p:nvPr/>
        </p:nvPicPr>
        <p:blipFill>
          <a:blip r:embed="rId2">
            <a:duotone>
              <a:schemeClr val="bg2">
                <a:shade val="45000"/>
                <a:satMod val="135000"/>
              </a:schemeClr>
              <a:prstClr val="white"/>
            </a:duotone>
          </a:blip>
          <a:srcRect l="5271" r="5728" b="-1"/>
          <a:stretch/>
        </p:blipFill>
        <p:spPr>
          <a:xfrm>
            <a:off x="20" y="10"/>
            <a:ext cx="9143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t>Challenges</a:t>
            </a:r>
          </a:p>
        </p:txBody>
      </p:sp>
      <p:graphicFrame>
        <p:nvGraphicFramePr>
          <p:cNvPr id="5" name="Content Placeholder 2">
            <a:extLst>
              <a:ext uri="{FF2B5EF4-FFF2-40B4-BE49-F238E27FC236}">
                <a16:creationId xmlns:a16="http://schemas.microsoft.com/office/drawing/2014/main" id="{C6261ACB-5034-6055-6242-A5E054363352}"/>
              </a:ext>
            </a:extLst>
          </p:cNvPr>
          <p:cNvGraphicFramePr>
            <a:graphicFrameLocks noGrp="1"/>
          </p:cNvGraphicFramePr>
          <p:nvPr>
            <p:ph idx="1"/>
            <p:extLst>
              <p:ext uri="{D42A27DB-BD31-4B8C-83A1-F6EECF244321}">
                <p14:modId xmlns:p14="http://schemas.microsoft.com/office/powerpoint/2010/main" val="299703056"/>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812F8BC-4368-86B3-CE74-2968D47F31AD}"/>
              </a:ext>
            </a:extLst>
          </p:cNvPr>
          <p:cNvPicPr>
            <a:picLocks noChangeAspect="1"/>
          </p:cNvPicPr>
          <p:nvPr/>
        </p:nvPicPr>
        <p:blipFill>
          <a:blip r:embed="rId2">
            <a:duotone>
              <a:schemeClr val="bg2">
                <a:shade val="45000"/>
                <a:satMod val="135000"/>
              </a:schemeClr>
              <a:prstClr val="white"/>
            </a:duotone>
          </a:blip>
          <a:srcRect l="11000" r="-1" b="-1"/>
          <a:stretch/>
        </p:blipFill>
        <p:spPr>
          <a:xfrm>
            <a:off x="20" y="10"/>
            <a:ext cx="9143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t>Future Trends</a:t>
            </a:r>
          </a:p>
        </p:txBody>
      </p:sp>
      <p:graphicFrame>
        <p:nvGraphicFramePr>
          <p:cNvPr id="5" name="Content Placeholder 2">
            <a:extLst>
              <a:ext uri="{FF2B5EF4-FFF2-40B4-BE49-F238E27FC236}">
                <a16:creationId xmlns:a16="http://schemas.microsoft.com/office/drawing/2014/main" id="{B40D9A4F-E9DE-1D2B-054F-7F864F25358E}"/>
              </a:ext>
            </a:extLst>
          </p:cNvPr>
          <p:cNvGraphicFramePr>
            <a:graphicFrameLocks noGrp="1"/>
          </p:cNvGraphicFramePr>
          <p:nvPr>
            <p:ph idx="1"/>
            <p:extLst>
              <p:ext uri="{D42A27DB-BD31-4B8C-83A1-F6EECF244321}">
                <p14:modId xmlns:p14="http://schemas.microsoft.com/office/powerpoint/2010/main" val="146350456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DA029BF-BDFC-D7F7-96C3-1C5AD30FF958}"/>
              </a:ext>
            </a:extLst>
          </p:cNvPr>
          <p:cNvPicPr>
            <a:picLocks noChangeAspect="1"/>
          </p:cNvPicPr>
          <p:nvPr/>
        </p:nvPicPr>
        <p:blipFill>
          <a:blip r:embed="rId2">
            <a:duotone>
              <a:schemeClr val="bg2">
                <a:shade val="45000"/>
                <a:satMod val="135000"/>
              </a:schemeClr>
              <a:prstClr val="white"/>
            </a:duotone>
          </a:blip>
          <a:srcRect r="11334"/>
          <a:stretch/>
        </p:blipFill>
        <p:spPr>
          <a:xfrm>
            <a:off x="20" y="10"/>
            <a:ext cx="9143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t>Conclusion</a:t>
            </a:r>
          </a:p>
        </p:txBody>
      </p:sp>
      <p:graphicFrame>
        <p:nvGraphicFramePr>
          <p:cNvPr id="5" name="Content Placeholder 2">
            <a:extLst>
              <a:ext uri="{FF2B5EF4-FFF2-40B4-BE49-F238E27FC236}">
                <a16:creationId xmlns:a16="http://schemas.microsoft.com/office/drawing/2014/main" id="{9A61D7AD-0B7D-75F8-A393-2C180F68923A}"/>
              </a:ext>
            </a:extLst>
          </p:cNvPr>
          <p:cNvGraphicFramePr>
            <a:graphicFrameLocks noGrp="1"/>
          </p:cNvGraphicFramePr>
          <p:nvPr>
            <p:ph idx="1"/>
            <p:extLst>
              <p:ext uri="{D42A27DB-BD31-4B8C-83A1-F6EECF244321}">
                <p14:modId xmlns:p14="http://schemas.microsoft.com/office/powerpoint/2010/main" val="4080201599"/>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329A6-AFC7-160F-2DD1-762B8F730C1A}"/>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24DC7392-3628-E632-B25C-0C6BF47DC248}"/>
              </a:ext>
            </a:extLst>
          </p:cNvPr>
          <p:cNvSpPr>
            <a:spLocks noGrp="1"/>
          </p:cNvSpPr>
          <p:nvPr>
            <p:ph idx="1"/>
          </p:nvPr>
        </p:nvSpPr>
        <p:spPr/>
        <p:txBody>
          <a:bodyPr>
            <a:normAutofit fontScale="70000" lnSpcReduction="20000"/>
          </a:bodyPr>
          <a:lstStyle/>
          <a:p>
            <a:pPr marL="457200" marR="0">
              <a:lnSpc>
                <a:spcPct val="115000"/>
              </a:lnSpc>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1. Shukla, Tanmay. (2024). Beyond Diagnosis: AI’s Role in Preventive Healthcare and Early Detection. 8.</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15000"/>
              </a:lnSpc>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https://www.researchgate.net/profile/Tanmay-Shukla-6/publication/386141427_Beyond_Diagnosis_AI's_Role_in_Preventive_Healthcare_and_Early_Detection</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15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2. https://www.sciencedirect.com/science/article/pii/S2666602222000775</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15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3. Saxena,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Pushkarprabhat</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&amp; Mayi, Krishna &amp; Arun, R &amp; Kumar,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Mr</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&amp;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Biswo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Dr &amp; Mishra,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Biswo</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&amp; Praveen, </a:t>
            </a:r>
            <a:r>
              <a:rPr lang="en-US" sz="1800" kern="100" dirty="0" err="1">
                <a:effectLst/>
                <a:latin typeface="Times New Roman" panose="02020603050405020304" pitchFamily="18" charset="0"/>
                <a:ea typeface="Calibri" panose="020F0502020204030204" pitchFamily="34" charset="0"/>
                <a:cs typeface="Times New Roman" panose="02020603050405020304" pitchFamily="18" charset="0"/>
              </a:rPr>
              <a:t>Kb</a:t>
            </a: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(2023). Impact of Artificial Intelligence on Healthcare Informatics: Opportunities and Challenges. Journal of Informatics Education and Research. 3. 2309. 10.52783/jier.v3i2.384. </a:t>
            </a:r>
            <a:r>
              <a:rPr lang="en-US" sz="1800" u="sng" kern="100" dirty="0">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https://www.researchgate.net/publication/376601831_Impact_of_Artificial_Intelligence_on_Healthcare_Informatics_Opportunities_and_Challenges</a:t>
            </a:r>
            <a:endParaRPr lang="en-US" sz="1800" u="sng"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15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4. De la Torre K, Min S, Lee H, Kang D</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The Application of Preventive Medicine in the Future Digital Health Era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J Med Internet Res 2025;27:e59165</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URL: https://www.jmir.org/2025/1/e59165</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DOI: 10.2196/59165</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15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15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5.https://www.healthit.gov/data/quickstats/national-trends-hospital-and-physician-adoption-electronic-health-records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15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6. https://www.consagous.co/blog/evolution-of-telemedicine-from-2019-to-2023</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15000"/>
              </a:lnSpc>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7. https://media.market.us/wearable-medical-devices-statistics/</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15000"/>
              </a:lnSpc>
              <a:spcAft>
                <a:spcPts val="800"/>
              </a:spcAft>
              <a:buNone/>
            </a:pP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8. https://www.healthit.gov/data/data-briefs/interoperable-exchange-patient-health-information-among-us-hospitals-2023</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25905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3600"/>
              <a:t>Introduction</a:t>
            </a:r>
          </a:p>
        </p:txBody>
      </p:sp>
      <p:sp>
        <p:nvSpPr>
          <p:cNvPr id="18"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F182E569-FF93-8856-30C6-EE3E04CE47A5}"/>
              </a:ext>
            </a:extLst>
          </p:cNvPr>
          <p:cNvGraphicFramePr>
            <a:graphicFrameLocks noGrp="1"/>
          </p:cNvGraphicFramePr>
          <p:nvPr>
            <p:ph idx="1"/>
            <p:extLst>
              <p:ext uri="{D42A27DB-BD31-4B8C-83A1-F6EECF244321}">
                <p14:modId xmlns:p14="http://schemas.microsoft.com/office/powerpoint/2010/main" val="1184093212"/>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4300"/>
              <a:t>Objectives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CE1B5E1-1A4A-7CDC-B40D-B953430E5E7F}"/>
              </a:ext>
            </a:extLst>
          </p:cNvPr>
          <p:cNvGraphicFramePr>
            <a:graphicFrameLocks noGrp="1"/>
          </p:cNvGraphicFramePr>
          <p:nvPr>
            <p:ph idx="1"/>
            <p:extLst>
              <p:ext uri="{D42A27DB-BD31-4B8C-83A1-F6EECF244321}">
                <p14:modId xmlns:p14="http://schemas.microsoft.com/office/powerpoint/2010/main" val="1488875208"/>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91CF1EF-B5CD-E4A6-A948-D395E0397432}"/>
              </a:ext>
            </a:extLst>
          </p:cNvPr>
          <p:cNvSpPr>
            <a:spLocks noGrp="1"/>
          </p:cNvSpPr>
          <p:nvPr>
            <p:ph type="title"/>
          </p:nvPr>
        </p:nvSpPr>
        <p:spPr>
          <a:xfrm>
            <a:off x="606478" y="386930"/>
            <a:ext cx="6927525" cy="1188950"/>
          </a:xfrm>
        </p:spPr>
        <p:txBody>
          <a:bodyPr anchor="b">
            <a:normAutofit/>
          </a:bodyPr>
          <a:lstStyle/>
          <a:p>
            <a:r>
              <a:rPr lang="en-US" sz="4700"/>
              <a:t>Literature Review</a:t>
            </a:r>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998368"/>
            <a:ext cx="8771274"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46502FDD-210C-C6EF-5D04-A74E551BA588}"/>
              </a:ext>
            </a:extLst>
          </p:cNvPr>
          <p:cNvSpPr>
            <a:spLocks noGrp="1"/>
          </p:cNvSpPr>
          <p:nvPr>
            <p:ph idx="1"/>
          </p:nvPr>
        </p:nvSpPr>
        <p:spPr>
          <a:xfrm>
            <a:off x="595245" y="2599509"/>
            <a:ext cx="7607751" cy="3435531"/>
          </a:xfrm>
        </p:spPr>
        <p:txBody>
          <a:bodyPr anchor="ctr">
            <a:normAutofit/>
          </a:bodyPr>
          <a:lstStyle/>
          <a:p>
            <a:pPr>
              <a:lnSpc>
                <a:spcPct val="90000"/>
              </a:lnSpc>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The healthcare sector has been transformed by AI by shifting its focus beyond diagnosis towards preventive healthcare and early detection. Potential health risks can be identified easily and early by leveraging AI prior to the full onset of symptoms. This improves patient outcomes, reduces healthcare costs, improves quality of life, and is free from complications (Shukla, 2024)</a:t>
            </a:r>
          </a:p>
          <a:p>
            <a:pPr>
              <a:lnSpc>
                <a:spcPct val="90000"/>
              </a:lnSpc>
            </a:pP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One of the greatest injustices is health inequity. A clear disparity exists between African Americans and Caucasians in assessing specialty consultations. This disparity extends to the treatment of chemotherapy-related cardiovascular complications among these groups. Different aspects of digital transformation and health informatics have the potential to eliminate these disparities and promote health equality (Sherry-Ann et al, 2022).</a:t>
            </a:r>
          </a:p>
          <a:p>
            <a:pPr>
              <a:lnSpc>
                <a:spcPct val="90000"/>
              </a:lnSpc>
            </a:pP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Saxena et al. (2023), Health Informatics plays a significant role in improving patient care and enhancing healthcare systems. Researchers employ HI to design electronic health records for string patients' medical treatments, diagnoses, laboratory results, and medical history. AI in healthcare can improve diagnostic processes, predict disease progression, and recommend evidence-based treatment plans. </a:t>
            </a:r>
          </a:p>
          <a:p>
            <a:pPr>
              <a:lnSpc>
                <a:spcPct val="90000"/>
              </a:lnSpc>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r>
              <a:rPr lang="en-US" sz="1000" kern="100">
                <a:effectLst/>
                <a:latin typeface="Times New Roman" panose="02020603050405020304" pitchFamily="18" charset="0"/>
                <a:ea typeface="Calibri" panose="020F0502020204030204" pitchFamily="34" charset="0"/>
                <a:cs typeface="Times New Roman" panose="02020603050405020304" pitchFamily="18" charset="0"/>
              </a:rPr>
              <a:t>The three pillars of preventive medicine comprise primary, secondary, and tertiary, will be achieved with advanced technologies, AI, telemedicine, and wearable devices. Research in Breast Cancer and Diabetes has proven how these technologies have been implemented to provide precise preventive care, isolating at-risk groups and recommending personalized preventive and healthy lifestyles to improve quality of life. Currently, health informatics, big data, and medical digitalization will permit the recommendations of personalized preventive treatment plans based on a person’s biological, genomic, and clinical information (De La Torre K et Lee H, 2025).</a:t>
            </a:r>
            <a:endParaRPr lang="en-US" sz="1000" kern="100">
              <a:effectLst/>
              <a:latin typeface="Calibri" panose="020F0502020204030204" pitchFamily="34" charset="0"/>
              <a:ea typeface="Calibri" panose="020F0502020204030204" pitchFamily="34" charset="0"/>
              <a:cs typeface="Times New Roman" panose="02020603050405020304" pitchFamily="18" charset="0"/>
            </a:endParaRPr>
          </a:p>
          <a:p>
            <a:pPr>
              <a:lnSpc>
                <a:spcPct val="90000"/>
              </a:lnSpc>
            </a:pPr>
            <a:endParaRPr lang="en-US" sz="1000"/>
          </a:p>
        </p:txBody>
      </p:sp>
    </p:spTree>
    <p:extLst>
      <p:ext uri="{BB962C8B-B14F-4D97-AF65-F5344CB8AC3E}">
        <p14:creationId xmlns:p14="http://schemas.microsoft.com/office/powerpoint/2010/main" val="2227247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4000"/>
              <a:t>Role of Health Informatics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0C7CF37-D865-B9E1-0967-2C8A814A6B64}"/>
              </a:ext>
            </a:extLst>
          </p:cNvPr>
          <p:cNvGraphicFramePr>
            <a:graphicFrameLocks noGrp="1"/>
          </p:cNvGraphicFramePr>
          <p:nvPr>
            <p:ph idx="1"/>
            <p:extLst>
              <p:ext uri="{D42A27DB-BD31-4B8C-83A1-F6EECF244321}">
                <p14:modId xmlns:p14="http://schemas.microsoft.com/office/powerpoint/2010/main" val="869482252"/>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58A14AF-9FB5-4CC7-BA35-E8E85D3E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95246" y="386930"/>
            <a:ext cx="7549592" cy="1298448"/>
          </a:xfrm>
        </p:spPr>
        <p:txBody>
          <a:bodyPr anchor="b">
            <a:normAutofit/>
          </a:bodyPr>
          <a:lstStyle/>
          <a:p>
            <a:r>
              <a:rPr lang="en-US" sz="4200" dirty="0"/>
              <a:t>AI, Big Data &amp; Predictive Analytics</a:t>
            </a:r>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1998845"/>
            <a:ext cx="859094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8537521"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72688" y="2311074"/>
            <a:ext cx="3398174" cy="3639450"/>
          </a:xfrm>
        </p:spPr>
        <p:txBody>
          <a:bodyPr anchor="ctr">
            <a:normAutofit/>
          </a:bodyPr>
          <a:lstStyle/>
          <a:p>
            <a:pPr marL="0" indent="0">
              <a:buNone/>
            </a:pPr>
            <a:r>
              <a:rPr lang="en-US" sz="1700" dirty="0"/>
              <a:t>• AI enables early detection and personalized care.</a:t>
            </a:r>
          </a:p>
          <a:p>
            <a:pPr marL="0" indent="0">
              <a:buNone/>
            </a:pPr>
            <a:r>
              <a:rPr lang="en-US" sz="1700" dirty="0"/>
              <a:t>• Predictive analytics forecast disease risk.</a:t>
            </a:r>
          </a:p>
          <a:p>
            <a:pPr marL="0" indent="0">
              <a:buNone/>
            </a:pPr>
            <a:r>
              <a:rPr lang="en-US" sz="1700" dirty="0"/>
              <a:t>• Big data uncovers health trends for population health strategies.</a:t>
            </a:r>
          </a:p>
          <a:p>
            <a:pPr marL="0" indent="0">
              <a:buNone/>
            </a:pPr>
            <a:endParaRPr lang="en-US" sz="1700" dirty="0"/>
          </a:p>
          <a:p>
            <a:pPr marL="0" indent="0">
              <a:buNone/>
            </a:pPr>
            <a:r>
              <a:rPr lang="en-US" sz="1700" dirty="0"/>
              <a:t>The All of Us project – To collect 1 million healthcare data to enhance precision medicine </a:t>
            </a:r>
          </a:p>
        </p:txBody>
      </p:sp>
      <p:pic>
        <p:nvPicPr>
          <p:cNvPr id="5" name="Picture 4" descr="A diagram of a diagram&#10;&#10;AI-generated content may be incorrect.">
            <a:extLst>
              <a:ext uri="{FF2B5EF4-FFF2-40B4-BE49-F238E27FC236}">
                <a16:creationId xmlns:a16="http://schemas.microsoft.com/office/drawing/2014/main" id="{43FE98F4-7F83-A0E2-923B-BA9C59882355}"/>
              </a:ext>
            </a:extLst>
          </p:cNvPr>
          <p:cNvPicPr>
            <a:picLocks noChangeAspect="1"/>
          </p:cNvPicPr>
          <p:nvPr/>
        </p:nvPicPr>
        <p:blipFill>
          <a:blip r:embed="rId2"/>
          <a:stretch>
            <a:fillRect/>
          </a:stretch>
        </p:blipFill>
        <p:spPr>
          <a:xfrm>
            <a:off x="4433649" y="2640381"/>
            <a:ext cx="3862707" cy="208768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323318" y="2332075"/>
            <a:ext cx="781700" cy="11428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848A2-7ADE-52AE-014D-962B95E68C92}"/>
              </a:ext>
            </a:extLst>
          </p:cNvPr>
          <p:cNvSpPr>
            <a:spLocks noGrp="1"/>
          </p:cNvSpPr>
          <p:nvPr>
            <p:ph type="title"/>
          </p:nvPr>
        </p:nvSpPr>
        <p:spPr/>
        <p:txBody>
          <a:bodyPr/>
          <a:lstStyle/>
          <a:p>
            <a:r>
              <a:rPr lang="en-US" dirty="0"/>
              <a:t>Telemedicine</a:t>
            </a:r>
          </a:p>
        </p:txBody>
      </p:sp>
      <p:sp>
        <p:nvSpPr>
          <p:cNvPr id="3" name="Content Placeholder 2">
            <a:extLst>
              <a:ext uri="{FF2B5EF4-FFF2-40B4-BE49-F238E27FC236}">
                <a16:creationId xmlns:a16="http://schemas.microsoft.com/office/drawing/2014/main" id="{493FD875-6EFF-C002-05B8-AA5216135DC5}"/>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expanded access to healthcare, particularly in remote or underserved areas</a:t>
            </a:r>
          </a:p>
          <a:p>
            <a:r>
              <a:rPr lang="en-US" sz="1800" dirty="0">
                <a:effectLst/>
                <a:latin typeface="Times New Roman" panose="02020603050405020304" pitchFamily="18" charset="0"/>
                <a:ea typeface="Calibri" panose="020F0502020204030204" pitchFamily="34" charset="0"/>
              </a:rPr>
              <a:t>Telemedicine allows for virtual consultations between patients and healthcare providers</a:t>
            </a:r>
            <a:endParaRPr lang="en-US" sz="1800" dirty="0">
              <a:latin typeface="Times New Roman" panose="02020603050405020304" pitchFamily="18" charset="0"/>
              <a:ea typeface="Calibri" panose="020F0502020204030204" pitchFamily="34" charset="0"/>
            </a:endParaRPr>
          </a:p>
          <a:p>
            <a:r>
              <a:rPr lang="en-US" sz="1800" dirty="0">
                <a:effectLst/>
                <a:latin typeface="Times New Roman" panose="02020603050405020304" pitchFamily="18" charset="0"/>
                <a:ea typeface="Calibri" panose="020F0502020204030204" pitchFamily="34" charset="0"/>
              </a:rPr>
              <a:t>mHealth apps help patients manage their health daily by providing tools for monitoring diet, exercise, mental well-being, and medication adherence</a:t>
            </a:r>
          </a:p>
          <a:p>
            <a:endParaRPr lang="en-US" dirty="0"/>
          </a:p>
        </p:txBody>
      </p:sp>
      <p:pic>
        <p:nvPicPr>
          <p:cNvPr id="4" name="Picture 3" descr="A screenshot of a medical report&#10;&#10;AI-generated content may be incorrect.">
            <a:extLst>
              <a:ext uri="{FF2B5EF4-FFF2-40B4-BE49-F238E27FC236}">
                <a16:creationId xmlns:a16="http://schemas.microsoft.com/office/drawing/2014/main" id="{FD7927D8-EDBF-33E8-00E3-2C71FE6B0D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5384" y="3491903"/>
            <a:ext cx="5697761" cy="2694105"/>
          </a:xfrm>
          <a:prstGeom prst="rect">
            <a:avLst/>
          </a:prstGeom>
        </p:spPr>
      </p:pic>
    </p:spTree>
    <p:extLst>
      <p:ext uri="{BB962C8B-B14F-4D97-AF65-F5344CB8AC3E}">
        <p14:creationId xmlns:p14="http://schemas.microsoft.com/office/powerpoint/2010/main" val="1008488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C9D46-E5D0-3A60-E12D-0549A0CDEF30}"/>
              </a:ext>
            </a:extLst>
          </p:cNvPr>
          <p:cNvSpPr>
            <a:spLocks noGrp="1"/>
          </p:cNvSpPr>
          <p:nvPr>
            <p:ph type="title"/>
          </p:nvPr>
        </p:nvSpPr>
        <p:spPr/>
        <p:txBody>
          <a:bodyPr/>
          <a:lstStyle/>
          <a:p>
            <a:r>
              <a:rPr lang="en-US" dirty="0"/>
              <a:t>Wearable devices</a:t>
            </a:r>
          </a:p>
        </p:txBody>
      </p:sp>
      <p:sp>
        <p:nvSpPr>
          <p:cNvPr id="3" name="Content Placeholder 2">
            <a:extLst>
              <a:ext uri="{FF2B5EF4-FFF2-40B4-BE49-F238E27FC236}">
                <a16:creationId xmlns:a16="http://schemas.microsoft.com/office/drawing/2014/main" id="{38897868-3DBF-EF7A-F4B5-3D25F988BA5F}"/>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rPr>
              <a:t>Devices like smartwatches, continuous glucose monitors (CGMs), blood pressure monitors, and Fitness Trackers</a:t>
            </a:r>
          </a:p>
          <a:p>
            <a:r>
              <a:rPr lang="en-US" sz="1800" dirty="0">
                <a:latin typeface="Times New Roman" panose="02020603050405020304" pitchFamily="18" charset="0"/>
                <a:ea typeface="Calibri" panose="020F0502020204030204" pitchFamily="34" charset="0"/>
              </a:rPr>
              <a:t>A</a:t>
            </a:r>
            <a:r>
              <a:rPr lang="en-US" sz="1800" dirty="0">
                <a:effectLst/>
                <a:latin typeface="Times New Roman" panose="02020603050405020304" pitchFamily="18" charset="0"/>
                <a:ea typeface="Calibri" panose="020F0502020204030204" pitchFamily="34" charset="0"/>
              </a:rPr>
              <a:t>lert users about potential health issues before they become serious</a:t>
            </a:r>
          </a:p>
          <a:p>
            <a:r>
              <a:rPr lang="en-US" sz="1800" dirty="0">
                <a:effectLst/>
                <a:latin typeface="Times New Roman" panose="02020603050405020304" pitchFamily="18" charset="0"/>
                <a:ea typeface="Calibri" panose="020F0502020204030204" pitchFamily="34" charset="0"/>
              </a:rPr>
              <a:t>allow healthcare providers to monitor patients outside of clinical settings</a:t>
            </a:r>
          </a:p>
          <a:p>
            <a:endParaRPr lang="en-US" dirty="0"/>
          </a:p>
        </p:txBody>
      </p:sp>
      <p:pic>
        <p:nvPicPr>
          <p:cNvPr id="4" name="Picture 3" descr="A graph of blue rectangular bars&#10;&#10;AI-generated content may be incorrect.">
            <a:extLst>
              <a:ext uri="{FF2B5EF4-FFF2-40B4-BE49-F238E27FC236}">
                <a16:creationId xmlns:a16="http://schemas.microsoft.com/office/drawing/2014/main" id="{98CBC8FC-3C15-605C-0959-C9E9E04B26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9271" y="3086430"/>
            <a:ext cx="5943600" cy="3441700"/>
          </a:xfrm>
          <a:prstGeom prst="rect">
            <a:avLst/>
          </a:prstGeom>
        </p:spPr>
      </p:pic>
    </p:spTree>
    <p:extLst>
      <p:ext uri="{BB962C8B-B14F-4D97-AF65-F5344CB8AC3E}">
        <p14:creationId xmlns:p14="http://schemas.microsoft.com/office/powerpoint/2010/main" val="3542861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77B88-BA02-C67F-1786-AAEB48BBD289}"/>
              </a:ext>
            </a:extLst>
          </p:cNvPr>
          <p:cNvSpPr>
            <a:spLocks noGrp="1"/>
          </p:cNvSpPr>
          <p:nvPr>
            <p:ph type="title"/>
          </p:nvPr>
        </p:nvSpPr>
        <p:spPr/>
        <p:txBody>
          <a:bodyPr/>
          <a:lstStyle/>
          <a:p>
            <a:r>
              <a:rPr lang="en-US" dirty="0"/>
              <a:t>EHR</a:t>
            </a:r>
          </a:p>
        </p:txBody>
      </p:sp>
      <p:sp>
        <p:nvSpPr>
          <p:cNvPr id="3" name="Content Placeholder 2">
            <a:extLst>
              <a:ext uri="{FF2B5EF4-FFF2-40B4-BE49-F238E27FC236}">
                <a16:creationId xmlns:a16="http://schemas.microsoft.com/office/drawing/2014/main" id="{B41D7916-4BC4-DBF8-68C2-AAD4C9D4AC84}"/>
              </a:ext>
            </a:extLst>
          </p:cNvPr>
          <p:cNvSpPr>
            <a:spLocks noGrp="1"/>
          </p:cNvSpPr>
          <p:nvPr>
            <p:ph idx="1"/>
          </p:nvPr>
        </p:nvSpPr>
        <p:spPr/>
        <p:txBody>
          <a:bodyPr>
            <a:normAutofit/>
          </a:bodyPr>
          <a:lstStyle/>
          <a:p>
            <a:r>
              <a:rPr lang="en-US" sz="2000" dirty="0"/>
              <a:t>Store </a:t>
            </a:r>
            <a:r>
              <a:rPr lang="en-US" sz="2000" dirty="0">
                <a:effectLst/>
                <a:latin typeface="Times New Roman" panose="02020603050405020304" pitchFamily="18" charset="0"/>
                <a:ea typeface="Calibri" panose="020F0502020204030204" pitchFamily="34" charset="0"/>
              </a:rPr>
              <a:t>critical information such as medical history, lab results, and medications essential for preventive and disease management</a:t>
            </a:r>
          </a:p>
          <a:p>
            <a:r>
              <a:rPr lang="en-US" sz="1800" dirty="0">
                <a:latin typeface="Times New Roman" panose="02020603050405020304" pitchFamily="18" charset="0"/>
                <a:ea typeface="Calibri" panose="020F0502020204030204" pitchFamily="34" charset="0"/>
              </a:rPr>
              <a:t>Updated</a:t>
            </a:r>
            <a:r>
              <a:rPr lang="en-US" sz="1800" dirty="0">
                <a:effectLst/>
                <a:latin typeface="Times New Roman" panose="02020603050405020304" pitchFamily="18" charset="0"/>
                <a:ea typeface="Calibri" panose="020F0502020204030204" pitchFamily="34" charset="0"/>
              </a:rPr>
              <a:t> health records, reducing errors and improving decision-making</a:t>
            </a:r>
          </a:p>
          <a:p>
            <a:r>
              <a:rPr lang="en-US" sz="1800" dirty="0">
                <a:latin typeface="Times New Roman" panose="02020603050405020304" pitchFamily="18" charset="0"/>
                <a:ea typeface="Calibri" panose="020F0502020204030204" pitchFamily="34" charset="0"/>
              </a:rPr>
              <a:t>EHR usage is influenced by the HITECH Act, which provided financial incentives to healthcare providers to adopt EHR</a:t>
            </a:r>
            <a:endParaRPr lang="en-US" sz="1800" dirty="0">
              <a:effectLst/>
              <a:latin typeface="Times New Roman" panose="02020603050405020304" pitchFamily="18" charset="0"/>
              <a:ea typeface="Calibri" panose="020F0502020204030204" pitchFamily="34" charset="0"/>
            </a:endParaRPr>
          </a:p>
          <a:p>
            <a:pPr marL="0" indent="0">
              <a:buNone/>
            </a:pPr>
            <a:endParaRPr lang="en-US" sz="2000" dirty="0"/>
          </a:p>
        </p:txBody>
      </p:sp>
      <p:pic>
        <p:nvPicPr>
          <p:cNvPr id="4" name="Picture 3" descr="A graph with blue and yellow lines&#10;&#10;AI-generated content may be incorrect.">
            <a:extLst>
              <a:ext uri="{FF2B5EF4-FFF2-40B4-BE49-F238E27FC236}">
                <a16:creationId xmlns:a16="http://schemas.microsoft.com/office/drawing/2014/main" id="{610E3CCC-3A2F-5A85-AF78-547A4B4E89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7193" y="3722623"/>
            <a:ext cx="5943600" cy="2860739"/>
          </a:xfrm>
          <a:prstGeom prst="rect">
            <a:avLst/>
          </a:prstGeom>
        </p:spPr>
      </p:pic>
    </p:spTree>
    <p:extLst>
      <p:ext uri="{BB962C8B-B14F-4D97-AF65-F5344CB8AC3E}">
        <p14:creationId xmlns:p14="http://schemas.microsoft.com/office/powerpoint/2010/main" val="11859890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769</TotalTime>
  <Words>1044</Words>
  <Application>Microsoft Office PowerPoint</Application>
  <PresentationFormat>On-screen Show (4:3)</PresentationFormat>
  <Paragraphs>79</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SAT 5424 PHI</vt:lpstr>
      <vt:lpstr>Introduction</vt:lpstr>
      <vt:lpstr>Objectives</vt:lpstr>
      <vt:lpstr>Literature Review</vt:lpstr>
      <vt:lpstr>Role of Health Informatics</vt:lpstr>
      <vt:lpstr>AI, Big Data &amp; Predictive Analytics</vt:lpstr>
      <vt:lpstr>Telemedicine</vt:lpstr>
      <vt:lpstr>Wearable devices</vt:lpstr>
      <vt:lpstr>EHR</vt:lpstr>
      <vt:lpstr>Benefits of Health Informatics</vt:lpstr>
      <vt:lpstr>Challenges</vt:lpstr>
      <vt:lpstr>Future Trends</vt:lpstr>
      <vt:lpstr>Conclusion</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Gideon Owusu</cp:lastModifiedBy>
  <cp:revision>7</cp:revision>
  <dcterms:created xsi:type="dcterms:W3CDTF">2013-01-27T09:14:16Z</dcterms:created>
  <dcterms:modified xsi:type="dcterms:W3CDTF">2025-04-19T02:33:17Z</dcterms:modified>
  <cp:category/>
</cp:coreProperties>
</file>