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70" r:id="rId5"/>
    <p:sldId id="259" r:id="rId6"/>
    <p:sldId id="260" r:id="rId7"/>
    <p:sldId id="266" r:id="rId8"/>
    <p:sldId id="267" r:id="rId9"/>
    <p:sldId id="268" r:id="rId10"/>
    <p:sldId id="262" r:id="rId11"/>
    <p:sldId id="263" r:id="rId12"/>
    <p:sldId id="264" r:id="rId13"/>
    <p:sldId id="265" r:id="rId14"/>
    <p:sldId id="269"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4" d="100"/>
          <a:sy n="104" d="100"/>
        </p:scale>
        <p:origin x="408" y="8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6.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ata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2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6.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2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37EB3D-E33E-40F5-A73E-0F39C1EEA670}"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5FDBE519-FBE4-4F9A-A1EF-BED4A1228D43}">
      <dgm:prSet/>
      <dgm:spPr/>
      <dgm:t>
        <a:bodyPr/>
        <a:lstStyle/>
        <a:p>
          <a:pPr>
            <a:lnSpc>
              <a:spcPct val="100000"/>
            </a:lnSpc>
          </a:pPr>
          <a:r>
            <a:rPr lang="en-US" b="0" dirty="0"/>
            <a:t>Leveraging Health Informatics and AI to enhance preventive healthcare and disease management</a:t>
          </a:r>
        </a:p>
      </dgm:t>
    </dgm:pt>
    <dgm:pt modelId="{638A5F8F-8353-4931-BAE7-4FD0FB440E63}" type="parTrans" cxnId="{100EDC63-E968-4B79-ABAB-1AAEA6AB88B2}">
      <dgm:prSet/>
      <dgm:spPr/>
      <dgm:t>
        <a:bodyPr/>
        <a:lstStyle/>
        <a:p>
          <a:endParaRPr lang="en-US"/>
        </a:p>
      </dgm:t>
    </dgm:pt>
    <dgm:pt modelId="{FC768285-F642-48E5-81B3-82A85CC5EDE6}" type="sibTrans" cxnId="{100EDC63-E968-4B79-ABAB-1AAEA6AB88B2}">
      <dgm:prSet/>
      <dgm:spPr/>
      <dgm:t>
        <a:bodyPr/>
        <a:lstStyle/>
        <a:p>
          <a:endParaRPr lang="en-US"/>
        </a:p>
      </dgm:t>
    </dgm:pt>
    <dgm:pt modelId="{A703FAA4-78C1-4851-A15C-AAE0AA4CFD9F}">
      <dgm:prSet/>
      <dgm:spPr/>
      <dgm:t>
        <a:bodyPr/>
        <a:lstStyle/>
        <a:p>
          <a:pPr>
            <a:lnSpc>
              <a:spcPct val="100000"/>
            </a:lnSpc>
          </a:pPr>
          <a:r>
            <a:rPr lang="en-US" dirty="0"/>
            <a:t>Presenters: Gideon Owusu, </a:t>
          </a:r>
        </a:p>
        <a:p>
          <a:pPr>
            <a:lnSpc>
              <a:spcPct val="100000"/>
            </a:lnSpc>
          </a:pPr>
          <a:r>
            <a:rPr lang="en-US" dirty="0"/>
            <a:t>David </a:t>
          </a:r>
          <a:r>
            <a:rPr lang="en-US" dirty="0" err="1"/>
            <a:t>Blemano</a:t>
          </a:r>
          <a:endParaRPr lang="en-US" dirty="0"/>
        </a:p>
      </dgm:t>
    </dgm:pt>
    <dgm:pt modelId="{5C255406-671D-4925-8BAC-55BD00D3A3F5}" type="parTrans" cxnId="{1AC57AF7-25CE-4EFD-82BB-832BD92D4CD6}">
      <dgm:prSet/>
      <dgm:spPr/>
      <dgm:t>
        <a:bodyPr/>
        <a:lstStyle/>
        <a:p>
          <a:endParaRPr lang="en-US"/>
        </a:p>
      </dgm:t>
    </dgm:pt>
    <dgm:pt modelId="{8A6345E5-5AA9-4726-B405-FAB3E067C59D}" type="sibTrans" cxnId="{1AC57AF7-25CE-4EFD-82BB-832BD92D4CD6}">
      <dgm:prSet/>
      <dgm:spPr/>
      <dgm:t>
        <a:bodyPr/>
        <a:lstStyle/>
        <a:p>
          <a:endParaRPr lang="en-US"/>
        </a:p>
      </dgm:t>
    </dgm:pt>
    <dgm:pt modelId="{AC5D7620-3875-4F73-B907-56B591A1BEFC}">
      <dgm:prSet/>
      <dgm:spPr/>
      <dgm:t>
        <a:bodyPr/>
        <a:lstStyle/>
        <a:p>
          <a:pPr>
            <a:lnSpc>
              <a:spcPct val="100000"/>
            </a:lnSpc>
          </a:pPr>
          <a:r>
            <a:rPr lang="en-US"/>
            <a:t>Date: April 15, 2025</a:t>
          </a:r>
        </a:p>
      </dgm:t>
    </dgm:pt>
    <dgm:pt modelId="{D502FB8F-AEEF-4304-AF15-B62745544AC8}" type="parTrans" cxnId="{1C7187A3-5BB8-4795-A272-B28B3EA731BB}">
      <dgm:prSet/>
      <dgm:spPr/>
      <dgm:t>
        <a:bodyPr/>
        <a:lstStyle/>
        <a:p>
          <a:endParaRPr lang="en-US"/>
        </a:p>
      </dgm:t>
    </dgm:pt>
    <dgm:pt modelId="{42A27D29-9995-4019-92C8-0A251E96C68E}" type="sibTrans" cxnId="{1C7187A3-5BB8-4795-A272-B28B3EA731BB}">
      <dgm:prSet/>
      <dgm:spPr/>
      <dgm:t>
        <a:bodyPr/>
        <a:lstStyle/>
        <a:p>
          <a:endParaRPr lang="en-US"/>
        </a:p>
      </dgm:t>
    </dgm:pt>
    <dgm:pt modelId="{74F678B6-5AC5-4B39-8E23-646B0522D2BA}" type="pres">
      <dgm:prSet presAssocID="{5037EB3D-E33E-40F5-A73E-0F39C1EEA670}" presName="root" presStyleCnt="0">
        <dgm:presLayoutVars>
          <dgm:dir/>
          <dgm:resizeHandles val="exact"/>
        </dgm:presLayoutVars>
      </dgm:prSet>
      <dgm:spPr/>
    </dgm:pt>
    <dgm:pt modelId="{D2DECCB4-850F-469D-B63C-907E745BE03C}" type="pres">
      <dgm:prSet presAssocID="{5FDBE519-FBE4-4F9A-A1EF-BED4A1228D43}" presName="compNode" presStyleCnt="0"/>
      <dgm:spPr/>
    </dgm:pt>
    <dgm:pt modelId="{7D94281B-4633-4F20-AF97-5E5D65B07A58}" type="pres">
      <dgm:prSet presAssocID="{5FDBE519-FBE4-4F9A-A1EF-BED4A1228D4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edical"/>
        </a:ext>
      </dgm:extLst>
    </dgm:pt>
    <dgm:pt modelId="{AE24BF98-B010-4C0D-8411-01699D3CDE4C}" type="pres">
      <dgm:prSet presAssocID="{5FDBE519-FBE4-4F9A-A1EF-BED4A1228D43}" presName="spaceRect" presStyleCnt="0"/>
      <dgm:spPr/>
    </dgm:pt>
    <dgm:pt modelId="{EFDE25DD-E9CD-4CAB-9667-BF366C57A3A9}" type="pres">
      <dgm:prSet presAssocID="{5FDBE519-FBE4-4F9A-A1EF-BED4A1228D43}" presName="textRect" presStyleLbl="revTx" presStyleIdx="0" presStyleCnt="3">
        <dgm:presLayoutVars>
          <dgm:chMax val="1"/>
          <dgm:chPref val="1"/>
        </dgm:presLayoutVars>
      </dgm:prSet>
      <dgm:spPr/>
    </dgm:pt>
    <dgm:pt modelId="{278738D8-2FCC-43E4-A647-72727EA1BC1B}" type="pres">
      <dgm:prSet presAssocID="{FC768285-F642-48E5-81B3-82A85CC5EDE6}" presName="sibTrans" presStyleCnt="0"/>
      <dgm:spPr/>
    </dgm:pt>
    <dgm:pt modelId="{07E2C2C2-8574-4E28-B3A2-D518F98A080B}" type="pres">
      <dgm:prSet presAssocID="{A703FAA4-78C1-4851-A15C-AAE0AA4CFD9F}" presName="compNode" presStyleCnt="0"/>
      <dgm:spPr/>
    </dgm:pt>
    <dgm:pt modelId="{0250E20E-E523-444A-8AC0-173953152E59}" type="pres">
      <dgm:prSet presAssocID="{A703FAA4-78C1-4851-A15C-AAE0AA4CFD9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ecturer"/>
        </a:ext>
      </dgm:extLst>
    </dgm:pt>
    <dgm:pt modelId="{7ED14505-C8FB-4ADC-B24C-836A8BD38840}" type="pres">
      <dgm:prSet presAssocID="{A703FAA4-78C1-4851-A15C-AAE0AA4CFD9F}" presName="spaceRect" presStyleCnt="0"/>
      <dgm:spPr/>
    </dgm:pt>
    <dgm:pt modelId="{219F0695-A8A8-416E-B348-3BA1144DEC8F}" type="pres">
      <dgm:prSet presAssocID="{A703FAA4-78C1-4851-A15C-AAE0AA4CFD9F}" presName="textRect" presStyleLbl="revTx" presStyleIdx="1" presStyleCnt="3">
        <dgm:presLayoutVars>
          <dgm:chMax val="1"/>
          <dgm:chPref val="1"/>
        </dgm:presLayoutVars>
      </dgm:prSet>
      <dgm:spPr/>
    </dgm:pt>
    <dgm:pt modelId="{8009BF8D-5F92-4986-9786-6B698A03DA61}" type="pres">
      <dgm:prSet presAssocID="{8A6345E5-5AA9-4726-B405-FAB3E067C59D}" presName="sibTrans" presStyleCnt="0"/>
      <dgm:spPr/>
    </dgm:pt>
    <dgm:pt modelId="{04BF8B59-6517-4120-B81D-C33CDBB6CDC4}" type="pres">
      <dgm:prSet presAssocID="{AC5D7620-3875-4F73-B907-56B591A1BEFC}" presName="compNode" presStyleCnt="0"/>
      <dgm:spPr/>
    </dgm:pt>
    <dgm:pt modelId="{95F41164-E8B2-474A-B308-5C775E070379}" type="pres">
      <dgm:prSet presAssocID="{AC5D7620-3875-4F73-B907-56B591A1BEF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aily Calendar"/>
        </a:ext>
      </dgm:extLst>
    </dgm:pt>
    <dgm:pt modelId="{74D8254B-F6AF-4478-8931-9F3D4D4E5DCB}" type="pres">
      <dgm:prSet presAssocID="{AC5D7620-3875-4F73-B907-56B591A1BEFC}" presName="spaceRect" presStyleCnt="0"/>
      <dgm:spPr/>
    </dgm:pt>
    <dgm:pt modelId="{61AFEA52-A569-4BDB-A2B5-5B7EC276C538}" type="pres">
      <dgm:prSet presAssocID="{AC5D7620-3875-4F73-B907-56B591A1BEFC}" presName="textRect" presStyleLbl="revTx" presStyleIdx="2" presStyleCnt="3">
        <dgm:presLayoutVars>
          <dgm:chMax val="1"/>
          <dgm:chPref val="1"/>
        </dgm:presLayoutVars>
      </dgm:prSet>
      <dgm:spPr/>
    </dgm:pt>
  </dgm:ptLst>
  <dgm:cxnLst>
    <dgm:cxn modelId="{C0BA3C38-9DCB-41E0-A92D-9E9657A0AF9C}" type="presOf" srcId="{AC5D7620-3875-4F73-B907-56B591A1BEFC}" destId="{61AFEA52-A569-4BDB-A2B5-5B7EC276C538}" srcOrd="0" destOrd="0" presId="urn:microsoft.com/office/officeart/2018/2/layout/IconLabelList"/>
    <dgm:cxn modelId="{100EDC63-E968-4B79-ABAB-1AAEA6AB88B2}" srcId="{5037EB3D-E33E-40F5-A73E-0F39C1EEA670}" destId="{5FDBE519-FBE4-4F9A-A1EF-BED4A1228D43}" srcOrd="0" destOrd="0" parTransId="{638A5F8F-8353-4931-BAE7-4FD0FB440E63}" sibTransId="{FC768285-F642-48E5-81B3-82A85CC5EDE6}"/>
    <dgm:cxn modelId="{9D80EE47-5312-4022-8532-B361B1958491}" type="presOf" srcId="{5FDBE519-FBE4-4F9A-A1EF-BED4A1228D43}" destId="{EFDE25DD-E9CD-4CAB-9667-BF366C57A3A9}" srcOrd="0" destOrd="0" presId="urn:microsoft.com/office/officeart/2018/2/layout/IconLabelList"/>
    <dgm:cxn modelId="{8312DC6F-4C41-41AA-80FB-90C84D89CB54}" type="presOf" srcId="{A703FAA4-78C1-4851-A15C-AAE0AA4CFD9F}" destId="{219F0695-A8A8-416E-B348-3BA1144DEC8F}" srcOrd="0" destOrd="0" presId="urn:microsoft.com/office/officeart/2018/2/layout/IconLabelList"/>
    <dgm:cxn modelId="{3BBC5994-E766-4DEA-9E7D-5CC1F31CCB81}" type="presOf" srcId="{5037EB3D-E33E-40F5-A73E-0F39C1EEA670}" destId="{74F678B6-5AC5-4B39-8E23-646B0522D2BA}" srcOrd="0" destOrd="0" presId="urn:microsoft.com/office/officeart/2018/2/layout/IconLabelList"/>
    <dgm:cxn modelId="{1C7187A3-5BB8-4795-A272-B28B3EA731BB}" srcId="{5037EB3D-E33E-40F5-A73E-0F39C1EEA670}" destId="{AC5D7620-3875-4F73-B907-56B591A1BEFC}" srcOrd="2" destOrd="0" parTransId="{D502FB8F-AEEF-4304-AF15-B62745544AC8}" sibTransId="{42A27D29-9995-4019-92C8-0A251E96C68E}"/>
    <dgm:cxn modelId="{1AC57AF7-25CE-4EFD-82BB-832BD92D4CD6}" srcId="{5037EB3D-E33E-40F5-A73E-0F39C1EEA670}" destId="{A703FAA4-78C1-4851-A15C-AAE0AA4CFD9F}" srcOrd="1" destOrd="0" parTransId="{5C255406-671D-4925-8BAC-55BD00D3A3F5}" sibTransId="{8A6345E5-5AA9-4726-B405-FAB3E067C59D}"/>
    <dgm:cxn modelId="{56C0216F-D8F1-4140-95DF-E5D75625EB56}" type="presParOf" srcId="{74F678B6-5AC5-4B39-8E23-646B0522D2BA}" destId="{D2DECCB4-850F-469D-B63C-907E745BE03C}" srcOrd="0" destOrd="0" presId="urn:microsoft.com/office/officeart/2018/2/layout/IconLabelList"/>
    <dgm:cxn modelId="{8FA988FC-799C-42E1-8CC7-8055EF8EE511}" type="presParOf" srcId="{D2DECCB4-850F-469D-B63C-907E745BE03C}" destId="{7D94281B-4633-4F20-AF97-5E5D65B07A58}" srcOrd="0" destOrd="0" presId="urn:microsoft.com/office/officeart/2018/2/layout/IconLabelList"/>
    <dgm:cxn modelId="{E6E231C1-C0BA-4ADD-9410-82A47B911C7C}" type="presParOf" srcId="{D2DECCB4-850F-469D-B63C-907E745BE03C}" destId="{AE24BF98-B010-4C0D-8411-01699D3CDE4C}" srcOrd="1" destOrd="0" presId="urn:microsoft.com/office/officeart/2018/2/layout/IconLabelList"/>
    <dgm:cxn modelId="{009F3D85-0273-4497-AEF9-1E56E67AE998}" type="presParOf" srcId="{D2DECCB4-850F-469D-B63C-907E745BE03C}" destId="{EFDE25DD-E9CD-4CAB-9667-BF366C57A3A9}" srcOrd="2" destOrd="0" presId="urn:microsoft.com/office/officeart/2018/2/layout/IconLabelList"/>
    <dgm:cxn modelId="{56073F51-90FD-4880-ADC8-04F1CECEF8A1}" type="presParOf" srcId="{74F678B6-5AC5-4B39-8E23-646B0522D2BA}" destId="{278738D8-2FCC-43E4-A647-72727EA1BC1B}" srcOrd="1" destOrd="0" presId="urn:microsoft.com/office/officeart/2018/2/layout/IconLabelList"/>
    <dgm:cxn modelId="{E6996E72-2CE7-451F-98FB-649ABE2D2A8E}" type="presParOf" srcId="{74F678B6-5AC5-4B39-8E23-646B0522D2BA}" destId="{07E2C2C2-8574-4E28-B3A2-D518F98A080B}" srcOrd="2" destOrd="0" presId="urn:microsoft.com/office/officeart/2018/2/layout/IconLabelList"/>
    <dgm:cxn modelId="{22F4D30C-F7E6-448A-9A4E-A47F932889BE}" type="presParOf" srcId="{07E2C2C2-8574-4E28-B3A2-D518F98A080B}" destId="{0250E20E-E523-444A-8AC0-173953152E59}" srcOrd="0" destOrd="0" presId="urn:microsoft.com/office/officeart/2018/2/layout/IconLabelList"/>
    <dgm:cxn modelId="{B506CF55-EBA4-4D40-831B-5D4C97F581DB}" type="presParOf" srcId="{07E2C2C2-8574-4E28-B3A2-D518F98A080B}" destId="{7ED14505-C8FB-4ADC-B24C-836A8BD38840}" srcOrd="1" destOrd="0" presId="urn:microsoft.com/office/officeart/2018/2/layout/IconLabelList"/>
    <dgm:cxn modelId="{DBA29DA4-E12C-4AF9-804F-FD172D512055}" type="presParOf" srcId="{07E2C2C2-8574-4E28-B3A2-D518F98A080B}" destId="{219F0695-A8A8-416E-B348-3BA1144DEC8F}" srcOrd="2" destOrd="0" presId="urn:microsoft.com/office/officeart/2018/2/layout/IconLabelList"/>
    <dgm:cxn modelId="{EC528463-8D41-4CA4-BB64-03DFECDCD723}" type="presParOf" srcId="{74F678B6-5AC5-4B39-8E23-646B0522D2BA}" destId="{8009BF8D-5F92-4986-9786-6B698A03DA61}" srcOrd="3" destOrd="0" presId="urn:microsoft.com/office/officeart/2018/2/layout/IconLabelList"/>
    <dgm:cxn modelId="{1261C1F5-4EE0-4C4D-885C-C156585E1AC6}" type="presParOf" srcId="{74F678B6-5AC5-4B39-8E23-646B0522D2BA}" destId="{04BF8B59-6517-4120-B81D-C33CDBB6CDC4}" srcOrd="4" destOrd="0" presId="urn:microsoft.com/office/officeart/2018/2/layout/IconLabelList"/>
    <dgm:cxn modelId="{9189F0C0-6FC4-4C41-AE2A-CFE69F1D3A44}" type="presParOf" srcId="{04BF8B59-6517-4120-B81D-C33CDBB6CDC4}" destId="{95F41164-E8B2-474A-B308-5C775E070379}" srcOrd="0" destOrd="0" presId="urn:microsoft.com/office/officeart/2018/2/layout/IconLabelList"/>
    <dgm:cxn modelId="{14313CAE-0D88-48DD-A45E-4038BD2B145E}" type="presParOf" srcId="{04BF8B59-6517-4120-B81D-C33CDBB6CDC4}" destId="{74D8254B-F6AF-4478-8931-9F3D4D4E5DCB}" srcOrd="1" destOrd="0" presId="urn:microsoft.com/office/officeart/2018/2/layout/IconLabelList"/>
    <dgm:cxn modelId="{9A14A83D-F06C-4B9B-B7B7-D9FE1B744477}" type="presParOf" srcId="{04BF8B59-6517-4120-B81D-C33CDBB6CDC4}" destId="{61AFEA52-A569-4BDB-A2B5-5B7EC276C538}"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E225863-5D91-41C5-8120-371E09885B4A}"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A29F76AC-7C80-457D-A327-36DF09A8CA9C}">
      <dgm:prSet/>
      <dgm:spPr/>
      <dgm:t>
        <a:bodyPr/>
        <a:lstStyle/>
        <a:p>
          <a:r>
            <a:rPr lang="en-US"/>
            <a:t>• Chronic diseases affect 60% of Americans.</a:t>
          </a:r>
        </a:p>
      </dgm:t>
    </dgm:pt>
    <dgm:pt modelId="{B56AD083-5753-4E0A-9B01-B3E5171A09F1}" type="parTrans" cxnId="{6AB61A59-440E-4396-8494-69303947F7A0}">
      <dgm:prSet/>
      <dgm:spPr/>
      <dgm:t>
        <a:bodyPr/>
        <a:lstStyle/>
        <a:p>
          <a:endParaRPr lang="en-US"/>
        </a:p>
      </dgm:t>
    </dgm:pt>
    <dgm:pt modelId="{0A7DDA44-7E7C-44C9-A967-783CB152702F}" type="sibTrans" cxnId="{6AB61A59-440E-4396-8494-69303947F7A0}">
      <dgm:prSet/>
      <dgm:spPr/>
      <dgm:t>
        <a:bodyPr/>
        <a:lstStyle/>
        <a:p>
          <a:endParaRPr lang="en-US"/>
        </a:p>
      </dgm:t>
    </dgm:pt>
    <dgm:pt modelId="{E513DF5C-8E79-4CC8-B77E-95ADFA35ADC3}">
      <dgm:prSet/>
      <dgm:spPr/>
      <dgm:t>
        <a:bodyPr/>
        <a:lstStyle/>
        <a:p>
          <a:r>
            <a:rPr lang="en-US"/>
            <a:t>• Barriers to healthcare access and early detection persist.</a:t>
          </a:r>
        </a:p>
      </dgm:t>
    </dgm:pt>
    <dgm:pt modelId="{B7B860A5-3DB8-415D-A53C-977F8F5A7011}" type="parTrans" cxnId="{267316FC-B795-490F-8BEC-A166E17F0ECA}">
      <dgm:prSet/>
      <dgm:spPr/>
      <dgm:t>
        <a:bodyPr/>
        <a:lstStyle/>
        <a:p>
          <a:endParaRPr lang="en-US"/>
        </a:p>
      </dgm:t>
    </dgm:pt>
    <dgm:pt modelId="{5450F90A-365F-443C-96E3-5BAF4AB10B0C}" type="sibTrans" cxnId="{267316FC-B795-490F-8BEC-A166E17F0ECA}">
      <dgm:prSet/>
      <dgm:spPr/>
      <dgm:t>
        <a:bodyPr/>
        <a:lstStyle/>
        <a:p>
          <a:endParaRPr lang="en-US"/>
        </a:p>
      </dgm:t>
    </dgm:pt>
    <dgm:pt modelId="{C8024767-DAE1-47D9-A089-D8150C6D4F98}">
      <dgm:prSet/>
      <dgm:spPr/>
      <dgm:t>
        <a:bodyPr/>
        <a:lstStyle/>
        <a:p>
          <a:r>
            <a:rPr lang="en-US"/>
            <a:t>Disparities and high cost of quality healthcare access</a:t>
          </a:r>
        </a:p>
      </dgm:t>
    </dgm:pt>
    <dgm:pt modelId="{F390473A-588E-4CD6-8B07-A7533206855F}" type="parTrans" cxnId="{DDAB57B2-A5A8-4DAD-A210-202489EF19A6}">
      <dgm:prSet/>
      <dgm:spPr/>
      <dgm:t>
        <a:bodyPr/>
        <a:lstStyle/>
        <a:p>
          <a:endParaRPr lang="en-US"/>
        </a:p>
      </dgm:t>
    </dgm:pt>
    <dgm:pt modelId="{ED6F4C6B-6A29-41BC-921D-1912377E70E1}" type="sibTrans" cxnId="{DDAB57B2-A5A8-4DAD-A210-202489EF19A6}">
      <dgm:prSet/>
      <dgm:spPr/>
      <dgm:t>
        <a:bodyPr/>
        <a:lstStyle/>
        <a:p>
          <a:endParaRPr lang="en-US"/>
        </a:p>
      </dgm:t>
    </dgm:pt>
    <dgm:pt modelId="{9DE2EAEC-6180-48ED-8912-F9444507FAF6}">
      <dgm:prSet/>
      <dgm:spPr/>
      <dgm:t>
        <a:bodyPr/>
        <a:lstStyle/>
        <a:p>
          <a:r>
            <a:rPr lang="en-US"/>
            <a:t>• This study explores how health informatics (HI) and AI improve early detection, management, and outcomes.</a:t>
          </a:r>
        </a:p>
      </dgm:t>
    </dgm:pt>
    <dgm:pt modelId="{BA949AD7-64EA-435B-A69E-E433909F55A6}" type="parTrans" cxnId="{5CD64862-9D76-437C-B567-245F9E42C89F}">
      <dgm:prSet/>
      <dgm:spPr/>
      <dgm:t>
        <a:bodyPr/>
        <a:lstStyle/>
        <a:p>
          <a:endParaRPr lang="en-US"/>
        </a:p>
      </dgm:t>
    </dgm:pt>
    <dgm:pt modelId="{CFBC2648-AEAF-4539-ACAF-7C2CFA0CAF21}" type="sibTrans" cxnId="{5CD64862-9D76-437C-B567-245F9E42C89F}">
      <dgm:prSet/>
      <dgm:spPr/>
      <dgm:t>
        <a:bodyPr/>
        <a:lstStyle/>
        <a:p>
          <a:endParaRPr lang="en-US"/>
        </a:p>
      </dgm:t>
    </dgm:pt>
    <dgm:pt modelId="{1F7347CC-E42D-4512-AE74-8BD44219A03C}" type="pres">
      <dgm:prSet presAssocID="{9E225863-5D91-41C5-8120-371E09885B4A}" presName="vert0" presStyleCnt="0">
        <dgm:presLayoutVars>
          <dgm:dir/>
          <dgm:animOne val="branch"/>
          <dgm:animLvl val="lvl"/>
        </dgm:presLayoutVars>
      </dgm:prSet>
      <dgm:spPr/>
    </dgm:pt>
    <dgm:pt modelId="{C26B9D82-DA34-4726-B450-157D9BD514B8}" type="pres">
      <dgm:prSet presAssocID="{A29F76AC-7C80-457D-A327-36DF09A8CA9C}" presName="thickLine" presStyleLbl="alignNode1" presStyleIdx="0" presStyleCnt="4"/>
      <dgm:spPr/>
    </dgm:pt>
    <dgm:pt modelId="{756C0DEB-B3F0-4875-BA40-458032B28482}" type="pres">
      <dgm:prSet presAssocID="{A29F76AC-7C80-457D-A327-36DF09A8CA9C}" presName="horz1" presStyleCnt="0"/>
      <dgm:spPr/>
    </dgm:pt>
    <dgm:pt modelId="{6ED2DCE1-59A6-46B5-A758-8EADE8D38E5E}" type="pres">
      <dgm:prSet presAssocID="{A29F76AC-7C80-457D-A327-36DF09A8CA9C}" presName="tx1" presStyleLbl="revTx" presStyleIdx="0" presStyleCnt="4"/>
      <dgm:spPr/>
    </dgm:pt>
    <dgm:pt modelId="{7EC878EC-902F-43E7-B247-C66F2B130373}" type="pres">
      <dgm:prSet presAssocID="{A29F76AC-7C80-457D-A327-36DF09A8CA9C}" presName="vert1" presStyleCnt="0"/>
      <dgm:spPr/>
    </dgm:pt>
    <dgm:pt modelId="{51DB01A6-412E-49BE-9EE2-3A68176B182F}" type="pres">
      <dgm:prSet presAssocID="{E513DF5C-8E79-4CC8-B77E-95ADFA35ADC3}" presName="thickLine" presStyleLbl="alignNode1" presStyleIdx="1" presStyleCnt="4"/>
      <dgm:spPr/>
    </dgm:pt>
    <dgm:pt modelId="{B640E20B-5A3D-42DC-8B0A-A795303F05BB}" type="pres">
      <dgm:prSet presAssocID="{E513DF5C-8E79-4CC8-B77E-95ADFA35ADC3}" presName="horz1" presStyleCnt="0"/>
      <dgm:spPr/>
    </dgm:pt>
    <dgm:pt modelId="{314F921E-C7E3-4D44-9628-E9605FD4D7E1}" type="pres">
      <dgm:prSet presAssocID="{E513DF5C-8E79-4CC8-B77E-95ADFA35ADC3}" presName="tx1" presStyleLbl="revTx" presStyleIdx="1" presStyleCnt="4"/>
      <dgm:spPr/>
    </dgm:pt>
    <dgm:pt modelId="{870761CA-2B30-4667-A18F-76EF8F9D2E10}" type="pres">
      <dgm:prSet presAssocID="{E513DF5C-8E79-4CC8-B77E-95ADFA35ADC3}" presName="vert1" presStyleCnt="0"/>
      <dgm:spPr/>
    </dgm:pt>
    <dgm:pt modelId="{172E48C1-05DF-411B-AC5F-DE1632532699}" type="pres">
      <dgm:prSet presAssocID="{C8024767-DAE1-47D9-A089-D8150C6D4F98}" presName="thickLine" presStyleLbl="alignNode1" presStyleIdx="2" presStyleCnt="4"/>
      <dgm:spPr/>
    </dgm:pt>
    <dgm:pt modelId="{7CEB922A-9033-4149-871B-15EC66D5AD1D}" type="pres">
      <dgm:prSet presAssocID="{C8024767-DAE1-47D9-A089-D8150C6D4F98}" presName="horz1" presStyleCnt="0"/>
      <dgm:spPr/>
    </dgm:pt>
    <dgm:pt modelId="{A854F61C-A6E8-44E8-B0F4-03E3CEC457BC}" type="pres">
      <dgm:prSet presAssocID="{C8024767-DAE1-47D9-A089-D8150C6D4F98}" presName="tx1" presStyleLbl="revTx" presStyleIdx="2" presStyleCnt="4"/>
      <dgm:spPr/>
    </dgm:pt>
    <dgm:pt modelId="{D0B90551-899D-4AD2-8658-57D801C56279}" type="pres">
      <dgm:prSet presAssocID="{C8024767-DAE1-47D9-A089-D8150C6D4F98}" presName="vert1" presStyleCnt="0"/>
      <dgm:spPr/>
    </dgm:pt>
    <dgm:pt modelId="{C71450EE-B97D-4843-AF70-3B825D4952F9}" type="pres">
      <dgm:prSet presAssocID="{9DE2EAEC-6180-48ED-8912-F9444507FAF6}" presName="thickLine" presStyleLbl="alignNode1" presStyleIdx="3" presStyleCnt="4"/>
      <dgm:spPr/>
    </dgm:pt>
    <dgm:pt modelId="{79A5FA0B-D605-4914-B9EE-1EEE4A796898}" type="pres">
      <dgm:prSet presAssocID="{9DE2EAEC-6180-48ED-8912-F9444507FAF6}" presName="horz1" presStyleCnt="0"/>
      <dgm:spPr/>
    </dgm:pt>
    <dgm:pt modelId="{6600B287-4D37-4B16-AFFC-EA099A4ED475}" type="pres">
      <dgm:prSet presAssocID="{9DE2EAEC-6180-48ED-8912-F9444507FAF6}" presName="tx1" presStyleLbl="revTx" presStyleIdx="3" presStyleCnt="4"/>
      <dgm:spPr/>
    </dgm:pt>
    <dgm:pt modelId="{D8A0921B-AA8F-4B99-815D-406DB283A94F}" type="pres">
      <dgm:prSet presAssocID="{9DE2EAEC-6180-48ED-8912-F9444507FAF6}" presName="vert1" presStyleCnt="0"/>
      <dgm:spPr/>
    </dgm:pt>
  </dgm:ptLst>
  <dgm:cxnLst>
    <dgm:cxn modelId="{07FB532C-9776-46A8-A671-85C45011A1AE}" type="presOf" srcId="{C8024767-DAE1-47D9-A089-D8150C6D4F98}" destId="{A854F61C-A6E8-44E8-B0F4-03E3CEC457BC}" srcOrd="0" destOrd="0" presId="urn:microsoft.com/office/officeart/2008/layout/LinedList"/>
    <dgm:cxn modelId="{B147F25F-1BBD-4F6B-954D-BBC291677782}" type="presOf" srcId="{9E225863-5D91-41C5-8120-371E09885B4A}" destId="{1F7347CC-E42D-4512-AE74-8BD44219A03C}" srcOrd="0" destOrd="0" presId="urn:microsoft.com/office/officeart/2008/layout/LinedList"/>
    <dgm:cxn modelId="{5CD64862-9D76-437C-B567-245F9E42C89F}" srcId="{9E225863-5D91-41C5-8120-371E09885B4A}" destId="{9DE2EAEC-6180-48ED-8912-F9444507FAF6}" srcOrd="3" destOrd="0" parTransId="{BA949AD7-64EA-435B-A69E-E433909F55A6}" sibTransId="{CFBC2648-AEAF-4539-ACAF-7C2CFA0CAF21}"/>
    <dgm:cxn modelId="{6AB61A59-440E-4396-8494-69303947F7A0}" srcId="{9E225863-5D91-41C5-8120-371E09885B4A}" destId="{A29F76AC-7C80-457D-A327-36DF09A8CA9C}" srcOrd="0" destOrd="0" parTransId="{B56AD083-5753-4E0A-9B01-B3E5171A09F1}" sibTransId="{0A7DDA44-7E7C-44C9-A967-783CB152702F}"/>
    <dgm:cxn modelId="{AA53C98D-5EE9-4F47-841A-508C8A69FEEB}" type="presOf" srcId="{9DE2EAEC-6180-48ED-8912-F9444507FAF6}" destId="{6600B287-4D37-4B16-AFFC-EA099A4ED475}" srcOrd="0" destOrd="0" presId="urn:microsoft.com/office/officeart/2008/layout/LinedList"/>
    <dgm:cxn modelId="{AAC78CA3-829E-4C99-972E-73417C4F7FDB}" type="presOf" srcId="{E513DF5C-8E79-4CC8-B77E-95ADFA35ADC3}" destId="{314F921E-C7E3-4D44-9628-E9605FD4D7E1}" srcOrd="0" destOrd="0" presId="urn:microsoft.com/office/officeart/2008/layout/LinedList"/>
    <dgm:cxn modelId="{DDAB57B2-A5A8-4DAD-A210-202489EF19A6}" srcId="{9E225863-5D91-41C5-8120-371E09885B4A}" destId="{C8024767-DAE1-47D9-A089-D8150C6D4F98}" srcOrd="2" destOrd="0" parTransId="{F390473A-588E-4CD6-8B07-A7533206855F}" sibTransId="{ED6F4C6B-6A29-41BC-921D-1912377E70E1}"/>
    <dgm:cxn modelId="{F6D4ADBF-9193-4A25-A7A3-7CFC283A52C1}" type="presOf" srcId="{A29F76AC-7C80-457D-A327-36DF09A8CA9C}" destId="{6ED2DCE1-59A6-46B5-A758-8EADE8D38E5E}" srcOrd="0" destOrd="0" presId="urn:microsoft.com/office/officeart/2008/layout/LinedList"/>
    <dgm:cxn modelId="{267316FC-B795-490F-8BEC-A166E17F0ECA}" srcId="{9E225863-5D91-41C5-8120-371E09885B4A}" destId="{E513DF5C-8E79-4CC8-B77E-95ADFA35ADC3}" srcOrd="1" destOrd="0" parTransId="{B7B860A5-3DB8-415D-A53C-977F8F5A7011}" sibTransId="{5450F90A-365F-443C-96E3-5BAF4AB10B0C}"/>
    <dgm:cxn modelId="{973B1BF6-5116-461E-B3FF-217C5D9FB657}" type="presParOf" srcId="{1F7347CC-E42D-4512-AE74-8BD44219A03C}" destId="{C26B9D82-DA34-4726-B450-157D9BD514B8}" srcOrd="0" destOrd="0" presId="urn:microsoft.com/office/officeart/2008/layout/LinedList"/>
    <dgm:cxn modelId="{748543AD-9E43-46E9-8825-4B82EB1D885A}" type="presParOf" srcId="{1F7347CC-E42D-4512-AE74-8BD44219A03C}" destId="{756C0DEB-B3F0-4875-BA40-458032B28482}" srcOrd="1" destOrd="0" presId="urn:microsoft.com/office/officeart/2008/layout/LinedList"/>
    <dgm:cxn modelId="{D7E3DBC4-9F94-48E9-A150-66A729EA9601}" type="presParOf" srcId="{756C0DEB-B3F0-4875-BA40-458032B28482}" destId="{6ED2DCE1-59A6-46B5-A758-8EADE8D38E5E}" srcOrd="0" destOrd="0" presId="urn:microsoft.com/office/officeart/2008/layout/LinedList"/>
    <dgm:cxn modelId="{3034D264-B7A7-49FD-AEE4-98E34456FBD1}" type="presParOf" srcId="{756C0DEB-B3F0-4875-BA40-458032B28482}" destId="{7EC878EC-902F-43E7-B247-C66F2B130373}" srcOrd="1" destOrd="0" presId="urn:microsoft.com/office/officeart/2008/layout/LinedList"/>
    <dgm:cxn modelId="{EB4D97B3-E7E1-4358-9CB5-074DBA660B31}" type="presParOf" srcId="{1F7347CC-E42D-4512-AE74-8BD44219A03C}" destId="{51DB01A6-412E-49BE-9EE2-3A68176B182F}" srcOrd="2" destOrd="0" presId="urn:microsoft.com/office/officeart/2008/layout/LinedList"/>
    <dgm:cxn modelId="{40A90468-5CB9-4D1B-8E3E-3EC92532D673}" type="presParOf" srcId="{1F7347CC-E42D-4512-AE74-8BD44219A03C}" destId="{B640E20B-5A3D-42DC-8B0A-A795303F05BB}" srcOrd="3" destOrd="0" presId="urn:microsoft.com/office/officeart/2008/layout/LinedList"/>
    <dgm:cxn modelId="{2E7EFA31-AFD9-4833-AF97-809ACC2A200D}" type="presParOf" srcId="{B640E20B-5A3D-42DC-8B0A-A795303F05BB}" destId="{314F921E-C7E3-4D44-9628-E9605FD4D7E1}" srcOrd="0" destOrd="0" presId="urn:microsoft.com/office/officeart/2008/layout/LinedList"/>
    <dgm:cxn modelId="{8CA4FA52-F51A-4E8B-82E8-43F9670F9067}" type="presParOf" srcId="{B640E20B-5A3D-42DC-8B0A-A795303F05BB}" destId="{870761CA-2B30-4667-A18F-76EF8F9D2E10}" srcOrd="1" destOrd="0" presId="urn:microsoft.com/office/officeart/2008/layout/LinedList"/>
    <dgm:cxn modelId="{BCD70526-5701-4AB5-8C19-61F10BC16634}" type="presParOf" srcId="{1F7347CC-E42D-4512-AE74-8BD44219A03C}" destId="{172E48C1-05DF-411B-AC5F-DE1632532699}" srcOrd="4" destOrd="0" presId="urn:microsoft.com/office/officeart/2008/layout/LinedList"/>
    <dgm:cxn modelId="{7E705ECC-19C8-489C-92B0-CD5C460FB16A}" type="presParOf" srcId="{1F7347CC-E42D-4512-AE74-8BD44219A03C}" destId="{7CEB922A-9033-4149-871B-15EC66D5AD1D}" srcOrd="5" destOrd="0" presId="urn:microsoft.com/office/officeart/2008/layout/LinedList"/>
    <dgm:cxn modelId="{6A1180E3-89DA-4A25-BBF2-352933CED9FD}" type="presParOf" srcId="{7CEB922A-9033-4149-871B-15EC66D5AD1D}" destId="{A854F61C-A6E8-44E8-B0F4-03E3CEC457BC}" srcOrd="0" destOrd="0" presId="urn:microsoft.com/office/officeart/2008/layout/LinedList"/>
    <dgm:cxn modelId="{E3FF922A-C0AF-4D30-8873-F00E7C9A8363}" type="presParOf" srcId="{7CEB922A-9033-4149-871B-15EC66D5AD1D}" destId="{D0B90551-899D-4AD2-8658-57D801C56279}" srcOrd="1" destOrd="0" presId="urn:microsoft.com/office/officeart/2008/layout/LinedList"/>
    <dgm:cxn modelId="{92503A9F-497C-4A47-A91C-B58B89441F21}" type="presParOf" srcId="{1F7347CC-E42D-4512-AE74-8BD44219A03C}" destId="{C71450EE-B97D-4843-AF70-3B825D4952F9}" srcOrd="6" destOrd="0" presId="urn:microsoft.com/office/officeart/2008/layout/LinedList"/>
    <dgm:cxn modelId="{8C069D1B-C90E-4341-B2CF-B38F4D81A7D3}" type="presParOf" srcId="{1F7347CC-E42D-4512-AE74-8BD44219A03C}" destId="{79A5FA0B-D605-4914-B9EE-1EEE4A796898}" srcOrd="7" destOrd="0" presId="urn:microsoft.com/office/officeart/2008/layout/LinedList"/>
    <dgm:cxn modelId="{0A4EB8C6-7386-4479-975A-06C5BA476AE7}" type="presParOf" srcId="{79A5FA0B-D605-4914-B9EE-1EEE4A796898}" destId="{6600B287-4D37-4B16-AFFC-EA099A4ED475}" srcOrd="0" destOrd="0" presId="urn:microsoft.com/office/officeart/2008/layout/LinedList"/>
    <dgm:cxn modelId="{12B054E6-F150-4B3A-800F-11FB8D510737}" type="presParOf" srcId="{79A5FA0B-D605-4914-B9EE-1EEE4A796898}" destId="{D8A0921B-AA8F-4B99-815D-406DB283A94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62FFBD8-756A-4EAD-9C10-CE051485F0C8}"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0C9D42AC-B0A0-4056-81C2-4B20136CEDF8}">
      <dgm:prSet/>
      <dgm:spPr/>
      <dgm:t>
        <a:bodyPr/>
        <a:lstStyle/>
        <a:p>
          <a:r>
            <a:rPr lang="en-US"/>
            <a:t>• Assess AI’s impact on healthcare quality.</a:t>
          </a:r>
        </a:p>
      </dgm:t>
    </dgm:pt>
    <dgm:pt modelId="{0460443E-E927-4E0E-B728-E846D9C9D80E}" type="parTrans" cxnId="{B02A993F-8219-4F58-9B2B-15BF5B748CAF}">
      <dgm:prSet/>
      <dgm:spPr/>
      <dgm:t>
        <a:bodyPr/>
        <a:lstStyle/>
        <a:p>
          <a:endParaRPr lang="en-US"/>
        </a:p>
      </dgm:t>
    </dgm:pt>
    <dgm:pt modelId="{49D836E6-B371-41F6-9C6D-DF5F8FCF91A3}" type="sibTrans" cxnId="{B02A993F-8219-4F58-9B2B-15BF5B748CAF}">
      <dgm:prSet/>
      <dgm:spPr/>
      <dgm:t>
        <a:bodyPr/>
        <a:lstStyle/>
        <a:p>
          <a:endParaRPr lang="en-US"/>
        </a:p>
      </dgm:t>
    </dgm:pt>
    <dgm:pt modelId="{D390705F-327A-4421-9ED4-E9A743A3F1D8}">
      <dgm:prSet/>
      <dgm:spPr/>
      <dgm:t>
        <a:bodyPr/>
        <a:lstStyle/>
        <a:p>
          <a:r>
            <a:rPr lang="en-US"/>
            <a:t>• Evaluate mobile health's role in preventive care.</a:t>
          </a:r>
        </a:p>
      </dgm:t>
    </dgm:pt>
    <dgm:pt modelId="{D140799B-AE70-47DF-963C-226C51F93C21}" type="parTrans" cxnId="{8E335E00-5DAE-4ECF-86F6-95C45C7B6E39}">
      <dgm:prSet/>
      <dgm:spPr/>
      <dgm:t>
        <a:bodyPr/>
        <a:lstStyle/>
        <a:p>
          <a:endParaRPr lang="en-US"/>
        </a:p>
      </dgm:t>
    </dgm:pt>
    <dgm:pt modelId="{6778E963-DD63-49E7-B550-F3B67C2B34C6}" type="sibTrans" cxnId="{8E335E00-5DAE-4ECF-86F6-95C45C7B6E39}">
      <dgm:prSet/>
      <dgm:spPr/>
      <dgm:t>
        <a:bodyPr/>
        <a:lstStyle/>
        <a:p>
          <a:endParaRPr lang="en-US"/>
        </a:p>
      </dgm:t>
    </dgm:pt>
    <dgm:pt modelId="{BE9747E1-471B-4ACA-B8D9-57ACAE134F25}">
      <dgm:prSet/>
      <dgm:spPr/>
      <dgm:t>
        <a:bodyPr/>
        <a:lstStyle/>
        <a:p>
          <a:r>
            <a:rPr lang="en-US"/>
            <a:t>• Examine Telemedicine and remote patient monitoring (RPM) in chronic disease control.</a:t>
          </a:r>
        </a:p>
      </dgm:t>
    </dgm:pt>
    <dgm:pt modelId="{58E454CD-C937-4BA4-951A-AB029605725A}" type="parTrans" cxnId="{A3DD22FB-BA0E-469F-AFDD-30D74AF8D750}">
      <dgm:prSet/>
      <dgm:spPr/>
      <dgm:t>
        <a:bodyPr/>
        <a:lstStyle/>
        <a:p>
          <a:endParaRPr lang="en-US"/>
        </a:p>
      </dgm:t>
    </dgm:pt>
    <dgm:pt modelId="{C8B10AA0-3B7E-4750-92A3-CEA9998E7420}" type="sibTrans" cxnId="{A3DD22FB-BA0E-469F-AFDD-30D74AF8D750}">
      <dgm:prSet/>
      <dgm:spPr/>
      <dgm:t>
        <a:bodyPr/>
        <a:lstStyle/>
        <a:p>
          <a:endParaRPr lang="en-US"/>
        </a:p>
      </dgm:t>
    </dgm:pt>
    <dgm:pt modelId="{CAB29CFA-0F23-4E42-88AF-714140649DF6}">
      <dgm:prSet/>
      <dgm:spPr/>
      <dgm:t>
        <a:bodyPr/>
        <a:lstStyle/>
        <a:p>
          <a:r>
            <a:rPr lang="en-US"/>
            <a:t>• Investigate how HI reduces healthcare disparities in the U.S.</a:t>
          </a:r>
        </a:p>
      </dgm:t>
    </dgm:pt>
    <dgm:pt modelId="{9AA93647-862B-4D88-B45D-035CF42E99DC}" type="parTrans" cxnId="{21453BC4-E4A5-48A0-B55E-17DE2FAB3583}">
      <dgm:prSet/>
      <dgm:spPr/>
      <dgm:t>
        <a:bodyPr/>
        <a:lstStyle/>
        <a:p>
          <a:endParaRPr lang="en-US"/>
        </a:p>
      </dgm:t>
    </dgm:pt>
    <dgm:pt modelId="{4C72E4B8-50F2-4B95-A896-D4E1425ACE6E}" type="sibTrans" cxnId="{21453BC4-E4A5-48A0-B55E-17DE2FAB3583}">
      <dgm:prSet/>
      <dgm:spPr/>
      <dgm:t>
        <a:bodyPr/>
        <a:lstStyle/>
        <a:p>
          <a:endParaRPr lang="en-US"/>
        </a:p>
      </dgm:t>
    </dgm:pt>
    <dgm:pt modelId="{CDEF697D-7250-46BF-9B6C-AF2C1623F969}" type="pres">
      <dgm:prSet presAssocID="{A62FFBD8-756A-4EAD-9C10-CE051485F0C8}" presName="linear" presStyleCnt="0">
        <dgm:presLayoutVars>
          <dgm:animLvl val="lvl"/>
          <dgm:resizeHandles val="exact"/>
        </dgm:presLayoutVars>
      </dgm:prSet>
      <dgm:spPr/>
    </dgm:pt>
    <dgm:pt modelId="{FD071203-BD5A-45AD-97B5-C5BFB62C61C4}" type="pres">
      <dgm:prSet presAssocID="{0C9D42AC-B0A0-4056-81C2-4B20136CEDF8}" presName="parentText" presStyleLbl="node1" presStyleIdx="0" presStyleCnt="4">
        <dgm:presLayoutVars>
          <dgm:chMax val="0"/>
          <dgm:bulletEnabled val="1"/>
        </dgm:presLayoutVars>
      </dgm:prSet>
      <dgm:spPr/>
    </dgm:pt>
    <dgm:pt modelId="{D2B88081-3452-4EAD-9AB4-0D791F7D0B54}" type="pres">
      <dgm:prSet presAssocID="{49D836E6-B371-41F6-9C6D-DF5F8FCF91A3}" presName="spacer" presStyleCnt="0"/>
      <dgm:spPr/>
    </dgm:pt>
    <dgm:pt modelId="{3438609C-8EF3-4213-962D-AB3C38C059A2}" type="pres">
      <dgm:prSet presAssocID="{D390705F-327A-4421-9ED4-E9A743A3F1D8}" presName="parentText" presStyleLbl="node1" presStyleIdx="1" presStyleCnt="4">
        <dgm:presLayoutVars>
          <dgm:chMax val="0"/>
          <dgm:bulletEnabled val="1"/>
        </dgm:presLayoutVars>
      </dgm:prSet>
      <dgm:spPr/>
    </dgm:pt>
    <dgm:pt modelId="{AF5472CF-3901-4ACE-A44C-A99F8334DAA1}" type="pres">
      <dgm:prSet presAssocID="{6778E963-DD63-49E7-B550-F3B67C2B34C6}" presName="spacer" presStyleCnt="0"/>
      <dgm:spPr/>
    </dgm:pt>
    <dgm:pt modelId="{2FE494F4-B677-41E7-871E-75AC75C9B62D}" type="pres">
      <dgm:prSet presAssocID="{BE9747E1-471B-4ACA-B8D9-57ACAE134F25}" presName="parentText" presStyleLbl="node1" presStyleIdx="2" presStyleCnt="4">
        <dgm:presLayoutVars>
          <dgm:chMax val="0"/>
          <dgm:bulletEnabled val="1"/>
        </dgm:presLayoutVars>
      </dgm:prSet>
      <dgm:spPr/>
    </dgm:pt>
    <dgm:pt modelId="{469B926A-8DF0-41BF-9DB4-98F2C0183FB7}" type="pres">
      <dgm:prSet presAssocID="{C8B10AA0-3B7E-4750-92A3-CEA9998E7420}" presName="spacer" presStyleCnt="0"/>
      <dgm:spPr/>
    </dgm:pt>
    <dgm:pt modelId="{633B0F6A-62B7-4F24-BF4A-61A73CEDF6C1}" type="pres">
      <dgm:prSet presAssocID="{CAB29CFA-0F23-4E42-88AF-714140649DF6}" presName="parentText" presStyleLbl="node1" presStyleIdx="3" presStyleCnt="4">
        <dgm:presLayoutVars>
          <dgm:chMax val="0"/>
          <dgm:bulletEnabled val="1"/>
        </dgm:presLayoutVars>
      </dgm:prSet>
      <dgm:spPr/>
    </dgm:pt>
  </dgm:ptLst>
  <dgm:cxnLst>
    <dgm:cxn modelId="{8E335E00-5DAE-4ECF-86F6-95C45C7B6E39}" srcId="{A62FFBD8-756A-4EAD-9C10-CE051485F0C8}" destId="{D390705F-327A-4421-9ED4-E9A743A3F1D8}" srcOrd="1" destOrd="0" parTransId="{D140799B-AE70-47DF-963C-226C51F93C21}" sibTransId="{6778E963-DD63-49E7-B550-F3B67C2B34C6}"/>
    <dgm:cxn modelId="{B7F3E02C-A912-4DB8-9399-390908A00F06}" type="presOf" srcId="{D390705F-327A-4421-9ED4-E9A743A3F1D8}" destId="{3438609C-8EF3-4213-962D-AB3C38C059A2}" srcOrd="0" destOrd="0" presId="urn:microsoft.com/office/officeart/2005/8/layout/vList2"/>
    <dgm:cxn modelId="{B02A993F-8219-4F58-9B2B-15BF5B748CAF}" srcId="{A62FFBD8-756A-4EAD-9C10-CE051485F0C8}" destId="{0C9D42AC-B0A0-4056-81C2-4B20136CEDF8}" srcOrd="0" destOrd="0" parTransId="{0460443E-E927-4E0E-B728-E846D9C9D80E}" sibTransId="{49D836E6-B371-41F6-9C6D-DF5F8FCF91A3}"/>
    <dgm:cxn modelId="{36E28898-D7E0-4647-8B05-5FA8CBF9A6B8}" type="presOf" srcId="{CAB29CFA-0F23-4E42-88AF-714140649DF6}" destId="{633B0F6A-62B7-4F24-BF4A-61A73CEDF6C1}" srcOrd="0" destOrd="0" presId="urn:microsoft.com/office/officeart/2005/8/layout/vList2"/>
    <dgm:cxn modelId="{EA5E67A3-C7B4-4EFD-BE48-93942D2EB76B}" type="presOf" srcId="{0C9D42AC-B0A0-4056-81C2-4B20136CEDF8}" destId="{FD071203-BD5A-45AD-97B5-C5BFB62C61C4}" srcOrd="0" destOrd="0" presId="urn:microsoft.com/office/officeart/2005/8/layout/vList2"/>
    <dgm:cxn modelId="{0E5441AE-8862-4089-86B0-BCA4597EF71A}" type="presOf" srcId="{A62FFBD8-756A-4EAD-9C10-CE051485F0C8}" destId="{CDEF697D-7250-46BF-9B6C-AF2C1623F969}" srcOrd="0" destOrd="0" presId="urn:microsoft.com/office/officeart/2005/8/layout/vList2"/>
    <dgm:cxn modelId="{21453BC4-E4A5-48A0-B55E-17DE2FAB3583}" srcId="{A62FFBD8-756A-4EAD-9C10-CE051485F0C8}" destId="{CAB29CFA-0F23-4E42-88AF-714140649DF6}" srcOrd="3" destOrd="0" parTransId="{9AA93647-862B-4D88-B45D-035CF42E99DC}" sibTransId="{4C72E4B8-50F2-4B95-A896-D4E1425ACE6E}"/>
    <dgm:cxn modelId="{9688C7D4-F6BA-4BEE-AF6C-A195E1E53101}" type="presOf" srcId="{BE9747E1-471B-4ACA-B8D9-57ACAE134F25}" destId="{2FE494F4-B677-41E7-871E-75AC75C9B62D}" srcOrd="0" destOrd="0" presId="urn:microsoft.com/office/officeart/2005/8/layout/vList2"/>
    <dgm:cxn modelId="{A3DD22FB-BA0E-469F-AFDD-30D74AF8D750}" srcId="{A62FFBD8-756A-4EAD-9C10-CE051485F0C8}" destId="{BE9747E1-471B-4ACA-B8D9-57ACAE134F25}" srcOrd="2" destOrd="0" parTransId="{58E454CD-C937-4BA4-951A-AB029605725A}" sibTransId="{C8B10AA0-3B7E-4750-92A3-CEA9998E7420}"/>
    <dgm:cxn modelId="{AF25DDA3-8FC9-4133-9D3C-DA5CA30FD878}" type="presParOf" srcId="{CDEF697D-7250-46BF-9B6C-AF2C1623F969}" destId="{FD071203-BD5A-45AD-97B5-C5BFB62C61C4}" srcOrd="0" destOrd="0" presId="urn:microsoft.com/office/officeart/2005/8/layout/vList2"/>
    <dgm:cxn modelId="{CD154204-EA79-4F37-8CD8-F35A7003E1C5}" type="presParOf" srcId="{CDEF697D-7250-46BF-9B6C-AF2C1623F969}" destId="{D2B88081-3452-4EAD-9AB4-0D791F7D0B54}" srcOrd="1" destOrd="0" presId="urn:microsoft.com/office/officeart/2005/8/layout/vList2"/>
    <dgm:cxn modelId="{A9407696-4FA3-4821-8D39-92C3CB17438C}" type="presParOf" srcId="{CDEF697D-7250-46BF-9B6C-AF2C1623F969}" destId="{3438609C-8EF3-4213-962D-AB3C38C059A2}" srcOrd="2" destOrd="0" presId="urn:microsoft.com/office/officeart/2005/8/layout/vList2"/>
    <dgm:cxn modelId="{06F17EEA-9F06-4C40-AADB-984026F64A99}" type="presParOf" srcId="{CDEF697D-7250-46BF-9B6C-AF2C1623F969}" destId="{AF5472CF-3901-4ACE-A44C-A99F8334DAA1}" srcOrd="3" destOrd="0" presId="urn:microsoft.com/office/officeart/2005/8/layout/vList2"/>
    <dgm:cxn modelId="{A515CCA9-6344-4C51-9021-14648F210F5A}" type="presParOf" srcId="{CDEF697D-7250-46BF-9B6C-AF2C1623F969}" destId="{2FE494F4-B677-41E7-871E-75AC75C9B62D}" srcOrd="4" destOrd="0" presId="urn:microsoft.com/office/officeart/2005/8/layout/vList2"/>
    <dgm:cxn modelId="{5DAFCF6C-AA51-4F0B-A3B6-F78F84ACD811}" type="presParOf" srcId="{CDEF697D-7250-46BF-9B6C-AF2C1623F969}" destId="{469B926A-8DF0-41BF-9DB4-98F2C0183FB7}" srcOrd="5" destOrd="0" presId="urn:microsoft.com/office/officeart/2005/8/layout/vList2"/>
    <dgm:cxn modelId="{28CBDD61-E8A4-445E-A5BE-0D2590977D6F}" type="presParOf" srcId="{CDEF697D-7250-46BF-9B6C-AF2C1623F969}" destId="{633B0F6A-62B7-4F24-BF4A-61A73CEDF6C1}"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72DD48E-E426-4CDB-9EEF-1463129CE2AC}" type="doc">
      <dgm:prSet loTypeId="urn:microsoft.com/office/officeart/2008/layout/LinedList" loCatId="list" qsTypeId="urn:microsoft.com/office/officeart/2005/8/quickstyle/simple1" qsCatId="simple" csTypeId="urn:microsoft.com/office/officeart/2005/8/colors/accent4_2" csCatId="accent4"/>
      <dgm:spPr/>
      <dgm:t>
        <a:bodyPr/>
        <a:lstStyle/>
        <a:p>
          <a:endParaRPr lang="en-US"/>
        </a:p>
      </dgm:t>
    </dgm:pt>
    <dgm:pt modelId="{ECD6BEE4-7A5D-449E-83E5-D313A8A19C35}">
      <dgm:prSet/>
      <dgm:spPr/>
      <dgm:t>
        <a:bodyPr/>
        <a:lstStyle/>
        <a:p>
          <a:r>
            <a:rPr lang="en-US"/>
            <a:t>• Combines healthcare, IT, and data science.</a:t>
          </a:r>
        </a:p>
      </dgm:t>
    </dgm:pt>
    <dgm:pt modelId="{D528EE20-7065-434F-8D36-DF68870B3273}" type="parTrans" cxnId="{65C43CDD-E55E-44B2-A5AF-F5D1C239C4F3}">
      <dgm:prSet/>
      <dgm:spPr/>
      <dgm:t>
        <a:bodyPr/>
        <a:lstStyle/>
        <a:p>
          <a:endParaRPr lang="en-US"/>
        </a:p>
      </dgm:t>
    </dgm:pt>
    <dgm:pt modelId="{A0588660-5895-4193-A392-A56C282B104E}" type="sibTrans" cxnId="{65C43CDD-E55E-44B2-A5AF-F5D1C239C4F3}">
      <dgm:prSet/>
      <dgm:spPr/>
      <dgm:t>
        <a:bodyPr/>
        <a:lstStyle/>
        <a:p>
          <a:endParaRPr lang="en-US"/>
        </a:p>
      </dgm:t>
    </dgm:pt>
    <dgm:pt modelId="{8CD74D57-8C34-47BE-B52D-5E2F2C0A0885}">
      <dgm:prSet/>
      <dgm:spPr/>
      <dgm:t>
        <a:bodyPr/>
        <a:lstStyle/>
        <a:p>
          <a:r>
            <a:rPr lang="en-US"/>
            <a:t>• Enhances decision-making and patient outcomes.</a:t>
          </a:r>
        </a:p>
      </dgm:t>
    </dgm:pt>
    <dgm:pt modelId="{E49C5C25-D6BA-42C3-8229-C61F07F75C5F}" type="parTrans" cxnId="{3DEAA209-A97D-4BA0-B890-86A3E1B0BCF5}">
      <dgm:prSet/>
      <dgm:spPr/>
      <dgm:t>
        <a:bodyPr/>
        <a:lstStyle/>
        <a:p>
          <a:endParaRPr lang="en-US"/>
        </a:p>
      </dgm:t>
    </dgm:pt>
    <dgm:pt modelId="{6B85E195-7EEE-4166-8C35-AD97DEA55500}" type="sibTrans" cxnId="{3DEAA209-A97D-4BA0-B890-86A3E1B0BCF5}">
      <dgm:prSet/>
      <dgm:spPr/>
      <dgm:t>
        <a:bodyPr/>
        <a:lstStyle/>
        <a:p>
          <a:endParaRPr lang="en-US"/>
        </a:p>
      </dgm:t>
    </dgm:pt>
    <dgm:pt modelId="{B0E3A2EA-D4BF-448D-8C63-0F24129FF7AF}">
      <dgm:prSet/>
      <dgm:spPr/>
      <dgm:t>
        <a:bodyPr/>
        <a:lstStyle/>
        <a:p>
          <a:r>
            <a:rPr lang="en-US"/>
            <a:t>• Key components: EHRs, CDSS, HIE, Wearable Devices, telemedicine, predictive analytics.</a:t>
          </a:r>
        </a:p>
      </dgm:t>
    </dgm:pt>
    <dgm:pt modelId="{B5376413-EDE6-4CC1-B38C-0DD1CDF7B432}" type="parTrans" cxnId="{F4D85C95-3B2F-470F-A18F-3E7812236B28}">
      <dgm:prSet/>
      <dgm:spPr/>
      <dgm:t>
        <a:bodyPr/>
        <a:lstStyle/>
        <a:p>
          <a:endParaRPr lang="en-US"/>
        </a:p>
      </dgm:t>
    </dgm:pt>
    <dgm:pt modelId="{96E82A55-02A8-45FB-9045-FBB7ED07EC54}" type="sibTrans" cxnId="{F4D85C95-3B2F-470F-A18F-3E7812236B28}">
      <dgm:prSet/>
      <dgm:spPr/>
      <dgm:t>
        <a:bodyPr/>
        <a:lstStyle/>
        <a:p>
          <a:endParaRPr lang="en-US"/>
        </a:p>
      </dgm:t>
    </dgm:pt>
    <dgm:pt modelId="{D8469C76-EF2E-4F73-ABC7-E13D18EB598B}" type="pres">
      <dgm:prSet presAssocID="{E72DD48E-E426-4CDB-9EEF-1463129CE2AC}" presName="vert0" presStyleCnt="0">
        <dgm:presLayoutVars>
          <dgm:dir/>
          <dgm:animOne val="branch"/>
          <dgm:animLvl val="lvl"/>
        </dgm:presLayoutVars>
      </dgm:prSet>
      <dgm:spPr/>
    </dgm:pt>
    <dgm:pt modelId="{2FAC734D-A4EB-4C25-A5FF-8E656CEB05AF}" type="pres">
      <dgm:prSet presAssocID="{ECD6BEE4-7A5D-449E-83E5-D313A8A19C35}" presName="thickLine" presStyleLbl="alignNode1" presStyleIdx="0" presStyleCnt="3"/>
      <dgm:spPr/>
    </dgm:pt>
    <dgm:pt modelId="{8CABB837-3AAA-46FF-86E0-E6390EBEC31D}" type="pres">
      <dgm:prSet presAssocID="{ECD6BEE4-7A5D-449E-83E5-D313A8A19C35}" presName="horz1" presStyleCnt="0"/>
      <dgm:spPr/>
    </dgm:pt>
    <dgm:pt modelId="{939F336F-7F43-48F5-8E9E-0B4CAB04A186}" type="pres">
      <dgm:prSet presAssocID="{ECD6BEE4-7A5D-449E-83E5-D313A8A19C35}" presName="tx1" presStyleLbl="revTx" presStyleIdx="0" presStyleCnt="3"/>
      <dgm:spPr/>
    </dgm:pt>
    <dgm:pt modelId="{789ED978-49E8-4505-A371-D1188C7507F7}" type="pres">
      <dgm:prSet presAssocID="{ECD6BEE4-7A5D-449E-83E5-D313A8A19C35}" presName="vert1" presStyleCnt="0"/>
      <dgm:spPr/>
    </dgm:pt>
    <dgm:pt modelId="{D0A9A175-46FF-48F0-85AA-398C7AF7E2C8}" type="pres">
      <dgm:prSet presAssocID="{8CD74D57-8C34-47BE-B52D-5E2F2C0A0885}" presName="thickLine" presStyleLbl="alignNode1" presStyleIdx="1" presStyleCnt="3"/>
      <dgm:spPr/>
    </dgm:pt>
    <dgm:pt modelId="{F38592D6-CC27-450E-8EC9-94D0ED90CD2D}" type="pres">
      <dgm:prSet presAssocID="{8CD74D57-8C34-47BE-B52D-5E2F2C0A0885}" presName="horz1" presStyleCnt="0"/>
      <dgm:spPr/>
    </dgm:pt>
    <dgm:pt modelId="{894476F0-B787-4A2A-A56F-A4FDFDC9235D}" type="pres">
      <dgm:prSet presAssocID="{8CD74D57-8C34-47BE-B52D-5E2F2C0A0885}" presName="tx1" presStyleLbl="revTx" presStyleIdx="1" presStyleCnt="3"/>
      <dgm:spPr/>
    </dgm:pt>
    <dgm:pt modelId="{4C84DF8A-F164-49E1-AAAF-6C39E939A721}" type="pres">
      <dgm:prSet presAssocID="{8CD74D57-8C34-47BE-B52D-5E2F2C0A0885}" presName="vert1" presStyleCnt="0"/>
      <dgm:spPr/>
    </dgm:pt>
    <dgm:pt modelId="{47386061-4454-417A-91D5-20D4A036CE14}" type="pres">
      <dgm:prSet presAssocID="{B0E3A2EA-D4BF-448D-8C63-0F24129FF7AF}" presName="thickLine" presStyleLbl="alignNode1" presStyleIdx="2" presStyleCnt="3"/>
      <dgm:spPr/>
    </dgm:pt>
    <dgm:pt modelId="{36E652FB-A3AD-4015-83B2-9AE0950A6A06}" type="pres">
      <dgm:prSet presAssocID="{B0E3A2EA-D4BF-448D-8C63-0F24129FF7AF}" presName="horz1" presStyleCnt="0"/>
      <dgm:spPr/>
    </dgm:pt>
    <dgm:pt modelId="{053B02E9-9048-4AFC-AEC6-955996B59330}" type="pres">
      <dgm:prSet presAssocID="{B0E3A2EA-D4BF-448D-8C63-0F24129FF7AF}" presName="tx1" presStyleLbl="revTx" presStyleIdx="2" presStyleCnt="3"/>
      <dgm:spPr/>
    </dgm:pt>
    <dgm:pt modelId="{66CC8A1D-27EE-44C1-845F-6D03C9F0335C}" type="pres">
      <dgm:prSet presAssocID="{B0E3A2EA-D4BF-448D-8C63-0F24129FF7AF}" presName="vert1" presStyleCnt="0"/>
      <dgm:spPr/>
    </dgm:pt>
  </dgm:ptLst>
  <dgm:cxnLst>
    <dgm:cxn modelId="{3DEAA209-A97D-4BA0-B890-86A3E1B0BCF5}" srcId="{E72DD48E-E426-4CDB-9EEF-1463129CE2AC}" destId="{8CD74D57-8C34-47BE-B52D-5E2F2C0A0885}" srcOrd="1" destOrd="0" parTransId="{E49C5C25-D6BA-42C3-8229-C61F07F75C5F}" sibTransId="{6B85E195-7EEE-4166-8C35-AD97DEA55500}"/>
    <dgm:cxn modelId="{D014CB3F-F0B1-4578-82D9-09A3C4196126}" type="presOf" srcId="{E72DD48E-E426-4CDB-9EEF-1463129CE2AC}" destId="{D8469C76-EF2E-4F73-ABC7-E13D18EB598B}" srcOrd="0" destOrd="0" presId="urn:microsoft.com/office/officeart/2008/layout/LinedList"/>
    <dgm:cxn modelId="{2C23F174-DD85-4958-957F-46D5ECD7B170}" type="presOf" srcId="{8CD74D57-8C34-47BE-B52D-5E2F2C0A0885}" destId="{894476F0-B787-4A2A-A56F-A4FDFDC9235D}" srcOrd="0" destOrd="0" presId="urn:microsoft.com/office/officeart/2008/layout/LinedList"/>
    <dgm:cxn modelId="{1DEFE080-F080-4E78-9D15-7CD3EFFC85DC}" type="presOf" srcId="{ECD6BEE4-7A5D-449E-83E5-D313A8A19C35}" destId="{939F336F-7F43-48F5-8E9E-0B4CAB04A186}" srcOrd="0" destOrd="0" presId="urn:microsoft.com/office/officeart/2008/layout/LinedList"/>
    <dgm:cxn modelId="{F4D85C95-3B2F-470F-A18F-3E7812236B28}" srcId="{E72DD48E-E426-4CDB-9EEF-1463129CE2AC}" destId="{B0E3A2EA-D4BF-448D-8C63-0F24129FF7AF}" srcOrd="2" destOrd="0" parTransId="{B5376413-EDE6-4CC1-B38C-0DD1CDF7B432}" sibTransId="{96E82A55-02A8-45FB-9045-FBB7ED07EC54}"/>
    <dgm:cxn modelId="{4BA55DB8-E444-4B88-8A96-CAAA5951551E}" type="presOf" srcId="{B0E3A2EA-D4BF-448D-8C63-0F24129FF7AF}" destId="{053B02E9-9048-4AFC-AEC6-955996B59330}" srcOrd="0" destOrd="0" presId="urn:microsoft.com/office/officeart/2008/layout/LinedList"/>
    <dgm:cxn modelId="{65C43CDD-E55E-44B2-A5AF-F5D1C239C4F3}" srcId="{E72DD48E-E426-4CDB-9EEF-1463129CE2AC}" destId="{ECD6BEE4-7A5D-449E-83E5-D313A8A19C35}" srcOrd="0" destOrd="0" parTransId="{D528EE20-7065-434F-8D36-DF68870B3273}" sibTransId="{A0588660-5895-4193-A392-A56C282B104E}"/>
    <dgm:cxn modelId="{7892CD1B-F0C8-4C79-8A2E-28543A43502B}" type="presParOf" srcId="{D8469C76-EF2E-4F73-ABC7-E13D18EB598B}" destId="{2FAC734D-A4EB-4C25-A5FF-8E656CEB05AF}" srcOrd="0" destOrd="0" presId="urn:microsoft.com/office/officeart/2008/layout/LinedList"/>
    <dgm:cxn modelId="{4EBDFBD9-8C90-4A31-965D-890F900D4484}" type="presParOf" srcId="{D8469C76-EF2E-4F73-ABC7-E13D18EB598B}" destId="{8CABB837-3AAA-46FF-86E0-E6390EBEC31D}" srcOrd="1" destOrd="0" presId="urn:microsoft.com/office/officeart/2008/layout/LinedList"/>
    <dgm:cxn modelId="{71F75B8F-FF9E-4BA8-A173-AD9C0A0E1EE8}" type="presParOf" srcId="{8CABB837-3AAA-46FF-86E0-E6390EBEC31D}" destId="{939F336F-7F43-48F5-8E9E-0B4CAB04A186}" srcOrd="0" destOrd="0" presId="urn:microsoft.com/office/officeart/2008/layout/LinedList"/>
    <dgm:cxn modelId="{2D0BA50D-DAAE-43BF-8ADB-16CF065352C9}" type="presParOf" srcId="{8CABB837-3AAA-46FF-86E0-E6390EBEC31D}" destId="{789ED978-49E8-4505-A371-D1188C7507F7}" srcOrd="1" destOrd="0" presId="urn:microsoft.com/office/officeart/2008/layout/LinedList"/>
    <dgm:cxn modelId="{9FEB120A-8A6D-46C4-8AFE-90923E58F1E9}" type="presParOf" srcId="{D8469C76-EF2E-4F73-ABC7-E13D18EB598B}" destId="{D0A9A175-46FF-48F0-85AA-398C7AF7E2C8}" srcOrd="2" destOrd="0" presId="urn:microsoft.com/office/officeart/2008/layout/LinedList"/>
    <dgm:cxn modelId="{731393B6-2C99-4B69-960C-9A03CDBDC5C7}" type="presParOf" srcId="{D8469C76-EF2E-4F73-ABC7-E13D18EB598B}" destId="{F38592D6-CC27-450E-8EC9-94D0ED90CD2D}" srcOrd="3" destOrd="0" presId="urn:microsoft.com/office/officeart/2008/layout/LinedList"/>
    <dgm:cxn modelId="{186A69B1-6345-400B-9785-052BF133201D}" type="presParOf" srcId="{F38592D6-CC27-450E-8EC9-94D0ED90CD2D}" destId="{894476F0-B787-4A2A-A56F-A4FDFDC9235D}" srcOrd="0" destOrd="0" presId="urn:microsoft.com/office/officeart/2008/layout/LinedList"/>
    <dgm:cxn modelId="{6E22F34C-D097-4775-92A0-C65CAFAC3550}" type="presParOf" srcId="{F38592D6-CC27-450E-8EC9-94D0ED90CD2D}" destId="{4C84DF8A-F164-49E1-AAAF-6C39E939A721}" srcOrd="1" destOrd="0" presId="urn:microsoft.com/office/officeart/2008/layout/LinedList"/>
    <dgm:cxn modelId="{9D50552E-B567-4025-9E63-872671CDA670}" type="presParOf" srcId="{D8469C76-EF2E-4F73-ABC7-E13D18EB598B}" destId="{47386061-4454-417A-91D5-20D4A036CE14}" srcOrd="4" destOrd="0" presId="urn:microsoft.com/office/officeart/2008/layout/LinedList"/>
    <dgm:cxn modelId="{5AA33DE7-CCB5-4276-A936-F66A6D588BB1}" type="presParOf" srcId="{D8469C76-EF2E-4F73-ABC7-E13D18EB598B}" destId="{36E652FB-A3AD-4015-83B2-9AE0950A6A06}" srcOrd="5" destOrd="0" presId="urn:microsoft.com/office/officeart/2008/layout/LinedList"/>
    <dgm:cxn modelId="{B6B02A97-8B6C-4F43-904A-535BCC82BF32}" type="presParOf" srcId="{36E652FB-A3AD-4015-83B2-9AE0950A6A06}" destId="{053B02E9-9048-4AFC-AEC6-955996B59330}" srcOrd="0" destOrd="0" presId="urn:microsoft.com/office/officeart/2008/layout/LinedList"/>
    <dgm:cxn modelId="{F6FF6D64-18CF-478C-8D3E-4068CC8D0EA5}" type="presParOf" srcId="{36E652FB-A3AD-4015-83B2-9AE0950A6A06}" destId="{66CC8A1D-27EE-44C1-845F-6D03C9F0335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225F2CE-4108-4868-AC62-A7FF7860EA14}" type="doc">
      <dgm:prSet loTypeId="urn:microsoft.com/office/officeart/2005/8/layout/matrix3" loCatId="matrix" qsTypeId="urn:microsoft.com/office/officeart/2005/8/quickstyle/simple4" qsCatId="simple" csTypeId="urn:microsoft.com/office/officeart/2005/8/colors/colorful2" csCatId="colorful"/>
      <dgm:spPr/>
      <dgm:t>
        <a:bodyPr/>
        <a:lstStyle/>
        <a:p>
          <a:endParaRPr lang="en-US"/>
        </a:p>
      </dgm:t>
    </dgm:pt>
    <dgm:pt modelId="{D0C4AFF3-B92C-4FBB-8B0D-7D5859A3B980}">
      <dgm:prSet/>
      <dgm:spPr/>
      <dgm:t>
        <a:bodyPr/>
        <a:lstStyle/>
        <a:p>
          <a:r>
            <a:rPr lang="en-US"/>
            <a:t>• Improved care quality and safety.</a:t>
          </a:r>
        </a:p>
      </dgm:t>
    </dgm:pt>
    <dgm:pt modelId="{77AD3CD6-9C6D-4646-AD3B-B0CCF9AFEA59}" type="parTrans" cxnId="{0B23513F-0CC9-4437-8508-3C53ECAB5573}">
      <dgm:prSet/>
      <dgm:spPr/>
      <dgm:t>
        <a:bodyPr/>
        <a:lstStyle/>
        <a:p>
          <a:endParaRPr lang="en-US"/>
        </a:p>
      </dgm:t>
    </dgm:pt>
    <dgm:pt modelId="{AD2CB7A1-D031-42A6-B3CD-A00B20290562}" type="sibTrans" cxnId="{0B23513F-0CC9-4437-8508-3C53ECAB5573}">
      <dgm:prSet/>
      <dgm:spPr/>
      <dgm:t>
        <a:bodyPr/>
        <a:lstStyle/>
        <a:p>
          <a:endParaRPr lang="en-US"/>
        </a:p>
      </dgm:t>
    </dgm:pt>
    <dgm:pt modelId="{12E8CC73-EEC8-4F8B-957E-511881B38610}">
      <dgm:prSet/>
      <dgm:spPr/>
      <dgm:t>
        <a:bodyPr/>
        <a:lstStyle/>
        <a:p>
          <a:r>
            <a:rPr lang="en-US"/>
            <a:t>• Reduced costs and paperwork.</a:t>
          </a:r>
        </a:p>
      </dgm:t>
    </dgm:pt>
    <dgm:pt modelId="{3A809ED7-0A03-425A-A1F9-B18A3CFDAF21}" type="parTrans" cxnId="{4544C2E4-0A06-43D8-9E88-2BD2B6BF07D2}">
      <dgm:prSet/>
      <dgm:spPr/>
      <dgm:t>
        <a:bodyPr/>
        <a:lstStyle/>
        <a:p>
          <a:endParaRPr lang="en-US"/>
        </a:p>
      </dgm:t>
    </dgm:pt>
    <dgm:pt modelId="{22B62EE5-3C3C-46C0-9A14-55AD68BF3677}" type="sibTrans" cxnId="{4544C2E4-0A06-43D8-9E88-2BD2B6BF07D2}">
      <dgm:prSet/>
      <dgm:spPr/>
      <dgm:t>
        <a:bodyPr/>
        <a:lstStyle/>
        <a:p>
          <a:endParaRPr lang="en-US"/>
        </a:p>
      </dgm:t>
    </dgm:pt>
    <dgm:pt modelId="{C8D3ED19-A8CE-486E-AF0F-6748EA9A1D69}">
      <dgm:prSet/>
      <dgm:spPr/>
      <dgm:t>
        <a:bodyPr/>
        <a:lstStyle/>
        <a:p>
          <a:r>
            <a:rPr lang="en-US"/>
            <a:t>• Greater access for remote communities.</a:t>
          </a:r>
        </a:p>
      </dgm:t>
    </dgm:pt>
    <dgm:pt modelId="{41EBF840-6CAF-4814-8DAD-024D16998083}" type="parTrans" cxnId="{D65C577E-9758-4011-B661-B5B56A91049A}">
      <dgm:prSet/>
      <dgm:spPr/>
      <dgm:t>
        <a:bodyPr/>
        <a:lstStyle/>
        <a:p>
          <a:endParaRPr lang="en-US"/>
        </a:p>
      </dgm:t>
    </dgm:pt>
    <dgm:pt modelId="{85921CC9-1FDF-49ED-BF64-D39A9B65C28F}" type="sibTrans" cxnId="{D65C577E-9758-4011-B661-B5B56A91049A}">
      <dgm:prSet/>
      <dgm:spPr/>
      <dgm:t>
        <a:bodyPr/>
        <a:lstStyle/>
        <a:p>
          <a:endParaRPr lang="en-US"/>
        </a:p>
      </dgm:t>
    </dgm:pt>
    <dgm:pt modelId="{390B070B-C1BE-44BE-BD3B-A6D3AB7C9314}">
      <dgm:prSet/>
      <dgm:spPr/>
      <dgm:t>
        <a:bodyPr/>
        <a:lstStyle/>
        <a:p>
          <a:r>
            <a:rPr lang="en-US"/>
            <a:t>• Personalized and predictive healthcare solutions.</a:t>
          </a:r>
        </a:p>
      </dgm:t>
    </dgm:pt>
    <dgm:pt modelId="{4F2192A4-85F8-4806-9084-684A5F66A730}" type="parTrans" cxnId="{3931F652-B6A3-462B-9168-3481E7E093B1}">
      <dgm:prSet/>
      <dgm:spPr/>
      <dgm:t>
        <a:bodyPr/>
        <a:lstStyle/>
        <a:p>
          <a:endParaRPr lang="en-US"/>
        </a:p>
      </dgm:t>
    </dgm:pt>
    <dgm:pt modelId="{5EAE7776-63E7-49CD-8AAA-56038A692E5B}" type="sibTrans" cxnId="{3931F652-B6A3-462B-9168-3481E7E093B1}">
      <dgm:prSet/>
      <dgm:spPr/>
      <dgm:t>
        <a:bodyPr/>
        <a:lstStyle/>
        <a:p>
          <a:endParaRPr lang="en-US"/>
        </a:p>
      </dgm:t>
    </dgm:pt>
    <dgm:pt modelId="{B7D3506F-7011-4C3D-AB49-9DA8519B5634}" type="pres">
      <dgm:prSet presAssocID="{D225F2CE-4108-4868-AC62-A7FF7860EA14}" presName="matrix" presStyleCnt="0">
        <dgm:presLayoutVars>
          <dgm:chMax val="1"/>
          <dgm:dir/>
          <dgm:resizeHandles val="exact"/>
        </dgm:presLayoutVars>
      </dgm:prSet>
      <dgm:spPr/>
    </dgm:pt>
    <dgm:pt modelId="{6786AEF8-8F52-4EBD-A1B6-55601FC3EAE6}" type="pres">
      <dgm:prSet presAssocID="{D225F2CE-4108-4868-AC62-A7FF7860EA14}" presName="diamond" presStyleLbl="bgShp" presStyleIdx="0" presStyleCnt="1"/>
      <dgm:spPr/>
    </dgm:pt>
    <dgm:pt modelId="{3EA64058-3192-4FC2-AC58-48B4AD4002E9}" type="pres">
      <dgm:prSet presAssocID="{D225F2CE-4108-4868-AC62-A7FF7860EA14}" presName="quad1" presStyleLbl="node1" presStyleIdx="0" presStyleCnt="4">
        <dgm:presLayoutVars>
          <dgm:chMax val="0"/>
          <dgm:chPref val="0"/>
          <dgm:bulletEnabled val="1"/>
        </dgm:presLayoutVars>
      </dgm:prSet>
      <dgm:spPr/>
    </dgm:pt>
    <dgm:pt modelId="{9BB3B018-A2D1-45FD-BACE-25E3E8E59E95}" type="pres">
      <dgm:prSet presAssocID="{D225F2CE-4108-4868-AC62-A7FF7860EA14}" presName="quad2" presStyleLbl="node1" presStyleIdx="1" presStyleCnt="4">
        <dgm:presLayoutVars>
          <dgm:chMax val="0"/>
          <dgm:chPref val="0"/>
          <dgm:bulletEnabled val="1"/>
        </dgm:presLayoutVars>
      </dgm:prSet>
      <dgm:spPr/>
    </dgm:pt>
    <dgm:pt modelId="{3366687C-DF62-4C73-A251-F97C4CCC444F}" type="pres">
      <dgm:prSet presAssocID="{D225F2CE-4108-4868-AC62-A7FF7860EA14}" presName="quad3" presStyleLbl="node1" presStyleIdx="2" presStyleCnt="4">
        <dgm:presLayoutVars>
          <dgm:chMax val="0"/>
          <dgm:chPref val="0"/>
          <dgm:bulletEnabled val="1"/>
        </dgm:presLayoutVars>
      </dgm:prSet>
      <dgm:spPr/>
    </dgm:pt>
    <dgm:pt modelId="{0BCAECD2-87C2-4C9C-80E7-BC421914D904}" type="pres">
      <dgm:prSet presAssocID="{D225F2CE-4108-4868-AC62-A7FF7860EA14}" presName="quad4" presStyleLbl="node1" presStyleIdx="3" presStyleCnt="4">
        <dgm:presLayoutVars>
          <dgm:chMax val="0"/>
          <dgm:chPref val="0"/>
          <dgm:bulletEnabled val="1"/>
        </dgm:presLayoutVars>
      </dgm:prSet>
      <dgm:spPr/>
    </dgm:pt>
  </dgm:ptLst>
  <dgm:cxnLst>
    <dgm:cxn modelId="{2E24CC39-EEB9-45E5-957B-F00DBD7DF3CD}" type="presOf" srcId="{390B070B-C1BE-44BE-BD3B-A6D3AB7C9314}" destId="{0BCAECD2-87C2-4C9C-80E7-BC421914D904}" srcOrd="0" destOrd="0" presId="urn:microsoft.com/office/officeart/2005/8/layout/matrix3"/>
    <dgm:cxn modelId="{0B23513F-0CC9-4437-8508-3C53ECAB5573}" srcId="{D225F2CE-4108-4868-AC62-A7FF7860EA14}" destId="{D0C4AFF3-B92C-4FBB-8B0D-7D5859A3B980}" srcOrd="0" destOrd="0" parTransId="{77AD3CD6-9C6D-4646-AD3B-B0CCF9AFEA59}" sibTransId="{AD2CB7A1-D031-42A6-B3CD-A00B20290562}"/>
    <dgm:cxn modelId="{4D8A435D-B10D-4800-A153-903A46A40328}" type="presOf" srcId="{12E8CC73-EEC8-4F8B-957E-511881B38610}" destId="{9BB3B018-A2D1-45FD-BACE-25E3E8E59E95}" srcOrd="0" destOrd="0" presId="urn:microsoft.com/office/officeart/2005/8/layout/matrix3"/>
    <dgm:cxn modelId="{3931F652-B6A3-462B-9168-3481E7E093B1}" srcId="{D225F2CE-4108-4868-AC62-A7FF7860EA14}" destId="{390B070B-C1BE-44BE-BD3B-A6D3AB7C9314}" srcOrd="3" destOrd="0" parTransId="{4F2192A4-85F8-4806-9084-684A5F66A730}" sibTransId="{5EAE7776-63E7-49CD-8AAA-56038A692E5B}"/>
    <dgm:cxn modelId="{D65C577E-9758-4011-B661-B5B56A91049A}" srcId="{D225F2CE-4108-4868-AC62-A7FF7860EA14}" destId="{C8D3ED19-A8CE-486E-AF0F-6748EA9A1D69}" srcOrd="2" destOrd="0" parTransId="{41EBF840-6CAF-4814-8DAD-024D16998083}" sibTransId="{85921CC9-1FDF-49ED-BF64-D39A9B65C28F}"/>
    <dgm:cxn modelId="{D575198E-EF83-4652-8D20-8223C7F2DB5F}" type="presOf" srcId="{C8D3ED19-A8CE-486E-AF0F-6748EA9A1D69}" destId="{3366687C-DF62-4C73-A251-F97C4CCC444F}" srcOrd="0" destOrd="0" presId="urn:microsoft.com/office/officeart/2005/8/layout/matrix3"/>
    <dgm:cxn modelId="{60D80BD4-B1F1-4AB6-AB7A-A778BA567086}" type="presOf" srcId="{D0C4AFF3-B92C-4FBB-8B0D-7D5859A3B980}" destId="{3EA64058-3192-4FC2-AC58-48B4AD4002E9}" srcOrd="0" destOrd="0" presId="urn:microsoft.com/office/officeart/2005/8/layout/matrix3"/>
    <dgm:cxn modelId="{4544C2E4-0A06-43D8-9E88-2BD2B6BF07D2}" srcId="{D225F2CE-4108-4868-AC62-A7FF7860EA14}" destId="{12E8CC73-EEC8-4F8B-957E-511881B38610}" srcOrd="1" destOrd="0" parTransId="{3A809ED7-0A03-425A-A1F9-B18A3CFDAF21}" sibTransId="{22B62EE5-3C3C-46C0-9A14-55AD68BF3677}"/>
    <dgm:cxn modelId="{BEB21BFE-234D-454B-8651-BBC71CB8A7DB}" type="presOf" srcId="{D225F2CE-4108-4868-AC62-A7FF7860EA14}" destId="{B7D3506F-7011-4C3D-AB49-9DA8519B5634}" srcOrd="0" destOrd="0" presId="urn:microsoft.com/office/officeart/2005/8/layout/matrix3"/>
    <dgm:cxn modelId="{354E8019-FF9F-457C-809F-14A1D0FC986E}" type="presParOf" srcId="{B7D3506F-7011-4C3D-AB49-9DA8519B5634}" destId="{6786AEF8-8F52-4EBD-A1B6-55601FC3EAE6}" srcOrd="0" destOrd="0" presId="urn:microsoft.com/office/officeart/2005/8/layout/matrix3"/>
    <dgm:cxn modelId="{A00F1A52-748B-4C18-A54D-4A37A711B21E}" type="presParOf" srcId="{B7D3506F-7011-4C3D-AB49-9DA8519B5634}" destId="{3EA64058-3192-4FC2-AC58-48B4AD4002E9}" srcOrd="1" destOrd="0" presId="urn:microsoft.com/office/officeart/2005/8/layout/matrix3"/>
    <dgm:cxn modelId="{B3B0B3DA-C22C-46C8-95E6-331062596C3F}" type="presParOf" srcId="{B7D3506F-7011-4C3D-AB49-9DA8519B5634}" destId="{9BB3B018-A2D1-45FD-BACE-25E3E8E59E95}" srcOrd="2" destOrd="0" presId="urn:microsoft.com/office/officeart/2005/8/layout/matrix3"/>
    <dgm:cxn modelId="{56BE06D2-3134-4710-B645-65A910229F65}" type="presParOf" srcId="{B7D3506F-7011-4C3D-AB49-9DA8519B5634}" destId="{3366687C-DF62-4C73-A251-F97C4CCC444F}" srcOrd="3" destOrd="0" presId="urn:microsoft.com/office/officeart/2005/8/layout/matrix3"/>
    <dgm:cxn modelId="{5767C2F2-8A87-49FD-AB66-D44ACDB2A5C0}" type="presParOf" srcId="{B7D3506F-7011-4C3D-AB49-9DA8519B5634}" destId="{0BCAECD2-87C2-4C9C-80E7-BC421914D904}"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35075F8-73DE-4909-942D-9AD0773BCFB0}"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3808BF16-F031-4D1A-8AE2-D995183A0F8A}">
      <dgm:prSet/>
      <dgm:spPr/>
      <dgm:t>
        <a:bodyPr/>
        <a:lstStyle/>
        <a:p>
          <a:pPr>
            <a:defRPr cap="all"/>
          </a:pPr>
          <a:r>
            <a:rPr lang="en-US"/>
            <a:t>• Data privacy and security.</a:t>
          </a:r>
        </a:p>
      </dgm:t>
    </dgm:pt>
    <dgm:pt modelId="{376907A1-FDD1-4D2E-9508-E9E4EA40CA60}" type="parTrans" cxnId="{85762CDD-35DE-405D-82E4-110C2B91E7A1}">
      <dgm:prSet/>
      <dgm:spPr/>
      <dgm:t>
        <a:bodyPr/>
        <a:lstStyle/>
        <a:p>
          <a:endParaRPr lang="en-US"/>
        </a:p>
      </dgm:t>
    </dgm:pt>
    <dgm:pt modelId="{832DF112-AEC0-4A1B-96A8-3EE5A2CC1384}" type="sibTrans" cxnId="{85762CDD-35DE-405D-82E4-110C2B91E7A1}">
      <dgm:prSet/>
      <dgm:spPr/>
      <dgm:t>
        <a:bodyPr/>
        <a:lstStyle/>
        <a:p>
          <a:endParaRPr lang="en-US"/>
        </a:p>
      </dgm:t>
    </dgm:pt>
    <dgm:pt modelId="{D8A7BCFF-0DCC-4211-B260-05B93B5F1E51}">
      <dgm:prSet/>
      <dgm:spPr/>
      <dgm:t>
        <a:bodyPr/>
        <a:lstStyle/>
        <a:p>
          <a:pPr>
            <a:defRPr cap="all"/>
          </a:pPr>
          <a:r>
            <a:rPr lang="en-US"/>
            <a:t>• Interoperability issues between systems.</a:t>
          </a:r>
        </a:p>
      </dgm:t>
    </dgm:pt>
    <dgm:pt modelId="{7FEA8177-88D5-43D8-B492-775A162285A8}" type="parTrans" cxnId="{E8B3D18D-EC6E-4749-B501-0AAA7E6B1408}">
      <dgm:prSet/>
      <dgm:spPr/>
      <dgm:t>
        <a:bodyPr/>
        <a:lstStyle/>
        <a:p>
          <a:endParaRPr lang="en-US"/>
        </a:p>
      </dgm:t>
    </dgm:pt>
    <dgm:pt modelId="{A4E03934-2805-4D39-9979-7CD2FD1B0F7A}" type="sibTrans" cxnId="{E8B3D18D-EC6E-4749-B501-0AAA7E6B1408}">
      <dgm:prSet/>
      <dgm:spPr/>
      <dgm:t>
        <a:bodyPr/>
        <a:lstStyle/>
        <a:p>
          <a:endParaRPr lang="en-US"/>
        </a:p>
      </dgm:t>
    </dgm:pt>
    <dgm:pt modelId="{9F47D4C8-D88D-478C-B789-8CD458965685}">
      <dgm:prSet/>
      <dgm:spPr/>
      <dgm:t>
        <a:bodyPr/>
        <a:lstStyle/>
        <a:p>
          <a:pPr>
            <a:defRPr cap="all"/>
          </a:pPr>
          <a:r>
            <a:rPr lang="en-US"/>
            <a:t>• High costs and resistance to change.</a:t>
          </a:r>
        </a:p>
      </dgm:t>
    </dgm:pt>
    <dgm:pt modelId="{2A192D35-2B60-42BF-B313-63726B6D86D8}" type="parTrans" cxnId="{D5B0E3D7-2E68-4251-9585-E0C454148A2D}">
      <dgm:prSet/>
      <dgm:spPr/>
      <dgm:t>
        <a:bodyPr/>
        <a:lstStyle/>
        <a:p>
          <a:endParaRPr lang="en-US"/>
        </a:p>
      </dgm:t>
    </dgm:pt>
    <dgm:pt modelId="{9755A3B4-BFD8-4284-B41F-A5047A89DA73}" type="sibTrans" cxnId="{D5B0E3D7-2E68-4251-9585-E0C454148A2D}">
      <dgm:prSet/>
      <dgm:spPr/>
      <dgm:t>
        <a:bodyPr/>
        <a:lstStyle/>
        <a:p>
          <a:endParaRPr lang="en-US"/>
        </a:p>
      </dgm:t>
    </dgm:pt>
    <dgm:pt modelId="{CA3C1111-C9CB-4403-B38D-5CBEFD402F7F}">
      <dgm:prSet/>
      <dgm:spPr/>
      <dgm:t>
        <a:bodyPr/>
        <a:lstStyle/>
        <a:p>
          <a:pPr>
            <a:defRPr cap="all"/>
          </a:pPr>
          <a:r>
            <a:rPr lang="en-US"/>
            <a:t>• Ethical concerns with AI recommendations.</a:t>
          </a:r>
        </a:p>
      </dgm:t>
    </dgm:pt>
    <dgm:pt modelId="{32336F28-C119-4760-9165-FA9D8EC8680E}" type="parTrans" cxnId="{436CB30F-07E1-4E42-A7DF-7B0F1757FF8E}">
      <dgm:prSet/>
      <dgm:spPr/>
      <dgm:t>
        <a:bodyPr/>
        <a:lstStyle/>
        <a:p>
          <a:endParaRPr lang="en-US"/>
        </a:p>
      </dgm:t>
    </dgm:pt>
    <dgm:pt modelId="{A93C54E8-72B8-4134-8F30-0FCB41526389}" type="sibTrans" cxnId="{436CB30F-07E1-4E42-A7DF-7B0F1757FF8E}">
      <dgm:prSet/>
      <dgm:spPr/>
      <dgm:t>
        <a:bodyPr/>
        <a:lstStyle/>
        <a:p>
          <a:endParaRPr lang="en-US"/>
        </a:p>
      </dgm:t>
    </dgm:pt>
    <dgm:pt modelId="{AB91A226-415C-4876-97DC-843989922B5D}" type="pres">
      <dgm:prSet presAssocID="{835075F8-73DE-4909-942D-9AD0773BCFB0}" presName="root" presStyleCnt="0">
        <dgm:presLayoutVars>
          <dgm:dir/>
          <dgm:resizeHandles val="exact"/>
        </dgm:presLayoutVars>
      </dgm:prSet>
      <dgm:spPr/>
    </dgm:pt>
    <dgm:pt modelId="{5B6B1370-2F68-453C-A52E-6E28ACB1DACA}" type="pres">
      <dgm:prSet presAssocID="{3808BF16-F031-4D1A-8AE2-D995183A0F8A}" presName="compNode" presStyleCnt="0"/>
      <dgm:spPr/>
    </dgm:pt>
    <dgm:pt modelId="{73498785-1852-4E55-8EA4-D2D817BB2AA7}" type="pres">
      <dgm:prSet presAssocID="{3808BF16-F031-4D1A-8AE2-D995183A0F8A}" presName="iconBgRect" presStyleLbl="bgShp" presStyleIdx="0" presStyleCnt="4"/>
      <dgm:spPr>
        <a:prstGeom prst="round2DiagRect">
          <a:avLst>
            <a:gd name="adj1" fmla="val 29727"/>
            <a:gd name="adj2" fmla="val 0"/>
          </a:avLst>
        </a:prstGeom>
      </dgm:spPr>
    </dgm:pt>
    <dgm:pt modelId="{F06EB090-C422-44F3-83DE-999997092881}" type="pres">
      <dgm:prSet presAssocID="{3808BF16-F031-4D1A-8AE2-D995183A0F8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ecurity Camera Sign"/>
        </a:ext>
      </dgm:extLst>
    </dgm:pt>
    <dgm:pt modelId="{F3652332-3C50-40AF-8C20-B31E7E4CFC3F}" type="pres">
      <dgm:prSet presAssocID="{3808BF16-F031-4D1A-8AE2-D995183A0F8A}" presName="spaceRect" presStyleCnt="0"/>
      <dgm:spPr/>
    </dgm:pt>
    <dgm:pt modelId="{0FE5EEBA-44F0-43A2-80BD-44474268D121}" type="pres">
      <dgm:prSet presAssocID="{3808BF16-F031-4D1A-8AE2-D995183A0F8A}" presName="textRect" presStyleLbl="revTx" presStyleIdx="0" presStyleCnt="4">
        <dgm:presLayoutVars>
          <dgm:chMax val="1"/>
          <dgm:chPref val="1"/>
        </dgm:presLayoutVars>
      </dgm:prSet>
      <dgm:spPr/>
    </dgm:pt>
    <dgm:pt modelId="{2A59B374-F158-4624-A251-60422624357D}" type="pres">
      <dgm:prSet presAssocID="{832DF112-AEC0-4A1B-96A8-3EE5A2CC1384}" presName="sibTrans" presStyleCnt="0"/>
      <dgm:spPr/>
    </dgm:pt>
    <dgm:pt modelId="{98C33791-3CB4-45F7-AB8A-5F48E8B58420}" type="pres">
      <dgm:prSet presAssocID="{D8A7BCFF-0DCC-4211-B260-05B93B5F1E51}" presName="compNode" presStyleCnt="0"/>
      <dgm:spPr/>
    </dgm:pt>
    <dgm:pt modelId="{3EFC01A1-BD52-4D78-926F-A85B3C918E58}" type="pres">
      <dgm:prSet presAssocID="{D8A7BCFF-0DCC-4211-B260-05B93B5F1E51}" presName="iconBgRect" presStyleLbl="bgShp" presStyleIdx="1" presStyleCnt="4"/>
      <dgm:spPr>
        <a:prstGeom prst="round2DiagRect">
          <a:avLst>
            <a:gd name="adj1" fmla="val 29727"/>
            <a:gd name="adj2" fmla="val 0"/>
          </a:avLst>
        </a:prstGeom>
      </dgm:spPr>
    </dgm:pt>
    <dgm:pt modelId="{12F2E6A5-9CA9-44DD-9053-331A7A1B546E}" type="pres">
      <dgm:prSet presAssocID="{D8A7BCFF-0DCC-4211-B260-05B93B5F1E5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22B1645E-3538-4658-8E05-EDF7887D1884}" type="pres">
      <dgm:prSet presAssocID="{D8A7BCFF-0DCC-4211-B260-05B93B5F1E51}" presName="spaceRect" presStyleCnt="0"/>
      <dgm:spPr/>
    </dgm:pt>
    <dgm:pt modelId="{E301142C-88C3-4AFC-967E-C41A156D18A7}" type="pres">
      <dgm:prSet presAssocID="{D8A7BCFF-0DCC-4211-B260-05B93B5F1E51}" presName="textRect" presStyleLbl="revTx" presStyleIdx="1" presStyleCnt="4">
        <dgm:presLayoutVars>
          <dgm:chMax val="1"/>
          <dgm:chPref val="1"/>
        </dgm:presLayoutVars>
      </dgm:prSet>
      <dgm:spPr/>
    </dgm:pt>
    <dgm:pt modelId="{BC4643AC-BEC5-4329-82E5-B005B48061E9}" type="pres">
      <dgm:prSet presAssocID="{A4E03934-2805-4D39-9979-7CD2FD1B0F7A}" presName="sibTrans" presStyleCnt="0"/>
      <dgm:spPr/>
    </dgm:pt>
    <dgm:pt modelId="{6A97C3D6-9547-4294-8043-1506D48A2C5E}" type="pres">
      <dgm:prSet presAssocID="{9F47D4C8-D88D-478C-B789-8CD458965685}" presName="compNode" presStyleCnt="0"/>
      <dgm:spPr/>
    </dgm:pt>
    <dgm:pt modelId="{B3379D49-07C8-4111-A480-46DAF0D9E48D}" type="pres">
      <dgm:prSet presAssocID="{9F47D4C8-D88D-478C-B789-8CD458965685}" presName="iconBgRect" presStyleLbl="bgShp" presStyleIdx="2" presStyleCnt="4"/>
      <dgm:spPr>
        <a:prstGeom prst="round2DiagRect">
          <a:avLst>
            <a:gd name="adj1" fmla="val 29727"/>
            <a:gd name="adj2" fmla="val 0"/>
          </a:avLst>
        </a:prstGeom>
      </dgm:spPr>
    </dgm:pt>
    <dgm:pt modelId="{80817253-C2A8-4F7E-BE3F-CD735BD0D6DB}" type="pres">
      <dgm:prSet presAssocID="{9F47D4C8-D88D-478C-B789-8CD45896568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inimize"/>
        </a:ext>
      </dgm:extLst>
    </dgm:pt>
    <dgm:pt modelId="{B7A8B230-DE29-41B3-95CF-4FDA37C4A897}" type="pres">
      <dgm:prSet presAssocID="{9F47D4C8-D88D-478C-B789-8CD458965685}" presName="spaceRect" presStyleCnt="0"/>
      <dgm:spPr/>
    </dgm:pt>
    <dgm:pt modelId="{8E66E91A-F35D-4E6D-ADCA-DD535D54EA03}" type="pres">
      <dgm:prSet presAssocID="{9F47D4C8-D88D-478C-B789-8CD458965685}" presName="textRect" presStyleLbl="revTx" presStyleIdx="2" presStyleCnt="4">
        <dgm:presLayoutVars>
          <dgm:chMax val="1"/>
          <dgm:chPref val="1"/>
        </dgm:presLayoutVars>
      </dgm:prSet>
      <dgm:spPr/>
    </dgm:pt>
    <dgm:pt modelId="{EF2A4BF2-7E77-44B8-B3ED-A929C02F4C70}" type="pres">
      <dgm:prSet presAssocID="{9755A3B4-BFD8-4284-B41F-A5047A89DA73}" presName="sibTrans" presStyleCnt="0"/>
      <dgm:spPr/>
    </dgm:pt>
    <dgm:pt modelId="{C8BFBD24-05B9-4B92-9A4A-4F8DB21C2317}" type="pres">
      <dgm:prSet presAssocID="{CA3C1111-C9CB-4403-B38D-5CBEFD402F7F}" presName="compNode" presStyleCnt="0"/>
      <dgm:spPr/>
    </dgm:pt>
    <dgm:pt modelId="{342C6891-9A14-4613-A0E3-C0419E9B590D}" type="pres">
      <dgm:prSet presAssocID="{CA3C1111-C9CB-4403-B38D-5CBEFD402F7F}" presName="iconBgRect" presStyleLbl="bgShp" presStyleIdx="3" presStyleCnt="4"/>
      <dgm:spPr>
        <a:prstGeom prst="round2DiagRect">
          <a:avLst>
            <a:gd name="adj1" fmla="val 29727"/>
            <a:gd name="adj2" fmla="val 0"/>
          </a:avLst>
        </a:prstGeom>
      </dgm:spPr>
    </dgm:pt>
    <dgm:pt modelId="{1A349204-1A8F-4A5D-B320-C32F567ED2CF}" type="pres">
      <dgm:prSet presAssocID="{CA3C1111-C9CB-4403-B38D-5CBEFD402F7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erson with Idea"/>
        </a:ext>
      </dgm:extLst>
    </dgm:pt>
    <dgm:pt modelId="{37B13F02-984F-4205-BCA8-0687EFAD1A58}" type="pres">
      <dgm:prSet presAssocID="{CA3C1111-C9CB-4403-B38D-5CBEFD402F7F}" presName="spaceRect" presStyleCnt="0"/>
      <dgm:spPr/>
    </dgm:pt>
    <dgm:pt modelId="{F9B61F8D-423C-4945-AA5F-D8DFDB401F09}" type="pres">
      <dgm:prSet presAssocID="{CA3C1111-C9CB-4403-B38D-5CBEFD402F7F}" presName="textRect" presStyleLbl="revTx" presStyleIdx="3" presStyleCnt="4">
        <dgm:presLayoutVars>
          <dgm:chMax val="1"/>
          <dgm:chPref val="1"/>
        </dgm:presLayoutVars>
      </dgm:prSet>
      <dgm:spPr/>
    </dgm:pt>
  </dgm:ptLst>
  <dgm:cxnLst>
    <dgm:cxn modelId="{436CB30F-07E1-4E42-A7DF-7B0F1757FF8E}" srcId="{835075F8-73DE-4909-942D-9AD0773BCFB0}" destId="{CA3C1111-C9CB-4403-B38D-5CBEFD402F7F}" srcOrd="3" destOrd="0" parTransId="{32336F28-C119-4760-9165-FA9D8EC8680E}" sibTransId="{A93C54E8-72B8-4134-8F30-0FCB41526389}"/>
    <dgm:cxn modelId="{41598318-E952-4C95-B690-7012F2873F6F}" type="presOf" srcId="{835075F8-73DE-4909-942D-9AD0773BCFB0}" destId="{AB91A226-415C-4876-97DC-843989922B5D}" srcOrd="0" destOrd="0" presId="urn:microsoft.com/office/officeart/2018/5/layout/IconLeafLabelList"/>
    <dgm:cxn modelId="{1C1C3670-F90C-4488-8762-33E25C0EFC37}" type="presOf" srcId="{3808BF16-F031-4D1A-8AE2-D995183A0F8A}" destId="{0FE5EEBA-44F0-43A2-80BD-44474268D121}" srcOrd="0" destOrd="0" presId="urn:microsoft.com/office/officeart/2018/5/layout/IconLeafLabelList"/>
    <dgm:cxn modelId="{EB14917E-A555-4B6E-A17C-DFB47038B6A4}" type="presOf" srcId="{CA3C1111-C9CB-4403-B38D-5CBEFD402F7F}" destId="{F9B61F8D-423C-4945-AA5F-D8DFDB401F09}" srcOrd="0" destOrd="0" presId="urn:microsoft.com/office/officeart/2018/5/layout/IconLeafLabelList"/>
    <dgm:cxn modelId="{E8B3D18D-EC6E-4749-B501-0AAA7E6B1408}" srcId="{835075F8-73DE-4909-942D-9AD0773BCFB0}" destId="{D8A7BCFF-0DCC-4211-B260-05B93B5F1E51}" srcOrd="1" destOrd="0" parTransId="{7FEA8177-88D5-43D8-B492-775A162285A8}" sibTransId="{A4E03934-2805-4D39-9979-7CD2FD1B0F7A}"/>
    <dgm:cxn modelId="{A5EDF7A7-2B1A-4447-99D0-6C6636B1F06E}" type="presOf" srcId="{D8A7BCFF-0DCC-4211-B260-05B93B5F1E51}" destId="{E301142C-88C3-4AFC-967E-C41A156D18A7}" srcOrd="0" destOrd="0" presId="urn:microsoft.com/office/officeart/2018/5/layout/IconLeafLabelList"/>
    <dgm:cxn modelId="{4227F9C4-E475-4DEB-A6C0-71A282DF7CC4}" type="presOf" srcId="{9F47D4C8-D88D-478C-B789-8CD458965685}" destId="{8E66E91A-F35D-4E6D-ADCA-DD535D54EA03}" srcOrd="0" destOrd="0" presId="urn:microsoft.com/office/officeart/2018/5/layout/IconLeafLabelList"/>
    <dgm:cxn modelId="{D5B0E3D7-2E68-4251-9585-E0C454148A2D}" srcId="{835075F8-73DE-4909-942D-9AD0773BCFB0}" destId="{9F47D4C8-D88D-478C-B789-8CD458965685}" srcOrd="2" destOrd="0" parTransId="{2A192D35-2B60-42BF-B313-63726B6D86D8}" sibTransId="{9755A3B4-BFD8-4284-B41F-A5047A89DA73}"/>
    <dgm:cxn modelId="{85762CDD-35DE-405D-82E4-110C2B91E7A1}" srcId="{835075F8-73DE-4909-942D-9AD0773BCFB0}" destId="{3808BF16-F031-4D1A-8AE2-D995183A0F8A}" srcOrd="0" destOrd="0" parTransId="{376907A1-FDD1-4D2E-9508-E9E4EA40CA60}" sibTransId="{832DF112-AEC0-4A1B-96A8-3EE5A2CC1384}"/>
    <dgm:cxn modelId="{4F626505-655D-4396-AAE6-B64370CA4341}" type="presParOf" srcId="{AB91A226-415C-4876-97DC-843989922B5D}" destId="{5B6B1370-2F68-453C-A52E-6E28ACB1DACA}" srcOrd="0" destOrd="0" presId="urn:microsoft.com/office/officeart/2018/5/layout/IconLeafLabelList"/>
    <dgm:cxn modelId="{E7E51703-C9C2-4D5D-83DF-810088F4CE72}" type="presParOf" srcId="{5B6B1370-2F68-453C-A52E-6E28ACB1DACA}" destId="{73498785-1852-4E55-8EA4-D2D817BB2AA7}" srcOrd="0" destOrd="0" presId="urn:microsoft.com/office/officeart/2018/5/layout/IconLeafLabelList"/>
    <dgm:cxn modelId="{769810B4-B381-4E4B-89D8-BCC1E3EB0A16}" type="presParOf" srcId="{5B6B1370-2F68-453C-A52E-6E28ACB1DACA}" destId="{F06EB090-C422-44F3-83DE-999997092881}" srcOrd="1" destOrd="0" presId="urn:microsoft.com/office/officeart/2018/5/layout/IconLeafLabelList"/>
    <dgm:cxn modelId="{09450988-EDF8-49DD-B26D-3F95F975127F}" type="presParOf" srcId="{5B6B1370-2F68-453C-A52E-6E28ACB1DACA}" destId="{F3652332-3C50-40AF-8C20-B31E7E4CFC3F}" srcOrd="2" destOrd="0" presId="urn:microsoft.com/office/officeart/2018/5/layout/IconLeafLabelList"/>
    <dgm:cxn modelId="{6673B4F6-79ED-4A31-8D61-CC5FD82948F6}" type="presParOf" srcId="{5B6B1370-2F68-453C-A52E-6E28ACB1DACA}" destId="{0FE5EEBA-44F0-43A2-80BD-44474268D121}" srcOrd="3" destOrd="0" presId="urn:microsoft.com/office/officeart/2018/5/layout/IconLeafLabelList"/>
    <dgm:cxn modelId="{5FEB2532-ECDF-4DC4-91AF-137256C19156}" type="presParOf" srcId="{AB91A226-415C-4876-97DC-843989922B5D}" destId="{2A59B374-F158-4624-A251-60422624357D}" srcOrd="1" destOrd="0" presId="urn:microsoft.com/office/officeart/2018/5/layout/IconLeafLabelList"/>
    <dgm:cxn modelId="{F5BC0B63-B16B-4092-B488-A0CC7F5C53AF}" type="presParOf" srcId="{AB91A226-415C-4876-97DC-843989922B5D}" destId="{98C33791-3CB4-45F7-AB8A-5F48E8B58420}" srcOrd="2" destOrd="0" presId="urn:microsoft.com/office/officeart/2018/5/layout/IconLeafLabelList"/>
    <dgm:cxn modelId="{9BCF0AC2-1EE9-4256-8EEA-0F6106BC017F}" type="presParOf" srcId="{98C33791-3CB4-45F7-AB8A-5F48E8B58420}" destId="{3EFC01A1-BD52-4D78-926F-A85B3C918E58}" srcOrd="0" destOrd="0" presId="urn:microsoft.com/office/officeart/2018/5/layout/IconLeafLabelList"/>
    <dgm:cxn modelId="{35D32F0A-9303-41B6-A9BA-77F8891473FC}" type="presParOf" srcId="{98C33791-3CB4-45F7-AB8A-5F48E8B58420}" destId="{12F2E6A5-9CA9-44DD-9053-331A7A1B546E}" srcOrd="1" destOrd="0" presId="urn:microsoft.com/office/officeart/2018/5/layout/IconLeafLabelList"/>
    <dgm:cxn modelId="{7C4E73E5-64CC-431A-A2D2-47A69F6FA6C8}" type="presParOf" srcId="{98C33791-3CB4-45F7-AB8A-5F48E8B58420}" destId="{22B1645E-3538-4658-8E05-EDF7887D1884}" srcOrd="2" destOrd="0" presId="urn:microsoft.com/office/officeart/2018/5/layout/IconLeafLabelList"/>
    <dgm:cxn modelId="{F4443A6D-87FC-46B3-982D-732001646C22}" type="presParOf" srcId="{98C33791-3CB4-45F7-AB8A-5F48E8B58420}" destId="{E301142C-88C3-4AFC-967E-C41A156D18A7}" srcOrd="3" destOrd="0" presId="urn:microsoft.com/office/officeart/2018/5/layout/IconLeafLabelList"/>
    <dgm:cxn modelId="{2DFAE6D6-4964-495F-8C5F-4252AD6663E3}" type="presParOf" srcId="{AB91A226-415C-4876-97DC-843989922B5D}" destId="{BC4643AC-BEC5-4329-82E5-B005B48061E9}" srcOrd="3" destOrd="0" presId="urn:microsoft.com/office/officeart/2018/5/layout/IconLeafLabelList"/>
    <dgm:cxn modelId="{F4306C95-F69D-4BDF-B6F7-D68106F72F34}" type="presParOf" srcId="{AB91A226-415C-4876-97DC-843989922B5D}" destId="{6A97C3D6-9547-4294-8043-1506D48A2C5E}" srcOrd="4" destOrd="0" presId="urn:microsoft.com/office/officeart/2018/5/layout/IconLeafLabelList"/>
    <dgm:cxn modelId="{ED556A91-F1FA-463B-A91E-AFD23C00239C}" type="presParOf" srcId="{6A97C3D6-9547-4294-8043-1506D48A2C5E}" destId="{B3379D49-07C8-4111-A480-46DAF0D9E48D}" srcOrd="0" destOrd="0" presId="urn:microsoft.com/office/officeart/2018/5/layout/IconLeafLabelList"/>
    <dgm:cxn modelId="{D0849A2C-F47B-49AD-AA17-401E5889B896}" type="presParOf" srcId="{6A97C3D6-9547-4294-8043-1506D48A2C5E}" destId="{80817253-C2A8-4F7E-BE3F-CD735BD0D6DB}" srcOrd="1" destOrd="0" presId="urn:microsoft.com/office/officeart/2018/5/layout/IconLeafLabelList"/>
    <dgm:cxn modelId="{949B8177-AEC7-413E-85C0-76DB2B6F0255}" type="presParOf" srcId="{6A97C3D6-9547-4294-8043-1506D48A2C5E}" destId="{B7A8B230-DE29-41B3-95CF-4FDA37C4A897}" srcOrd="2" destOrd="0" presId="urn:microsoft.com/office/officeart/2018/5/layout/IconLeafLabelList"/>
    <dgm:cxn modelId="{634494F6-1EA2-432B-BAFE-426A186A37BC}" type="presParOf" srcId="{6A97C3D6-9547-4294-8043-1506D48A2C5E}" destId="{8E66E91A-F35D-4E6D-ADCA-DD535D54EA03}" srcOrd="3" destOrd="0" presId="urn:microsoft.com/office/officeart/2018/5/layout/IconLeafLabelList"/>
    <dgm:cxn modelId="{6595FD1C-9FBB-4A46-94A5-9996124C919D}" type="presParOf" srcId="{AB91A226-415C-4876-97DC-843989922B5D}" destId="{EF2A4BF2-7E77-44B8-B3ED-A929C02F4C70}" srcOrd="5" destOrd="0" presId="urn:microsoft.com/office/officeart/2018/5/layout/IconLeafLabelList"/>
    <dgm:cxn modelId="{7F8E847E-BC02-48FF-993F-C3DF16AB52F4}" type="presParOf" srcId="{AB91A226-415C-4876-97DC-843989922B5D}" destId="{C8BFBD24-05B9-4B92-9A4A-4F8DB21C2317}" srcOrd="6" destOrd="0" presId="urn:microsoft.com/office/officeart/2018/5/layout/IconLeafLabelList"/>
    <dgm:cxn modelId="{329AFCAA-0F67-4556-8BDD-D90571D61AF6}" type="presParOf" srcId="{C8BFBD24-05B9-4B92-9A4A-4F8DB21C2317}" destId="{342C6891-9A14-4613-A0E3-C0419E9B590D}" srcOrd="0" destOrd="0" presId="urn:microsoft.com/office/officeart/2018/5/layout/IconLeafLabelList"/>
    <dgm:cxn modelId="{47A86A56-9403-4BF8-B54A-349DDC733680}" type="presParOf" srcId="{C8BFBD24-05B9-4B92-9A4A-4F8DB21C2317}" destId="{1A349204-1A8F-4A5D-B320-C32F567ED2CF}" srcOrd="1" destOrd="0" presId="urn:microsoft.com/office/officeart/2018/5/layout/IconLeafLabelList"/>
    <dgm:cxn modelId="{20AEDA71-A13D-487A-A786-E80A2C069E91}" type="presParOf" srcId="{C8BFBD24-05B9-4B92-9A4A-4F8DB21C2317}" destId="{37B13F02-984F-4205-BCA8-0687EFAD1A58}" srcOrd="2" destOrd="0" presId="urn:microsoft.com/office/officeart/2018/5/layout/IconLeafLabelList"/>
    <dgm:cxn modelId="{38012CAB-AC55-4799-84B2-515373FD1A8C}" type="presParOf" srcId="{C8BFBD24-05B9-4B92-9A4A-4F8DB21C2317}" destId="{F9B61F8D-423C-4945-AA5F-D8DFDB401F09}"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627FB86-85E2-460E-B043-4E1F509B43B9}"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E00B797E-1D62-49C4-AEC2-81AAB9437E00}">
      <dgm:prSet/>
      <dgm:spPr/>
      <dgm:t>
        <a:bodyPr/>
        <a:lstStyle/>
        <a:p>
          <a:pPr>
            <a:defRPr cap="all"/>
          </a:pPr>
          <a:r>
            <a:rPr lang="en-US"/>
            <a:t>• IoT and genomics for precision medicine.</a:t>
          </a:r>
        </a:p>
      </dgm:t>
    </dgm:pt>
    <dgm:pt modelId="{BBB52C26-5F6F-474B-BBE1-EEA703063689}" type="parTrans" cxnId="{49DB9399-ADC9-41F7-84C5-5705A73C8F82}">
      <dgm:prSet/>
      <dgm:spPr/>
      <dgm:t>
        <a:bodyPr/>
        <a:lstStyle/>
        <a:p>
          <a:endParaRPr lang="en-US"/>
        </a:p>
      </dgm:t>
    </dgm:pt>
    <dgm:pt modelId="{04C0032F-54D9-4165-8784-3F1F8AD8310E}" type="sibTrans" cxnId="{49DB9399-ADC9-41F7-84C5-5705A73C8F82}">
      <dgm:prSet/>
      <dgm:spPr/>
      <dgm:t>
        <a:bodyPr/>
        <a:lstStyle/>
        <a:p>
          <a:endParaRPr lang="en-US"/>
        </a:p>
      </dgm:t>
    </dgm:pt>
    <dgm:pt modelId="{57C229AA-2509-4301-B3F7-CE4B0FBE1664}">
      <dgm:prSet/>
      <dgm:spPr/>
      <dgm:t>
        <a:bodyPr/>
        <a:lstStyle/>
        <a:p>
          <a:pPr>
            <a:defRPr cap="all"/>
          </a:pPr>
          <a:r>
            <a:rPr lang="en-US"/>
            <a:t>• Augmented/Virtual Reality for clinical training and monitoring.</a:t>
          </a:r>
        </a:p>
      </dgm:t>
    </dgm:pt>
    <dgm:pt modelId="{ABAB5F6D-A9DE-4475-B4C3-34D53451A403}" type="parTrans" cxnId="{1C78049E-FC86-4A99-80E6-4002DD5EC15D}">
      <dgm:prSet/>
      <dgm:spPr/>
      <dgm:t>
        <a:bodyPr/>
        <a:lstStyle/>
        <a:p>
          <a:endParaRPr lang="en-US"/>
        </a:p>
      </dgm:t>
    </dgm:pt>
    <dgm:pt modelId="{1D393A97-EF26-4282-99D8-4925AF177C50}" type="sibTrans" cxnId="{1C78049E-FC86-4A99-80E6-4002DD5EC15D}">
      <dgm:prSet/>
      <dgm:spPr/>
      <dgm:t>
        <a:bodyPr/>
        <a:lstStyle/>
        <a:p>
          <a:endParaRPr lang="en-US"/>
        </a:p>
      </dgm:t>
    </dgm:pt>
    <dgm:pt modelId="{7FD03E05-4626-4BAF-BC62-EE10D75DF669}">
      <dgm:prSet/>
      <dgm:spPr/>
      <dgm:t>
        <a:bodyPr/>
        <a:lstStyle/>
        <a:p>
          <a:pPr>
            <a:defRPr cap="all"/>
          </a:pPr>
          <a:r>
            <a:rPr lang="en-US"/>
            <a:t>• Integration of AI and blockchain in real-time care.</a:t>
          </a:r>
        </a:p>
      </dgm:t>
    </dgm:pt>
    <dgm:pt modelId="{C80208A3-AAAF-474F-981F-77B471F27E4E}" type="parTrans" cxnId="{D90EA747-B5B8-41DF-B07C-9DEEDABEE242}">
      <dgm:prSet/>
      <dgm:spPr/>
      <dgm:t>
        <a:bodyPr/>
        <a:lstStyle/>
        <a:p>
          <a:endParaRPr lang="en-US"/>
        </a:p>
      </dgm:t>
    </dgm:pt>
    <dgm:pt modelId="{FA4001D3-9D18-44CF-B2E0-DCE3B7AEB39C}" type="sibTrans" cxnId="{D90EA747-B5B8-41DF-B07C-9DEEDABEE242}">
      <dgm:prSet/>
      <dgm:spPr/>
      <dgm:t>
        <a:bodyPr/>
        <a:lstStyle/>
        <a:p>
          <a:endParaRPr lang="en-US"/>
        </a:p>
      </dgm:t>
    </dgm:pt>
    <dgm:pt modelId="{30A5F767-798D-4F65-8D1D-073548E78E68}" type="pres">
      <dgm:prSet presAssocID="{F627FB86-85E2-460E-B043-4E1F509B43B9}" presName="root" presStyleCnt="0">
        <dgm:presLayoutVars>
          <dgm:dir/>
          <dgm:resizeHandles val="exact"/>
        </dgm:presLayoutVars>
      </dgm:prSet>
      <dgm:spPr/>
    </dgm:pt>
    <dgm:pt modelId="{DEE66481-749B-43F4-98EE-6C939692DFA9}" type="pres">
      <dgm:prSet presAssocID="{E00B797E-1D62-49C4-AEC2-81AAB9437E00}" presName="compNode" presStyleCnt="0"/>
      <dgm:spPr/>
    </dgm:pt>
    <dgm:pt modelId="{18FA83FF-CF8D-452E-894B-432670828415}" type="pres">
      <dgm:prSet presAssocID="{E00B797E-1D62-49C4-AEC2-81AAB9437E00}" presName="iconBgRect" presStyleLbl="bgShp" presStyleIdx="0" presStyleCnt="3"/>
      <dgm:spPr/>
    </dgm:pt>
    <dgm:pt modelId="{81084FCF-3190-46DD-9EEC-5FBF68261BB8}" type="pres">
      <dgm:prSet presAssocID="{E00B797E-1D62-49C4-AEC2-81AAB9437E0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NA"/>
        </a:ext>
      </dgm:extLst>
    </dgm:pt>
    <dgm:pt modelId="{90159A3B-CD58-4FE0-B146-CCF66E344F55}" type="pres">
      <dgm:prSet presAssocID="{E00B797E-1D62-49C4-AEC2-81AAB9437E00}" presName="spaceRect" presStyleCnt="0"/>
      <dgm:spPr/>
    </dgm:pt>
    <dgm:pt modelId="{D13945F5-69E0-435C-BA81-26CCB5A1F099}" type="pres">
      <dgm:prSet presAssocID="{E00B797E-1D62-49C4-AEC2-81AAB9437E00}" presName="textRect" presStyleLbl="revTx" presStyleIdx="0" presStyleCnt="3">
        <dgm:presLayoutVars>
          <dgm:chMax val="1"/>
          <dgm:chPref val="1"/>
        </dgm:presLayoutVars>
      </dgm:prSet>
      <dgm:spPr/>
    </dgm:pt>
    <dgm:pt modelId="{08A85214-A654-4C1B-9F6F-145CAFC86E16}" type="pres">
      <dgm:prSet presAssocID="{04C0032F-54D9-4165-8784-3F1F8AD8310E}" presName="sibTrans" presStyleCnt="0"/>
      <dgm:spPr/>
    </dgm:pt>
    <dgm:pt modelId="{49A66365-F250-4BC8-A77F-5D2396BF5EB3}" type="pres">
      <dgm:prSet presAssocID="{57C229AA-2509-4301-B3F7-CE4B0FBE1664}" presName="compNode" presStyleCnt="0"/>
      <dgm:spPr/>
    </dgm:pt>
    <dgm:pt modelId="{4B8EB352-6138-4F80-9EC2-1B89FEEDB337}" type="pres">
      <dgm:prSet presAssocID="{57C229AA-2509-4301-B3F7-CE4B0FBE1664}" presName="iconBgRect" presStyleLbl="bgShp" presStyleIdx="1" presStyleCnt="3"/>
      <dgm:spPr/>
    </dgm:pt>
    <dgm:pt modelId="{6F3B652F-C6E9-4156-AC60-30BA3209F329}" type="pres">
      <dgm:prSet presAssocID="{57C229AA-2509-4301-B3F7-CE4B0FBE166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Virtual RealityHeadset"/>
        </a:ext>
      </dgm:extLst>
    </dgm:pt>
    <dgm:pt modelId="{3BC252B9-FB52-4153-BE69-AB70DE28DC76}" type="pres">
      <dgm:prSet presAssocID="{57C229AA-2509-4301-B3F7-CE4B0FBE1664}" presName="spaceRect" presStyleCnt="0"/>
      <dgm:spPr/>
    </dgm:pt>
    <dgm:pt modelId="{1E807F94-7C7B-4424-8624-199F5B5B6ABC}" type="pres">
      <dgm:prSet presAssocID="{57C229AA-2509-4301-B3F7-CE4B0FBE1664}" presName="textRect" presStyleLbl="revTx" presStyleIdx="1" presStyleCnt="3">
        <dgm:presLayoutVars>
          <dgm:chMax val="1"/>
          <dgm:chPref val="1"/>
        </dgm:presLayoutVars>
      </dgm:prSet>
      <dgm:spPr/>
    </dgm:pt>
    <dgm:pt modelId="{035B0125-C671-476A-A686-0AFF32862E14}" type="pres">
      <dgm:prSet presAssocID="{1D393A97-EF26-4282-99D8-4925AF177C50}" presName="sibTrans" presStyleCnt="0"/>
      <dgm:spPr/>
    </dgm:pt>
    <dgm:pt modelId="{A1195ED3-D0F6-46E3-B239-02DF10913065}" type="pres">
      <dgm:prSet presAssocID="{7FD03E05-4626-4BAF-BC62-EE10D75DF669}" presName="compNode" presStyleCnt="0"/>
      <dgm:spPr/>
    </dgm:pt>
    <dgm:pt modelId="{4ACCD29A-BB15-4A6B-911B-56082CC14FC1}" type="pres">
      <dgm:prSet presAssocID="{7FD03E05-4626-4BAF-BC62-EE10D75DF669}" presName="iconBgRect" presStyleLbl="bgShp" presStyleIdx="2" presStyleCnt="3"/>
      <dgm:spPr/>
    </dgm:pt>
    <dgm:pt modelId="{9B6C3599-F9C3-4A43-888E-4609C24A156A}" type="pres">
      <dgm:prSet presAssocID="{7FD03E05-4626-4BAF-BC62-EE10D75DF66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3C30C565-8017-49C4-8181-AC36F6E32E17}" type="pres">
      <dgm:prSet presAssocID="{7FD03E05-4626-4BAF-BC62-EE10D75DF669}" presName="spaceRect" presStyleCnt="0"/>
      <dgm:spPr/>
    </dgm:pt>
    <dgm:pt modelId="{5ADB282C-F2AB-4AFF-8266-0CE626EA2523}" type="pres">
      <dgm:prSet presAssocID="{7FD03E05-4626-4BAF-BC62-EE10D75DF669}" presName="textRect" presStyleLbl="revTx" presStyleIdx="2" presStyleCnt="3">
        <dgm:presLayoutVars>
          <dgm:chMax val="1"/>
          <dgm:chPref val="1"/>
        </dgm:presLayoutVars>
      </dgm:prSet>
      <dgm:spPr/>
    </dgm:pt>
  </dgm:ptLst>
  <dgm:cxnLst>
    <dgm:cxn modelId="{BB202306-BCCE-4C9C-BA0D-0118B00463C9}" type="presOf" srcId="{57C229AA-2509-4301-B3F7-CE4B0FBE1664}" destId="{1E807F94-7C7B-4424-8624-199F5B5B6ABC}" srcOrd="0" destOrd="0" presId="urn:microsoft.com/office/officeart/2018/5/layout/IconCircleLabelList"/>
    <dgm:cxn modelId="{74F6F222-1A07-4C41-B4E5-2AD7AF00BDAB}" type="presOf" srcId="{E00B797E-1D62-49C4-AEC2-81AAB9437E00}" destId="{D13945F5-69E0-435C-BA81-26CCB5A1F099}" srcOrd="0" destOrd="0" presId="urn:microsoft.com/office/officeart/2018/5/layout/IconCircleLabelList"/>
    <dgm:cxn modelId="{D90EA747-B5B8-41DF-B07C-9DEEDABEE242}" srcId="{F627FB86-85E2-460E-B043-4E1F509B43B9}" destId="{7FD03E05-4626-4BAF-BC62-EE10D75DF669}" srcOrd="2" destOrd="0" parTransId="{C80208A3-AAAF-474F-981F-77B471F27E4E}" sibTransId="{FA4001D3-9D18-44CF-B2E0-DCE3B7AEB39C}"/>
    <dgm:cxn modelId="{49DB9399-ADC9-41F7-84C5-5705A73C8F82}" srcId="{F627FB86-85E2-460E-B043-4E1F509B43B9}" destId="{E00B797E-1D62-49C4-AEC2-81AAB9437E00}" srcOrd="0" destOrd="0" parTransId="{BBB52C26-5F6F-474B-BBE1-EEA703063689}" sibTransId="{04C0032F-54D9-4165-8784-3F1F8AD8310E}"/>
    <dgm:cxn modelId="{1C78049E-FC86-4A99-80E6-4002DD5EC15D}" srcId="{F627FB86-85E2-460E-B043-4E1F509B43B9}" destId="{57C229AA-2509-4301-B3F7-CE4B0FBE1664}" srcOrd="1" destOrd="0" parTransId="{ABAB5F6D-A9DE-4475-B4C3-34D53451A403}" sibTransId="{1D393A97-EF26-4282-99D8-4925AF177C50}"/>
    <dgm:cxn modelId="{FFE9F5A1-4B34-466C-84BE-928B82404FCD}" type="presOf" srcId="{F627FB86-85E2-460E-B043-4E1F509B43B9}" destId="{30A5F767-798D-4F65-8D1D-073548E78E68}" srcOrd="0" destOrd="0" presId="urn:microsoft.com/office/officeart/2018/5/layout/IconCircleLabelList"/>
    <dgm:cxn modelId="{087193FE-5368-4F87-8948-AC3E8269DDC1}" type="presOf" srcId="{7FD03E05-4626-4BAF-BC62-EE10D75DF669}" destId="{5ADB282C-F2AB-4AFF-8266-0CE626EA2523}" srcOrd="0" destOrd="0" presId="urn:microsoft.com/office/officeart/2018/5/layout/IconCircleLabelList"/>
    <dgm:cxn modelId="{7FB344A6-5C0F-4335-AA95-E47381453E0F}" type="presParOf" srcId="{30A5F767-798D-4F65-8D1D-073548E78E68}" destId="{DEE66481-749B-43F4-98EE-6C939692DFA9}" srcOrd="0" destOrd="0" presId="urn:microsoft.com/office/officeart/2018/5/layout/IconCircleLabelList"/>
    <dgm:cxn modelId="{2E531503-22D0-4297-ADCD-0A447BAF99D9}" type="presParOf" srcId="{DEE66481-749B-43F4-98EE-6C939692DFA9}" destId="{18FA83FF-CF8D-452E-894B-432670828415}" srcOrd="0" destOrd="0" presId="urn:microsoft.com/office/officeart/2018/5/layout/IconCircleLabelList"/>
    <dgm:cxn modelId="{DE0E0E23-2FF7-47D4-A3E9-5319989C76CC}" type="presParOf" srcId="{DEE66481-749B-43F4-98EE-6C939692DFA9}" destId="{81084FCF-3190-46DD-9EEC-5FBF68261BB8}" srcOrd="1" destOrd="0" presId="urn:microsoft.com/office/officeart/2018/5/layout/IconCircleLabelList"/>
    <dgm:cxn modelId="{FFFF27F1-F7C6-4001-A0B3-5D95C496A920}" type="presParOf" srcId="{DEE66481-749B-43F4-98EE-6C939692DFA9}" destId="{90159A3B-CD58-4FE0-B146-CCF66E344F55}" srcOrd="2" destOrd="0" presId="urn:microsoft.com/office/officeart/2018/5/layout/IconCircleLabelList"/>
    <dgm:cxn modelId="{C8B52E45-55BC-46C3-B6FC-560B58D7F7E4}" type="presParOf" srcId="{DEE66481-749B-43F4-98EE-6C939692DFA9}" destId="{D13945F5-69E0-435C-BA81-26CCB5A1F099}" srcOrd="3" destOrd="0" presId="urn:microsoft.com/office/officeart/2018/5/layout/IconCircleLabelList"/>
    <dgm:cxn modelId="{C8B6E763-088C-416E-B70F-29CC8D812655}" type="presParOf" srcId="{30A5F767-798D-4F65-8D1D-073548E78E68}" destId="{08A85214-A654-4C1B-9F6F-145CAFC86E16}" srcOrd="1" destOrd="0" presId="urn:microsoft.com/office/officeart/2018/5/layout/IconCircleLabelList"/>
    <dgm:cxn modelId="{EFC98564-8113-470E-9326-AEC6B37C2A5B}" type="presParOf" srcId="{30A5F767-798D-4F65-8D1D-073548E78E68}" destId="{49A66365-F250-4BC8-A77F-5D2396BF5EB3}" srcOrd="2" destOrd="0" presId="urn:microsoft.com/office/officeart/2018/5/layout/IconCircleLabelList"/>
    <dgm:cxn modelId="{05F4469F-4CD3-4A11-901B-84C64BD64B25}" type="presParOf" srcId="{49A66365-F250-4BC8-A77F-5D2396BF5EB3}" destId="{4B8EB352-6138-4F80-9EC2-1B89FEEDB337}" srcOrd="0" destOrd="0" presId="urn:microsoft.com/office/officeart/2018/5/layout/IconCircleLabelList"/>
    <dgm:cxn modelId="{47B7E350-8B27-4CF7-BE8D-A0E1A1EB6685}" type="presParOf" srcId="{49A66365-F250-4BC8-A77F-5D2396BF5EB3}" destId="{6F3B652F-C6E9-4156-AC60-30BA3209F329}" srcOrd="1" destOrd="0" presId="urn:microsoft.com/office/officeart/2018/5/layout/IconCircleLabelList"/>
    <dgm:cxn modelId="{EC6ACD4A-3647-4931-B7E7-C47C608C2730}" type="presParOf" srcId="{49A66365-F250-4BC8-A77F-5D2396BF5EB3}" destId="{3BC252B9-FB52-4153-BE69-AB70DE28DC76}" srcOrd="2" destOrd="0" presId="urn:microsoft.com/office/officeart/2018/5/layout/IconCircleLabelList"/>
    <dgm:cxn modelId="{B7B65680-DBA2-462F-A7B8-BD5BD394AE7B}" type="presParOf" srcId="{49A66365-F250-4BC8-A77F-5D2396BF5EB3}" destId="{1E807F94-7C7B-4424-8624-199F5B5B6ABC}" srcOrd="3" destOrd="0" presId="urn:microsoft.com/office/officeart/2018/5/layout/IconCircleLabelList"/>
    <dgm:cxn modelId="{63134A1C-A8AC-4270-8182-873CDAC39415}" type="presParOf" srcId="{30A5F767-798D-4F65-8D1D-073548E78E68}" destId="{035B0125-C671-476A-A686-0AFF32862E14}" srcOrd="3" destOrd="0" presId="urn:microsoft.com/office/officeart/2018/5/layout/IconCircleLabelList"/>
    <dgm:cxn modelId="{A4356BB6-BE80-4C6D-8B1D-2F111DAA8B1B}" type="presParOf" srcId="{30A5F767-798D-4F65-8D1D-073548E78E68}" destId="{A1195ED3-D0F6-46E3-B239-02DF10913065}" srcOrd="4" destOrd="0" presId="urn:microsoft.com/office/officeart/2018/5/layout/IconCircleLabelList"/>
    <dgm:cxn modelId="{C8E8F033-AD1A-4423-97C1-CA9D898C60E3}" type="presParOf" srcId="{A1195ED3-D0F6-46E3-B239-02DF10913065}" destId="{4ACCD29A-BB15-4A6B-911B-56082CC14FC1}" srcOrd="0" destOrd="0" presId="urn:microsoft.com/office/officeart/2018/5/layout/IconCircleLabelList"/>
    <dgm:cxn modelId="{7AEC69AE-073C-4B1B-83B2-65126E90F8A1}" type="presParOf" srcId="{A1195ED3-D0F6-46E3-B239-02DF10913065}" destId="{9B6C3599-F9C3-4A43-888E-4609C24A156A}" srcOrd="1" destOrd="0" presId="urn:microsoft.com/office/officeart/2018/5/layout/IconCircleLabelList"/>
    <dgm:cxn modelId="{F175256B-F151-454B-84A0-1FD355B66276}" type="presParOf" srcId="{A1195ED3-D0F6-46E3-B239-02DF10913065}" destId="{3C30C565-8017-49C4-8181-AC36F6E32E17}" srcOrd="2" destOrd="0" presId="urn:microsoft.com/office/officeart/2018/5/layout/IconCircleLabelList"/>
    <dgm:cxn modelId="{B7C4340A-85F7-49F7-941E-61702B732F3B}" type="presParOf" srcId="{A1195ED3-D0F6-46E3-B239-02DF10913065}" destId="{5ADB282C-F2AB-4AFF-8266-0CE626EA2523}"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1B5A71C-C04A-403D-A108-E68B391CDACA}"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CAAC542F-1A1C-46C3-8BBF-9FBADA6D5BBB}">
      <dgm:prSet/>
      <dgm:spPr/>
      <dgm:t>
        <a:bodyPr/>
        <a:lstStyle/>
        <a:p>
          <a:r>
            <a:rPr lang="en-US"/>
            <a:t>• HI and AI are critical for modern chronic disease prevention and management.</a:t>
          </a:r>
        </a:p>
      </dgm:t>
    </dgm:pt>
    <dgm:pt modelId="{D2CD7422-F877-416D-A46F-93C8F377F1B1}" type="parTrans" cxnId="{42B8C0D3-D99E-467B-92B1-299990615086}">
      <dgm:prSet/>
      <dgm:spPr/>
      <dgm:t>
        <a:bodyPr/>
        <a:lstStyle/>
        <a:p>
          <a:endParaRPr lang="en-US"/>
        </a:p>
      </dgm:t>
    </dgm:pt>
    <dgm:pt modelId="{F0CBB56B-4DCE-4704-972B-0EB510F0381C}" type="sibTrans" cxnId="{42B8C0D3-D99E-467B-92B1-299990615086}">
      <dgm:prSet/>
      <dgm:spPr/>
      <dgm:t>
        <a:bodyPr/>
        <a:lstStyle/>
        <a:p>
          <a:endParaRPr lang="en-US"/>
        </a:p>
      </dgm:t>
    </dgm:pt>
    <dgm:pt modelId="{C837B70D-C4DA-4E1E-8083-F7B81AE049F2}">
      <dgm:prSet/>
      <dgm:spPr/>
      <dgm:t>
        <a:bodyPr/>
        <a:lstStyle/>
        <a:p>
          <a:r>
            <a:rPr lang="en-US"/>
            <a:t>• Emphasize accessibility, personalization, and efficiency.</a:t>
          </a:r>
        </a:p>
      </dgm:t>
    </dgm:pt>
    <dgm:pt modelId="{6303F040-9E5B-4F28-AAD2-4267E0F1B4E8}" type="parTrans" cxnId="{13BD578E-5646-4D05-AF57-E2A2243CFB59}">
      <dgm:prSet/>
      <dgm:spPr/>
      <dgm:t>
        <a:bodyPr/>
        <a:lstStyle/>
        <a:p>
          <a:endParaRPr lang="en-US"/>
        </a:p>
      </dgm:t>
    </dgm:pt>
    <dgm:pt modelId="{47EAF3A6-AC87-4E3A-8ED5-2D7AF1512B97}" type="sibTrans" cxnId="{13BD578E-5646-4D05-AF57-E2A2243CFB59}">
      <dgm:prSet/>
      <dgm:spPr/>
      <dgm:t>
        <a:bodyPr/>
        <a:lstStyle/>
        <a:p>
          <a:endParaRPr lang="en-US"/>
        </a:p>
      </dgm:t>
    </dgm:pt>
    <dgm:pt modelId="{E6F48FB0-8D9D-49D7-A773-1D581C4849CD}">
      <dgm:prSet/>
      <dgm:spPr/>
      <dgm:t>
        <a:bodyPr/>
        <a:lstStyle/>
        <a:p>
          <a:r>
            <a:rPr lang="en-US"/>
            <a:t>• Continued innovation will drive equitable healthcare transformation.</a:t>
          </a:r>
        </a:p>
      </dgm:t>
    </dgm:pt>
    <dgm:pt modelId="{A7EF2107-98E2-4CA7-9E9D-6534AD87A68B}" type="parTrans" cxnId="{BD33B477-09E5-47D2-8964-BAD3DAF6F314}">
      <dgm:prSet/>
      <dgm:spPr/>
      <dgm:t>
        <a:bodyPr/>
        <a:lstStyle/>
        <a:p>
          <a:endParaRPr lang="en-US"/>
        </a:p>
      </dgm:t>
    </dgm:pt>
    <dgm:pt modelId="{F6991109-79E4-4522-AB9C-A56E2721FF93}" type="sibTrans" cxnId="{BD33B477-09E5-47D2-8964-BAD3DAF6F314}">
      <dgm:prSet/>
      <dgm:spPr/>
      <dgm:t>
        <a:bodyPr/>
        <a:lstStyle/>
        <a:p>
          <a:endParaRPr lang="en-US"/>
        </a:p>
      </dgm:t>
    </dgm:pt>
    <dgm:pt modelId="{D2716724-2F31-4C19-9BBE-41AB58B585EE}" type="pres">
      <dgm:prSet presAssocID="{01B5A71C-C04A-403D-A108-E68B391CDACA}" presName="linear" presStyleCnt="0">
        <dgm:presLayoutVars>
          <dgm:animLvl val="lvl"/>
          <dgm:resizeHandles val="exact"/>
        </dgm:presLayoutVars>
      </dgm:prSet>
      <dgm:spPr/>
    </dgm:pt>
    <dgm:pt modelId="{E718CE18-7DE9-4E10-AFB8-D1D22DD87348}" type="pres">
      <dgm:prSet presAssocID="{CAAC542F-1A1C-46C3-8BBF-9FBADA6D5BBB}" presName="parentText" presStyleLbl="node1" presStyleIdx="0" presStyleCnt="3">
        <dgm:presLayoutVars>
          <dgm:chMax val="0"/>
          <dgm:bulletEnabled val="1"/>
        </dgm:presLayoutVars>
      </dgm:prSet>
      <dgm:spPr/>
    </dgm:pt>
    <dgm:pt modelId="{DF394EE8-9257-4BF6-890A-62C52EEB5E02}" type="pres">
      <dgm:prSet presAssocID="{F0CBB56B-4DCE-4704-972B-0EB510F0381C}" presName="spacer" presStyleCnt="0"/>
      <dgm:spPr/>
    </dgm:pt>
    <dgm:pt modelId="{CEB360F1-66C1-414F-8B88-0C11AA35B98D}" type="pres">
      <dgm:prSet presAssocID="{C837B70D-C4DA-4E1E-8083-F7B81AE049F2}" presName="parentText" presStyleLbl="node1" presStyleIdx="1" presStyleCnt="3">
        <dgm:presLayoutVars>
          <dgm:chMax val="0"/>
          <dgm:bulletEnabled val="1"/>
        </dgm:presLayoutVars>
      </dgm:prSet>
      <dgm:spPr/>
    </dgm:pt>
    <dgm:pt modelId="{1483DA90-1AFA-40BC-A1EE-0D056274FDEE}" type="pres">
      <dgm:prSet presAssocID="{47EAF3A6-AC87-4E3A-8ED5-2D7AF1512B97}" presName="spacer" presStyleCnt="0"/>
      <dgm:spPr/>
    </dgm:pt>
    <dgm:pt modelId="{0B433066-D9E1-4B3C-A811-55059644A6D2}" type="pres">
      <dgm:prSet presAssocID="{E6F48FB0-8D9D-49D7-A773-1D581C4849CD}" presName="parentText" presStyleLbl="node1" presStyleIdx="2" presStyleCnt="3">
        <dgm:presLayoutVars>
          <dgm:chMax val="0"/>
          <dgm:bulletEnabled val="1"/>
        </dgm:presLayoutVars>
      </dgm:prSet>
      <dgm:spPr/>
    </dgm:pt>
  </dgm:ptLst>
  <dgm:cxnLst>
    <dgm:cxn modelId="{2AA7FF3C-B02F-40DF-B5FB-68205F8BC727}" type="presOf" srcId="{E6F48FB0-8D9D-49D7-A773-1D581C4849CD}" destId="{0B433066-D9E1-4B3C-A811-55059644A6D2}" srcOrd="0" destOrd="0" presId="urn:microsoft.com/office/officeart/2005/8/layout/vList2"/>
    <dgm:cxn modelId="{19D39C72-4C1E-448A-A086-D8AF6FD66596}" type="presOf" srcId="{CAAC542F-1A1C-46C3-8BBF-9FBADA6D5BBB}" destId="{E718CE18-7DE9-4E10-AFB8-D1D22DD87348}" srcOrd="0" destOrd="0" presId="urn:microsoft.com/office/officeart/2005/8/layout/vList2"/>
    <dgm:cxn modelId="{BD33B477-09E5-47D2-8964-BAD3DAF6F314}" srcId="{01B5A71C-C04A-403D-A108-E68B391CDACA}" destId="{E6F48FB0-8D9D-49D7-A773-1D581C4849CD}" srcOrd="2" destOrd="0" parTransId="{A7EF2107-98E2-4CA7-9E9D-6534AD87A68B}" sibTransId="{F6991109-79E4-4522-AB9C-A56E2721FF93}"/>
    <dgm:cxn modelId="{13BD578E-5646-4D05-AF57-E2A2243CFB59}" srcId="{01B5A71C-C04A-403D-A108-E68B391CDACA}" destId="{C837B70D-C4DA-4E1E-8083-F7B81AE049F2}" srcOrd="1" destOrd="0" parTransId="{6303F040-9E5B-4F28-AAD2-4267E0F1B4E8}" sibTransId="{47EAF3A6-AC87-4E3A-8ED5-2D7AF1512B97}"/>
    <dgm:cxn modelId="{4AC38E97-1661-4748-B68F-BA27E40A0072}" type="presOf" srcId="{C837B70D-C4DA-4E1E-8083-F7B81AE049F2}" destId="{CEB360F1-66C1-414F-8B88-0C11AA35B98D}" srcOrd="0" destOrd="0" presId="urn:microsoft.com/office/officeart/2005/8/layout/vList2"/>
    <dgm:cxn modelId="{023852B3-BA4F-4E98-B525-4E6CC007F169}" type="presOf" srcId="{01B5A71C-C04A-403D-A108-E68B391CDACA}" destId="{D2716724-2F31-4C19-9BBE-41AB58B585EE}" srcOrd="0" destOrd="0" presId="urn:microsoft.com/office/officeart/2005/8/layout/vList2"/>
    <dgm:cxn modelId="{42B8C0D3-D99E-467B-92B1-299990615086}" srcId="{01B5A71C-C04A-403D-A108-E68B391CDACA}" destId="{CAAC542F-1A1C-46C3-8BBF-9FBADA6D5BBB}" srcOrd="0" destOrd="0" parTransId="{D2CD7422-F877-416D-A46F-93C8F377F1B1}" sibTransId="{F0CBB56B-4DCE-4704-972B-0EB510F0381C}"/>
    <dgm:cxn modelId="{CE42B3C7-9DEE-43F7-9CFC-83F9AA1BFEC4}" type="presParOf" srcId="{D2716724-2F31-4C19-9BBE-41AB58B585EE}" destId="{E718CE18-7DE9-4E10-AFB8-D1D22DD87348}" srcOrd="0" destOrd="0" presId="urn:microsoft.com/office/officeart/2005/8/layout/vList2"/>
    <dgm:cxn modelId="{91932330-F9D1-4F77-ADB2-FE3DE17FA8B5}" type="presParOf" srcId="{D2716724-2F31-4C19-9BBE-41AB58B585EE}" destId="{DF394EE8-9257-4BF6-890A-62C52EEB5E02}" srcOrd="1" destOrd="0" presId="urn:microsoft.com/office/officeart/2005/8/layout/vList2"/>
    <dgm:cxn modelId="{4249807C-C78F-4F5C-94A2-088C2F4CBE9A}" type="presParOf" srcId="{D2716724-2F31-4C19-9BBE-41AB58B585EE}" destId="{CEB360F1-66C1-414F-8B88-0C11AA35B98D}" srcOrd="2" destOrd="0" presId="urn:microsoft.com/office/officeart/2005/8/layout/vList2"/>
    <dgm:cxn modelId="{C1BD9F98-BA8F-43EF-A5BF-83AB32064584}" type="presParOf" srcId="{D2716724-2F31-4C19-9BBE-41AB58B585EE}" destId="{1483DA90-1AFA-40BC-A1EE-0D056274FDEE}" srcOrd="3" destOrd="0" presId="urn:microsoft.com/office/officeart/2005/8/layout/vList2"/>
    <dgm:cxn modelId="{754848B3-8E82-44A0-9CC2-E0E91BDA97BE}" type="presParOf" srcId="{D2716724-2F31-4C19-9BBE-41AB58B585EE}" destId="{0B433066-D9E1-4B3C-A811-55059644A6D2}"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94281B-4633-4F20-AF97-5E5D65B07A58}">
      <dsp:nvSpPr>
        <dsp:cNvPr id="0" name=""/>
        <dsp:cNvSpPr/>
      </dsp:nvSpPr>
      <dsp:spPr>
        <a:xfrm>
          <a:off x="750914" y="1203373"/>
          <a:ext cx="1081248" cy="10812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FDE25DD-E9CD-4CAB-9667-BF366C57A3A9}">
      <dsp:nvSpPr>
        <dsp:cNvPr id="0" name=""/>
        <dsp:cNvSpPr/>
      </dsp:nvSpPr>
      <dsp:spPr>
        <a:xfrm>
          <a:off x="90151" y="2602589"/>
          <a:ext cx="24027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b="0" kern="1200" dirty="0"/>
            <a:t>Leveraging Health Informatics and AI to enhance preventive healthcare and disease management</a:t>
          </a:r>
        </a:p>
      </dsp:txBody>
      <dsp:txXfrm>
        <a:off x="90151" y="2602589"/>
        <a:ext cx="2402775" cy="720000"/>
      </dsp:txXfrm>
    </dsp:sp>
    <dsp:sp modelId="{0250E20E-E523-444A-8AC0-173953152E59}">
      <dsp:nvSpPr>
        <dsp:cNvPr id="0" name=""/>
        <dsp:cNvSpPr/>
      </dsp:nvSpPr>
      <dsp:spPr>
        <a:xfrm>
          <a:off x="3574175" y="1203373"/>
          <a:ext cx="1081248" cy="10812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19F0695-A8A8-416E-B348-3BA1144DEC8F}">
      <dsp:nvSpPr>
        <dsp:cNvPr id="0" name=""/>
        <dsp:cNvSpPr/>
      </dsp:nvSpPr>
      <dsp:spPr>
        <a:xfrm>
          <a:off x="2913412" y="2602589"/>
          <a:ext cx="24027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kern="1200" dirty="0"/>
            <a:t>Presenters: Gideon Owusu, </a:t>
          </a:r>
        </a:p>
        <a:p>
          <a:pPr marL="0" lvl="0" indent="0" algn="ctr" defTabSz="533400">
            <a:lnSpc>
              <a:spcPct val="100000"/>
            </a:lnSpc>
            <a:spcBef>
              <a:spcPct val="0"/>
            </a:spcBef>
            <a:spcAft>
              <a:spcPct val="35000"/>
            </a:spcAft>
            <a:buNone/>
          </a:pPr>
          <a:r>
            <a:rPr lang="en-US" sz="1200" kern="1200" dirty="0"/>
            <a:t>David </a:t>
          </a:r>
          <a:r>
            <a:rPr lang="en-US" sz="1200" kern="1200" dirty="0" err="1"/>
            <a:t>Blemano</a:t>
          </a:r>
          <a:endParaRPr lang="en-US" sz="1200" kern="1200" dirty="0"/>
        </a:p>
      </dsp:txBody>
      <dsp:txXfrm>
        <a:off x="2913412" y="2602589"/>
        <a:ext cx="2402775" cy="720000"/>
      </dsp:txXfrm>
    </dsp:sp>
    <dsp:sp modelId="{95F41164-E8B2-474A-B308-5C775E070379}">
      <dsp:nvSpPr>
        <dsp:cNvPr id="0" name=""/>
        <dsp:cNvSpPr/>
      </dsp:nvSpPr>
      <dsp:spPr>
        <a:xfrm>
          <a:off x="6397436" y="1203373"/>
          <a:ext cx="1081248" cy="108124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1AFEA52-A569-4BDB-A2B5-5B7EC276C538}">
      <dsp:nvSpPr>
        <dsp:cNvPr id="0" name=""/>
        <dsp:cNvSpPr/>
      </dsp:nvSpPr>
      <dsp:spPr>
        <a:xfrm>
          <a:off x="5736673" y="2602589"/>
          <a:ext cx="24027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kern="1200"/>
            <a:t>Date: April 15, 2025</a:t>
          </a:r>
        </a:p>
      </dsp:txBody>
      <dsp:txXfrm>
        <a:off x="5736673" y="2602589"/>
        <a:ext cx="2402775"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6B9D82-DA34-4726-B450-157D9BD514B8}">
      <dsp:nvSpPr>
        <dsp:cNvPr id="0" name=""/>
        <dsp:cNvSpPr/>
      </dsp:nvSpPr>
      <dsp:spPr>
        <a:xfrm>
          <a:off x="0" y="0"/>
          <a:ext cx="5175384"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ED2DCE1-59A6-46B5-A758-8EADE8D38E5E}">
      <dsp:nvSpPr>
        <dsp:cNvPr id="0" name=""/>
        <dsp:cNvSpPr/>
      </dsp:nvSpPr>
      <dsp:spPr>
        <a:xfrm>
          <a:off x="0" y="0"/>
          <a:ext cx="5175384"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 Chronic diseases affect 60% of Americans.</a:t>
          </a:r>
        </a:p>
      </dsp:txBody>
      <dsp:txXfrm>
        <a:off x="0" y="0"/>
        <a:ext cx="5175384" cy="1384035"/>
      </dsp:txXfrm>
    </dsp:sp>
    <dsp:sp modelId="{51DB01A6-412E-49BE-9EE2-3A68176B182F}">
      <dsp:nvSpPr>
        <dsp:cNvPr id="0" name=""/>
        <dsp:cNvSpPr/>
      </dsp:nvSpPr>
      <dsp:spPr>
        <a:xfrm>
          <a:off x="0" y="1384035"/>
          <a:ext cx="5175384" cy="0"/>
        </a:xfrm>
        <a:prstGeom prst="line">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4F921E-C7E3-4D44-9628-E9605FD4D7E1}">
      <dsp:nvSpPr>
        <dsp:cNvPr id="0" name=""/>
        <dsp:cNvSpPr/>
      </dsp:nvSpPr>
      <dsp:spPr>
        <a:xfrm>
          <a:off x="0" y="1384035"/>
          <a:ext cx="5175384"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 Barriers to healthcare access and early detection persist.</a:t>
          </a:r>
        </a:p>
      </dsp:txBody>
      <dsp:txXfrm>
        <a:off x="0" y="1384035"/>
        <a:ext cx="5175384" cy="1384035"/>
      </dsp:txXfrm>
    </dsp:sp>
    <dsp:sp modelId="{172E48C1-05DF-411B-AC5F-DE1632532699}">
      <dsp:nvSpPr>
        <dsp:cNvPr id="0" name=""/>
        <dsp:cNvSpPr/>
      </dsp:nvSpPr>
      <dsp:spPr>
        <a:xfrm>
          <a:off x="0" y="2768070"/>
          <a:ext cx="5175384"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854F61C-A6E8-44E8-B0F4-03E3CEC457BC}">
      <dsp:nvSpPr>
        <dsp:cNvPr id="0" name=""/>
        <dsp:cNvSpPr/>
      </dsp:nvSpPr>
      <dsp:spPr>
        <a:xfrm>
          <a:off x="0" y="2768070"/>
          <a:ext cx="5175384"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Disparities and high cost of quality healthcare access</a:t>
          </a:r>
        </a:p>
      </dsp:txBody>
      <dsp:txXfrm>
        <a:off x="0" y="2768070"/>
        <a:ext cx="5175384" cy="1384035"/>
      </dsp:txXfrm>
    </dsp:sp>
    <dsp:sp modelId="{C71450EE-B97D-4843-AF70-3B825D4952F9}">
      <dsp:nvSpPr>
        <dsp:cNvPr id="0" name=""/>
        <dsp:cNvSpPr/>
      </dsp:nvSpPr>
      <dsp:spPr>
        <a:xfrm>
          <a:off x="0" y="4152105"/>
          <a:ext cx="5175384" cy="0"/>
        </a:xfrm>
        <a:prstGeom prst="line">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600B287-4D37-4B16-AFFC-EA099A4ED475}">
      <dsp:nvSpPr>
        <dsp:cNvPr id="0" name=""/>
        <dsp:cNvSpPr/>
      </dsp:nvSpPr>
      <dsp:spPr>
        <a:xfrm>
          <a:off x="0" y="4152105"/>
          <a:ext cx="5175384"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 This study explores how health informatics (HI) and AI improve early detection, management, and outcomes.</a:t>
          </a:r>
        </a:p>
      </dsp:txBody>
      <dsp:txXfrm>
        <a:off x="0" y="4152105"/>
        <a:ext cx="5175384" cy="13840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071203-BD5A-45AD-97B5-C5BFB62C61C4}">
      <dsp:nvSpPr>
        <dsp:cNvPr id="0" name=""/>
        <dsp:cNvSpPr/>
      </dsp:nvSpPr>
      <dsp:spPr>
        <a:xfrm>
          <a:off x="0" y="95441"/>
          <a:ext cx="5175384" cy="1286634"/>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 Assess AI’s impact on healthcare quality.</a:t>
          </a:r>
        </a:p>
      </dsp:txBody>
      <dsp:txXfrm>
        <a:off x="62808" y="158249"/>
        <a:ext cx="5049768" cy="1161018"/>
      </dsp:txXfrm>
    </dsp:sp>
    <dsp:sp modelId="{3438609C-8EF3-4213-962D-AB3C38C059A2}">
      <dsp:nvSpPr>
        <dsp:cNvPr id="0" name=""/>
        <dsp:cNvSpPr/>
      </dsp:nvSpPr>
      <dsp:spPr>
        <a:xfrm>
          <a:off x="0" y="1448316"/>
          <a:ext cx="5175384" cy="1286634"/>
        </a:xfrm>
        <a:prstGeom prst="roundRect">
          <a:avLst/>
        </a:prstGeom>
        <a:solidFill>
          <a:schemeClr val="accent2">
            <a:hueOff val="1560506"/>
            <a:satOff val="-1946"/>
            <a:lumOff val="45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 Evaluate mobile health's role in preventive care.</a:t>
          </a:r>
        </a:p>
      </dsp:txBody>
      <dsp:txXfrm>
        <a:off x="62808" y="1511124"/>
        <a:ext cx="5049768" cy="1161018"/>
      </dsp:txXfrm>
    </dsp:sp>
    <dsp:sp modelId="{2FE494F4-B677-41E7-871E-75AC75C9B62D}">
      <dsp:nvSpPr>
        <dsp:cNvPr id="0" name=""/>
        <dsp:cNvSpPr/>
      </dsp:nvSpPr>
      <dsp:spPr>
        <a:xfrm>
          <a:off x="0" y="2801190"/>
          <a:ext cx="5175384" cy="1286634"/>
        </a:xfrm>
        <a:prstGeom prst="roundRect">
          <a:avLst/>
        </a:prstGeom>
        <a:solidFill>
          <a:schemeClr val="accent2">
            <a:hueOff val="3121013"/>
            <a:satOff val="-3893"/>
            <a:lumOff val="9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 Examine Telemedicine and remote patient monitoring (RPM) in chronic disease control.</a:t>
          </a:r>
        </a:p>
      </dsp:txBody>
      <dsp:txXfrm>
        <a:off x="62808" y="2863998"/>
        <a:ext cx="5049768" cy="1161018"/>
      </dsp:txXfrm>
    </dsp:sp>
    <dsp:sp modelId="{633B0F6A-62B7-4F24-BF4A-61A73CEDF6C1}">
      <dsp:nvSpPr>
        <dsp:cNvPr id="0" name=""/>
        <dsp:cNvSpPr/>
      </dsp:nvSpPr>
      <dsp:spPr>
        <a:xfrm>
          <a:off x="0" y="4154064"/>
          <a:ext cx="5175384" cy="1286634"/>
        </a:xfrm>
        <a:prstGeom prst="roundRec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 Investigate how HI reduces healthcare disparities in the U.S.</a:t>
          </a:r>
        </a:p>
      </dsp:txBody>
      <dsp:txXfrm>
        <a:off x="62808" y="4216872"/>
        <a:ext cx="5049768" cy="116101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AC734D-A4EB-4C25-A5FF-8E656CEB05AF}">
      <dsp:nvSpPr>
        <dsp:cNvPr id="0" name=""/>
        <dsp:cNvSpPr/>
      </dsp:nvSpPr>
      <dsp:spPr>
        <a:xfrm>
          <a:off x="0" y="2703"/>
          <a:ext cx="5175384"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39F336F-7F43-48F5-8E9E-0B4CAB04A186}">
      <dsp:nvSpPr>
        <dsp:cNvPr id="0" name=""/>
        <dsp:cNvSpPr/>
      </dsp:nvSpPr>
      <dsp:spPr>
        <a:xfrm>
          <a:off x="0" y="2703"/>
          <a:ext cx="5175384"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 Combines healthcare, IT, and data science.</a:t>
          </a:r>
        </a:p>
      </dsp:txBody>
      <dsp:txXfrm>
        <a:off x="0" y="2703"/>
        <a:ext cx="5175384" cy="1843578"/>
      </dsp:txXfrm>
    </dsp:sp>
    <dsp:sp modelId="{D0A9A175-46FF-48F0-85AA-398C7AF7E2C8}">
      <dsp:nvSpPr>
        <dsp:cNvPr id="0" name=""/>
        <dsp:cNvSpPr/>
      </dsp:nvSpPr>
      <dsp:spPr>
        <a:xfrm>
          <a:off x="0" y="1846281"/>
          <a:ext cx="5175384"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4476F0-B787-4A2A-A56F-A4FDFDC9235D}">
      <dsp:nvSpPr>
        <dsp:cNvPr id="0" name=""/>
        <dsp:cNvSpPr/>
      </dsp:nvSpPr>
      <dsp:spPr>
        <a:xfrm>
          <a:off x="0" y="1846281"/>
          <a:ext cx="5175384"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 Enhances decision-making and patient outcomes.</a:t>
          </a:r>
        </a:p>
      </dsp:txBody>
      <dsp:txXfrm>
        <a:off x="0" y="1846281"/>
        <a:ext cx="5175384" cy="1843578"/>
      </dsp:txXfrm>
    </dsp:sp>
    <dsp:sp modelId="{47386061-4454-417A-91D5-20D4A036CE14}">
      <dsp:nvSpPr>
        <dsp:cNvPr id="0" name=""/>
        <dsp:cNvSpPr/>
      </dsp:nvSpPr>
      <dsp:spPr>
        <a:xfrm>
          <a:off x="0" y="3689859"/>
          <a:ext cx="5175384"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53B02E9-9048-4AFC-AEC6-955996B59330}">
      <dsp:nvSpPr>
        <dsp:cNvPr id="0" name=""/>
        <dsp:cNvSpPr/>
      </dsp:nvSpPr>
      <dsp:spPr>
        <a:xfrm>
          <a:off x="0" y="3689859"/>
          <a:ext cx="5175384"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 Key components: EHRs, CDSS, HIE, Wearable Devices, telemedicine, predictive analytics.</a:t>
          </a:r>
        </a:p>
      </dsp:txBody>
      <dsp:txXfrm>
        <a:off x="0" y="3689859"/>
        <a:ext cx="5175384" cy="184357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86AEF8-8F52-4EBD-A1B6-55601FC3EAE6}">
      <dsp:nvSpPr>
        <dsp:cNvPr id="0" name=""/>
        <dsp:cNvSpPr/>
      </dsp:nvSpPr>
      <dsp:spPr>
        <a:xfrm>
          <a:off x="1767680" y="0"/>
          <a:ext cx="4351338" cy="4351338"/>
        </a:xfrm>
        <a:prstGeom prst="diamond">
          <a:avLst/>
        </a:prstGeom>
        <a:solidFill>
          <a:schemeClr val="accent2">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3EA64058-3192-4FC2-AC58-48B4AD4002E9}">
      <dsp:nvSpPr>
        <dsp:cNvPr id="0" name=""/>
        <dsp:cNvSpPr/>
      </dsp:nvSpPr>
      <dsp:spPr>
        <a:xfrm>
          <a:off x="2181058" y="413377"/>
          <a:ext cx="1697021" cy="1697021"/>
        </a:xfrm>
        <a:prstGeom prst="roundRect">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 Improved care quality and safety.</a:t>
          </a:r>
        </a:p>
      </dsp:txBody>
      <dsp:txXfrm>
        <a:off x="2263900" y="496219"/>
        <a:ext cx="1531337" cy="1531337"/>
      </dsp:txXfrm>
    </dsp:sp>
    <dsp:sp modelId="{9BB3B018-A2D1-45FD-BACE-25E3E8E59E95}">
      <dsp:nvSpPr>
        <dsp:cNvPr id="0" name=""/>
        <dsp:cNvSpPr/>
      </dsp:nvSpPr>
      <dsp:spPr>
        <a:xfrm>
          <a:off x="4008620" y="413377"/>
          <a:ext cx="1697021" cy="1697021"/>
        </a:xfrm>
        <a:prstGeom prst="roundRect">
          <a:avLst/>
        </a:prstGeom>
        <a:gradFill rotWithShape="0">
          <a:gsLst>
            <a:gs pos="0">
              <a:schemeClr val="accent2">
                <a:hueOff val="1560506"/>
                <a:satOff val="-1946"/>
                <a:lumOff val="458"/>
                <a:alphaOff val="0"/>
                <a:tint val="100000"/>
                <a:shade val="100000"/>
                <a:satMod val="130000"/>
              </a:schemeClr>
            </a:gs>
            <a:gs pos="100000">
              <a:schemeClr val="accent2">
                <a:hueOff val="1560506"/>
                <a:satOff val="-1946"/>
                <a:lumOff val="458"/>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 Reduced costs and paperwork.</a:t>
          </a:r>
        </a:p>
      </dsp:txBody>
      <dsp:txXfrm>
        <a:off x="4091462" y="496219"/>
        <a:ext cx="1531337" cy="1531337"/>
      </dsp:txXfrm>
    </dsp:sp>
    <dsp:sp modelId="{3366687C-DF62-4C73-A251-F97C4CCC444F}">
      <dsp:nvSpPr>
        <dsp:cNvPr id="0" name=""/>
        <dsp:cNvSpPr/>
      </dsp:nvSpPr>
      <dsp:spPr>
        <a:xfrm>
          <a:off x="2181058" y="2240939"/>
          <a:ext cx="1697021" cy="1697021"/>
        </a:xfrm>
        <a:prstGeom prst="roundRect">
          <a:avLst/>
        </a:prstGeom>
        <a:gradFill rotWithShape="0">
          <a:gsLst>
            <a:gs pos="0">
              <a:schemeClr val="accent2">
                <a:hueOff val="3121013"/>
                <a:satOff val="-3893"/>
                <a:lumOff val="915"/>
                <a:alphaOff val="0"/>
                <a:tint val="100000"/>
                <a:shade val="100000"/>
                <a:satMod val="130000"/>
              </a:schemeClr>
            </a:gs>
            <a:gs pos="100000">
              <a:schemeClr val="accent2">
                <a:hueOff val="3121013"/>
                <a:satOff val="-3893"/>
                <a:lumOff val="915"/>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 Greater access for remote communities.</a:t>
          </a:r>
        </a:p>
      </dsp:txBody>
      <dsp:txXfrm>
        <a:off x="2263900" y="2323781"/>
        <a:ext cx="1531337" cy="1531337"/>
      </dsp:txXfrm>
    </dsp:sp>
    <dsp:sp modelId="{0BCAECD2-87C2-4C9C-80E7-BC421914D904}">
      <dsp:nvSpPr>
        <dsp:cNvPr id="0" name=""/>
        <dsp:cNvSpPr/>
      </dsp:nvSpPr>
      <dsp:spPr>
        <a:xfrm>
          <a:off x="4008620" y="2240939"/>
          <a:ext cx="1697021" cy="1697021"/>
        </a:xfrm>
        <a:prstGeom prst="roundRect">
          <a:avLst/>
        </a:prstGeom>
        <a:gradFill rotWithShape="0">
          <a:gsLst>
            <a:gs pos="0">
              <a:schemeClr val="accent2">
                <a:hueOff val="4681519"/>
                <a:satOff val="-5839"/>
                <a:lumOff val="1373"/>
                <a:alphaOff val="0"/>
                <a:tint val="100000"/>
                <a:shade val="100000"/>
                <a:satMod val="130000"/>
              </a:schemeClr>
            </a:gs>
            <a:gs pos="100000">
              <a:schemeClr val="accent2">
                <a:hueOff val="4681519"/>
                <a:satOff val="-5839"/>
                <a:lumOff val="1373"/>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 Personalized and predictive healthcare solutions.</a:t>
          </a:r>
        </a:p>
      </dsp:txBody>
      <dsp:txXfrm>
        <a:off x="4091462" y="2323781"/>
        <a:ext cx="1531337" cy="153133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498785-1852-4E55-8EA4-D2D817BB2AA7}">
      <dsp:nvSpPr>
        <dsp:cNvPr id="0" name=""/>
        <dsp:cNvSpPr/>
      </dsp:nvSpPr>
      <dsp:spPr>
        <a:xfrm>
          <a:off x="341781" y="1130473"/>
          <a:ext cx="1062615" cy="1062615"/>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6EB090-C422-44F3-83DE-999997092881}">
      <dsp:nvSpPr>
        <dsp:cNvPr id="0" name=""/>
        <dsp:cNvSpPr/>
      </dsp:nvSpPr>
      <dsp:spPr>
        <a:xfrm>
          <a:off x="568240" y="1356932"/>
          <a:ext cx="609697" cy="60969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FE5EEBA-44F0-43A2-80BD-44474268D121}">
      <dsp:nvSpPr>
        <dsp:cNvPr id="0" name=""/>
        <dsp:cNvSpPr/>
      </dsp:nvSpPr>
      <dsp:spPr>
        <a:xfrm>
          <a:off x="2092" y="2524067"/>
          <a:ext cx="1741992" cy="696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a:t>• Data privacy and security.</a:t>
          </a:r>
        </a:p>
      </dsp:txBody>
      <dsp:txXfrm>
        <a:off x="2092" y="2524067"/>
        <a:ext cx="1741992" cy="696796"/>
      </dsp:txXfrm>
    </dsp:sp>
    <dsp:sp modelId="{3EFC01A1-BD52-4D78-926F-A85B3C918E58}">
      <dsp:nvSpPr>
        <dsp:cNvPr id="0" name=""/>
        <dsp:cNvSpPr/>
      </dsp:nvSpPr>
      <dsp:spPr>
        <a:xfrm>
          <a:off x="2388621" y="1130473"/>
          <a:ext cx="1062615" cy="1062615"/>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F2E6A5-9CA9-44DD-9053-331A7A1B546E}">
      <dsp:nvSpPr>
        <dsp:cNvPr id="0" name=""/>
        <dsp:cNvSpPr/>
      </dsp:nvSpPr>
      <dsp:spPr>
        <a:xfrm>
          <a:off x="2615080" y="1356932"/>
          <a:ext cx="609697" cy="60969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301142C-88C3-4AFC-967E-C41A156D18A7}">
      <dsp:nvSpPr>
        <dsp:cNvPr id="0" name=""/>
        <dsp:cNvSpPr/>
      </dsp:nvSpPr>
      <dsp:spPr>
        <a:xfrm>
          <a:off x="2048933" y="2524067"/>
          <a:ext cx="1741992" cy="696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a:t>• Interoperability issues between systems.</a:t>
          </a:r>
        </a:p>
      </dsp:txBody>
      <dsp:txXfrm>
        <a:off x="2048933" y="2524067"/>
        <a:ext cx="1741992" cy="696796"/>
      </dsp:txXfrm>
    </dsp:sp>
    <dsp:sp modelId="{B3379D49-07C8-4111-A480-46DAF0D9E48D}">
      <dsp:nvSpPr>
        <dsp:cNvPr id="0" name=""/>
        <dsp:cNvSpPr/>
      </dsp:nvSpPr>
      <dsp:spPr>
        <a:xfrm>
          <a:off x="4435462" y="1130473"/>
          <a:ext cx="1062615" cy="1062615"/>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817253-C2A8-4F7E-BE3F-CD735BD0D6DB}">
      <dsp:nvSpPr>
        <dsp:cNvPr id="0" name=""/>
        <dsp:cNvSpPr/>
      </dsp:nvSpPr>
      <dsp:spPr>
        <a:xfrm>
          <a:off x="4661921" y="1356932"/>
          <a:ext cx="609697" cy="60969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E66E91A-F35D-4E6D-ADCA-DD535D54EA03}">
      <dsp:nvSpPr>
        <dsp:cNvPr id="0" name=""/>
        <dsp:cNvSpPr/>
      </dsp:nvSpPr>
      <dsp:spPr>
        <a:xfrm>
          <a:off x="4095774" y="2524067"/>
          <a:ext cx="1741992" cy="696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a:t>• High costs and resistance to change.</a:t>
          </a:r>
        </a:p>
      </dsp:txBody>
      <dsp:txXfrm>
        <a:off x="4095774" y="2524067"/>
        <a:ext cx="1741992" cy="696796"/>
      </dsp:txXfrm>
    </dsp:sp>
    <dsp:sp modelId="{342C6891-9A14-4613-A0E3-C0419E9B590D}">
      <dsp:nvSpPr>
        <dsp:cNvPr id="0" name=""/>
        <dsp:cNvSpPr/>
      </dsp:nvSpPr>
      <dsp:spPr>
        <a:xfrm>
          <a:off x="6482303" y="1130473"/>
          <a:ext cx="1062615" cy="1062615"/>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349204-1A8F-4A5D-B320-C32F567ED2CF}">
      <dsp:nvSpPr>
        <dsp:cNvPr id="0" name=""/>
        <dsp:cNvSpPr/>
      </dsp:nvSpPr>
      <dsp:spPr>
        <a:xfrm>
          <a:off x="6708762" y="1356932"/>
          <a:ext cx="609697" cy="60969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9B61F8D-423C-4945-AA5F-D8DFDB401F09}">
      <dsp:nvSpPr>
        <dsp:cNvPr id="0" name=""/>
        <dsp:cNvSpPr/>
      </dsp:nvSpPr>
      <dsp:spPr>
        <a:xfrm>
          <a:off x="6142615" y="2524067"/>
          <a:ext cx="1741992" cy="696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a:t>• Ethical concerns with AI recommendations.</a:t>
          </a:r>
        </a:p>
      </dsp:txBody>
      <dsp:txXfrm>
        <a:off x="6142615" y="2524067"/>
        <a:ext cx="1741992" cy="69679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FA83FF-CF8D-452E-894B-432670828415}">
      <dsp:nvSpPr>
        <dsp:cNvPr id="0" name=""/>
        <dsp:cNvSpPr/>
      </dsp:nvSpPr>
      <dsp:spPr>
        <a:xfrm>
          <a:off x="530099" y="893169"/>
          <a:ext cx="1406812" cy="140681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084FCF-3190-46DD-9EEC-5FBF68261BB8}">
      <dsp:nvSpPr>
        <dsp:cNvPr id="0" name=""/>
        <dsp:cNvSpPr/>
      </dsp:nvSpPr>
      <dsp:spPr>
        <a:xfrm>
          <a:off x="829912" y="1192981"/>
          <a:ext cx="807187" cy="807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13945F5-69E0-435C-BA81-26CCB5A1F099}">
      <dsp:nvSpPr>
        <dsp:cNvPr id="0" name=""/>
        <dsp:cNvSpPr/>
      </dsp:nvSpPr>
      <dsp:spPr>
        <a:xfrm>
          <a:off x="80381" y="2738169"/>
          <a:ext cx="23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kern="1200"/>
            <a:t>• IoT and genomics for precision medicine.</a:t>
          </a:r>
        </a:p>
      </dsp:txBody>
      <dsp:txXfrm>
        <a:off x="80381" y="2738169"/>
        <a:ext cx="2306250" cy="720000"/>
      </dsp:txXfrm>
    </dsp:sp>
    <dsp:sp modelId="{4B8EB352-6138-4F80-9EC2-1B89FEEDB337}">
      <dsp:nvSpPr>
        <dsp:cNvPr id="0" name=""/>
        <dsp:cNvSpPr/>
      </dsp:nvSpPr>
      <dsp:spPr>
        <a:xfrm>
          <a:off x="3239943" y="893169"/>
          <a:ext cx="1406812" cy="140681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3B652F-C6E9-4156-AC60-30BA3209F329}">
      <dsp:nvSpPr>
        <dsp:cNvPr id="0" name=""/>
        <dsp:cNvSpPr/>
      </dsp:nvSpPr>
      <dsp:spPr>
        <a:xfrm>
          <a:off x="3539756" y="1192981"/>
          <a:ext cx="807187" cy="807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E807F94-7C7B-4424-8624-199F5B5B6ABC}">
      <dsp:nvSpPr>
        <dsp:cNvPr id="0" name=""/>
        <dsp:cNvSpPr/>
      </dsp:nvSpPr>
      <dsp:spPr>
        <a:xfrm>
          <a:off x="2790224" y="2738169"/>
          <a:ext cx="23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kern="1200"/>
            <a:t>• Augmented/Virtual Reality for clinical training and monitoring.</a:t>
          </a:r>
        </a:p>
      </dsp:txBody>
      <dsp:txXfrm>
        <a:off x="2790224" y="2738169"/>
        <a:ext cx="2306250" cy="720000"/>
      </dsp:txXfrm>
    </dsp:sp>
    <dsp:sp modelId="{4ACCD29A-BB15-4A6B-911B-56082CC14FC1}">
      <dsp:nvSpPr>
        <dsp:cNvPr id="0" name=""/>
        <dsp:cNvSpPr/>
      </dsp:nvSpPr>
      <dsp:spPr>
        <a:xfrm>
          <a:off x="5949787" y="893169"/>
          <a:ext cx="1406812" cy="140681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6C3599-F9C3-4A43-888E-4609C24A156A}">
      <dsp:nvSpPr>
        <dsp:cNvPr id="0" name=""/>
        <dsp:cNvSpPr/>
      </dsp:nvSpPr>
      <dsp:spPr>
        <a:xfrm>
          <a:off x="6249600" y="1192981"/>
          <a:ext cx="807187" cy="8071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ADB282C-F2AB-4AFF-8266-0CE626EA2523}">
      <dsp:nvSpPr>
        <dsp:cNvPr id="0" name=""/>
        <dsp:cNvSpPr/>
      </dsp:nvSpPr>
      <dsp:spPr>
        <a:xfrm>
          <a:off x="5500068" y="2738169"/>
          <a:ext cx="23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kern="1200"/>
            <a:t>• Integration of AI and blockchain in real-time care.</a:t>
          </a:r>
        </a:p>
      </dsp:txBody>
      <dsp:txXfrm>
        <a:off x="5500068" y="2738169"/>
        <a:ext cx="2306250" cy="7200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18CE18-7DE9-4E10-AFB8-D1D22DD87348}">
      <dsp:nvSpPr>
        <dsp:cNvPr id="0" name=""/>
        <dsp:cNvSpPr/>
      </dsp:nvSpPr>
      <dsp:spPr>
        <a:xfrm>
          <a:off x="0" y="48969"/>
          <a:ext cx="7886700" cy="135252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 HI and AI are critical for modern chronic disease prevention and management.</a:t>
          </a:r>
        </a:p>
      </dsp:txBody>
      <dsp:txXfrm>
        <a:off x="66025" y="114994"/>
        <a:ext cx="7754650" cy="1220470"/>
      </dsp:txXfrm>
    </dsp:sp>
    <dsp:sp modelId="{CEB360F1-66C1-414F-8B88-0C11AA35B98D}">
      <dsp:nvSpPr>
        <dsp:cNvPr id="0" name=""/>
        <dsp:cNvSpPr/>
      </dsp:nvSpPr>
      <dsp:spPr>
        <a:xfrm>
          <a:off x="0" y="1499409"/>
          <a:ext cx="7886700" cy="1352520"/>
        </a:xfrm>
        <a:prstGeom prst="roundRect">
          <a:avLst/>
        </a:prstGeom>
        <a:solidFill>
          <a:schemeClr val="accent2">
            <a:hueOff val="2340759"/>
            <a:satOff val="-2919"/>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 Emphasize accessibility, personalization, and efficiency.</a:t>
          </a:r>
        </a:p>
      </dsp:txBody>
      <dsp:txXfrm>
        <a:off x="66025" y="1565434"/>
        <a:ext cx="7754650" cy="1220470"/>
      </dsp:txXfrm>
    </dsp:sp>
    <dsp:sp modelId="{0B433066-D9E1-4B3C-A811-55059644A6D2}">
      <dsp:nvSpPr>
        <dsp:cNvPr id="0" name=""/>
        <dsp:cNvSpPr/>
      </dsp:nvSpPr>
      <dsp:spPr>
        <a:xfrm>
          <a:off x="0" y="2949848"/>
          <a:ext cx="7886700" cy="1352520"/>
        </a:xfrm>
        <a:prstGeom prst="roundRec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 Continued innovation will drive equitable healthcare transformation.</a:t>
          </a:r>
        </a:p>
      </dsp:txBody>
      <dsp:txXfrm>
        <a:off x="66025" y="3015873"/>
        <a:ext cx="7754650" cy="122047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6.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7.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4/18/2025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4/18/2025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4/18/2025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4/18/2025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4/18/2025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4/18/2025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21.jpe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26.jpe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4.xml.rels><?xml version="1.0" encoding="UTF-8" standalone="yes"?>
<Relationships xmlns="http://schemas.openxmlformats.org/package/2006/relationships"><Relationship Id="rId8" Type="http://schemas.openxmlformats.org/officeDocument/2006/relationships/hyperlink" Target="https://www.healthit.gov/data/data-briefs/interoperable-exchange-patient-health-information-among-us-hospitals-2023" TargetMode="External"/><Relationship Id="rId3" Type="http://schemas.openxmlformats.org/officeDocument/2006/relationships/hyperlink" Target="https://www.sciencedirect.com/science/article/pii/S2666602222000775" TargetMode="External"/><Relationship Id="rId7" Type="http://schemas.openxmlformats.org/officeDocument/2006/relationships/hyperlink" Target="https://media.market.us/wearable-medical-devices-statistics/" TargetMode="External"/><Relationship Id="rId2" Type="http://schemas.openxmlformats.org/officeDocument/2006/relationships/hyperlink" Target="https://www.researchgate.net/profile/Tanmay-Shukla-6/publication/386141427_Beyond_Diagnosis_AI's_Role_in_Preventive_Healthcare_and_Early_Detection" TargetMode="External"/><Relationship Id="rId1" Type="http://schemas.openxmlformats.org/officeDocument/2006/relationships/slideLayout" Target="../slideLayouts/slideLayout2.xml"/><Relationship Id="rId6" Type="http://schemas.openxmlformats.org/officeDocument/2006/relationships/hyperlink" Target="https://www.consagous.co/blog/evolution-of-telemedicine-from-2019-to-2023" TargetMode="External"/><Relationship Id="rId5" Type="http://schemas.openxmlformats.org/officeDocument/2006/relationships/hyperlink" Target="https://www.healthit.gov/data/quickstats/national-trends-hospital-and-physician-adoption-electronic-health-records" TargetMode="External"/><Relationship Id="rId4" Type="http://schemas.openxmlformats.org/officeDocument/2006/relationships/hyperlink" Target="https://www.researchgate.net/publication/376601831_Impact_of_Artificial_Intelligence_on_Healthcare_Informatics_Opportunities_and_Challenges"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SAT 5424 PHI</a:t>
            </a:r>
            <a:endParaRPr dirty="0"/>
          </a:p>
        </p:txBody>
      </p:sp>
      <p:graphicFrame>
        <p:nvGraphicFramePr>
          <p:cNvPr id="5" name="Content Placeholder 2">
            <a:extLst>
              <a:ext uri="{FF2B5EF4-FFF2-40B4-BE49-F238E27FC236}">
                <a16:creationId xmlns:a16="http://schemas.microsoft.com/office/drawing/2014/main" id="{B88CBBFC-98AC-31E3-3B96-EFFD87479F80}"/>
              </a:ext>
            </a:extLst>
          </p:cNvPr>
          <p:cNvGraphicFramePr>
            <a:graphicFrameLocks noGrp="1"/>
          </p:cNvGraphicFramePr>
          <p:nvPr>
            <p:ph idx="1"/>
            <p:extLst>
              <p:ext uri="{D42A27DB-BD31-4B8C-83A1-F6EECF244321}">
                <p14:modId xmlns:p14="http://schemas.microsoft.com/office/powerpoint/2010/main" val="3279160671"/>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E3EB6D7-7BB6-E5BD-8527-CBF99499788F}"/>
              </a:ext>
            </a:extLst>
          </p:cNvPr>
          <p:cNvPicPr>
            <a:picLocks noChangeAspect="1"/>
          </p:cNvPicPr>
          <p:nvPr/>
        </p:nvPicPr>
        <p:blipFill>
          <a:blip r:embed="rId2">
            <a:duotone>
              <a:schemeClr val="bg2">
                <a:shade val="45000"/>
                <a:satMod val="135000"/>
              </a:schemeClr>
              <a:prstClr val="white"/>
            </a:duotone>
          </a:blip>
          <a:srcRect r="10999" b="-1"/>
          <a:stretch/>
        </p:blipFill>
        <p:spPr>
          <a:xfrm>
            <a:off x="20" y="10"/>
            <a:ext cx="9143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t>Benefits of Health Informatics</a:t>
            </a:r>
          </a:p>
        </p:txBody>
      </p:sp>
      <p:graphicFrame>
        <p:nvGraphicFramePr>
          <p:cNvPr id="5" name="Content Placeholder 2">
            <a:extLst>
              <a:ext uri="{FF2B5EF4-FFF2-40B4-BE49-F238E27FC236}">
                <a16:creationId xmlns:a16="http://schemas.microsoft.com/office/drawing/2014/main" id="{02D4C0DA-A412-F1F1-1D97-D08780033041}"/>
              </a:ext>
            </a:extLst>
          </p:cNvPr>
          <p:cNvGraphicFramePr>
            <a:graphicFrameLocks noGrp="1"/>
          </p:cNvGraphicFramePr>
          <p:nvPr>
            <p:ph idx="1"/>
            <p:extLst>
              <p:ext uri="{D42A27DB-BD31-4B8C-83A1-F6EECF244321}">
                <p14:modId xmlns:p14="http://schemas.microsoft.com/office/powerpoint/2010/main" val="552794637"/>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A37FDE2-0D6D-2E3D-BA86-CC253F218F2F}"/>
              </a:ext>
            </a:extLst>
          </p:cNvPr>
          <p:cNvPicPr>
            <a:picLocks noChangeAspect="1"/>
          </p:cNvPicPr>
          <p:nvPr/>
        </p:nvPicPr>
        <p:blipFill>
          <a:blip r:embed="rId2">
            <a:duotone>
              <a:schemeClr val="bg2">
                <a:shade val="45000"/>
                <a:satMod val="135000"/>
              </a:schemeClr>
              <a:prstClr val="white"/>
            </a:duotone>
          </a:blip>
          <a:srcRect l="5271" r="5728" b="-1"/>
          <a:stretch/>
        </p:blipFill>
        <p:spPr>
          <a:xfrm>
            <a:off x="20" y="10"/>
            <a:ext cx="9143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t>Challenges</a:t>
            </a:r>
          </a:p>
        </p:txBody>
      </p:sp>
      <p:graphicFrame>
        <p:nvGraphicFramePr>
          <p:cNvPr id="5" name="Content Placeholder 2">
            <a:extLst>
              <a:ext uri="{FF2B5EF4-FFF2-40B4-BE49-F238E27FC236}">
                <a16:creationId xmlns:a16="http://schemas.microsoft.com/office/drawing/2014/main" id="{C6261ACB-5034-6055-6242-A5E054363352}"/>
              </a:ext>
            </a:extLst>
          </p:cNvPr>
          <p:cNvGraphicFramePr>
            <a:graphicFrameLocks noGrp="1"/>
          </p:cNvGraphicFramePr>
          <p:nvPr>
            <p:ph idx="1"/>
            <p:extLst>
              <p:ext uri="{D42A27DB-BD31-4B8C-83A1-F6EECF244321}">
                <p14:modId xmlns:p14="http://schemas.microsoft.com/office/powerpoint/2010/main" val="299703056"/>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812F8BC-4368-86B3-CE74-2968D47F31AD}"/>
              </a:ext>
            </a:extLst>
          </p:cNvPr>
          <p:cNvPicPr>
            <a:picLocks noChangeAspect="1"/>
          </p:cNvPicPr>
          <p:nvPr/>
        </p:nvPicPr>
        <p:blipFill>
          <a:blip r:embed="rId2">
            <a:duotone>
              <a:schemeClr val="bg2">
                <a:shade val="45000"/>
                <a:satMod val="135000"/>
              </a:schemeClr>
              <a:prstClr val="white"/>
            </a:duotone>
          </a:blip>
          <a:srcRect l="11000" r="-1" b="-1"/>
          <a:stretch/>
        </p:blipFill>
        <p:spPr>
          <a:xfrm>
            <a:off x="20" y="10"/>
            <a:ext cx="9143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t>Future Trends</a:t>
            </a:r>
          </a:p>
        </p:txBody>
      </p:sp>
      <p:graphicFrame>
        <p:nvGraphicFramePr>
          <p:cNvPr id="5" name="Content Placeholder 2">
            <a:extLst>
              <a:ext uri="{FF2B5EF4-FFF2-40B4-BE49-F238E27FC236}">
                <a16:creationId xmlns:a16="http://schemas.microsoft.com/office/drawing/2014/main" id="{B40D9A4F-E9DE-1D2B-054F-7F864F25358E}"/>
              </a:ext>
            </a:extLst>
          </p:cNvPr>
          <p:cNvGraphicFramePr>
            <a:graphicFrameLocks noGrp="1"/>
          </p:cNvGraphicFramePr>
          <p:nvPr>
            <p:ph idx="1"/>
            <p:extLst>
              <p:ext uri="{D42A27DB-BD31-4B8C-83A1-F6EECF244321}">
                <p14:modId xmlns:p14="http://schemas.microsoft.com/office/powerpoint/2010/main" val="1463504562"/>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DA029BF-BDFC-D7F7-96C3-1C5AD30FF958}"/>
              </a:ext>
            </a:extLst>
          </p:cNvPr>
          <p:cNvPicPr>
            <a:picLocks noChangeAspect="1"/>
          </p:cNvPicPr>
          <p:nvPr/>
        </p:nvPicPr>
        <p:blipFill>
          <a:blip r:embed="rId2">
            <a:duotone>
              <a:schemeClr val="bg2">
                <a:shade val="45000"/>
                <a:satMod val="135000"/>
              </a:schemeClr>
              <a:prstClr val="white"/>
            </a:duotone>
          </a:blip>
          <a:srcRect r="11334"/>
          <a:stretch/>
        </p:blipFill>
        <p:spPr>
          <a:xfrm>
            <a:off x="20" y="10"/>
            <a:ext cx="9143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t>Conclusion</a:t>
            </a:r>
          </a:p>
        </p:txBody>
      </p:sp>
      <p:graphicFrame>
        <p:nvGraphicFramePr>
          <p:cNvPr id="5" name="Content Placeholder 2">
            <a:extLst>
              <a:ext uri="{FF2B5EF4-FFF2-40B4-BE49-F238E27FC236}">
                <a16:creationId xmlns:a16="http://schemas.microsoft.com/office/drawing/2014/main" id="{9A61D7AD-0B7D-75F8-A393-2C180F68923A}"/>
              </a:ext>
            </a:extLst>
          </p:cNvPr>
          <p:cNvGraphicFramePr>
            <a:graphicFrameLocks noGrp="1"/>
          </p:cNvGraphicFramePr>
          <p:nvPr>
            <p:ph idx="1"/>
            <p:extLst>
              <p:ext uri="{D42A27DB-BD31-4B8C-83A1-F6EECF244321}">
                <p14:modId xmlns:p14="http://schemas.microsoft.com/office/powerpoint/2010/main" val="4080201599"/>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329A6-AFC7-160F-2DD1-762B8F730C1A}"/>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24DC7392-3628-E632-B25C-0C6BF47DC248}"/>
              </a:ext>
            </a:extLst>
          </p:cNvPr>
          <p:cNvSpPr>
            <a:spLocks noGrp="1"/>
          </p:cNvSpPr>
          <p:nvPr>
            <p:ph idx="1"/>
          </p:nvPr>
        </p:nvSpPr>
        <p:spPr/>
        <p:txBody>
          <a:bodyPr>
            <a:normAutofit fontScale="70000" lnSpcReduction="20000"/>
          </a:bodyPr>
          <a:lstStyle/>
          <a:p>
            <a:pPr marL="457200" marR="0">
              <a:lnSpc>
                <a:spcPct val="115000"/>
              </a:lnSpc>
              <a:buNone/>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1. Shukla, Tanmay. (2024). Beyond Diagnosis: AI’s Role in Preventive Healthcare and Early Detection. 8.</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15000"/>
              </a:lnSpc>
              <a:buNone/>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https://www.researchgate.net/profile/Tanmay-Shukla-6/publication/386141427_Beyond_Diagnosis_AI's_Role_in_Preventive_Healthcare_and_Early_Detection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15000"/>
              </a:lnSpc>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2. https://www.sciencedirect.com/science/article/pii/S2666602222000775</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15000"/>
              </a:lnSpc>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3. Saxena,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Pushkarprabhat</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&amp; Mayi, Krishna &amp; Arun, R &amp; Kumar,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Mr</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&amp;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Biswo</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Dr &amp; Mishra,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Biswo</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&amp; Praveen,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Kb</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(2023). Impact of Artificial Intelligence on Healthcare Informatics: Opportunities and Challenges. Journal of Informatics Education and Research. 3. 2309. 10.52783/jier.v3i2.384. </a:t>
            </a:r>
            <a:r>
              <a:rPr lang="en-US" sz="1800" u="sng" kern="100" dirty="0">
                <a:effectLst/>
                <a:latin typeface="Times New Roman" panose="02020603050405020304" pitchFamily="18"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https://www.researchgate.net/publication/376601831_Impact_of_Artificial_Intelligence_on_Healthcare_Informatics_Opportunities_and_Challenges</a:t>
            </a:r>
            <a:endParaRPr lang="en-US" sz="1800" u="sng"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15000"/>
              </a:lnSpc>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15000"/>
              </a:lnSpc>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4. De la Torre K, Min S, Lee H, Kang D</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15000"/>
              </a:lnSpc>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Application of Preventive Medicine in the Future Digital Health Era</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15000"/>
              </a:lnSpc>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J Med Internet Res 2025;27:e59165</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15000"/>
              </a:lnSpc>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URL: https://www.jmir.org/2025/1/e59165</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15000"/>
              </a:lnSpc>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DOI: 10.2196/59165</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15000"/>
              </a:lnSpc>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15000"/>
              </a:lnSpc>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5.https://www.healthit.gov/data/quickstats/national-trends-hospital-and-physician-adoption-electronic-health-records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15000"/>
              </a:lnSpc>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hlinkClick r:id="rId6">
                  <a:extLst>
                    <a:ext uri="{A12FA001-AC4F-418D-AE19-62706E023703}">
                      <ahyp:hlinkClr xmlns:ahyp="http://schemas.microsoft.com/office/drawing/2018/hyperlinkcolor" val="tx"/>
                    </a:ext>
                  </a:extLst>
                </a:hlinkClick>
              </a:rPr>
              <a:t>6. https://www.consagous.co/blog/evolution-of-telemedicine-from-2019-to-2023</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15000"/>
              </a:lnSpc>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hlinkClick r:id="rId7">
                  <a:extLst>
                    <a:ext uri="{A12FA001-AC4F-418D-AE19-62706E023703}">
                      <ahyp:hlinkClr xmlns:ahyp="http://schemas.microsoft.com/office/drawing/2018/hyperlinkcolor" val="tx"/>
                    </a:ext>
                  </a:extLst>
                </a:hlinkClick>
              </a:rPr>
              <a:t>7. https://media.market.us/wearable-medical-devices-statistics/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15000"/>
              </a:lnSpc>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hlinkClick r:id="rId8">
                  <a:extLst>
                    <a:ext uri="{A12FA001-AC4F-418D-AE19-62706E023703}">
                      <ahyp:hlinkClr xmlns:ahyp="http://schemas.microsoft.com/office/drawing/2018/hyperlinkcolor" val="tx"/>
                    </a:ext>
                  </a:extLst>
                </a:hlinkClick>
              </a:rPr>
              <a:t>8. https://www.healthit.gov/data/data-briefs/interoperable-exchange-patient-health-information-among-us-hospitals-2023</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25905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6250" y="640823"/>
            <a:ext cx="2563994" cy="5583148"/>
          </a:xfrm>
        </p:spPr>
        <p:txBody>
          <a:bodyPr anchor="ctr">
            <a:normAutofit/>
          </a:bodyPr>
          <a:lstStyle/>
          <a:p>
            <a:r>
              <a:rPr lang="en-US" sz="3600"/>
              <a:t>Introduction</a:t>
            </a:r>
          </a:p>
        </p:txBody>
      </p:sp>
      <p:sp>
        <p:nvSpPr>
          <p:cNvPr id="18"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44313" y="3465005"/>
            <a:ext cx="5410200" cy="13716"/>
          </a:xfrm>
          <a:custGeom>
            <a:avLst/>
            <a:gdLst>
              <a:gd name="connsiteX0" fmla="*/ 0 w 5410200"/>
              <a:gd name="connsiteY0" fmla="*/ 0 h 13716"/>
              <a:gd name="connsiteX1" fmla="*/ 568071 w 5410200"/>
              <a:gd name="connsiteY1" fmla="*/ 0 h 13716"/>
              <a:gd name="connsiteX2" fmla="*/ 1298448 w 5410200"/>
              <a:gd name="connsiteY2" fmla="*/ 0 h 13716"/>
              <a:gd name="connsiteX3" fmla="*/ 1920621 w 5410200"/>
              <a:gd name="connsiteY3" fmla="*/ 0 h 13716"/>
              <a:gd name="connsiteX4" fmla="*/ 2488692 w 5410200"/>
              <a:gd name="connsiteY4" fmla="*/ 0 h 13716"/>
              <a:gd name="connsiteX5" fmla="*/ 3219069 w 5410200"/>
              <a:gd name="connsiteY5" fmla="*/ 0 h 13716"/>
              <a:gd name="connsiteX6" fmla="*/ 3895344 w 5410200"/>
              <a:gd name="connsiteY6" fmla="*/ 0 h 13716"/>
              <a:gd name="connsiteX7" fmla="*/ 4571619 w 5410200"/>
              <a:gd name="connsiteY7" fmla="*/ 0 h 13716"/>
              <a:gd name="connsiteX8" fmla="*/ 5410200 w 5410200"/>
              <a:gd name="connsiteY8" fmla="*/ 0 h 13716"/>
              <a:gd name="connsiteX9" fmla="*/ 5410200 w 5410200"/>
              <a:gd name="connsiteY9" fmla="*/ 13716 h 13716"/>
              <a:gd name="connsiteX10" fmla="*/ 4842129 w 5410200"/>
              <a:gd name="connsiteY10" fmla="*/ 13716 h 13716"/>
              <a:gd name="connsiteX11" fmla="*/ 4328160 w 5410200"/>
              <a:gd name="connsiteY11" fmla="*/ 13716 h 13716"/>
              <a:gd name="connsiteX12" fmla="*/ 3597783 w 5410200"/>
              <a:gd name="connsiteY12" fmla="*/ 13716 h 13716"/>
              <a:gd name="connsiteX13" fmla="*/ 3029712 w 5410200"/>
              <a:gd name="connsiteY13" fmla="*/ 13716 h 13716"/>
              <a:gd name="connsiteX14" fmla="*/ 2299335 w 5410200"/>
              <a:gd name="connsiteY14" fmla="*/ 13716 h 13716"/>
              <a:gd name="connsiteX15" fmla="*/ 1514856 w 5410200"/>
              <a:gd name="connsiteY15" fmla="*/ 13716 h 13716"/>
              <a:gd name="connsiteX16" fmla="*/ 892683 w 5410200"/>
              <a:gd name="connsiteY16" fmla="*/ 13716 h 13716"/>
              <a:gd name="connsiteX17" fmla="*/ 0 w 5410200"/>
              <a:gd name="connsiteY17" fmla="*/ 13716 h 13716"/>
              <a:gd name="connsiteX18" fmla="*/ 0 w 5410200"/>
              <a:gd name="connsiteY18"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3716"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09587" y="2854"/>
                  <a:pt x="5409791" y="9451"/>
                  <a:pt x="5410200" y="13716"/>
                </a:cubicBezTo>
                <a:cubicBezTo>
                  <a:pt x="5139060" y="2179"/>
                  <a:pt x="5121593" y="26463"/>
                  <a:pt x="4842129" y="13716"/>
                </a:cubicBezTo>
                <a:cubicBezTo>
                  <a:pt x="4562665" y="969"/>
                  <a:pt x="4448273" y="4915"/>
                  <a:pt x="4328160" y="13716"/>
                </a:cubicBezTo>
                <a:cubicBezTo>
                  <a:pt x="4208047" y="22517"/>
                  <a:pt x="3760936" y="17995"/>
                  <a:pt x="3597783" y="13716"/>
                </a:cubicBezTo>
                <a:cubicBezTo>
                  <a:pt x="3434630" y="9437"/>
                  <a:pt x="3299718" y="28641"/>
                  <a:pt x="3029712" y="13716"/>
                </a:cubicBezTo>
                <a:cubicBezTo>
                  <a:pt x="2759706" y="-1209"/>
                  <a:pt x="2640159" y="22822"/>
                  <a:pt x="2299335" y="13716"/>
                </a:cubicBezTo>
                <a:cubicBezTo>
                  <a:pt x="1958511" y="4610"/>
                  <a:pt x="1801186" y="24413"/>
                  <a:pt x="1514856" y="13716"/>
                </a:cubicBezTo>
                <a:cubicBezTo>
                  <a:pt x="1228526" y="3019"/>
                  <a:pt x="1063509" y="-9877"/>
                  <a:pt x="892683" y="13716"/>
                </a:cubicBezTo>
                <a:cubicBezTo>
                  <a:pt x="721857" y="37309"/>
                  <a:pt x="186945" y="-25469"/>
                  <a:pt x="0" y="13716"/>
                </a:cubicBezTo>
                <a:cubicBezTo>
                  <a:pt x="-342" y="9537"/>
                  <a:pt x="-97" y="6817"/>
                  <a:pt x="0" y="0"/>
                </a:cubicBezTo>
                <a:close/>
              </a:path>
              <a:path w="5410200" h="13716"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10660" y="2787"/>
                  <a:pt x="5410166" y="9748"/>
                  <a:pt x="5410200" y="13716"/>
                </a:cubicBezTo>
                <a:cubicBezTo>
                  <a:pt x="5163327" y="36922"/>
                  <a:pt x="5008749" y="6121"/>
                  <a:pt x="4842129" y="13716"/>
                </a:cubicBezTo>
                <a:cubicBezTo>
                  <a:pt x="4675509" y="21311"/>
                  <a:pt x="4433401" y="-5187"/>
                  <a:pt x="4165854" y="13716"/>
                </a:cubicBezTo>
                <a:cubicBezTo>
                  <a:pt x="3898308" y="32619"/>
                  <a:pt x="3809032" y="-13282"/>
                  <a:pt x="3543681" y="13716"/>
                </a:cubicBezTo>
                <a:cubicBezTo>
                  <a:pt x="3278330" y="40714"/>
                  <a:pt x="3073876" y="-20489"/>
                  <a:pt x="2759202" y="13716"/>
                </a:cubicBezTo>
                <a:cubicBezTo>
                  <a:pt x="2444528" y="47921"/>
                  <a:pt x="2204144" y="-1200"/>
                  <a:pt x="1974723" y="13716"/>
                </a:cubicBezTo>
                <a:cubicBezTo>
                  <a:pt x="1745302" y="28632"/>
                  <a:pt x="1602335" y="26918"/>
                  <a:pt x="1406652" y="13716"/>
                </a:cubicBezTo>
                <a:cubicBezTo>
                  <a:pt x="1210969" y="514"/>
                  <a:pt x="923948" y="-1411"/>
                  <a:pt x="730377" y="13716"/>
                </a:cubicBezTo>
                <a:cubicBezTo>
                  <a:pt x="536806" y="28843"/>
                  <a:pt x="336496" y="-4713"/>
                  <a:pt x="0" y="13716"/>
                </a:cubicBezTo>
                <a:cubicBezTo>
                  <a:pt x="-535" y="9547"/>
                  <a:pt x="488" y="451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F182E569-FF93-8856-30C6-EE3E04CE47A5}"/>
              </a:ext>
            </a:extLst>
          </p:cNvPr>
          <p:cNvGraphicFramePr>
            <a:graphicFrameLocks noGrp="1"/>
          </p:cNvGraphicFramePr>
          <p:nvPr>
            <p:ph idx="1"/>
            <p:extLst>
              <p:ext uri="{D42A27DB-BD31-4B8C-83A1-F6EECF244321}">
                <p14:modId xmlns:p14="http://schemas.microsoft.com/office/powerpoint/2010/main" val="1184093212"/>
              </p:ext>
            </p:extLst>
          </p:nvPr>
        </p:nvGraphicFramePr>
        <p:xfrm>
          <a:off x="3486013" y="640822"/>
          <a:ext cx="5175384"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6250" y="640823"/>
            <a:ext cx="2563994" cy="5583148"/>
          </a:xfrm>
        </p:spPr>
        <p:txBody>
          <a:bodyPr anchor="ctr">
            <a:normAutofit/>
          </a:bodyPr>
          <a:lstStyle/>
          <a:p>
            <a:r>
              <a:rPr lang="en-US" sz="4300"/>
              <a:t>Objectives</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44313" y="3465005"/>
            <a:ext cx="5410200" cy="13716"/>
          </a:xfrm>
          <a:custGeom>
            <a:avLst/>
            <a:gdLst>
              <a:gd name="connsiteX0" fmla="*/ 0 w 5410200"/>
              <a:gd name="connsiteY0" fmla="*/ 0 h 13716"/>
              <a:gd name="connsiteX1" fmla="*/ 568071 w 5410200"/>
              <a:gd name="connsiteY1" fmla="*/ 0 h 13716"/>
              <a:gd name="connsiteX2" fmla="*/ 1298448 w 5410200"/>
              <a:gd name="connsiteY2" fmla="*/ 0 h 13716"/>
              <a:gd name="connsiteX3" fmla="*/ 1920621 w 5410200"/>
              <a:gd name="connsiteY3" fmla="*/ 0 h 13716"/>
              <a:gd name="connsiteX4" fmla="*/ 2488692 w 5410200"/>
              <a:gd name="connsiteY4" fmla="*/ 0 h 13716"/>
              <a:gd name="connsiteX5" fmla="*/ 3219069 w 5410200"/>
              <a:gd name="connsiteY5" fmla="*/ 0 h 13716"/>
              <a:gd name="connsiteX6" fmla="*/ 3895344 w 5410200"/>
              <a:gd name="connsiteY6" fmla="*/ 0 h 13716"/>
              <a:gd name="connsiteX7" fmla="*/ 4571619 w 5410200"/>
              <a:gd name="connsiteY7" fmla="*/ 0 h 13716"/>
              <a:gd name="connsiteX8" fmla="*/ 5410200 w 5410200"/>
              <a:gd name="connsiteY8" fmla="*/ 0 h 13716"/>
              <a:gd name="connsiteX9" fmla="*/ 5410200 w 5410200"/>
              <a:gd name="connsiteY9" fmla="*/ 13716 h 13716"/>
              <a:gd name="connsiteX10" fmla="*/ 4842129 w 5410200"/>
              <a:gd name="connsiteY10" fmla="*/ 13716 h 13716"/>
              <a:gd name="connsiteX11" fmla="*/ 4328160 w 5410200"/>
              <a:gd name="connsiteY11" fmla="*/ 13716 h 13716"/>
              <a:gd name="connsiteX12" fmla="*/ 3597783 w 5410200"/>
              <a:gd name="connsiteY12" fmla="*/ 13716 h 13716"/>
              <a:gd name="connsiteX13" fmla="*/ 3029712 w 5410200"/>
              <a:gd name="connsiteY13" fmla="*/ 13716 h 13716"/>
              <a:gd name="connsiteX14" fmla="*/ 2299335 w 5410200"/>
              <a:gd name="connsiteY14" fmla="*/ 13716 h 13716"/>
              <a:gd name="connsiteX15" fmla="*/ 1514856 w 5410200"/>
              <a:gd name="connsiteY15" fmla="*/ 13716 h 13716"/>
              <a:gd name="connsiteX16" fmla="*/ 892683 w 5410200"/>
              <a:gd name="connsiteY16" fmla="*/ 13716 h 13716"/>
              <a:gd name="connsiteX17" fmla="*/ 0 w 5410200"/>
              <a:gd name="connsiteY17" fmla="*/ 13716 h 13716"/>
              <a:gd name="connsiteX18" fmla="*/ 0 w 5410200"/>
              <a:gd name="connsiteY18"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3716"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09587" y="2854"/>
                  <a:pt x="5409791" y="9451"/>
                  <a:pt x="5410200" y="13716"/>
                </a:cubicBezTo>
                <a:cubicBezTo>
                  <a:pt x="5139060" y="2179"/>
                  <a:pt x="5121593" y="26463"/>
                  <a:pt x="4842129" y="13716"/>
                </a:cubicBezTo>
                <a:cubicBezTo>
                  <a:pt x="4562665" y="969"/>
                  <a:pt x="4448273" y="4915"/>
                  <a:pt x="4328160" y="13716"/>
                </a:cubicBezTo>
                <a:cubicBezTo>
                  <a:pt x="4208047" y="22517"/>
                  <a:pt x="3760936" y="17995"/>
                  <a:pt x="3597783" y="13716"/>
                </a:cubicBezTo>
                <a:cubicBezTo>
                  <a:pt x="3434630" y="9437"/>
                  <a:pt x="3299718" y="28641"/>
                  <a:pt x="3029712" y="13716"/>
                </a:cubicBezTo>
                <a:cubicBezTo>
                  <a:pt x="2759706" y="-1209"/>
                  <a:pt x="2640159" y="22822"/>
                  <a:pt x="2299335" y="13716"/>
                </a:cubicBezTo>
                <a:cubicBezTo>
                  <a:pt x="1958511" y="4610"/>
                  <a:pt x="1801186" y="24413"/>
                  <a:pt x="1514856" y="13716"/>
                </a:cubicBezTo>
                <a:cubicBezTo>
                  <a:pt x="1228526" y="3019"/>
                  <a:pt x="1063509" y="-9877"/>
                  <a:pt x="892683" y="13716"/>
                </a:cubicBezTo>
                <a:cubicBezTo>
                  <a:pt x="721857" y="37309"/>
                  <a:pt x="186945" y="-25469"/>
                  <a:pt x="0" y="13716"/>
                </a:cubicBezTo>
                <a:cubicBezTo>
                  <a:pt x="-342" y="9537"/>
                  <a:pt x="-97" y="6817"/>
                  <a:pt x="0" y="0"/>
                </a:cubicBezTo>
                <a:close/>
              </a:path>
              <a:path w="5410200" h="13716"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10660" y="2787"/>
                  <a:pt x="5410166" y="9748"/>
                  <a:pt x="5410200" y="13716"/>
                </a:cubicBezTo>
                <a:cubicBezTo>
                  <a:pt x="5163327" y="36922"/>
                  <a:pt x="5008749" y="6121"/>
                  <a:pt x="4842129" y="13716"/>
                </a:cubicBezTo>
                <a:cubicBezTo>
                  <a:pt x="4675509" y="21311"/>
                  <a:pt x="4433401" y="-5187"/>
                  <a:pt x="4165854" y="13716"/>
                </a:cubicBezTo>
                <a:cubicBezTo>
                  <a:pt x="3898308" y="32619"/>
                  <a:pt x="3809032" y="-13282"/>
                  <a:pt x="3543681" y="13716"/>
                </a:cubicBezTo>
                <a:cubicBezTo>
                  <a:pt x="3278330" y="40714"/>
                  <a:pt x="3073876" y="-20489"/>
                  <a:pt x="2759202" y="13716"/>
                </a:cubicBezTo>
                <a:cubicBezTo>
                  <a:pt x="2444528" y="47921"/>
                  <a:pt x="2204144" y="-1200"/>
                  <a:pt x="1974723" y="13716"/>
                </a:cubicBezTo>
                <a:cubicBezTo>
                  <a:pt x="1745302" y="28632"/>
                  <a:pt x="1602335" y="26918"/>
                  <a:pt x="1406652" y="13716"/>
                </a:cubicBezTo>
                <a:cubicBezTo>
                  <a:pt x="1210969" y="514"/>
                  <a:pt x="923948" y="-1411"/>
                  <a:pt x="730377" y="13716"/>
                </a:cubicBezTo>
                <a:cubicBezTo>
                  <a:pt x="536806" y="28843"/>
                  <a:pt x="336496" y="-4713"/>
                  <a:pt x="0" y="13716"/>
                </a:cubicBezTo>
                <a:cubicBezTo>
                  <a:pt x="-535" y="9547"/>
                  <a:pt x="488" y="451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5CE1B5E1-1A4A-7CDC-B40D-B953430E5E7F}"/>
              </a:ext>
            </a:extLst>
          </p:cNvPr>
          <p:cNvGraphicFramePr>
            <a:graphicFrameLocks noGrp="1"/>
          </p:cNvGraphicFramePr>
          <p:nvPr>
            <p:ph idx="1"/>
            <p:extLst>
              <p:ext uri="{D42A27DB-BD31-4B8C-83A1-F6EECF244321}">
                <p14:modId xmlns:p14="http://schemas.microsoft.com/office/powerpoint/2010/main" val="1488875208"/>
              </p:ext>
            </p:extLst>
          </p:nvPr>
        </p:nvGraphicFramePr>
        <p:xfrm>
          <a:off x="3486013" y="640822"/>
          <a:ext cx="5175384"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1CF1EF-B5CD-E4A6-A948-D395E0397432}"/>
              </a:ext>
            </a:extLst>
          </p:cNvPr>
          <p:cNvSpPr>
            <a:spLocks noGrp="1"/>
          </p:cNvSpPr>
          <p:nvPr>
            <p:ph type="title"/>
          </p:nvPr>
        </p:nvSpPr>
        <p:spPr>
          <a:xfrm>
            <a:off x="606478" y="386930"/>
            <a:ext cx="6927525" cy="1188950"/>
          </a:xfrm>
        </p:spPr>
        <p:txBody>
          <a:bodyPr anchor="b">
            <a:normAutofit/>
          </a:bodyPr>
          <a:lstStyle/>
          <a:p>
            <a:r>
              <a:rPr lang="en-US" sz="4700"/>
              <a:t>Literature Review</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998368"/>
            <a:ext cx="8771274"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8537521"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6502FDD-210C-C6EF-5D04-A74E551BA588}"/>
              </a:ext>
            </a:extLst>
          </p:cNvPr>
          <p:cNvSpPr>
            <a:spLocks noGrp="1"/>
          </p:cNvSpPr>
          <p:nvPr>
            <p:ph idx="1"/>
          </p:nvPr>
        </p:nvSpPr>
        <p:spPr>
          <a:xfrm>
            <a:off x="595245" y="2599509"/>
            <a:ext cx="7607751" cy="3435531"/>
          </a:xfrm>
        </p:spPr>
        <p:txBody>
          <a:bodyPr anchor="ctr">
            <a:normAutofit/>
          </a:bodyPr>
          <a:lstStyle/>
          <a:p>
            <a:pPr>
              <a:lnSpc>
                <a:spcPct val="90000"/>
              </a:lnSpc>
            </a:pPr>
            <a:r>
              <a:rPr lang="en-US" sz="1000" kern="100">
                <a:effectLst/>
                <a:latin typeface="Times New Roman" panose="02020603050405020304" pitchFamily="18" charset="0"/>
                <a:ea typeface="Calibri" panose="020F0502020204030204" pitchFamily="34" charset="0"/>
                <a:cs typeface="Times New Roman" panose="02020603050405020304" pitchFamily="18" charset="0"/>
              </a:rPr>
              <a:t>The healthcare sector has been transformed by AI by shifting its focus beyond diagnosis towards preventive healthcare and early detection. Potential health risks can be identified easily and early by leveraging AI prior to the full onset of symptoms. This improves patient outcomes, reduces healthcare costs, improves quality of life, and is free from complications (Shukla, 2024)</a:t>
            </a:r>
          </a:p>
          <a:p>
            <a:pPr>
              <a:lnSpc>
                <a:spcPct val="90000"/>
              </a:lnSpc>
            </a:pP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90000"/>
              </a:lnSpc>
            </a:pPr>
            <a:r>
              <a:rPr lang="en-US" sz="1000" kern="100">
                <a:effectLst/>
                <a:latin typeface="Times New Roman" panose="02020603050405020304" pitchFamily="18" charset="0"/>
                <a:ea typeface="Calibri" panose="020F0502020204030204" pitchFamily="34" charset="0"/>
                <a:cs typeface="Times New Roman" panose="02020603050405020304" pitchFamily="18" charset="0"/>
              </a:rPr>
              <a:t>One of the greatest injustices is health inequity. A clear disparity exists between African Americans and Caucasians in assessing specialty consultations. This disparity extends to the treatment of chemotherapy-related cardiovascular complications among these groups. Different aspects of digital transformation and health informatics have the potential to eliminate these disparities and promote health equality (Sherry-Ann et al, 2022).</a:t>
            </a:r>
          </a:p>
          <a:p>
            <a:pPr>
              <a:lnSpc>
                <a:spcPct val="90000"/>
              </a:lnSpc>
            </a:pP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90000"/>
              </a:lnSpc>
            </a:pPr>
            <a:r>
              <a:rPr lang="en-US" sz="1000" kern="100">
                <a:effectLst/>
                <a:latin typeface="Times New Roman" panose="02020603050405020304" pitchFamily="18" charset="0"/>
                <a:ea typeface="Calibri" panose="020F0502020204030204" pitchFamily="34" charset="0"/>
                <a:cs typeface="Times New Roman" panose="02020603050405020304" pitchFamily="18" charset="0"/>
              </a:rPr>
              <a:t>Saxena et al. (2023), Health Informatics plays a significant role in improving patient care and enhancing healthcare systems. Researchers employ HI to design electronic health records for string patients' medical treatments, diagnoses, laboratory results, and medical history. AI in healthcare can improve diagnostic processes, predict disease progression, and recommend evidence-based treatment plans. </a:t>
            </a:r>
          </a:p>
          <a:p>
            <a:pPr>
              <a:lnSpc>
                <a:spcPct val="90000"/>
              </a:lnSpc>
            </a:pPr>
            <a:r>
              <a:rPr lang="en-US" sz="10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90000"/>
              </a:lnSpc>
            </a:pPr>
            <a:r>
              <a:rPr lang="en-US" sz="1000" kern="100">
                <a:effectLst/>
                <a:latin typeface="Times New Roman" panose="02020603050405020304" pitchFamily="18" charset="0"/>
                <a:ea typeface="Calibri" panose="020F0502020204030204" pitchFamily="34" charset="0"/>
                <a:cs typeface="Times New Roman" panose="02020603050405020304" pitchFamily="18" charset="0"/>
              </a:rPr>
              <a:t>The three pillars of preventive medicine comprise primary, secondary, and tertiary, will be achieved with advanced technologies, AI, telemedicine, and wearable devices. Research in Breast Cancer and Diabetes has proven how these technologies have been implemented to provide precise preventive care, isolating at-risk groups and recommending personalized preventive and healthy lifestyles to improve quality of life. Currently, health informatics, big data, and medical digitalization will permit the recommendations of personalized preventive treatment plans based on a person’s biological, genomic, and clinical information (De La Torre K et Lee H, 2025).</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90000"/>
              </a:lnSpc>
            </a:pPr>
            <a:endParaRPr lang="en-US" sz="1000"/>
          </a:p>
        </p:txBody>
      </p:sp>
    </p:spTree>
    <p:extLst>
      <p:ext uri="{BB962C8B-B14F-4D97-AF65-F5344CB8AC3E}">
        <p14:creationId xmlns:p14="http://schemas.microsoft.com/office/powerpoint/2010/main" val="2227247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6250" y="640823"/>
            <a:ext cx="2563994" cy="5583148"/>
          </a:xfrm>
        </p:spPr>
        <p:txBody>
          <a:bodyPr anchor="ctr">
            <a:normAutofit/>
          </a:bodyPr>
          <a:lstStyle/>
          <a:p>
            <a:r>
              <a:rPr lang="en-US" sz="4000"/>
              <a:t>Role of Health Informatics</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44313" y="3465005"/>
            <a:ext cx="5410200" cy="13716"/>
          </a:xfrm>
          <a:custGeom>
            <a:avLst/>
            <a:gdLst>
              <a:gd name="connsiteX0" fmla="*/ 0 w 5410200"/>
              <a:gd name="connsiteY0" fmla="*/ 0 h 13716"/>
              <a:gd name="connsiteX1" fmla="*/ 568071 w 5410200"/>
              <a:gd name="connsiteY1" fmla="*/ 0 h 13716"/>
              <a:gd name="connsiteX2" fmla="*/ 1298448 w 5410200"/>
              <a:gd name="connsiteY2" fmla="*/ 0 h 13716"/>
              <a:gd name="connsiteX3" fmla="*/ 1920621 w 5410200"/>
              <a:gd name="connsiteY3" fmla="*/ 0 h 13716"/>
              <a:gd name="connsiteX4" fmla="*/ 2488692 w 5410200"/>
              <a:gd name="connsiteY4" fmla="*/ 0 h 13716"/>
              <a:gd name="connsiteX5" fmla="*/ 3219069 w 5410200"/>
              <a:gd name="connsiteY5" fmla="*/ 0 h 13716"/>
              <a:gd name="connsiteX6" fmla="*/ 3895344 w 5410200"/>
              <a:gd name="connsiteY6" fmla="*/ 0 h 13716"/>
              <a:gd name="connsiteX7" fmla="*/ 4571619 w 5410200"/>
              <a:gd name="connsiteY7" fmla="*/ 0 h 13716"/>
              <a:gd name="connsiteX8" fmla="*/ 5410200 w 5410200"/>
              <a:gd name="connsiteY8" fmla="*/ 0 h 13716"/>
              <a:gd name="connsiteX9" fmla="*/ 5410200 w 5410200"/>
              <a:gd name="connsiteY9" fmla="*/ 13716 h 13716"/>
              <a:gd name="connsiteX10" fmla="*/ 4842129 w 5410200"/>
              <a:gd name="connsiteY10" fmla="*/ 13716 h 13716"/>
              <a:gd name="connsiteX11" fmla="*/ 4328160 w 5410200"/>
              <a:gd name="connsiteY11" fmla="*/ 13716 h 13716"/>
              <a:gd name="connsiteX12" fmla="*/ 3597783 w 5410200"/>
              <a:gd name="connsiteY12" fmla="*/ 13716 h 13716"/>
              <a:gd name="connsiteX13" fmla="*/ 3029712 w 5410200"/>
              <a:gd name="connsiteY13" fmla="*/ 13716 h 13716"/>
              <a:gd name="connsiteX14" fmla="*/ 2299335 w 5410200"/>
              <a:gd name="connsiteY14" fmla="*/ 13716 h 13716"/>
              <a:gd name="connsiteX15" fmla="*/ 1514856 w 5410200"/>
              <a:gd name="connsiteY15" fmla="*/ 13716 h 13716"/>
              <a:gd name="connsiteX16" fmla="*/ 892683 w 5410200"/>
              <a:gd name="connsiteY16" fmla="*/ 13716 h 13716"/>
              <a:gd name="connsiteX17" fmla="*/ 0 w 5410200"/>
              <a:gd name="connsiteY17" fmla="*/ 13716 h 13716"/>
              <a:gd name="connsiteX18" fmla="*/ 0 w 5410200"/>
              <a:gd name="connsiteY18"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3716"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09587" y="2854"/>
                  <a:pt x="5409791" y="9451"/>
                  <a:pt x="5410200" y="13716"/>
                </a:cubicBezTo>
                <a:cubicBezTo>
                  <a:pt x="5139060" y="2179"/>
                  <a:pt x="5121593" y="26463"/>
                  <a:pt x="4842129" y="13716"/>
                </a:cubicBezTo>
                <a:cubicBezTo>
                  <a:pt x="4562665" y="969"/>
                  <a:pt x="4448273" y="4915"/>
                  <a:pt x="4328160" y="13716"/>
                </a:cubicBezTo>
                <a:cubicBezTo>
                  <a:pt x="4208047" y="22517"/>
                  <a:pt x="3760936" y="17995"/>
                  <a:pt x="3597783" y="13716"/>
                </a:cubicBezTo>
                <a:cubicBezTo>
                  <a:pt x="3434630" y="9437"/>
                  <a:pt x="3299718" y="28641"/>
                  <a:pt x="3029712" y="13716"/>
                </a:cubicBezTo>
                <a:cubicBezTo>
                  <a:pt x="2759706" y="-1209"/>
                  <a:pt x="2640159" y="22822"/>
                  <a:pt x="2299335" y="13716"/>
                </a:cubicBezTo>
                <a:cubicBezTo>
                  <a:pt x="1958511" y="4610"/>
                  <a:pt x="1801186" y="24413"/>
                  <a:pt x="1514856" y="13716"/>
                </a:cubicBezTo>
                <a:cubicBezTo>
                  <a:pt x="1228526" y="3019"/>
                  <a:pt x="1063509" y="-9877"/>
                  <a:pt x="892683" y="13716"/>
                </a:cubicBezTo>
                <a:cubicBezTo>
                  <a:pt x="721857" y="37309"/>
                  <a:pt x="186945" y="-25469"/>
                  <a:pt x="0" y="13716"/>
                </a:cubicBezTo>
                <a:cubicBezTo>
                  <a:pt x="-342" y="9537"/>
                  <a:pt x="-97" y="6817"/>
                  <a:pt x="0" y="0"/>
                </a:cubicBezTo>
                <a:close/>
              </a:path>
              <a:path w="5410200" h="13716"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10660" y="2787"/>
                  <a:pt x="5410166" y="9748"/>
                  <a:pt x="5410200" y="13716"/>
                </a:cubicBezTo>
                <a:cubicBezTo>
                  <a:pt x="5163327" y="36922"/>
                  <a:pt x="5008749" y="6121"/>
                  <a:pt x="4842129" y="13716"/>
                </a:cubicBezTo>
                <a:cubicBezTo>
                  <a:pt x="4675509" y="21311"/>
                  <a:pt x="4433401" y="-5187"/>
                  <a:pt x="4165854" y="13716"/>
                </a:cubicBezTo>
                <a:cubicBezTo>
                  <a:pt x="3898308" y="32619"/>
                  <a:pt x="3809032" y="-13282"/>
                  <a:pt x="3543681" y="13716"/>
                </a:cubicBezTo>
                <a:cubicBezTo>
                  <a:pt x="3278330" y="40714"/>
                  <a:pt x="3073876" y="-20489"/>
                  <a:pt x="2759202" y="13716"/>
                </a:cubicBezTo>
                <a:cubicBezTo>
                  <a:pt x="2444528" y="47921"/>
                  <a:pt x="2204144" y="-1200"/>
                  <a:pt x="1974723" y="13716"/>
                </a:cubicBezTo>
                <a:cubicBezTo>
                  <a:pt x="1745302" y="28632"/>
                  <a:pt x="1602335" y="26918"/>
                  <a:pt x="1406652" y="13716"/>
                </a:cubicBezTo>
                <a:cubicBezTo>
                  <a:pt x="1210969" y="514"/>
                  <a:pt x="923948" y="-1411"/>
                  <a:pt x="730377" y="13716"/>
                </a:cubicBezTo>
                <a:cubicBezTo>
                  <a:pt x="536806" y="28843"/>
                  <a:pt x="336496" y="-4713"/>
                  <a:pt x="0" y="13716"/>
                </a:cubicBezTo>
                <a:cubicBezTo>
                  <a:pt x="-535" y="9547"/>
                  <a:pt x="488" y="451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70C7CF37-D865-B9E1-0967-2C8A814A6B64}"/>
              </a:ext>
            </a:extLst>
          </p:cNvPr>
          <p:cNvGraphicFramePr>
            <a:graphicFrameLocks noGrp="1"/>
          </p:cNvGraphicFramePr>
          <p:nvPr>
            <p:ph idx="1"/>
            <p:extLst>
              <p:ext uri="{D42A27DB-BD31-4B8C-83A1-F6EECF244321}">
                <p14:modId xmlns:p14="http://schemas.microsoft.com/office/powerpoint/2010/main" val="869482252"/>
              </p:ext>
            </p:extLst>
          </p:nvPr>
        </p:nvGraphicFramePr>
        <p:xfrm>
          <a:off x="3486013" y="640822"/>
          <a:ext cx="5175384"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95246" y="386930"/>
            <a:ext cx="7549592" cy="1298448"/>
          </a:xfrm>
        </p:spPr>
        <p:txBody>
          <a:bodyPr anchor="b">
            <a:normAutofit/>
          </a:bodyPr>
          <a:lstStyle/>
          <a:p>
            <a:r>
              <a:rPr lang="en-US" sz="4200" dirty="0"/>
              <a:t>AI, Big Data &amp; Predictive Analytics</a:t>
            </a:r>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1998845"/>
            <a:ext cx="859094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8537521"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72688" y="2311074"/>
            <a:ext cx="3398174" cy="3639450"/>
          </a:xfrm>
        </p:spPr>
        <p:txBody>
          <a:bodyPr anchor="ctr">
            <a:normAutofit/>
          </a:bodyPr>
          <a:lstStyle/>
          <a:p>
            <a:pPr marL="0" indent="0">
              <a:buNone/>
            </a:pPr>
            <a:r>
              <a:rPr lang="en-US" sz="1700" dirty="0"/>
              <a:t>• AI enables early detection and personalized care.</a:t>
            </a:r>
          </a:p>
          <a:p>
            <a:pPr marL="0" indent="0">
              <a:buNone/>
            </a:pPr>
            <a:r>
              <a:rPr lang="en-US" sz="1700" dirty="0"/>
              <a:t>• Predictive analytics forecast disease risk.</a:t>
            </a:r>
          </a:p>
          <a:p>
            <a:pPr marL="0" indent="0">
              <a:buNone/>
            </a:pPr>
            <a:r>
              <a:rPr lang="en-US" sz="1700" dirty="0"/>
              <a:t>• Big data uncovers health trends for population health strategies.</a:t>
            </a:r>
          </a:p>
          <a:p>
            <a:pPr marL="0" indent="0">
              <a:buNone/>
            </a:pPr>
            <a:endParaRPr lang="en-US" sz="1700" dirty="0"/>
          </a:p>
          <a:p>
            <a:pPr marL="0" indent="0">
              <a:buNone/>
            </a:pPr>
            <a:r>
              <a:rPr lang="en-US" sz="1700" dirty="0"/>
              <a:t>The All of Us project – To collect 1 million healthcare data to enhance precision medicine </a:t>
            </a:r>
          </a:p>
        </p:txBody>
      </p:sp>
      <p:pic>
        <p:nvPicPr>
          <p:cNvPr id="5" name="Picture 4" descr="A diagram of a diagram&#10;&#10;AI-generated content may be incorrect.">
            <a:extLst>
              <a:ext uri="{FF2B5EF4-FFF2-40B4-BE49-F238E27FC236}">
                <a16:creationId xmlns:a16="http://schemas.microsoft.com/office/drawing/2014/main" id="{43FE98F4-7F83-A0E2-923B-BA9C59882355}"/>
              </a:ext>
            </a:extLst>
          </p:cNvPr>
          <p:cNvPicPr>
            <a:picLocks noChangeAspect="1"/>
          </p:cNvPicPr>
          <p:nvPr/>
        </p:nvPicPr>
        <p:blipFill>
          <a:blip r:embed="rId2"/>
          <a:stretch>
            <a:fillRect/>
          </a:stretch>
        </p:blipFill>
        <p:spPr>
          <a:xfrm>
            <a:off x="4433649" y="2640381"/>
            <a:ext cx="3862707" cy="2087684"/>
          </a:xfrm>
          <a:prstGeom prst="rect">
            <a:avLst/>
          </a:prstGeom>
        </p:spPr>
      </p:pic>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323318" y="2332075"/>
            <a:ext cx="781700" cy="114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848A2-7ADE-52AE-014D-962B95E68C92}"/>
              </a:ext>
            </a:extLst>
          </p:cNvPr>
          <p:cNvSpPr>
            <a:spLocks noGrp="1"/>
          </p:cNvSpPr>
          <p:nvPr>
            <p:ph type="title"/>
          </p:nvPr>
        </p:nvSpPr>
        <p:spPr/>
        <p:txBody>
          <a:bodyPr/>
          <a:lstStyle/>
          <a:p>
            <a:r>
              <a:rPr lang="en-US" dirty="0"/>
              <a:t>Telemedicine</a:t>
            </a:r>
          </a:p>
        </p:txBody>
      </p:sp>
      <p:sp>
        <p:nvSpPr>
          <p:cNvPr id="3" name="Content Placeholder 2">
            <a:extLst>
              <a:ext uri="{FF2B5EF4-FFF2-40B4-BE49-F238E27FC236}">
                <a16:creationId xmlns:a16="http://schemas.microsoft.com/office/drawing/2014/main" id="{493FD875-6EFF-C002-05B8-AA5216135DC5}"/>
              </a:ext>
            </a:extLst>
          </p:cNvPr>
          <p:cNvSpPr>
            <a:spLocks noGrp="1"/>
          </p:cNvSpPr>
          <p:nvPr>
            <p:ph idx="1"/>
          </p:nvPr>
        </p:nvSpPr>
        <p:spPr/>
        <p:txBody>
          <a:bodyPr/>
          <a:lstStyle/>
          <a:p>
            <a:r>
              <a:rPr lang="en-US" sz="1800" dirty="0">
                <a:effectLst/>
                <a:latin typeface="Times New Roman" panose="02020603050405020304" pitchFamily="18" charset="0"/>
                <a:ea typeface="Calibri" panose="020F0502020204030204" pitchFamily="34" charset="0"/>
              </a:rPr>
              <a:t>expanded access to healthcare, particularly in remote or underserved areas</a:t>
            </a:r>
          </a:p>
          <a:p>
            <a:r>
              <a:rPr lang="en-US" sz="1800" dirty="0">
                <a:effectLst/>
                <a:latin typeface="Times New Roman" panose="02020603050405020304" pitchFamily="18" charset="0"/>
                <a:ea typeface="Calibri" panose="020F0502020204030204" pitchFamily="34" charset="0"/>
              </a:rPr>
              <a:t>Telemedicine allows for virtual consultations between patients and healthcare providers</a:t>
            </a:r>
            <a:endParaRPr lang="en-US" sz="1800" dirty="0">
              <a:latin typeface="Times New Roman" panose="02020603050405020304" pitchFamily="18" charset="0"/>
              <a:ea typeface="Calibri" panose="020F0502020204030204" pitchFamily="34" charset="0"/>
            </a:endParaRPr>
          </a:p>
          <a:p>
            <a:r>
              <a:rPr lang="en-US" sz="1800" dirty="0">
                <a:effectLst/>
                <a:latin typeface="Times New Roman" panose="02020603050405020304" pitchFamily="18" charset="0"/>
                <a:ea typeface="Calibri" panose="020F0502020204030204" pitchFamily="34" charset="0"/>
              </a:rPr>
              <a:t>mHealth apps help patients manage their health daily by providing tools for monitoring diet, exercise, mental well-being, and medication adherence</a:t>
            </a:r>
          </a:p>
          <a:p>
            <a:endParaRPr lang="en-US" dirty="0"/>
          </a:p>
        </p:txBody>
      </p:sp>
      <p:pic>
        <p:nvPicPr>
          <p:cNvPr id="4" name="Picture 3" descr="A screenshot of a medical report&#10;&#10;AI-generated content may be incorrect.">
            <a:extLst>
              <a:ext uri="{FF2B5EF4-FFF2-40B4-BE49-F238E27FC236}">
                <a16:creationId xmlns:a16="http://schemas.microsoft.com/office/drawing/2014/main" id="{FD7927D8-EDBF-33E8-00E3-2C71FE6B0D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5384" y="3491903"/>
            <a:ext cx="5697761" cy="2694105"/>
          </a:xfrm>
          <a:prstGeom prst="rect">
            <a:avLst/>
          </a:prstGeom>
        </p:spPr>
      </p:pic>
    </p:spTree>
    <p:extLst>
      <p:ext uri="{BB962C8B-B14F-4D97-AF65-F5344CB8AC3E}">
        <p14:creationId xmlns:p14="http://schemas.microsoft.com/office/powerpoint/2010/main" val="1008488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C9D46-E5D0-3A60-E12D-0549A0CDEF30}"/>
              </a:ext>
            </a:extLst>
          </p:cNvPr>
          <p:cNvSpPr>
            <a:spLocks noGrp="1"/>
          </p:cNvSpPr>
          <p:nvPr>
            <p:ph type="title"/>
          </p:nvPr>
        </p:nvSpPr>
        <p:spPr/>
        <p:txBody>
          <a:bodyPr/>
          <a:lstStyle/>
          <a:p>
            <a:r>
              <a:rPr lang="en-US" dirty="0"/>
              <a:t>Wearable devices</a:t>
            </a:r>
          </a:p>
        </p:txBody>
      </p:sp>
      <p:sp>
        <p:nvSpPr>
          <p:cNvPr id="3" name="Content Placeholder 2">
            <a:extLst>
              <a:ext uri="{FF2B5EF4-FFF2-40B4-BE49-F238E27FC236}">
                <a16:creationId xmlns:a16="http://schemas.microsoft.com/office/drawing/2014/main" id="{38897868-3DBF-EF7A-F4B5-3D25F988BA5F}"/>
              </a:ext>
            </a:extLst>
          </p:cNvPr>
          <p:cNvSpPr>
            <a:spLocks noGrp="1"/>
          </p:cNvSpPr>
          <p:nvPr>
            <p:ph idx="1"/>
          </p:nvPr>
        </p:nvSpPr>
        <p:spPr/>
        <p:txBody>
          <a:bodyPr/>
          <a:lstStyle/>
          <a:p>
            <a:r>
              <a:rPr lang="en-US" sz="1800" dirty="0">
                <a:effectLst/>
                <a:latin typeface="Times New Roman" panose="02020603050405020304" pitchFamily="18" charset="0"/>
                <a:ea typeface="Calibri" panose="020F0502020204030204" pitchFamily="34" charset="0"/>
              </a:rPr>
              <a:t>Devices like smartwatches, continuous glucose monitors (CGMs), blood pressure monitors, and Fitness Trackers</a:t>
            </a:r>
          </a:p>
          <a:p>
            <a:r>
              <a:rPr lang="en-US" sz="1800" dirty="0">
                <a:latin typeface="Times New Roman" panose="02020603050405020304" pitchFamily="18" charset="0"/>
                <a:ea typeface="Calibri" panose="020F0502020204030204" pitchFamily="34" charset="0"/>
              </a:rPr>
              <a:t>A</a:t>
            </a:r>
            <a:r>
              <a:rPr lang="en-US" sz="1800" dirty="0">
                <a:effectLst/>
                <a:latin typeface="Times New Roman" panose="02020603050405020304" pitchFamily="18" charset="0"/>
                <a:ea typeface="Calibri" panose="020F0502020204030204" pitchFamily="34" charset="0"/>
              </a:rPr>
              <a:t>lert users about potential health issues before they become serious</a:t>
            </a:r>
          </a:p>
          <a:p>
            <a:r>
              <a:rPr lang="en-US" sz="1800" dirty="0">
                <a:effectLst/>
                <a:latin typeface="Times New Roman" panose="02020603050405020304" pitchFamily="18" charset="0"/>
                <a:ea typeface="Calibri" panose="020F0502020204030204" pitchFamily="34" charset="0"/>
              </a:rPr>
              <a:t>allow healthcare providers to monitor patients outside of clinical settings</a:t>
            </a:r>
          </a:p>
          <a:p>
            <a:endParaRPr lang="en-US" dirty="0"/>
          </a:p>
        </p:txBody>
      </p:sp>
      <p:pic>
        <p:nvPicPr>
          <p:cNvPr id="4" name="Picture 3" descr="A graph of blue rectangular bars&#10;&#10;AI-generated content may be incorrect.">
            <a:extLst>
              <a:ext uri="{FF2B5EF4-FFF2-40B4-BE49-F238E27FC236}">
                <a16:creationId xmlns:a16="http://schemas.microsoft.com/office/drawing/2014/main" id="{98CBC8FC-3C15-605C-0959-C9E9E04B26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9271" y="3086430"/>
            <a:ext cx="5943600" cy="3441700"/>
          </a:xfrm>
          <a:prstGeom prst="rect">
            <a:avLst/>
          </a:prstGeom>
        </p:spPr>
      </p:pic>
    </p:spTree>
    <p:extLst>
      <p:ext uri="{BB962C8B-B14F-4D97-AF65-F5344CB8AC3E}">
        <p14:creationId xmlns:p14="http://schemas.microsoft.com/office/powerpoint/2010/main" val="3542861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77B88-BA02-C67F-1786-AAEB48BBD289}"/>
              </a:ext>
            </a:extLst>
          </p:cNvPr>
          <p:cNvSpPr>
            <a:spLocks noGrp="1"/>
          </p:cNvSpPr>
          <p:nvPr>
            <p:ph type="title"/>
          </p:nvPr>
        </p:nvSpPr>
        <p:spPr/>
        <p:txBody>
          <a:bodyPr/>
          <a:lstStyle/>
          <a:p>
            <a:r>
              <a:rPr lang="en-US" dirty="0"/>
              <a:t>EHR</a:t>
            </a:r>
          </a:p>
        </p:txBody>
      </p:sp>
      <p:sp>
        <p:nvSpPr>
          <p:cNvPr id="3" name="Content Placeholder 2">
            <a:extLst>
              <a:ext uri="{FF2B5EF4-FFF2-40B4-BE49-F238E27FC236}">
                <a16:creationId xmlns:a16="http://schemas.microsoft.com/office/drawing/2014/main" id="{B41D7916-4BC4-DBF8-68C2-AAD4C9D4AC84}"/>
              </a:ext>
            </a:extLst>
          </p:cNvPr>
          <p:cNvSpPr>
            <a:spLocks noGrp="1"/>
          </p:cNvSpPr>
          <p:nvPr>
            <p:ph idx="1"/>
          </p:nvPr>
        </p:nvSpPr>
        <p:spPr/>
        <p:txBody>
          <a:bodyPr>
            <a:normAutofit/>
          </a:bodyPr>
          <a:lstStyle/>
          <a:p>
            <a:r>
              <a:rPr lang="en-US" sz="2000" dirty="0"/>
              <a:t>Store </a:t>
            </a:r>
            <a:r>
              <a:rPr lang="en-US" sz="2000" dirty="0">
                <a:effectLst/>
                <a:latin typeface="Times New Roman" panose="02020603050405020304" pitchFamily="18" charset="0"/>
                <a:ea typeface="Calibri" panose="020F0502020204030204" pitchFamily="34" charset="0"/>
              </a:rPr>
              <a:t>critical information such as medical history, lab results, and medications essential for preventive and disease management</a:t>
            </a:r>
          </a:p>
          <a:p>
            <a:r>
              <a:rPr lang="en-US" sz="1800" dirty="0">
                <a:latin typeface="Times New Roman" panose="02020603050405020304" pitchFamily="18" charset="0"/>
                <a:ea typeface="Calibri" panose="020F0502020204030204" pitchFamily="34" charset="0"/>
              </a:rPr>
              <a:t>Updated</a:t>
            </a:r>
            <a:r>
              <a:rPr lang="en-US" sz="1800" dirty="0">
                <a:effectLst/>
                <a:latin typeface="Times New Roman" panose="02020603050405020304" pitchFamily="18" charset="0"/>
                <a:ea typeface="Calibri" panose="020F0502020204030204" pitchFamily="34" charset="0"/>
              </a:rPr>
              <a:t> health records, reducing errors and improving decision-making</a:t>
            </a:r>
          </a:p>
          <a:p>
            <a:r>
              <a:rPr lang="en-US" sz="1800" dirty="0">
                <a:latin typeface="Times New Roman" panose="02020603050405020304" pitchFamily="18" charset="0"/>
                <a:ea typeface="Calibri" panose="020F0502020204030204" pitchFamily="34" charset="0"/>
              </a:rPr>
              <a:t>EHR usage is influenced by the HITECH Act, which provided financial incentives to healthcare providers to adopt EHR</a:t>
            </a:r>
            <a:endParaRPr lang="en-US" sz="1800" dirty="0">
              <a:effectLst/>
              <a:latin typeface="Times New Roman" panose="02020603050405020304" pitchFamily="18" charset="0"/>
              <a:ea typeface="Calibri" panose="020F0502020204030204" pitchFamily="34" charset="0"/>
            </a:endParaRPr>
          </a:p>
          <a:p>
            <a:pPr marL="0" indent="0">
              <a:buNone/>
            </a:pPr>
            <a:endParaRPr lang="en-US" sz="2000" dirty="0"/>
          </a:p>
        </p:txBody>
      </p:sp>
      <p:pic>
        <p:nvPicPr>
          <p:cNvPr id="4" name="Picture 3" descr="A graph with blue and yellow lines&#10;&#10;AI-generated content may be incorrect.">
            <a:extLst>
              <a:ext uri="{FF2B5EF4-FFF2-40B4-BE49-F238E27FC236}">
                <a16:creationId xmlns:a16="http://schemas.microsoft.com/office/drawing/2014/main" id="{610E3CCC-3A2F-5A85-AF78-547A4B4E89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7193" y="3722623"/>
            <a:ext cx="5943600" cy="2860739"/>
          </a:xfrm>
          <a:prstGeom prst="rect">
            <a:avLst/>
          </a:prstGeom>
        </p:spPr>
      </p:pic>
    </p:spTree>
    <p:extLst>
      <p:ext uri="{BB962C8B-B14F-4D97-AF65-F5344CB8AC3E}">
        <p14:creationId xmlns:p14="http://schemas.microsoft.com/office/powerpoint/2010/main" val="11859890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769</TotalTime>
  <Words>1044</Words>
  <Application>Microsoft Office PowerPoint</Application>
  <PresentationFormat>On-screen Show (4:3)</PresentationFormat>
  <Paragraphs>79</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Times New Roman</vt:lpstr>
      <vt:lpstr>Office Theme</vt:lpstr>
      <vt:lpstr>SAT 5424 PHI</vt:lpstr>
      <vt:lpstr>Introduction</vt:lpstr>
      <vt:lpstr>Objectives</vt:lpstr>
      <vt:lpstr>Literature Review</vt:lpstr>
      <vt:lpstr>Role of Health Informatics</vt:lpstr>
      <vt:lpstr>AI, Big Data &amp; Predictive Analytics</vt:lpstr>
      <vt:lpstr>Telemedicine</vt:lpstr>
      <vt:lpstr>Wearable devices</vt:lpstr>
      <vt:lpstr>EHR</vt:lpstr>
      <vt:lpstr>Benefits of Health Informatics</vt:lpstr>
      <vt:lpstr>Challenges</vt:lpstr>
      <vt:lpstr>Future Trends</vt:lpstr>
      <vt:lpstr>Conclusion</vt:lpstr>
      <vt:lpstr>References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Gideon Owusu</cp:lastModifiedBy>
  <cp:revision>7</cp:revision>
  <dcterms:created xsi:type="dcterms:W3CDTF">2013-01-27T09:14:16Z</dcterms:created>
  <dcterms:modified xsi:type="dcterms:W3CDTF">2025-04-19T02:33:46Z</dcterms:modified>
  <cp:category/>
</cp:coreProperties>
</file>