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3.jpeg" ContentType="image/jpeg"/>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x="155448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a:pPr/>
          </a:p>
        </p:txBody>
      </p:sp>
      <p:sp>
        <p:nvSpPr>
          <p:cNvPr id="70" name="Shape 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3.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 Id="rId3" Type="http://schemas.openxmlformats.org/officeDocument/2006/relationships/hyperlink" Target="https://github.com/OwletCare/engineering-standards/blob/master/writing-good-commit-messages.md" TargetMode="External"/></Relationships>

</file>

<file path=ppt/notesSlides/_rels/notesSlide44.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5.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6.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7.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Shape 78"/>
          <p:cNvSpPr/>
          <p:nvPr>
            <p:ph type="sldImg"/>
          </p:nvPr>
        </p:nvSpPr>
        <p:spPr>
          <a:prstGeom prst="rect">
            <a:avLst/>
          </a:prstGeom>
        </p:spPr>
        <p:txBody>
          <a:bodyPr/>
          <a:lstStyle/>
          <a:p>
            <a:pPr/>
          </a:p>
        </p:txBody>
      </p:sp>
      <p:sp>
        <p:nvSpPr>
          <p:cNvPr id="79" name="Shape 79"/>
          <p:cNvSpPr/>
          <p:nvPr>
            <p:ph type="body" sz="quarter" idx="1"/>
          </p:nvPr>
        </p:nvSpPr>
        <p:spPr>
          <a:prstGeom prst="rect">
            <a:avLst/>
          </a:prstGeom>
        </p:spPr>
        <p:txBody>
          <a:bodyPr/>
          <a:lstStyle/>
          <a:p>
            <a:pPr>
              <a:defRPr sz="1200">
                <a:latin typeface="Calibri"/>
                <a:ea typeface="Calibri"/>
                <a:cs typeface="Calibri"/>
                <a:sym typeface="Calibri"/>
              </a:defRPr>
            </a:pPr>
            <a:r>
              <a:t>we all know what it is</a:t>
            </a:r>
          </a:p>
          <a:p>
            <a:pPr>
              <a:defRPr sz="1200">
                <a:latin typeface="Calibri"/>
                <a:ea typeface="Calibri"/>
                <a:cs typeface="Calibri"/>
                <a:sym typeface="Calibri"/>
              </a:defRPr>
            </a:pPr>
            <a:r>
              <a:t>it requires changes to be made</a:t>
            </a:r>
          </a:p>
          <a:p>
            <a:pPr>
              <a:defRPr sz="1200">
                <a:latin typeface="Calibri"/>
                <a:ea typeface="Calibri"/>
                <a:cs typeface="Calibri"/>
                <a:sym typeface="Calibri"/>
              </a:defRPr>
            </a:pPr>
            <a:r>
              <a:t>if you never submit code, it never improves.</a:t>
            </a:r>
          </a:p>
          <a:p>
            <a:pPr>
              <a:defRPr sz="1200">
                <a:latin typeface="Calibri"/>
                <a:ea typeface="Calibri"/>
                <a:cs typeface="Calibri"/>
                <a:sym typeface="Calibri"/>
              </a:defRPr>
            </a:pPr>
            <a:r>
              <a:t>likewise, </a:t>
            </a:r>
            <a:r>
              <a:rPr b="1"/>
              <a:t>if we make it too hard to get approved, it never improves</a:t>
            </a:r>
            <a:endParaRPr b="1"/>
          </a:p>
          <a:p>
            <a:pPr>
              <a:defRPr sz="1200">
                <a:latin typeface="Calibri"/>
                <a:ea typeface="Calibri"/>
                <a:cs typeface="Calibri"/>
                <a:sym typeface="Calibri"/>
              </a:defRPr>
            </a:pPr>
            <a:r>
              <a:t>on the other hand, we have to make sure code health is never decreasing</a:t>
            </a:r>
          </a:p>
          <a:p>
            <a:pPr>
              <a:defRPr sz="1200">
                <a:latin typeface="Calibri"/>
                <a:ea typeface="Calibri"/>
                <a:cs typeface="Calibri"/>
                <a:sym typeface="Calibri"/>
              </a:defRPr>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defRPr sz="1200">
                <a:latin typeface="Calibri"/>
                <a:ea typeface="Calibri"/>
                <a:cs typeface="Calibri"/>
                <a:sym typeface="Calibri"/>
              </a:defRPr>
            </a:pPr>
            <a:r>
              <a:t>Let’s go through each of these…</a:t>
            </a:r>
          </a:p>
          <a:p>
            <a:pPr>
              <a:defRPr sz="1200">
                <a:latin typeface="Calibri"/>
                <a:ea typeface="Calibri"/>
                <a:cs typeface="Calibri"/>
                <a:sym typeface="Calibri"/>
              </a:defRPr>
            </a:pPr>
          </a:p>
          <a:p>
            <a:pPr>
              <a:defRPr sz="1200">
                <a:latin typeface="Calibri"/>
                <a:ea typeface="Calibri"/>
                <a:cs typeface="Calibri"/>
                <a:sym typeface="Calibri"/>
              </a:defRPr>
            </a:pPr>
            <a:r>
              <a:t>Non-exhaustive Checklist: https://github.com/OwletCare/platform-team-documentation/blob/master/team-standards/pull-request-checklist.md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defRPr b="1" sz="1200">
                <a:latin typeface="Calibri"/>
                <a:ea typeface="Calibri"/>
                <a:cs typeface="Calibri"/>
                <a:sym typeface="Calibri"/>
              </a:defRPr>
            </a:pPr>
            <a:r>
              <a:t>Design</a:t>
            </a:r>
            <a:r>
              <a:rPr b="0"/>
              <a:t>: (Is the code well-designed and appropriate for your system?)</a:t>
            </a:r>
          </a:p>
          <a:p>
            <a:pPr>
              <a:defRPr sz="1200">
                <a:latin typeface="Calibri"/>
                <a:ea typeface="Calibri"/>
                <a:cs typeface="Calibri"/>
                <a:sym typeface="Calibri"/>
              </a:defRPr>
            </a:pPr>
          </a:p>
          <a:p>
            <a:pPr>
              <a:defRPr sz="1200">
                <a:latin typeface="Calibri"/>
                <a:ea typeface="Calibri"/>
                <a:cs typeface="Calibri"/>
                <a:sym typeface="Calibri"/>
              </a:defRPr>
            </a:pPr>
            <a:r>
              <a:t>This should be brought up with someone else as early as possible. Often in a design session before a TRD is written down. Draft PRs. The worst time to find out about design flaws is at PR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defRPr b="1" sz="1200">
                <a:latin typeface="Calibri"/>
                <a:ea typeface="Calibri"/>
                <a:cs typeface="Calibri"/>
                <a:sym typeface="Calibri"/>
              </a:defRPr>
            </a:pPr>
            <a:r>
              <a:t>Functionality</a:t>
            </a:r>
            <a:r>
              <a:rPr b="0"/>
              <a:t>: (Does the code behave as the author likely intended? Is the way the code behaves good for its users?)</a:t>
            </a:r>
          </a:p>
          <a:p>
            <a:pPr>
              <a:defRPr sz="1200">
                <a:latin typeface="Calibri"/>
                <a:ea typeface="Calibri"/>
                <a:cs typeface="Calibri"/>
                <a:sym typeface="Calibri"/>
              </a:defRPr>
            </a:pPr>
          </a:p>
          <a:p>
            <a:pPr>
              <a:defRPr sz="1200">
                <a:latin typeface="Calibri"/>
                <a:ea typeface="Calibri"/>
                <a:cs typeface="Calibri"/>
                <a:sym typeface="Calibri"/>
              </a:defRPr>
            </a:pPr>
            <a:r>
              <a:t>Users are consumers and future developers</a:t>
            </a:r>
          </a:p>
          <a:p>
            <a:pPr>
              <a:defRPr sz="1200">
                <a:latin typeface="Calibri"/>
                <a:ea typeface="Calibri"/>
                <a:cs typeface="Calibri"/>
                <a:sym typeface="Calibri"/>
              </a:defRPr>
            </a:pPr>
            <a:r>
              <a:t>We should expect that they are tested well enough that they work, but sometimes we miss things. Think like a user. Think like a consumer. Think about exceptions. Think about race conditions. Think about security. Think about bugs.</a:t>
            </a:r>
          </a:p>
          <a:p>
            <a:pPr>
              <a:defRPr sz="1200">
                <a:latin typeface="Calibri"/>
                <a:ea typeface="Calibri"/>
                <a:cs typeface="Calibri"/>
                <a:sym typeface="Calibri"/>
              </a:defRPr>
            </a:pPr>
            <a:r>
              <a:t>Sometimes it's hard to tell the impact from the code. Here's looking at you frontend. Bring up and run the branch, or ask for a demo if needed.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defRPr b="1" sz="1200">
                <a:latin typeface="Calibri"/>
                <a:ea typeface="Calibri"/>
                <a:cs typeface="Calibri"/>
                <a:sym typeface="Calibri"/>
              </a:defRPr>
            </a:pPr>
            <a:r>
              <a:t>Complexity</a:t>
            </a:r>
            <a:r>
              <a:rPr b="0"/>
              <a:t>: (Could the code be made simpler? Would another developer be able to easily understand and use this code when they come across it in the future?)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defRPr sz="1200">
                <a:latin typeface="Calibri"/>
                <a:ea typeface="Calibri"/>
                <a:cs typeface="Calibri"/>
                <a:sym typeface="Calibri"/>
              </a:defRPr>
            </a:pPr>
            <a:r>
              <a:t>Too complex means I should be able to GROK it.</a:t>
            </a:r>
          </a:p>
          <a:p>
            <a:pPr>
              <a:defRPr sz="1200">
                <a:latin typeface="Calibri"/>
                <a:ea typeface="Calibri"/>
                <a:cs typeface="Calibri"/>
                <a:sym typeface="Calibri"/>
              </a:defRPr>
            </a:pPr>
            <a:r>
              <a:t>Everyone knows what grok means?</a:t>
            </a:r>
          </a:p>
          <a:p>
            <a:pPr>
              <a:defRPr sz="1200">
                <a:latin typeface="Calibri"/>
                <a:ea typeface="Calibri"/>
                <a:cs typeface="Calibri"/>
                <a:sym typeface="Calibri"/>
              </a:defRPr>
            </a:pPr>
            <a:r>
              <a:t>It also could mean "developers are likely to introduce bugs when they try to call or modify this code."</a:t>
            </a:r>
          </a:p>
          <a:p>
            <a:pPr>
              <a:defRPr sz="1200">
                <a:latin typeface="Calibri"/>
                <a:ea typeface="Calibri"/>
                <a:cs typeface="Calibri"/>
                <a:sym typeface="Calibri"/>
              </a:defRPr>
            </a:pPr>
            <a:r>
              <a:t>Is it over-engineered?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defRPr b="1" sz="1200">
                <a:latin typeface="Calibri"/>
                <a:ea typeface="Calibri"/>
                <a:cs typeface="Calibri"/>
                <a:sym typeface="Calibri"/>
              </a:defRPr>
            </a:pPr>
            <a:r>
              <a:t>Tests</a:t>
            </a:r>
            <a:r>
              <a:rPr b="0"/>
              <a:t>: (Does the code have correct and well-designed automated tests?)</a:t>
            </a:r>
          </a:p>
          <a:p>
            <a:pPr>
              <a:defRPr sz="1200">
                <a:latin typeface="Calibri"/>
                <a:ea typeface="Calibri"/>
                <a:cs typeface="Calibri"/>
                <a:sym typeface="Calibri"/>
              </a:defRPr>
            </a:pPr>
          </a:p>
          <a:p>
            <a:pPr>
              <a:defRPr sz="1200">
                <a:latin typeface="Calibri"/>
                <a:ea typeface="Calibri"/>
                <a:cs typeface="Calibri"/>
                <a:sym typeface="Calibri"/>
              </a:defRPr>
            </a:pPr>
            <a:r>
              <a:t>Good tests are another topic, but generally</a:t>
            </a:r>
          </a:p>
          <a:p>
            <a:pPr>
              <a:defRPr sz="1200">
                <a:latin typeface="Calibri"/>
                <a:ea typeface="Calibri"/>
                <a:cs typeface="Calibri"/>
                <a:sym typeface="Calibri"/>
              </a:defRPr>
            </a:pPr>
            <a:r>
              <a:t>* Will the tests actually fail when the code is broken? I.e. Does it execute and assert the right things?</a:t>
            </a:r>
          </a:p>
          <a:p>
            <a:pPr>
              <a:defRPr sz="1200">
                <a:latin typeface="Calibri"/>
                <a:ea typeface="Calibri"/>
                <a:cs typeface="Calibri"/>
                <a:sym typeface="Calibri"/>
              </a:defRPr>
            </a:pPr>
            <a:r>
              <a:t>* Are the properly isolated?</a:t>
            </a:r>
          </a:p>
          <a:p>
            <a:pPr>
              <a:defRPr sz="1200">
                <a:latin typeface="Calibri"/>
                <a:ea typeface="Calibri"/>
                <a:cs typeface="Calibri"/>
                <a:sym typeface="Calibri"/>
              </a:defRPr>
            </a:pPr>
            <a:r>
              <a:t>* If the code changes beneath them, will they start producing false positives?</a:t>
            </a:r>
          </a:p>
          <a:p>
            <a:pPr>
              <a:defRPr sz="1200">
                <a:latin typeface="Calibri"/>
                <a:ea typeface="Calibri"/>
                <a:cs typeface="Calibri"/>
                <a:sym typeface="Calibri"/>
              </a:defRPr>
            </a:pPr>
            <a:r>
              <a:t>* Does each test make simple and useful assertions?</a:t>
            </a:r>
          </a:p>
          <a:p>
            <a:pPr>
              <a:defRPr sz="1200">
                <a:latin typeface="Calibri"/>
                <a:ea typeface="Calibri"/>
                <a:cs typeface="Calibri"/>
                <a:sym typeface="Calibri"/>
              </a:defRPr>
            </a:pPr>
            <a:r>
              <a:t>* Are the tests separated appropriately between different test methods?</a:t>
            </a:r>
          </a:p>
          <a:p>
            <a:pPr>
              <a:defRPr sz="1200">
                <a:latin typeface="Calibri"/>
                <a:ea typeface="Calibri"/>
                <a:cs typeface="Calibri"/>
                <a:sym typeface="Calibri"/>
              </a:defRPr>
            </a:pPr>
          </a:p>
          <a:p>
            <a:pPr>
              <a:defRPr sz="1200">
                <a:latin typeface="Calibri"/>
                <a:ea typeface="Calibri"/>
                <a:cs typeface="Calibri"/>
                <a:sym typeface="Calibri"/>
              </a:defRPr>
            </a:pPr>
            <a:r>
              <a:t>Is this launching to production? Are the runscope tests ready to go? Are alerts set up?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defRPr b="1" sz="1200">
                <a:latin typeface="Calibri"/>
                <a:ea typeface="Calibri"/>
                <a:cs typeface="Calibri"/>
                <a:sym typeface="Calibri"/>
              </a:defRPr>
            </a:pPr>
            <a:r>
              <a:t>Naming</a:t>
            </a:r>
            <a:r>
              <a:rPr b="0"/>
              <a:t>: (Did the developer choose clear names for variables, classes, methods, etc.?)</a:t>
            </a:r>
          </a:p>
          <a:p>
            <a:pPr>
              <a:defRPr sz="1200">
                <a:latin typeface="Calibri"/>
                <a:ea typeface="Calibri"/>
                <a:cs typeface="Calibri"/>
                <a:sym typeface="Calibri"/>
              </a:defRPr>
            </a:pPr>
          </a:p>
          <a:p>
            <a:pPr>
              <a:defRPr sz="1200">
                <a:latin typeface="Calibri"/>
                <a:ea typeface="Calibri"/>
                <a:cs typeface="Calibri"/>
                <a:sym typeface="Calibri"/>
              </a:defRPr>
            </a:pPr>
            <a:r>
              <a:t>DumpsterFirebase is not a good name. Understandable, but not good.</a:t>
            </a:r>
          </a:p>
          <a:p>
            <a:pPr>
              <a:defRPr sz="1200">
                <a:latin typeface="Calibri"/>
                <a:ea typeface="Calibri"/>
                <a:cs typeface="Calibri"/>
                <a:sym typeface="Calibri"/>
              </a:defRPr>
            </a:pPr>
          </a:p>
          <a:p>
            <a:pPr>
              <a:defRPr sz="1200">
                <a:latin typeface="Calibri"/>
                <a:ea typeface="Calibri"/>
                <a:cs typeface="Calibri"/>
                <a:sym typeface="Calibri"/>
              </a:defRPr>
            </a:pPr>
            <a:r>
              <a:t>A good name is long enough to fully communicate what the item is or does,</a:t>
            </a:r>
          </a:p>
          <a:p>
            <a:pPr>
              <a:defRPr sz="1200">
                <a:latin typeface="Calibri"/>
                <a:ea typeface="Calibri"/>
                <a:cs typeface="Calibri"/>
                <a:sym typeface="Calibri"/>
              </a:defRPr>
            </a:pPr>
            <a:r>
              <a:t>without being so long that it becomes hard to 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defRPr b="1" sz="1200">
                <a:latin typeface="Calibri"/>
                <a:ea typeface="Calibri"/>
                <a:cs typeface="Calibri"/>
                <a:sym typeface="Calibri"/>
              </a:defRPr>
            </a:pPr>
            <a:r>
              <a:t>Comments</a:t>
            </a:r>
            <a:r>
              <a:rPr b="0"/>
              <a:t>: (Are the comments clear and useful?)</a:t>
            </a:r>
          </a:p>
          <a:p>
            <a:pPr>
              <a:defRPr sz="1200">
                <a:latin typeface="Calibri"/>
                <a:ea typeface="Calibri"/>
                <a:cs typeface="Calibri"/>
                <a:sym typeface="Calibri"/>
              </a:defRPr>
            </a:pPr>
          </a:p>
          <a:p>
            <a:pPr>
              <a:defRPr sz="1200">
                <a:latin typeface="Calibri"/>
                <a:ea typeface="Calibri"/>
                <a:cs typeface="Calibri"/>
                <a:sym typeface="Calibri"/>
              </a:defRPr>
            </a:pPr>
            <a:r>
              <a:t>Are they good comments?</a:t>
            </a:r>
          </a:p>
          <a:p>
            <a:pPr>
              <a:defRPr sz="1200">
                <a:latin typeface="Calibri"/>
                <a:ea typeface="Calibri"/>
                <a:cs typeface="Calibri"/>
                <a:sym typeface="Calibri"/>
              </a:defRPr>
            </a:pPr>
            <a:r>
              <a:t>Are they necessary?</a:t>
            </a:r>
          </a:p>
          <a:p>
            <a:pPr>
              <a:defRPr sz="1200">
                <a:latin typeface="Calibri"/>
                <a:ea typeface="Calibri"/>
                <a:cs typeface="Calibri"/>
                <a:sym typeface="Calibri"/>
              </a:defRPr>
            </a:pPr>
            <a:r>
              <a:t>Do they explain why, not what?</a:t>
            </a:r>
          </a:p>
          <a:p>
            <a:pPr>
              <a:defRPr sz="1200">
                <a:latin typeface="Calibri"/>
                <a:ea typeface="Calibri"/>
                <a:cs typeface="Calibri"/>
                <a:sym typeface="Calibri"/>
              </a:defRPr>
            </a:pPr>
            <a:r>
              <a:t>Is there a missing TODO?</a:t>
            </a:r>
          </a:p>
          <a:p>
            <a:pPr>
              <a:defRPr sz="1200">
                <a:latin typeface="Calibri"/>
                <a:ea typeface="Calibri"/>
                <a:cs typeface="Calibri"/>
                <a:sym typeface="Calibri"/>
              </a:defRPr>
            </a:pPr>
            <a:r>
              <a:t>A completed TODO left in?</a:t>
            </a:r>
          </a:p>
          <a:p>
            <a:pPr>
              <a:defRPr sz="1200">
                <a:latin typeface="Calibri"/>
                <a:ea typeface="Calibri"/>
                <a:cs typeface="Calibri"/>
                <a:sym typeface="Calibri"/>
              </a:defRPr>
            </a:pPr>
          </a:p>
          <a:p>
            <a:pPr>
              <a:defRPr sz="1200">
                <a:latin typeface="Calibri"/>
                <a:ea typeface="Calibri"/>
                <a:cs typeface="Calibri"/>
                <a:sym typeface="Calibri"/>
              </a:defRPr>
            </a:pPr>
            <a:r>
              <a:t>Comments are NOT documentation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defRPr b="1" sz="1200">
                <a:latin typeface="Calibri"/>
                <a:ea typeface="Calibri"/>
                <a:cs typeface="Calibri"/>
                <a:sym typeface="Calibri"/>
              </a:defRPr>
            </a:pPr>
            <a:r>
              <a:t>Style</a:t>
            </a:r>
            <a:r>
              <a:rPr b="0"/>
              <a:t>: (Does the code follow our style guides?)</a:t>
            </a:r>
          </a:p>
          <a:p>
            <a:pPr>
              <a:defRPr sz="1200">
                <a:latin typeface="Calibri"/>
                <a:ea typeface="Calibri"/>
                <a:cs typeface="Calibri"/>
                <a:sym typeface="Calibri"/>
              </a:defRPr>
            </a:pPr>
          </a:p>
          <a:p>
            <a:pPr>
              <a:defRPr sz="1200">
                <a:latin typeface="Calibri"/>
                <a:ea typeface="Calibri"/>
                <a:cs typeface="Calibri"/>
                <a:sym typeface="Calibri"/>
              </a:defRPr>
            </a:pPr>
            <a:r>
              <a:t>We have noted acceptable exceptions. Disagree? Propose a change.</a:t>
            </a:r>
          </a:p>
          <a:p>
            <a:pPr>
              <a:defRPr sz="1200">
                <a:latin typeface="Calibri"/>
                <a:ea typeface="Calibri"/>
                <a:cs typeface="Calibri"/>
                <a:sym typeface="Calibri"/>
              </a:defRPr>
            </a:pPr>
            <a:r>
              <a:t>Personal style is a nit</a:t>
            </a:r>
          </a:p>
          <a:p>
            <a:pPr>
              <a:defRPr sz="1200">
                <a:latin typeface="Calibri"/>
                <a:ea typeface="Calibri"/>
                <a:cs typeface="Calibri"/>
                <a:sym typeface="Calibri"/>
              </a:defRPr>
            </a:pPr>
          </a:p>
          <a:p>
            <a:pPr>
              <a:defRPr sz="1200">
                <a:latin typeface="Calibri"/>
                <a:ea typeface="Calibri"/>
                <a:cs typeface="Calibri"/>
                <a:sym typeface="Calibri"/>
              </a:defRPr>
            </a:pPr>
            <a:r>
              <a:t>Who here has read Google’s style guide?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defRPr b="1" sz="1200">
                <a:latin typeface="Calibri"/>
                <a:ea typeface="Calibri"/>
                <a:cs typeface="Calibri"/>
                <a:sym typeface="Calibri"/>
              </a:defRPr>
            </a:pPr>
            <a:r>
              <a:t>Documentation</a:t>
            </a:r>
            <a:r>
              <a:rPr b="0"/>
              <a:t>: (Did the developer also update relevant documentation?)</a:t>
            </a:r>
          </a:p>
          <a:p>
            <a:pPr>
              <a:defRPr sz="1200">
                <a:latin typeface="Calibri"/>
                <a:ea typeface="Calibri"/>
                <a:cs typeface="Calibri"/>
                <a:sym typeface="Calibri"/>
              </a:defRPr>
            </a:pPr>
          </a:p>
          <a:p>
            <a:pPr>
              <a:defRPr sz="1200">
                <a:latin typeface="Calibri"/>
                <a:ea typeface="Calibri"/>
                <a:cs typeface="Calibri"/>
                <a:sym typeface="Calibri"/>
              </a:defRPr>
            </a:pPr>
            <a:r>
              <a:t>Was the README updated? (added or removed)</a:t>
            </a:r>
          </a:p>
          <a:p>
            <a:pPr>
              <a:defRPr sz="1200">
                <a:latin typeface="Calibri"/>
                <a:ea typeface="Calibri"/>
                <a:cs typeface="Calibri"/>
                <a:sym typeface="Calibri"/>
              </a:defRPr>
            </a:pPr>
            <a:r>
              <a:t>Do classes/methods/functions have appropriate documentation?</a:t>
            </a:r>
          </a:p>
          <a:p>
            <a:pPr>
              <a:defRPr sz="1200">
                <a:latin typeface="Calibri"/>
                <a:ea typeface="Calibri"/>
                <a:cs typeface="Calibri"/>
                <a:sym typeface="Calibri"/>
              </a:defRPr>
            </a:pPr>
            <a:r>
              <a:t>Is the on-call documentation up to date?</a:t>
            </a:r>
          </a:p>
          <a:p>
            <a:pPr>
              <a:defRPr sz="1200">
                <a:latin typeface="Calibri"/>
                <a:ea typeface="Calibri"/>
                <a:cs typeface="Calibri"/>
                <a:sym typeface="Calibri"/>
              </a:defRPr>
            </a:pPr>
            <a:r>
              <a:t>Any other external documentation.</a:t>
            </a:r>
          </a:p>
          <a:p>
            <a:pPr>
              <a:defRPr sz="1200">
                <a:latin typeface="Calibri"/>
                <a:ea typeface="Calibri"/>
                <a:cs typeface="Calibri"/>
                <a:sym typeface="Calibri"/>
              </a:defRPr>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defRPr sz="1200">
                <a:latin typeface="Calibri"/>
                <a:ea typeface="Calibri"/>
                <a:cs typeface="Calibri"/>
                <a:sym typeface="Calibri"/>
              </a:defRPr>
            </a:pPr>
            <a:r>
              <a:t>code owners know things you don't</a:t>
            </a:r>
          </a:p>
          <a:p>
            <a:pPr>
              <a:defRPr sz="1200">
                <a:latin typeface="Calibri"/>
                <a:ea typeface="Calibri"/>
                <a:cs typeface="Calibri"/>
                <a:sym typeface="Calibri"/>
              </a:defRPr>
            </a:pPr>
            <a:r>
              <a:t>a fresh perspective is great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If you, as an author, have thought through all of that during development, and the reviewer thinks through it in review, we’re off to a great start.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defRPr sz="1200">
                <a:latin typeface="Calibri"/>
                <a:ea typeface="Calibri"/>
                <a:cs typeface="Calibri"/>
                <a:sym typeface="Calibri"/>
              </a:defRPr>
            </a:pPr>
            <a:r>
              <a:t>Look at EVERY line. If you skipped it, you didn't review it.</a:t>
            </a:r>
          </a:p>
          <a:p>
            <a:pPr>
              <a:defRPr sz="1200">
                <a:latin typeface="Calibri"/>
                <a:ea typeface="Calibri"/>
                <a:cs typeface="Calibri"/>
                <a:sym typeface="Calibri"/>
              </a:defRPr>
            </a:pPr>
            <a:r>
              <a:t>UNDERSTAND it. If you don't understand it, you didn't review it. </a:t>
            </a:r>
          </a:p>
          <a:p>
            <a:pPr>
              <a:defRPr sz="1200">
                <a:latin typeface="Calibri"/>
                <a:ea typeface="Calibri"/>
                <a:cs typeface="Calibri"/>
                <a:sym typeface="Calibri"/>
              </a:defRPr>
            </a:pPr>
            <a:r>
              <a:t>If you understand it, but don't feel qualified to review it, bring it up.</a:t>
            </a:r>
          </a:p>
          <a:p>
            <a:pPr>
              <a:defRPr sz="1200">
                <a:latin typeface="Calibri"/>
                <a:ea typeface="Calibri"/>
                <a:cs typeface="Calibri"/>
                <a:sym typeface="Calibri"/>
              </a:defRPr>
            </a:pPr>
          </a:p>
          <a:p>
            <a:pPr>
              <a:defRPr sz="1200">
                <a:latin typeface="Calibri"/>
                <a:ea typeface="Calibri"/>
                <a:cs typeface="Calibri"/>
                <a:sym typeface="Calibri"/>
              </a:defRPr>
            </a:pPr>
            <a:r>
              <a:t>The next person that comes along should be able to grok it. And if they can’t, that absolutely </a:t>
            </a:r>
            <a:r>
              <a:rPr b="1"/>
              <a:t>MUST</a:t>
            </a:r>
            <a:r>
              <a:t> be able to figure it out. </a:t>
            </a:r>
          </a:p>
          <a:p>
            <a:pPr>
              <a:defRPr sz="1200">
                <a:latin typeface="Calibri"/>
                <a:ea typeface="Calibri"/>
                <a:cs typeface="Calibri"/>
                <a:sym typeface="Calibri"/>
              </a:defRPr>
            </a:pPr>
            <a:r>
              <a:t>If you can't understand it, there's a good chance neither will someone else. Bring it up.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defRPr sz="1200">
                <a:latin typeface="Calibri"/>
                <a:ea typeface="Calibri"/>
                <a:cs typeface="Calibri"/>
                <a:sym typeface="Calibri"/>
              </a:defRPr>
            </a:pPr>
            <a:r>
              <a:t>Look at the context around code you’re reviewing. Sometimes you'll need to look at code not in the diff. Sometimes files that are not included. Sometimes third part code or documentation.</a:t>
            </a:r>
          </a:p>
          <a:p>
            <a:pPr>
              <a:defRPr sz="1200">
                <a:latin typeface="Calibri"/>
                <a:ea typeface="Calibri"/>
                <a:cs typeface="Calibri"/>
                <a:sym typeface="Calibri"/>
              </a:defRPr>
            </a:pPr>
            <a:r>
              <a:t>For example, you might see only four new lines being added, but when you look at the whole file, you see those four lines are in a 50-line method that now really needs to be broken up into smaller methods.</a:t>
            </a:r>
          </a:p>
          <a:p>
            <a:pPr>
              <a:defRPr sz="1200">
                <a:latin typeface="Calibri"/>
                <a:ea typeface="Calibri"/>
                <a:cs typeface="Calibri"/>
                <a:sym typeface="Calibri"/>
              </a:defRPr>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Call them out. Code reviews focus on mistakes or improvements, but they should offer encouragement as well.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defRPr sz="1200">
                <a:latin typeface="Calibri"/>
                <a:ea typeface="Calibri"/>
                <a:cs typeface="Calibri"/>
                <a:sym typeface="Calibri"/>
              </a:defRPr>
            </a:pPr>
            <a:r>
              <a:t>Don’t author code that degrades the health of the system. Bias to approve, but system health should improve.</a:t>
            </a:r>
          </a:p>
          <a:p>
            <a:pPr>
              <a:defRPr sz="1200">
                <a:latin typeface="Calibri"/>
                <a:ea typeface="Calibri"/>
                <a:cs typeface="Calibri"/>
                <a:sym typeface="Calibri"/>
              </a:defRPr>
            </a:pPr>
          </a:p>
          <a:p>
            <a:pPr>
              <a:defRPr sz="1200">
                <a:latin typeface="Calibri"/>
                <a:ea typeface="Calibri"/>
                <a:cs typeface="Calibri"/>
                <a:sym typeface="Calibri"/>
              </a:defRPr>
            </a:pPr>
            <a:r>
              <a:t>If we have an API that now handles widgets in addition to doohickeys, but there’s a theoretical bug, please note it, ask for improvement, but balance blocking with the value of getting it in customers hands.</a:t>
            </a:r>
          </a:p>
          <a:p>
            <a:pPr>
              <a:defRPr sz="1200">
                <a:latin typeface="Calibri"/>
                <a:ea typeface="Calibri"/>
                <a:cs typeface="Calibri"/>
                <a:sym typeface="Calibri"/>
              </a:defRPr>
            </a:pPr>
            <a:r>
              <a:t>If that bug would bring down the system, or destroy the widgets, yeah, block that.</a:t>
            </a:r>
          </a:p>
          <a:p>
            <a:pPr>
              <a:defRPr sz="1200">
                <a:latin typeface="Calibri"/>
                <a:ea typeface="Calibri"/>
                <a:cs typeface="Calibri"/>
                <a:sym typeface="Calibri"/>
              </a:defRPr>
            </a:pPr>
          </a:p>
          <a:p>
            <a:pPr>
              <a:defRPr sz="1200">
                <a:latin typeface="Calibri"/>
                <a:ea typeface="Calibri"/>
                <a:cs typeface="Calibri"/>
                <a:sym typeface="Calibri"/>
              </a:defRPr>
            </a:pPr>
            <a:r>
              <a:t>It’s an art, not a science.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Read the description. Is this change something we're after?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defRPr sz="1200">
                <a:latin typeface="Calibri"/>
                <a:ea typeface="Calibri"/>
                <a:cs typeface="Calibri"/>
                <a:sym typeface="Calibri"/>
              </a:defRPr>
            </a:pPr>
            <a:r>
              <a:t>A PR should have a pretty visible MAINness. If not, it might not have been properly split.</a:t>
            </a:r>
          </a:p>
          <a:p>
            <a:pPr>
              <a:defRPr sz="1200">
                <a:latin typeface="Calibri"/>
                <a:ea typeface="Calibri"/>
                <a:cs typeface="Calibri"/>
                <a:sym typeface="Calibri"/>
              </a:defRPr>
            </a:pPr>
          </a:p>
          <a:p>
            <a:pPr>
              <a:defRPr sz="1200">
                <a:latin typeface="Calibri"/>
                <a:ea typeface="Calibri"/>
                <a:cs typeface="Calibri"/>
                <a:sym typeface="Calibri"/>
              </a:defRPr>
            </a:pPr>
            <a:r>
              <a:t>Are there any design issues?</a:t>
            </a:r>
          </a:p>
          <a:p>
            <a:pPr>
              <a:defRPr sz="1200">
                <a:latin typeface="Calibri"/>
                <a:ea typeface="Calibri"/>
                <a:cs typeface="Calibri"/>
                <a:sym typeface="Calibri"/>
              </a:defRPr>
            </a:pPr>
          </a:p>
          <a:p>
            <a:pPr>
              <a:defRPr sz="1200">
                <a:latin typeface="Calibri"/>
                <a:ea typeface="Calibri"/>
                <a:cs typeface="Calibri"/>
                <a:sym typeface="Calibri"/>
              </a:defRPr>
            </a:pPr>
            <a:r>
              <a:t>If you see design issues here, send those for review first, even if you can't get to the rest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Most importantly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Main parts look good, time to pull out the nit fork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p>
            <a:pPr>
              <a:defRPr sz="1200">
                <a:latin typeface="Calibri"/>
                <a:ea typeface="Calibri"/>
                <a:cs typeface="Calibri"/>
                <a:sym typeface="Calibri"/>
              </a:defRPr>
            </a:pPr>
            <a:r>
              <a:t>* The velocity of the team as a whole is decreased.</a:t>
            </a:r>
          </a:p>
          <a:p>
            <a:pPr>
              <a:defRPr sz="1200">
                <a:latin typeface="Calibri"/>
                <a:ea typeface="Calibri"/>
                <a:cs typeface="Calibri"/>
                <a:sym typeface="Calibri"/>
              </a:defRPr>
            </a:pPr>
            <a:r>
              <a:t>* Developers start to protest the code review process.</a:t>
            </a:r>
          </a:p>
          <a:p>
            <a:pPr>
              <a:defRPr sz="1200">
                <a:latin typeface="Calibri"/>
                <a:ea typeface="Calibri"/>
                <a:cs typeface="Calibri"/>
                <a:sym typeface="Calibri"/>
              </a:defRPr>
            </a:pPr>
            <a:r>
              <a:t>* Code health can be impacted. (refactors are discouraged, etc.)</a:t>
            </a:r>
          </a:p>
          <a:p>
            <a:pPr>
              <a:defRPr sz="1200">
                <a:latin typeface="Calibri"/>
                <a:ea typeface="Calibri"/>
                <a:cs typeface="Calibri"/>
                <a:sym typeface="Calibri"/>
              </a:defRPr>
            </a:pPr>
          </a:p>
          <a:p>
            <a:pPr>
              <a:defRPr sz="1200">
                <a:latin typeface="Calibri"/>
                <a:ea typeface="Calibri"/>
                <a:cs typeface="Calibri"/>
                <a:sym typeface="Calibri"/>
              </a:defRPr>
            </a:pPr>
            <a:r>
              <a:t>Last time we talked about this, we were here. We’re still here.</a:t>
            </a:r>
          </a:p>
          <a:p>
            <a:pPr>
              <a:defRPr sz="1200">
                <a:latin typeface="Calibri"/>
                <a:ea typeface="Calibri"/>
                <a:cs typeface="Calibri"/>
                <a:sym typeface="Calibri"/>
              </a:defRPr>
            </a:pPr>
          </a:p>
          <a:p>
            <a:pPr>
              <a:defRPr sz="1200">
                <a:latin typeface="Calibri"/>
                <a:ea typeface="Calibri"/>
                <a:cs typeface="Calibri"/>
                <a:sym typeface="Calibri"/>
              </a:defRPr>
            </a:pPr>
            <a:r>
              <a:t>I care a lot about quality, but ultimately quality that isn’t in customers hands is worthless.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Shape 91"/>
          <p:cNvSpPr/>
          <p:nvPr>
            <p:ph type="sldImg"/>
          </p:nvPr>
        </p:nvSpPr>
        <p:spPr>
          <a:prstGeom prst="rect">
            <a:avLst/>
          </a:prstGeom>
        </p:spPr>
        <p:txBody>
          <a:bodyPr/>
          <a:lstStyle/>
          <a:p>
            <a:pPr/>
          </a:p>
        </p:txBody>
      </p:sp>
      <p:sp>
        <p:nvSpPr>
          <p:cNvPr id="92" name="Shape 92"/>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FYI, here’s something maybe you didn’t know. Here’s a way to improve.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defRPr sz="1200">
                <a:latin typeface="Calibri"/>
                <a:ea typeface="Calibri"/>
                <a:cs typeface="Calibri"/>
                <a:sym typeface="Calibri"/>
              </a:defRPr>
            </a:pPr>
            <a:r>
              <a:t>PR reviews should be returned within 1 business day. i.e. first thing tomorrow morning.</a:t>
            </a:r>
          </a:p>
          <a:p>
            <a:pPr>
              <a:defRPr sz="1200">
                <a:latin typeface="Calibri"/>
                <a:ea typeface="Calibri"/>
                <a:cs typeface="Calibri"/>
                <a:sym typeface="Calibri"/>
              </a:defRPr>
            </a:pPr>
            <a:r>
              <a:t>Focus &gt; speed. Dont’ drop what you’re doing if you’re focused. Do if you’re not.</a:t>
            </a:r>
          </a:p>
          <a:p>
            <a:pPr>
              <a:defRPr sz="1200">
                <a:latin typeface="Calibri"/>
                <a:ea typeface="Calibri"/>
                <a:cs typeface="Calibri"/>
                <a:sym typeface="Calibri"/>
              </a:defRPr>
            </a:pPr>
            <a:r>
              <a:t>speed = response time, not time to complete.</a:t>
            </a:r>
          </a:p>
          <a:p>
            <a:pPr>
              <a:defRPr sz="1200">
                <a:latin typeface="Calibri"/>
                <a:ea typeface="Calibri"/>
                <a:cs typeface="Calibri"/>
                <a:sym typeface="Calibri"/>
              </a:defRPr>
            </a:pPr>
            <a:r>
              <a:t>if you can't get to it, let the dev know</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defRPr sz="1200">
                <a:latin typeface="Calibri"/>
                <a:ea typeface="Calibri"/>
                <a:cs typeface="Calibri"/>
                <a:sym typeface="Calibri"/>
              </a:defRPr>
            </a:pPr>
            <a:r>
              <a:t>If it will take too long to review, ask for it to be split.</a:t>
            </a:r>
          </a:p>
          <a:p>
            <a:pPr>
              <a:defRPr sz="1200">
                <a:latin typeface="Calibri"/>
                <a:ea typeface="Calibri"/>
                <a:cs typeface="Calibri"/>
                <a:sym typeface="Calibri"/>
              </a:defRPr>
            </a:pPr>
            <a:r>
              <a:t>If it can't be split, do a quick 1st pass.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defRPr sz="1200">
                <a:latin typeface="Calibri"/>
                <a:ea typeface="Calibri"/>
                <a:cs typeface="Calibri"/>
                <a:sym typeface="Calibri"/>
              </a:defRPr>
            </a:pPr>
            <a:r>
              <a:t>If we consistently follow these guidelines and are strict with our code reviews, the entire code review process tends to go faster and faster over time.</a:t>
            </a:r>
          </a:p>
          <a:p>
            <a:pPr>
              <a:defRPr sz="1200">
                <a:latin typeface="Calibri"/>
                <a:ea typeface="Calibri"/>
                <a:cs typeface="Calibri"/>
                <a:sym typeface="Calibri"/>
              </a:defRPr>
            </a:pPr>
            <a:r>
              <a:t>We learn what is required for healthy code, and send PRs that are great from the start, requiring less and less review time.</a:t>
            </a:r>
          </a:p>
          <a:p>
            <a:pPr>
              <a:defRPr sz="1200">
                <a:latin typeface="Calibri"/>
                <a:ea typeface="Calibri"/>
                <a:cs typeface="Calibri"/>
                <a:sym typeface="Calibri"/>
              </a:defRPr>
            </a:pPr>
            <a:r>
              <a:t>Reviewers learn to respond quickly and not add unnecessary latency into the review process.</a:t>
            </a:r>
          </a:p>
          <a:p>
            <a:pPr>
              <a:defRPr sz="1200">
                <a:latin typeface="Calibri"/>
                <a:ea typeface="Calibri"/>
                <a:cs typeface="Calibri"/>
                <a:sym typeface="Calibri"/>
              </a:defRPr>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No.</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No.</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Yeah, maybe.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defRPr sz="1200">
                <a:latin typeface="Calibri"/>
                <a:ea typeface="Calibri"/>
                <a:cs typeface="Calibri"/>
                <a:sym typeface="Calibri"/>
              </a:defRPr>
            </a:pPr>
            <a:r>
              <a:t>* Be kind</a:t>
            </a:r>
          </a:p>
          <a:p>
            <a:pPr>
              <a:defRPr sz="1200">
                <a:latin typeface="Calibri"/>
                <a:ea typeface="Calibri"/>
                <a:cs typeface="Calibri"/>
                <a:sym typeface="Calibri"/>
              </a:defRPr>
            </a:pPr>
            <a:r>
              <a:t>* Explain your reasoning.</a:t>
            </a:r>
          </a:p>
          <a:p>
            <a:pPr>
              <a:defRPr sz="1200">
                <a:latin typeface="Calibri"/>
                <a:ea typeface="Calibri"/>
                <a:cs typeface="Calibri"/>
                <a:sym typeface="Calibri"/>
              </a:defRPr>
            </a:pPr>
            <a:r>
              <a:t>* Balance directions, with letting the dev decide. (Balance giving explicit directions with just pointing out problems and letting the developer decide.)</a:t>
            </a:r>
          </a:p>
          <a:p>
            <a:pPr>
              <a:defRPr sz="1200">
                <a:latin typeface="Calibri"/>
                <a:ea typeface="Calibri"/>
                <a:cs typeface="Calibri"/>
                <a:sym typeface="Calibri"/>
              </a:defRPr>
            </a:pPr>
            <a:r>
              <a:t>* Explanation should be explained by code or comments.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defRPr sz="1200">
                <a:latin typeface="Calibri"/>
                <a:ea typeface="Calibri"/>
                <a:cs typeface="Calibri"/>
                <a:sym typeface="Calibri"/>
              </a:defRPr>
            </a:pPr>
            <a:r>
              <a:t>Bad: “Why did you use threads here when there’s obviously no benefit to be gained from concurrency?”</a:t>
            </a:r>
          </a:p>
          <a:p>
            <a:pPr>
              <a:defRPr sz="1200">
                <a:latin typeface="Calibri"/>
                <a:ea typeface="Calibri"/>
                <a:cs typeface="Calibri"/>
                <a:sym typeface="Calibri"/>
              </a:defRPr>
            </a:pPr>
          </a:p>
          <a:p>
            <a:pPr>
              <a:defRPr sz="1200">
                <a:latin typeface="Calibri"/>
                <a:ea typeface="Calibri"/>
                <a:cs typeface="Calibri"/>
                <a:sym typeface="Calibri"/>
              </a:defRPr>
            </a:pPr>
            <a:r>
              <a:t>Good: “The concurrency model here is adding complexity to the system without any actual performance benefit that I can see. Because there’s no performance benefit, it’s best for this code to be single-threaded instead of using multiple threads.”</a:t>
            </a:r>
          </a:p>
          <a:p>
            <a:pPr>
              <a:defRPr sz="1200">
                <a:latin typeface="Calibri"/>
                <a:ea typeface="Calibri"/>
                <a:cs typeface="Calibri"/>
                <a:sym typeface="Calibri"/>
              </a:defRPr>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Don’t just give a statement. Give a reason. Or point to the style guide. Explain yourself.</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defRPr sz="1200">
                <a:latin typeface="Calibri"/>
                <a:ea typeface="Calibri"/>
                <a:cs typeface="Calibri"/>
                <a:sym typeface="Calibri"/>
              </a:defRPr>
            </a:pPr>
            <a:r>
              <a:t>In general it is the developer’s responsibility to fix a PR, not the reviewer’s</a:t>
            </a:r>
          </a:p>
          <a:p>
            <a:pPr>
              <a:defRPr sz="1200">
                <a:latin typeface="Calibri"/>
                <a:ea typeface="Calibri"/>
                <a:cs typeface="Calibri"/>
                <a:sym typeface="Calibri"/>
              </a:defRPr>
            </a:pPr>
          </a:p>
          <a:p>
            <a:pPr>
              <a:defRPr sz="1200">
                <a:latin typeface="Calibri"/>
                <a:ea typeface="Calibri"/>
                <a:cs typeface="Calibri"/>
                <a:sym typeface="Calibri"/>
              </a:defRPr>
            </a:pPr>
            <a:r>
              <a:t>But be helpful and offer suggestions. Find a balance.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Not this guy.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defRPr sz="1200">
                <a:latin typeface="Calibri"/>
                <a:ea typeface="Calibri"/>
                <a:cs typeface="Calibri"/>
                <a:sym typeface="Calibri"/>
              </a:defRPr>
            </a:pPr>
            <a:r>
              <a:t>Developer explanations should result in code changes (code written more clearly) or documentation.</a:t>
            </a:r>
          </a:p>
          <a:p>
            <a:pPr>
              <a:defRPr sz="1200">
                <a:latin typeface="Calibri"/>
                <a:ea typeface="Calibri"/>
                <a:cs typeface="Calibri"/>
                <a:sym typeface="Calibri"/>
              </a:defRPr>
            </a:pPr>
            <a:r>
              <a:t>code review comments don't help future devs.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defRPr sz="1200">
                <a:latin typeface="Calibri"/>
                <a:ea typeface="Calibri"/>
                <a:cs typeface="Calibri"/>
                <a:sym typeface="Calibri"/>
              </a:defRPr>
            </a:pPr>
            <a:r>
              <a:t>Is ok. Maybe it's correct. Take time to explain.</a:t>
            </a:r>
          </a:p>
          <a:p>
            <a:pPr>
              <a:defRPr sz="1200">
                <a:latin typeface="Calibri"/>
                <a:ea typeface="Calibri"/>
                <a:cs typeface="Calibri"/>
                <a:sym typeface="Calibri"/>
              </a:defRPr>
            </a:pPr>
          </a:p>
          <a:p>
            <a:pPr>
              <a:defRPr sz="1200">
                <a:latin typeface="Calibri"/>
                <a:ea typeface="Calibri"/>
                <a:cs typeface="Calibri"/>
                <a:sym typeface="Calibri"/>
              </a:defRPr>
            </a:pPr>
            <a:r>
              <a:t>Temporary changes are permanent. Changes asked for in PR review should be fixed, </a:t>
            </a:r>
            <a:r>
              <a:rPr b="1"/>
              <a:t>or have a TODO added</a:t>
            </a:r>
            <a:r>
              <a:t>, and </a:t>
            </a:r>
            <a:r>
              <a:rPr b="1"/>
              <a:t>be returned to immediately.</a:t>
            </a:r>
            <a:endParaRPr b="1"/>
          </a:p>
          <a:p>
            <a:pPr>
              <a:defRPr sz="1200">
                <a:latin typeface="Calibri"/>
                <a:ea typeface="Calibri"/>
                <a:cs typeface="Calibri"/>
                <a:sym typeface="Calibri"/>
              </a:defRPr>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Just gonna read this direct from google’s eng-practices.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Shape 348"/>
          <p:cNvSpPr/>
          <p:nvPr>
            <p:ph type="sldImg"/>
          </p:nvPr>
        </p:nvSpPr>
        <p:spPr>
          <a:prstGeom prst="rect">
            <a:avLst/>
          </a:prstGeom>
        </p:spPr>
        <p:txBody>
          <a:bodyPr/>
          <a:lstStyle/>
          <a:p>
            <a:pPr/>
          </a:p>
        </p:txBody>
      </p:sp>
      <p:sp>
        <p:nvSpPr>
          <p:cNvPr id="349" name="Shape 349"/>
          <p:cNvSpPr/>
          <p:nvPr>
            <p:ph type="body" sz="quarter" idx="1"/>
          </p:nvPr>
        </p:nvSpPr>
        <p:spPr>
          <a:prstGeom prst="rect">
            <a:avLst/>
          </a:prstGeom>
        </p:spPr>
        <p:txBody>
          <a:bodyPr/>
          <a:lstStyle/>
          <a:p>
            <a:pPr>
              <a:defRPr sz="1200">
                <a:latin typeface="Calibri"/>
                <a:ea typeface="Calibri"/>
                <a:cs typeface="Calibri"/>
                <a:sym typeface="Calibri"/>
              </a:defRPr>
            </a:pPr>
            <a:r>
              <a:t>We have </a:t>
            </a:r>
            <a:r>
              <a:rPr u="sng">
                <a:solidFill>
                  <a:srgbClr val="0000FF"/>
                </a:solidFill>
                <a:uFill>
                  <a:solidFill>
                    <a:srgbClr val="0000FF"/>
                  </a:solidFill>
                </a:uFill>
                <a:hlinkClick r:id="rId3" invalidUrl="" action="" tgtFrame="" tooltip="" history="1" highlightClick="0" endSnd="0"/>
              </a:rPr>
              <a:t>guidelines</a:t>
            </a:r>
            <a:r>
              <a:t> for that!</a:t>
            </a:r>
          </a:p>
          <a:p>
            <a:pPr>
              <a:defRPr sz="1200">
                <a:latin typeface="Calibri"/>
                <a:ea typeface="Calibri"/>
                <a:cs typeface="Calibri"/>
                <a:sym typeface="Calibri"/>
              </a:defRPr>
            </a:pPr>
            <a:r>
              <a:t>Review it before merge.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p>
            <a:pPr>
              <a:defRPr b="1" sz="1200">
                <a:latin typeface="Calibri"/>
                <a:ea typeface="Calibri"/>
                <a:cs typeface="Calibri"/>
                <a:sym typeface="Calibri"/>
              </a:defRPr>
            </a:pPr>
            <a:r>
              <a:t>Reviewed more quickly.</a:t>
            </a:r>
          </a:p>
          <a:p>
            <a:pPr>
              <a:defRPr sz="1200">
                <a:latin typeface="Calibri"/>
                <a:ea typeface="Calibri"/>
                <a:cs typeface="Calibri"/>
                <a:sym typeface="Calibri"/>
              </a:defRPr>
            </a:pPr>
            <a:r>
              <a:t>(It’s easier for a reviewer to find five minutes several times to review small PRs than to set aside a 30 minute block to review one large PR.)</a:t>
            </a:r>
          </a:p>
          <a:p>
            <a:pPr>
              <a:defRPr b="1" sz="1200">
                <a:latin typeface="Calibri"/>
                <a:ea typeface="Calibri"/>
                <a:cs typeface="Calibri"/>
                <a:sym typeface="Calibri"/>
              </a:defRPr>
            </a:pPr>
            <a:r>
              <a:t>Reviewed more thoroughly.</a:t>
            </a:r>
          </a:p>
          <a:p>
            <a:pPr>
              <a:defRPr sz="1200">
                <a:latin typeface="Calibri"/>
                <a:ea typeface="Calibri"/>
                <a:cs typeface="Calibri"/>
                <a:sym typeface="Calibri"/>
              </a:defRPr>
            </a:pPr>
            <a:r>
              <a:t>(With large changes, reviewers and authors tend to get frustrated by large volumes of detailed commentary shifting back and forth—sometimes to the point where important points get missed or dropped.</a:t>
            </a:r>
          </a:p>
          <a:p>
            <a:pPr>
              <a:defRPr b="1" sz="1200">
                <a:latin typeface="Calibri"/>
                <a:ea typeface="Calibri"/>
                <a:cs typeface="Calibri"/>
                <a:sym typeface="Calibri"/>
              </a:defRPr>
            </a:pPr>
            <a:r>
              <a:t>Less likely to introduce bugs.</a:t>
            </a:r>
          </a:p>
          <a:p>
            <a:pPr>
              <a:defRPr sz="1200">
                <a:latin typeface="Calibri"/>
                <a:ea typeface="Calibri"/>
                <a:cs typeface="Calibri"/>
                <a:sym typeface="Calibri"/>
              </a:defRPr>
            </a:pPr>
            <a:r>
              <a:t>(Since you’re making fewer changes, it’s easier for you and your reviewer to reason effectively about the impact of the PR and see if a bug has been introduced.</a:t>
            </a:r>
          </a:p>
          <a:p>
            <a:pPr>
              <a:defRPr b="1" sz="1200">
                <a:latin typeface="Calibri"/>
                <a:ea typeface="Calibri"/>
                <a:cs typeface="Calibri"/>
                <a:sym typeface="Calibri"/>
              </a:defRPr>
            </a:pPr>
            <a:r>
              <a:t>Less wasted work if they are rejected.</a:t>
            </a:r>
          </a:p>
          <a:p>
            <a:pPr>
              <a:defRPr sz="1200">
                <a:latin typeface="Calibri"/>
                <a:ea typeface="Calibri"/>
                <a:cs typeface="Calibri"/>
                <a:sym typeface="Calibri"/>
              </a:defRPr>
            </a:pPr>
            <a:r>
              <a:t>(If you write a huge PR and then your reviewer says that the overall direction is wrong, you’ve wasted a lot of work.</a:t>
            </a:r>
          </a:p>
          <a:p>
            <a:pPr>
              <a:defRPr b="1" sz="1200">
                <a:latin typeface="Calibri"/>
                <a:ea typeface="Calibri"/>
                <a:cs typeface="Calibri"/>
                <a:sym typeface="Calibri"/>
              </a:defRPr>
            </a:pPr>
            <a:r>
              <a:t>Easier to merge.</a:t>
            </a:r>
          </a:p>
          <a:p>
            <a:pPr>
              <a:defRPr sz="1200">
                <a:latin typeface="Calibri"/>
                <a:ea typeface="Calibri"/>
                <a:cs typeface="Calibri"/>
                <a:sym typeface="Calibri"/>
              </a:defRPr>
            </a:pPr>
            <a:r>
              <a:t>(Working on a large PR takes a long time, so you will have lots of conflicts when you merge, and you will have to merge frequently.</a:t>
            </a:r>
          </a:p>
          <a:p>
            <a:pPr>
              <a:defRPr b="1" sz="1200">
                <a:latin typeface="Calibri"/>
                <a:ea typeface="Calibri"/>
                <a:cs typeface="Calibri"/>
                <a:sym typeface="Calibri"/>
              </a:defRPr>
            </a:pPr>
            <a:r>
              <a:t>Easier to design well.</a:t>
            </a:r>
          </a:p>
          <a:p>
            <a:pPr>
              <a:defRPr sz="1200">
                <a:latin typeface="Calibri"/>
                <a:ea typeface="Calibri"/>
                <a:cs typeface="Calibri"/>
                <a:sym typeface="Calibri"/>
              </a:defRPr>
            </a:pPr>
            <a:r>
              <a:t>(It’s a lot easier to polish the design and code health of a small change than it is to refine all the details of a large change.</a:t>
            </a:r>
          </a:p>
          <a:p>
            <a:pPr>
              <a:defRPr b="1" sz="1200">
                <a:latin typeface="Calibri"/>
                <a:ea typeface="Calibri"/>
                <a:cs typeface="Calibri"/>
                <a:sym typeface="Calibri"/>
              </a:defRPr>
            </a:pPr>
            <a:r>
              <a:t>Less blocking on reviews.</a:t>
            </a:r>
          </a:p>
          <a:p>
            <a:pPr>
              <a:defRPr sz="1200">
                <a:latin typeface="Calibri"/>
                <a:ea typeface="Calibri"/>
                <a:cs typeface="Calibri"/>
                <a:sym typeface="Calibri"/>
              </a:defRPr>
            </a:pPr>
            <a:r>
              <a:t>(Sending self-contained portions of your overall change allows you to continue coding while you wait for your current PR in review.</a:t>
            </a:r>
          </a:p>
          <a:p>
            <a:pPr>
              <a:defRPr b="1" sz="1200">
                <a:latin typeface="Calibri"/>
                <a:ea typeface="Calibri"/>
                <a:cs typeface="Calibri"/>
                <a:sym typeface="Calibri"/>
              </a:defRPr>
            </a:pPr>
            <a:r>
              <a:t>Simpler to roll back.</a:t>
            </a:r>
          </a:p>
          <a:p>
            <a:pPr>
              <a:defRPr sz="1200">
                <a:latin typeface="Calibri"/>
                <a:ea typeface="Calibri"/>
                <a:cs typeface="Calibri"/>
                <a:sym typeface="Calibri"/>
              </a:defRPr>
            </a:pPr>
            <a:r>
              <a:t>(A large PR will more likely touch files that get updated between the initial PR submission and a rollback PR, complicating the rollback (the intermediate PRs will probably need to be rolled back too).</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p>
            <a:pPr>
              <a:defRPr sz="1200">
                <a:latin typeface="Calibri"/>
                <a:ea typeface="Calibri"/>
                <a:cs typeface="Calibri"/>
                <a:sym typeface="Calibri"/>
              </a:defRPr>
            </a:pPr>
            <a:r>
              <a:t>What does small mean?</a:t>
            </a:r>
          </a:p>
          <a:p>
            <a:pPr>
              <a:defRPr sz="1200">
                <a:latin typeface="Calibri"/>
                <a:ea typeface="Calibri"/>
                <a:cs typeface="Calibri"/>
                <a:sym typeface="Calibri"/>
              </a:defRPr>
            </a:pPr>
            <a:r>
              <a:t>small = 1 self-contained change.</a:t>
            </a:r>
          </a:p>
          <a:p>
            <a:pPr>
              <a:defRPr sz="1200">
                <a:latin typeface="Calibri"/>
                <a:ea typeface="Calibri"/>
                <a:cs typeface="Calibri"/>
                <a:sym typeface="Calibri"/>
              </a:defRPr>
            </a:pPr>
          </a:p>
          <a:p>
            <a:pPr>
              <a:defRPr sz="1200">
                <a:latin typeface="Calibri"/>
                <a:ea typeface="Calibri"/>
                <a:cs typeface="Calibri"/>
                <a:sym typeface="Calibri"/>
              </a:defRPr>
            </a:pPr>
            <a:r>
              <a:t>While I’m in here, I should probably… submit a new PR.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defRPr sz="1200">
                <a:latin typeface="Calibri"/>
                <a:ea typeface="Calibri"/>
                <a:cs typeface="Calibri"/>
                <a:sym typeface="Calibri"/>
              </a:defRPr>
            </a:pPr>
            <a:r>
              <a:t>Think to yourself, is the reviewer correct?</a:t>
            </a:r>
          </a:p>
          <a:p>
            <a:pPr>
              <a:defRPr sz="1200">
                <a:latin typeface="Calibri"/>
                <a:ea typeface="Calibri"/>
                <a:cs typeface="Calibri"/>
                <a:sym typeface="Calibri"/>
              </a:defRPr>
            </a:pPr>
            <a:r>
              <a:t>Don’t understand? Ask to clarify.</a:t>
            </a:r>
          </a:p>
          <a:p>
            <a:pPr>
              <a:defRPr sz="1200">
                <a:latin typeface="Calibri"/>
                <a:ea typeface="Calibri"/>
                <a:cs typeface="Calibri"/>
                <a:sym typeface="Calibri"/>
              </a:defRPr>
            </a:pPr>
            <a:r>
              <a:t>Disagree? Offer pushback.</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Equally, you’re not reviewing the engineer, you’re reviewing the code.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Shape 105"/>
          <p:cNvSpPr/>
          <p:nvPr>
            <p:ph type="sldImg"/>
          </p:nvPr>
        </p:nvSpPr>
        <p:spPr>
          <a:prstGeom prst="rect">
            <a:avLst/>
          </a:prstGeom>
        </p:spPr>
        <p:txBody>
          <a:bodyPr/>
          <a:lstStyle/>
          <a:p>
            <a:pPr/>
          </a:p>
        </p:txBody>
      </p:sp>
      <p:sp>
        <p:nvSpPr>
          <p:cNvPr id="106" name="Shape 106"/>
          <p:cNvSpPr/>
          <p:nvPr>
            <p:ph type="body" sz="quarter" idx="1"/>
          </p:nvPr>
        </p:nvSpPr>
        <p:spPr>
          <a:prstGeom prst="rect">
            <a:avLst/>
          </a:prstGeom>
        </p:spPr>
        <p:txBody>
          <a:bodyPr/>
          <a:lstStyle/>
          <a:p>
            <a:pPr>
              <a:defRPr sz="1200">
                <a:latin typeface="Calibri"/>
                <a:ea typeface="Calibri"/>
                <a:cs typeface="Calibri"/>
                <a:sym typeface="Calibri"/>
              </a:defRPr>
            </a:pPr>
            <a:r>
              <a:t>Not </a:t>
            </a:r>
            <a:r>
              <a:rPr b="1"/>
              <a:t>this</a:t>
            </a:r>
            <a:r>
              <a:t> guy, either.</a:t>
            </a:r>
          </a:p>
          <a:p>
            <a:pPr>
              <a:defRPr sz="1200">
                <a:latin typeface="Calibri"/>
                <a:ea typeface="Calibri"/>
                <a:cs typeface="Calibri"/>
                <a:sym typeface="Calibri"/>
              </a:defRPr>
            </a:pPr>
            <a:r>
              <a:t>But I’d rather you be this guy, than the other guy</a:t>
            </a:r>
          </a:p>
          <a:p>
            <a:pPr>
              <a:defRPr sz="1200">
                <a:latin typeface="Calibri"/>
                <a:ea typeface="Calibri"/>
                <a:cs typeface="Calibri"/>
                <a:sym typeface="Calibri"/>
              </a:defRPr>
            </a:pPr>
            <a:r>
              <a:t>Get the </a:t>
            </a:r>
            <a:r>
              <a:rPr b="1"/>
              <a:t>best possible reviewer</a:t>
            </a:r>
            <a:r>
              <a:t> capable of doing it </a:t>
            </a:r>
            <a:r>
              <a:rPr b="1"/>
              <a:t>within a reasonable amount of time.</a:t>
            </a:r>
            <a:endParaRPr b="1"/>
          </a:p>
          <a:p>
            <a:pPr>
              <a:defRPr sz="1200">
                <a:latin typeface="Calibri"/>
                <a:ea typeface="Calibri"/>
                <a:cs typeface="Calibri"/>
                <a:sym typeface="Calibri"/>
              </a:defRPr>
            </a:pPr>
            <a:r>
              <a:t>The best reviewer is the person who will be able to give you the most thorough and correct review for the piece of code you are writing.</a:t>
            </a:r>
          </a:p>
          <a:p>
            <a:pPr>
              <a:defRPr sz="1200">
                <a:latin typeface="Calibri"/>
                <a:ea typeface="Calibri"/>
                <a:cs typeface="Calibri"/>
                <a:sym typeface="Calibri"/>
              </a:defRPr>
            </a:pPr>
          </a:p>
          <a:p>
            <a:pPr>
              <a:defRPr sz="1200">
                <a:latin typeface="Calibri"/>
                <a:ea typeface="Calibri"/>
                <a:cs typeface="Calibri"/>
                <a:sym typeface="Calibri"/>
              </a:defRPr>
            </a:pPr>
            <a:r>
              <a:t>Danielle does not have to review every PR. But if you do API things, Spanner things, BigTable things, she probably should.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If only git blame also blamed reviewers. Cause it totally should.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a:defRPr sz="1200">
                <a:latin typeface="Calibri"/>
                <a:ea typeface="Calibri"/>
                <a:cs typeface="Calibri"/>
                <a:sym typeface="Calibri"/>
              </a:defRPr>
            </a:pPr>
            <a:r>
              <a:t>There is no such thing as perfect code, only better code</a:t>
            </a:r>
          </a:p>
          <a:p>
            <a:pPr>
              <a:defRPr sz="1200">
                <a:latin typeface="Calibri"/>
                <a:ea typeface="Calibri"/>
                <a:cs typeface="Calibri"/>
                <a:sym typeface="Calibri"/>
              </a:defRPr>
            </a:pPr>
            <a:r>
              <a:t>feel free to leave 'nit's, and FYIs</a:t>
            </a:r>
          </a:p>
          <a:p>
            <a:pPr>
              <a:defRPr sz="1200">
                <a:latin typeface="Calibri"/>
                <a:ea typeface="Calibri"/>
                <a:cs typeface="Calibri"/>
                <a:sym typeface="Calibri"/>
              </a:defRPr>
            </a:pPr>
          </a:p>
          <a:p>
            <a:pPr>
              <a:defRPr sz="1200">
                <a:latin typeface="Calibri"/>
                <a:ea typeface="Calibri"/>
                <a:cs typeface="Calibri"/>
                <a:sym typeface="Calibri"/>
              </a:defRPr>
            </a:pPr>
            <a:r>
              <a:t>We need to push to get things merged. PRs that languish in review hell (yeah, you all know), they’re worse than not writing code. It wastes the authors time, it wastes the reviewers time, and still nothing gets ship.</a:t>
            </a:r>
          </a:p>
          <a:p>
            <a:pPr>
              <a:defRPr sz="1200">
                <a:latin typeface="Calibri"/>
                <a:ea typeface="Calibri"/>
                <a:cs typeface="Calibri"/>
                <a:sym typeface="Calibri"/>
              </a:defRPr>
            </a:pPr>
          </a:p>
          <a:p>
            <a:pPr>
              <a:defRPr sz="1200">
                <a:latin typeface="Calibri"/>
                <a:ea typeface="Calibri"/>
                <a:cs typeface="Calibri"/>
                <a:sym typeface="Calibri"/>
              </a:defRPr>
            </a:pPr>
            <a:r>
              <a:t>The most important thing, is that things get shipped. Things include bugs. We don’t like tech debt, but shipping things for the customer is better than avoiding tech debt.</a:t>
            </a:r>
          </a:p>
          <a:p>
            <a:pPr>
              <a:defRPr sz="1200">
                <a:latin typeface="Calibri"/>
                <a:ea typeface="Calibri"/>
                <a:cs typeface="Calibri"/>
                <a:sym typeface="Calibri"/>
              </a:defRPr>
            </a:pPr>
            <a:r>
              <a:t>Tech debt tickets, with in-code comments linking them are a great way around this.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defRPr sz="1200">
                <a:latin typeface="Calibri"/>
                <a:ea typeface="Calibri"/>
                <a:cs typeface="Calibri"/>
                <a:sym typeface="Calibri"/>
              </a:defRPr>
            </a:pPr>
            <a:r>
              <a:t>The author is the author:</a:t>
            </a:r>
          </a:p>
          <a:p>
            <a:pPr>
              <a:defRPr sz="1200">
                <a:latin typeface="Calibri"/>
                <a:ea typeface="Calibri"/>
                <a:cs typeface="Calibri"/>
                <a:sym typeface="Calibri"/>
              </a:defRPr>
            </a:pPr>
          </a:p>
          <a:p>
            <a:pPr>
              <a:defRPr sz="1200">
                <a:latin typeface="Calibri"/>
                <a:ea typeface="Calibri"/>
                <a:cs typeface="Calibri"/>
                <a:sym typeface="Calibri"/>
              </a:defRPr>
            </a:pPr>
            <a:r>
              <a:t>If the author can demonstrate (either through data or based on solid engineering principles) that several approaches are equally valid, then the reviewer should accept the preference of the author.  Otherwise the choice is dictated by standard principles of software design.</a:t>
            </a:r>
          </a:p>
          <a:p>
            <a:pPr>
              <a:defRPr sz="1200">
                <a:latin typeface="Calibri"/>
                <a:ea typeface="Calibri"/>
                <a:cs typeface="Calibri"/>
                <a:sym typeface="Calibri"/>
              </a:defRPr>
            </a:pPr>
          </a:p>
          <a:p>
            <a:pPr>
              <a:defRPr sz="1200">
                <a:latin typeface="Calibri"/>
                <a:ea typeface="Calibri"/>
                <a:cs typeface="Calibri"/>
                <a:sym typeface="Calibri"/>
              </a:defRPr>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lvl1pPr>
              <a:defRPr sz="1200">
                <a:latin typeface="Calibri"/>
                <a:ea typeface="Calibri"/>
                <a:cs typeface="Calibri"/>
                <a:sym typeface="Calibri"/>
              </a:defRPr>
            </a:lvl1pPr>
          </a:lstStyle>
          <a:p>
            <a:pPr/>
            <a:r>
              <a:t>Escalate to a team discussion, or a manager.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OBJEC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0">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xfrm>
            <a:off x="1931670" y="2537459"/>
            <a:ext cx="11681460" cy="1005840"/>
          </a:xfrm>
          <a:prstGeom prst="rect">
            <a:avLst/>
          </a:prstGeom>
        </p:spPr>
        <p:txBody>
          <a:bodyPr>
            <a:normAutofit fontScale="100000" lnSpcReduction="0"/>
          </a:bodyPr>
          <a:lstStyle/>
          <a:p>
            <a:pPr/>
            <a:r>
              <a:t>Title Text</a:t>
            </a:r>
          </a:p>
        </p:txBody>
      </p:sp>
      <p:sp>
        <p:nvSpPr>
          <p:cNvPr id="26" name="Body Level One…"/>
          <p:cNvSpPr txBox="1"/>
          <p:nvPr>
            <p:ph type="body" sz="half" idx="1"/>
          </p:nvPr>
        </p:nvSpPr>
        <p:spPr>
          <a:xfrm>
            <a:off x="1893570" y="2428240"/>
            <a:ext cx="11757660" cy="34290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spTree>
      <p:nvGrpSpPr>
        <p:cNvPr id="1" name=""/>
        <p:cNvGrpSpPr/>
        <p:nvPr/>
      </p:nvGrpSpPr>
      <p:grpSpPr>
        <a:xfrm>
          <a:off x="0" y="0"/>
          <a:ext cx="0" cy="0"/>
          <a:chOff x="0" y="0"/>
          <a:chExt cx="0" cy="0"/>
        </a:xfrm>
      </p:grpSpPr>
      <p:sp>
        <p:nvSpPr>
          <p:cNvPr id="34" name="Title Text"/>
          <p:cNvSpPr txBox="1"/>
          <p:nvPr>
            <p:ph type="title"/>
          </p:nvPr>
        </p:nvSpPr>
        <p:spPr>
          <a:xfrm>
            <a:off x="1931670" y="2537459"/>
            <a:ext cx="11681460" cy="1005840"/>
          </a:xfrm>
          <a:prstGeom prst="rect">
            <a:avLst/>
          </a:prstGeom>
        </p:spPr>
        <p:txBody>
          <a:bodyPr>
            <a:normAutofit fontScale="100000" lnSpcReduction="0"/>
          </a:bodyPr>
          <a:lstStyle/>
          <a:p>
            <a:pPr/>
            <a:r>
              <a:t>Title Text</a:t>
            </a:r>
          </a:p>
        </p:txBody>
      </p:sp>
      <p:sp>
        <p:nvSpPr>
          <p:cNvPr id="35" name="Body Level One…"/>
          <p:cNvSpPr txBox="1"/>
          <p:nvPr>
            <p:ph type="body" sz="half" idx="1"/>
          </p:nvPr>
        </p:nvSpPr>
        <p:spPr>
          <a:xfrm>
            <a:off x="1893570" y="2428240"/>
            <a:ext cx="11757660" cy="34290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43" name="Title Text"/>
          <p:cNvSpPr txBox="1"/>
          <p:nvPr>
            <p:ph type="title"/>
          </p:nvPr>
        </p:nvSpPr>
        <p:spPr>
          <a:xfrm>
            <a:off x="1165860" y="3118104"/>
            <a:ext cx="13213079" cy="2112265"/>
          </a:xfrm>
          <a:prstGeom prst="rect">
            <a:avLst/>
          </a:prstGeom>
        </p:spPr>
        <p:txBody>
          <a:bodyPr>
            <a:normAutofit fontScale="100000" lnSpcReduction="0"/>
          </a:bodyPr>
          <a:lstStyle/>
          <a:p>
            <a:pPr/>
            <a:r>
              <a:t>Title Text</a:t>
            </a:r>
          </a:p>
        </p:txBody>
      </p:sp>
      <p:sp>
        <p:nvSpPr>
          <p:cNvPr id="44" name="Body Level One…"/>
          <p:cNvSpPr txBox="1"/>
          <p:nvPr>
            <p:ph type="body" sz="quarter" idx="1"/>
          </p:nvPr>
        </p:nvSpPr>
        <p:spPr>
          <a:xfrm>
            <a:off x="2331720" y="5632703"/>
            <a:ext cx="10881360" cy="25146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2" name="Title Text"/>
          <p:cNvSpPr txBox="1"/>
          <p:nvPr>
            <p:ph type="title"/>
          </p:nvPr>
        </p:nvSpPr>
        <p:spPr>
          <a:xfrm>
            <a:off x="1931670" y="2537459"/>
            <a:ext cx="11681460" cy="1005840"/>
          </a:xfrm>
          <a:prstGeom prst="rect">
            <a:avLst/>
          </a:prstGeom>
        </p:spPr>
        <p:txBody>
          <a:bodyPr>
            <a:normAutofit fontScale="100000" lnSpcReduction="0"/>
          </a:bodyPr>
          <a:lstStyle/>
          <a:p>
            <a:pPr/>
            <a:r>
              <a:t>Title Text</a:t>
            </a:r>
          </a:p>
        </p:txBody>
      </p:sp>
      <p:sp>
        <p:nvSpPr>
          <p:cNvPr id="53" name="Body Level One…"/>
          <p:cNvSpPr txBox="1"/>
          <p:nvPr>
            <p:ph type="body" sz="half" idx="1"/>
          </p:nvPr>
        </p:nvSpPr>
        <p:spPr>
          <a:xfrm>
            <a:off x="777240" y="2313432"/>
            <a:ext cx="6761989" cy="663854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4" name="Google Shape;34;p35"/>
          <p:cNvSpPr txBox="1"/>
          <p:nvPr>
            <p:ph type="body" sz="half" idx="21"/>
          </p:nvPr>
        </p:nvSpPr>
        <p:spPr>
          <a:xfrm>
            <a:off x="8005571" y="2313432"/>
            <a:ext cx="6761989" cy="6638543"/>
          </a:xfrm>
          <a:prstGeom prst="rect">
            <a:avLst/>
          </a:prstGeom>
        </p:spPr>
        <p:txBody>
          <a:bodyPr>
            <a:normAutofit fontScale="100000" lnSpcReduction="0"/>
          </a:bodyPr>
          <a:lstStyle/>
          <a:p>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2" name="Title Text"/>
          <p:cNvSpPr txBox="1"/>
          <p:nvPr>
            <p:ph type="title"/>
          </p:nvPr>
        </p:nvSpPr>
        <p:spPr>
          <a:xfrm>
            <a:off x="1931670" y="2537459"/>
            <a:ext cx="11681460" cy="1005840"/>
          </a:xfrm>
          <a:prstGeom prst="rect">
            <a:avLst/>
          </a:prstGeom>
        </p:spPr>
        <p:txBody>
          <a:bodyPr>
            <a:normAutofit fontScale="100000" lnSpcReduction="0"/>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77240" y="402801"/>
            <a:ext cx="13990320" cy="194416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Title Text</a:t>
            </a:r>
          </a:p>
        </p:txBody>
      </p:sp>
      <p:sp>
        <p:nvSpPr>
          <p:cNvPr id="3" name="Body Level One…"/>
          <p:cNvSpPr txBox="1"/>
          <p:nvPr>
            <p:ph type="body" idx="1"/>
          </p:nvPr>
        </p:nvSpPr>
        <p:spPr>
          <a:xfrm>
            <a:off x="777240" y="2346960"/>
            <a:ext cx="13990320" cy="771144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4523134" y="9354311"/>
            <a:ext cx="244427" cy="241649"/>
          </a:xfrm>
          <a:prstGeom prst="rect">
            <a:avLst/>
          </a:prstGeom>
          <a:ln w="12700">
            <a:miter lim="400000"/>
          </a:ln>
        </p:spPr>
        <p:txBody>
          <a:bodyPr wrap="none" lIns="0" tIns="0" rIns="0" bIns="0">
            <a:spAutoFit/>
          </a:bodyPr>
          <a:lstStyle>
            <a:lvl1pPr algn="r">
              <a:defRPr sz="18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300" u="none">
          <a:solidFill>
            <a:srgbClr val="70B5A3"/>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3300" u="none">
          <a:solidFill>
            <a:srgbClr val="70B5A3"/>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3300" u="none">
          <a:solidFill>
            <a:srgbClr val="70B5A3"/>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3300" u="none">
          <a:solidFill>
            <a:srgbClr val="70B5A3"/>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3300" u="none">
          <a:solidFill>
            <a:srgbClr val="70B5A3"/>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3300" u="none">
          <a:solidFill>
            <a:srgbClr val="70B5A3"/>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3300" u="none">
          <a:solidFill>
            <a:srgbClr val="70B5A3"/>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3300" u="none">
          <a:solidFill>
            <a:srgbClr val="70B5A3"/>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3300" u="none">
          <a:solidFill>
            <a:srgbClr val="70B5A3"/>
          </a:solidFill>
          <a:uFillTx/>
          <a:latin typeface="+mj-lt"/>
          <a:ea typeface="+mj-ea"/>
          <a:cs typeface="+mj-cs"/>
          <a:sym typeface="Arial"/>
        </a:defRPr>
      </a:lvl9pPr>
    </p:titleStyle>
    <p:bodyStyle>
      <a:lvl1pPr marL="22860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1pPr>
      <a:lvl2pPr marL="228600" marR="0" indent="457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2pPr>
      <a:lvl3pPr marL="228600" marR="0" indent="914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3pPr>
      <a:lvl4pPr marL="228600" marR="0" indent="1371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4pPr>
      <a:lvl5pPr marL="228600" marR="0" indent="18288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5pPr>
      <a:lvl6pPr marL="228600" marR="0" indent="22860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6pPr>
      <a:lvl7pPr marL="228600" marR="0" indent="2743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7pPr>
      <a:lvl8pPr marL="228600" marR="0" indent="3200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8pPr>
      <a:lvl9pPr marL="228600" marR="0" indent="3657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jpeg"/></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Google Shape;48;p1"/>
          <p:cNvSpPr txBox="1"/>
          <p:nvPr/>
        </p:nvSpPr>
        <p:spPr>
          <a:xfrm>
            <a:off x="788275" y="5270501"/>
            <a:ext cx="7529702" cy="6691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3000">
                <a:solidFill>
                  <a:srgbClr val="96D5C7"/>
                </a:solidFill>
                <a:latin typeface="Calibri"/>
                <a:ea typeface="Calibri"/>
                <a:cs typeface="Calibri"/>
                <a:sym typeface="Calibri"/>
              </a:defRPr>
            </a:pPr>
            <a:r>
              <a:t>Code Reviews on the Platform Team</a:t>
            </a:r>
          </a:p>
          <a:p>
            <a:pPr indent="12700">
              <a:defRPr sz="1500">
                <a:solidFill>
                  <a:srgbClr val="96D5C7"/>
                </a:solidFill>
                <a:latin typeface="Calibri"/>
                <a:ea typeface="Calibri"/>
                <a:cs typeface="Calibri"/>
                <a:sym typeface="Calibri"/>
              </a:defRPr>
            </a:pPr>
            <a:r>
              <a:t>11. 02 . 20 19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0" name="Google Shape;103;g7d8f8ba04c_0_92" descr="Google Shape;103;g7d8f8ba04c_0_92"/>
          <p:cNvPicPr>
            <a:picLocks noChangeAspect="1"/>
          </p:cNvPicPr>
          <p:nvPr/>
        </p:nvPicPr>
        <p:blipFill>
          <a:blip r:embed="rId3">
            <a:extLst/>
          </a:blip>
          <a:stretch>
            <a:fillRect/>
          </a:stretch>
        </p:blipFill>
        <p:spPr>
          <a:xfrm>
            <a:off x="1334113" y="864374"/>
            <a:ext cx="12876577" cy="83296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4" name="Google Shape;111;g7d8f8ba04c_0_115" descr="Google Shape;111;g7d8f8ba04c_0_115"/>
          <p:cNvPicPr>
            <a:picLocks noChangeAspect="1"/>
          </p:cNvPicPr>
          <p:nvPr/>
        </p:nvPicPr>
        <p:blipFill>
          <a:blip r:embed="rId3">
            <a:extLst/>
          </a:blip>
          <a:stretch>
            <a:fillRect/>
          </a:stretch>
        </p:blipFill>
        <p:spPr>
          <a:xfrm>
            <a:off x="4712925" y="152400"/>
            <a:ext cx="6118947" cy="9753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Google Shape;116;g7d8f8ba04c_0_110"/>
          <p:cNvSpPr/>
          <p:nvPr/>
        </p:nvSpPr>
        <p:spPr>
          <a:xfrm>
            <a:off x="287243" y="304799"/>
            <a:ext cx="14959585" cy="9441182"/>
          </a:xfrm>
          <a:prstGeom prst="rect">
            <a:avLst/>
          </a:prstGeom>
          <a:solidFill>
            <a:srgbClr val="E2F2ED"/>
          </a:solidFill>
          <a:ln w="12700">
            <a:miter lim="400000"/>
          </a:ln>
        </p:spPr>
        <p:txBody>
          <a:bodyPr lIns="0" tIns="0" rIns="0" bIns="0"/>
          <a:lstStyle/>
          <a:p>
            <a:pPr>
              <a:defRPr sz="1500">
                <a:latin typeface="Calibri"/>
                <a:ea typeface="Calibri"/>
                <a:cs typeface="Calibri"/>
                <a:sym typeface="Calibri"/>
              </a:defRPr>
            </a:pPr>
          </a:p>
        </p:txBody>
      </p:sp>
      <p:sp>
        <p:nvSpPr>
          <p:cNvPr id="109" name="Google Shape;117;g7d8f8ba04c_0_110"/>
          <p:cNvSpPr txBox="1"/>
          <p:nvPr/>
        </p:nvSpPr>
        <p:spPr>
          <a:xfrm>
            <a:off x="762000" y="4632040"/>
            <a:ext cx="14478000" cy="8536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73400"/>
              </a:lnSpc>
              <a:defRPr sz="6700">
                <a:solidFill>
                  <a:srgbClr val="96D5C7"/>
                </a:solidFill>
                <a:latin typeface="Calibri"/>
                <a:ea typeface="Calibri"/>
                <a:cs typeface="Calibri"/>
                <a:sym typeface="Calibri"/>
              </a:defRPr>
            </a:lvl1pPr>
          </a:lstStyle>
          <a:p>
            <a:pPr/>
            <a:r>
              <a:t>How do I do it?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122;p4"/>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112" name="Google Shape;123;p4"/>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A reviewer has ownership and responsibility over the code they are reviewing.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Google Shape;129;g7d8f8ba04c_0_138"/>
          <p:cNvSpPr txBox="1"/>
          <p:nvPr>
            <p:ph type="title"/>
          </p:nvPr>
        </p:nvSpPr>
        <p:spPr>
          <a:xfrm>
            <a:off x="1918334" y="3759620"/>
            <a:ext cx="11708102" cy="2539201"/>
          </a:xfrm>
          <a:prstGeom prst="rect">
            <a:avLst/>
          </a:prstGeom>
        </p:spPr>
        <p:txBody>
          <a:bodyPr/>
          <a:lstStyle>
            <a:lvl1pPr algn="ctr">
              <a:defRPr>
                <a:solidFill>
                  <a:srgbClr val="7F7F7F"/>
                </a:solidFill>
                <a:latin typeface="Calibri"/>
                <a:ea typeface="Calibri"/>
                <a:cs typeface="Calibri"/>
                <a:sym typeface="Calibri"/>
              </a:defRPr>
            </a:lvl1pPr>
          </a:lstStyle>
          <a:p>
            <a:pPr/>
            <a:r>
              <a:t>In general, reviewers should favor approving a PR once it is in a state where it definitely improves the overall code health of the system being worked on, even if the PR isn’t perfect.</a:t>
            </a:r>
          </a:p>
        </p:txBody>
      </p:sp>
      <p:sp>
        <p:nvSpPr>
          <p:cNvPr id="117" name="Google Shape;130;g7d8f8ba04c_0_138"/>
          <p:cNvSpPr txBox="1"/>
          <p:nvPr/>
        </p:nvSpPr>
        <p:spPr>
          <a:xfrm>
            <a:off x="3931924" y="6629400"/>
            <a:ext cx="7680952" cy="62514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1800">
                <a:solidFill>
                  <a:srgbClr val="7F7F7F"/>
                </a:solidFill>
                <a:latin typeface="Calibri"/>
                <a:ea typeface="Calibri"/>
                <a:cs typeface="Calibri"/>
                <a:sym typeface="Calibri"/>
              </a:defRPr>
            </a:lvl1pPr>
          </a:lstStyle>
          <a:p>
            <a:pPr/>
            <a:r>
              <a:t>Google eng-practices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136;g7d8f8ba04c_0_192"/>
          <p:cNvSpPr txBox="1"/>
          <p:nvPr>
            <p:ph type="title"/>
          </p:nvPr>
        </p:nvSpPr>
        <p:spPr>
          <a:xfrm>
            <a:off x="792479" y="2465486"/>
            <a:ext cx="11049001" cy="5078401"/>
          </a:xfrm>
          <a:prstGeom prst="rect">
            <a:avLst/>
          </a:prstGeom>
        </p:spPr>
        <p:txBody>
          <a:bodyPr/>
          <a:lstStyle/>
          <a:p>
            <a:pPr marL="457200" indent="-533400">
              <a:buClr>
                <a:srgbClr val="96D5C7"/>
              </a:buClr>
              <a:buSzPts val="4800"/>
              <a:buFont typeface="Calibri"/>
              <a:buChar char="●"/>
              <a:defRPr b="1" sz="4800">
                <a:solidFill>
                  <a:srgbClr val="96D5C7"/>
                </a:solidFill>
                <a:latin typeface="Calibri"/>
                <a:ea typeface="Calibri"/>
                <a:cs typeface="Calibri"/>
                <a:sym typeface="Calibri"/>
              </a:defRPr>
            </a:pPr>
            <a:r>
              <a:t>Facts &amp; data overrule opinions</a:t>
            </a:r>
          </a:p>
          <a:p>
            <a:pPr marL="457200" indent="-533400">
              <a:buClr>
                <a:srgbClr val="96D5C7"/>
              </a:buClr>
              <a:buSzPts val="4800"/>
              <a:buFont typeface="Calibri"/>
              <a:defRPr b="1" sz="4800">
                <a:solidFill>
                  <a:srgbClr val="96D5C7"/>
                </a:solidFill>
                <a:latin typeface="Calibri"/>
                <a:ea typeface="Calibri"/>
                <a:cs typeface="Calibri"/>
                <a:sym typeface="Calibri"/>
              </a:defRPr>
            </a:pPr>
            <a:r>
              <a:t>On matters of style, only style guides matter</a:t>
            </a:r>
          </a:p>
          <a:p>
            <a:pPr marL="457200" indent="-533400">
              <a:buClr>
                <a:srgbClr val="96D5C7"/>
              </a:buClr>
              <a:buSzPts val="4800"/>
              <a:buFont typeface="Calibri"/>
              <a:defRPr b="1" sz="4800">
                <a:solidFill>
                  <a:srgbClr val="96D5C7"/>
                </a:solidFill>
                <a:latin typeface="Calibri"/>
                <a:ea typeface="Calibri"/>
                <a:cs typeface="Calibri"/>
                <a:sym typeface="Calibri"/>
              </a:defRPr>
            </a:pPr>
            <a:r>
              <a:t>The author is the author, not you</a:t>
            </a:r>
          </a:p>
          <a:p>
            <a:pPr marL="457200" indent="-533400">
              <a:buClr>
                <a:srgbClr val="96D5C7"/>
              </a:buClr>
              <a:buSzPts val="4800"/>
              <a:buFont typeface="Calibri"/>
              <a:defRPr b="1" sz="4800">
                <a:solidFill>
                  <a:srgbClr val="96D5C7"/>
                </a:solidFill>
                <a:latin typeface="Calibri"/>
                <a:ea typeface="Calibri"/>
                <a:cs typeface="Calibri"/>
                <a:sym typeface="Calibri"/>
              </a:defRPr>
            </a:pPr>
            <a:r>
              <a:t>Failing all other rules, be consistent</a:t>
            </a:r>
          </a:p>
        </p:txBody>
      </p:sp>
      <p:grpSp>
        <p:nvGrpSpPr>
          <p:cNvPr id="124" name="Google Shape;137;g7d8f8ba04c_0_192"/>
          <p:cNvGrpSpPr/>
          <p:nvPr/>
        </p:nvGrpSpPr>
        <p:grpSpPr>
          <a:xfrm>
            <a:off x="761998" y="796452"/>
            <a:ext cx="14029185" cy="655922"/>
            <a:chOff x="0" y="0"/>
            <a:chExt cx="14029184" cy="655921"/>
          </a:xfrm>
        </p:grpSpPr>
        <p:sp>
          <p:nvSpPr>
            <p:cNvPr id="122" name="Google Shape;138;g7d8f8ba04c_0_192"/>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23" name="Google Shape;139;g7d8f8ba04c_0_192"/>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Principles</a:t>
              </a: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145;g7d8f8ba04c_0_201"/>
          <p:cNvSpPr txBox="1"/>
          <p:nvPr>
            <p:ph type="title"/>
          </p:nvPr>
        </p:nvSpPr>
        <p:spPr>
          <a:xfrm>
            <a:off x="792479" y="2465486"/>
            <a:ext cx="11049001" cy="5078401"/>
          </a:xfrm>
          <a:prstGeom prst="rect">
            <a:avLst/>
          </a:prstGeom>
        </p:spPr>
        <p:txBody>
          <a:bodyPr/>
          <a:lstStyle/>
          <a:p>
            <a:pPr marL="457200" indent="-533400">
              <a:buClr>
                <a:srgbClr val="96D5C7"/>
              </a:buClr>
              <a:buSzPts val="4800"/>
              <a:buFont typeface="Calibri"/>
              <a:buChar char="●"/>
              <a:defRPr b="1" sz="4800">
                <a:solidFill>
                  <a:srgbClr val="96D5C7"/>
                </a:solidFill>
                <a:latin typeface="Calibri"/>
                <a:ea typeface="Calibri"/>
                <a:cs typeface="Calibri"/>
                <a:sym typeface="Calibri"/>
              </a:defRPr>
            </a:pPr>
            <a:r>
              <a:t>Try to come to a consensus</a:t>
            </a:r>
          </a:p>
          <a:p>
            <a:pPr marL="457200" indent="-533400">
              <a:buClr>
                <a:srgbClr val="96D5C7"/>
              </a:buClr>
              <a:buSzPts val="4800"/>
              <a:buFont typeface="Calibri"/>
              <a:defRPr b="1" sz="4800">
                <a:solidFill>
                  <a:srgbClr val="96D5C7"/>
                </a:solidFill>
                <a:latin typeface="Calibri"/>
                <a:ea typeface="Calibri"/>
                <a:cs typeface="Calibri"/>
                <a:sym typeface="Calibri"/>
              </a:defRPr>
            </a:pPr>
            <a:r>
              <a:t>Have a face to face conversation</a:t>
            </a:r>
          </a:p>
          <a:p>
            <a:pPr lvl="1" marL="914400" indent="-533400">
              <a:buClr>
                <a:srgbClr val="96D5C7"/>
              </a:buClr>
              <a:buSzPts val="4800"/>
              <a:buFont typeface="Calibri"/>
              <a:defRPr b="1" sz="4800">
                <a:solidFill>
                  <a:srgbClr val="96D5C7"/>
                </a:solidFill>
                <a:latin typeface="Calibri"/>
                <a:ea typeface="Calibri"/>
                <a:cs typeface="Calibri"/>
                <a:sym typeface="Calibri"/>
              </a:defRPr>
            </a:pPr>
            <a:r>
              <a:t>Record the result of the conversation</a:t>
            </a:r>
          </a:p>
          <a:p>
            <a:pPr marL="457200" indent="-533400">
              <a:buClr>
                <a:srgbClr val="96D5C7"/>
              </a:buClr>
              <a:buSzPts val="4800"/>
              <a:buFont typeface="Calibri"/>
              <a:defRPr b="1" sz="4800">
                <a:solidFill>
                  <a:srgbClr val="96D5C7"/>
                </a:solidFill>
                <a:latin typeface="Calibri"/>
                <a:ea typeface="Calibri"/>
                <a:cs typeface="Calibri"/>
                <a:sym typeface="Calibri"/>
              </a:defRPr>
            </a:pPr>
            <a:r>
              <a:t>Escalate</a:t>
            </a:r>
          </a:p>
        </p:txBody>
      </p:sp>
      <p:grpSp>
        <p:nvGrpSpPr>
          <p:cNvPr id="131" name="Google Shape;146;g7d8f8ba04c_0_201"/>
          <p:cNvGrpSpPr/>
          <p:nvPr/>
        </p:nvGrpSpPr>
        <p:grpSpPr>
          <a:xfrm>
            <a:off x="761998" y="796452"/>
            <a:ext cx="14029185" cy="655922"/>
            <a:chOff x="0" y="0"/>
            <a:chExt cx="14029184" cy="655921"/>
          </a:xfrm>
        </p:grpSpPr>
        <p:sp>
          <p:nvSpPr>
            <p:cNvPr id="129" name="Google Shape;147;g7d8f8ba04c_0_201"/>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30" name="Google Shape;148;g7d8f8ba04c_0_201"/>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Resolving Conflicts</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154;g7d8f8ba04c_0_219"/>
          <p:cNvSpPr txBox="1"/>
          <p:nvPr>
            <p:ph type="title"/>
          </p:nvPr>
        </p:nvSpPr>
        <p:spPr>
          <a:xfrm>
            <a:off x="792474" y="2465469"/>
            <a:ext cx="11049001" cy="7246202"/>
          </a:xfrm>
          <a:prstGeom prst="rect">
            <a:avLst/>
          </a:prstGeom>
        </p:spPr>
        <p:txBody>
          <a:bodyPr/>
          <a:lstStyle/>
          <a:p>
            <a:pPr marL="457200" indent="-533400">
              <a:buClr>
                <a:srgbClr val="96D5C7"/>
              </a:buClr>
              <a:buSzPts val="4800"/>
              <a:buFont typeface="Calibri"/>
              <a:buChar char="●"/>
              <a:defRPr b="1" sz="4800">
                <a:solidFill>
                  <a:srgbClr val="96D5C7"/>
                </a:solidFill>
                <a:latin typeface="Calibri"/>
                <a:ea typeface="Calibri"/>
                <a:cs typeface="Calibri"/>
                <a:sym typeface="Calibri"/>
              </a:defRPr>
            </a:pPr>
            <a:r>
              <a:t>Design</a:t>
            </a:r>
          </a:p>
          <a:p>
            <a:pPr marL="457200" indent="-533400">
              <a:buClr>
                <a:srgbClr val="96D5C7"/>
              </a:buClr>
              <a:buSzPts val="4800"/>
              <a:buFont typeface="Calibri"/>
              <a:defRPr b="1" sz="4800">
                <a:solidFill>
                  <a:srgbClr val="96D5C7"/>
                </a:solidFill>
                <a:latin typeface="Calibri"/>
                <a:ea typeface="Calibri"/>
                <a:cs typeface="Calibri"/>
                <a:sym typeface="Calibri"/>
              </a:defRPr>
            </a:pPr>
            <a:r>
              <a:t>Functionality</a:t>
            </a:r>
          </a:p>
          <a:p>
            <a:pPr marL="457200" indent="-533400">
              <a:buClr>
                <a:srgbClr val="96D5C7"/>
              </a:buClr>
              <a:buSzPts val="4800"/>
              <a:buFont typeface="Calibri"/>
              <a:defRPr b="1" sz="4800">
                <a:solidFill>
                  <a:srgbClr val="96D5C7"/>
                </a:solidFill>
                <a:latin typeface="Calibri"/>
                <a:ea typeface="Calibri"/>
                <a:cs typeface="Calibri"/>
                <a:sym typeface="Calibri"/>
              </a:defRPr>
            </a:pPr>
            <a:r>
              <a:t>Complexity</a:t>
            </a:r>
          </a:p>
          <a:p>
            <a:pPr marL="457200" indent="-533400">
              <a:buClr>
                <a:srgbClr val="96D5C7"/>
              </a:buClr>
              <a:buSzPts val="4800"/>
              <a:buFont typeface="Calibri"/>
              <a:defRPr b="1" sz="4800">
                <a:solidFill>
                  <a:srgbClr val="96D5C7"/>
                </a:solidFill>
                <a:latin typeface="Calibri"/>
                <a:ea typeface="Calibri"/>
                <a:cs typeface="Calibri"/>
                <a:sym typeface="Calibri"/>
              </a:defRPr>
            </a:pPr>
            <a:r>
              <a:t>Tests</a:t>
            </a:r>
          </a:p>
          <a:p>
            <a:pPr marL="457200" indent="-533400">
              <a:buClr>
                <a:srgbClr val="96D5C7"/>
              </a:buClr>
              <a:buSzPts val="4800"/>
              <a:buFont typeface="Calibri"/>
              <a:defRPr b="1" sz="4800">
                <a:solidFill>
                  <a:srgbClr val="96D5C7"/>
                </a:solidFill>
                <a:latin typeface="Calibri"/>
                <a:ea typeface="Calibri"/>
                <a:cs typeface="Calibri"/>
                <a:sym typeface="Calibri"/>
              </a:defRPr>
            </a:pPr>
            <a:r>
              <a:t>Naming</a:t>
            </a:r>
          </a:p>
          <a:p>
            <a:pPr marL="457200" indent="-533400">
              <a:buClr>
                <a:srgbClr val="96D5C7"/>
              </a:buClr>
              <a:buSzPts val="4800"/>
              <a:buFont typeface="Calibri"/>
              <a:defRPr b="1" sz="4800">
                <a:solidFill>
                  <a:srgbClr val="96D5C7"/>
                </a:solidFill>
                <a:latin typeface="Calibri"/>
                <a:ea typeface="Calibri"/>
                <a:cs typeface="Calibri"/>
                <a:sym typeface="Calibri"/>
              </a:defRPr>
            </a:pPr>
            <a:r>
              <a:t>Comments</a:t>
            </a:r>
          </a:p>
          <a:p>
            <a:pPr marL="457200" indent="-533400">
              <a:buClr>
                <a:srgbClr val="96D5C7"/>
              </a:buClr>
              <a:buSzPts val="4800"/>
              <a:buFont typeface="Calibri"/>
              <a:defRPr b="1" sz="4800">
                <a:solidFill>
                  <a:srgbClr val="96D5C7"/>
                </a:solidFill>
                <a:latin typeface="Calibri"/>
                <a:ea typeface="Calibri"/>
                <a:cs typeface="Calibri"/>
                <a:sym typeface="Calibri"/>
              </a:defRPr>
            </a:pPr>
            <a:r>
              <a:t>Style</a:t>
            </a:r>
          </a:p>
          <a:p>
            <a:pPr marL="457200" indent="-533400">
              <a:buClr>
                <a:srgbClr val="96D5C7"/>
              </a:buClr>
              <a:buSzPts val="4800"/>
              <a:buFont typeface="Calibri"/>
              <a:defRPr b="1" sz="4800">
                <a:solidFill>
                  <a:srgbClr val="96D5C7"/>
                </a:solidFill>
                <a:latin typeface="Calibri"/>
                <a:ea typeface="Calibri"/>
                <a:cs typeface="Calibri"/>
                <a:sym typeface="Calibri"/>
              </a:defRPr>
            </a:pPr>
            <a:r>
              <a:t>Documentation</a:t>
            </a:r>
          </a:p>
        </p:txBody>
      </p:sp>
      <p:grpSp>
        <p:nvGrpSpPr>
          <p:cNvPr id="138" name="Google Shape;155;g7d8f8ba04c_0_219"/>
          <p:cNvGrpSpPr/>
          <p:nvPr/>
        </p:nvGrpSpPr>
        <p:grpSpPr>
          <a:xfrm>
            <a:off x="761998" y="796452"/>
            <a:ext cx="14029185" cy="820421"/>
            <a:chOff x="0" y="0"/>
            <a:chExt cx="14029184" cy="820420"/>
          </a:xfrm>
        </p:grpSpPr>
        <p:sp>
          <p:nvSpPr>
            <p:cNvPr id="136" name="Google Shape;156;g7d8f8ba04c_0_219"/>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37" name="Google Shape;157;g7d8f8ba04c_0_219"/>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What should a code reviewer look for</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63;g7d8f8ba04c_0_230"/>
          <p:cNvSpPr txBox="1"/>
          <p:nvPr>
            <p:ph type="title"/>
          </p:nvPr>
        </p:nvSpPr>
        <p:spPr>
          <a:xfrm>
            <a:off x="792474" y="2465469"/>
            <a:ext cx="11049001" cy="7246202"/>
          </a:xfrm>
          <a:prstGeom prst="rect">
            <a:avLst/>
          </a:prstGeom>
        </p:spPr>
        <p:txBody>
          <a:bodyPr/>
          <a:lstStyle/>
          <a:p>
            <a:pPr marL="457200" indent="-533400">
              <a:buClr>
                <a:srgbClr val="96D5C7"/>
              </a:buClr>
              <a:buSzPts val="4800"/>
              <a:buFont typeface="Calibri"/>
              <a:buChar char="●"/>
              <a:defRPr b="1" sz="4800">
                <a:solidFill>
                  <a:srgbClr val="96D5C7"/>
                </a:solidFill>
                <a:latin typeface="Calibri"/>
                <a:ea typeface="Calibri"/>
                <a:cs typeface="Calibri"/>
                <a:sym typeface="Calibri"/>
              </a:defRPr>
            </a:pPr>
            <a:r>
              <a:t>Design</a:t>
            </a:r>
          </a:p>
          <a:p>
            <a:pPr lvl="1" marL="914400" indent="-533400">
              <a:buClr>
                <a:srgbClr val="96D5C7"/>
              </a:buClr>
              <a:buSzPts val="4800"/>
              <a:buFont typeface="Calibri"/>
              <a:defRPr sz="4800">
                <a:solidFill>
                  <a:srgbClr val="96D5C7"/>
                </a:solidFill>
                <a:latin typeface="Calibri"/>
                <a:ea typeface="Calibri"/>
                <a:cs typeface="Calibri"/>
                <a:sym typeface="Calibri"/>
              </a:defRPr>
            </a:pPr>
            <a:r>
              <a:t>Does it make sense?</a:t>
            </a:r>
          </a:p>
          <a:p>
            <a:pPr lvl="1" marL="914400" indent="-533400">
              <a:buClr>
                <a:srgbClr val="96D5C7"/>
              </a:buClr>
              <a:buSzPts val="4800"/>
              <a:buFont typeface="Calibri"/>
              <a:defRPr sz="4800">
                <a:solidFill>
                  <a:srgbClr val="96D5C7"/>
                </a:solidFill>
                <a:latin typeface="Calibri"/>
                <a:ea typeface="Calibri"/>
                <a:cs typeface="Calibri"/>
                <a:sym typeface="Calibri"/>
              </a:defRPr>
            </a:pPr>
            <a:r>
              <a:t>Does it belong?</a:t>
            </a:r>
          </a:p>
          <a:p>
            <a:pPr lvl="1" marL="914400" indent="-533400">
              <a:buClr>
                <a:srgbClr val="96D5C7"/>
              </a:buClr>
              <a:buSzPts val="4800"/>
              <a:buFont typeface="Calibri"/>
              <a:defRPr sz="4800">
                <a:solidFill>
                  <a:srgbClr val="96D5C7"/>
                </a:solidFill>
                <a:latin typeface="Calibri"/>
                <a:ea typeface="Calibri"/>
                <a:cs typeface="Calibri"/>
                <a:sym typeface="Calibri"/>
              </a:defRPr>
            </a:pPr>
            <a:r>
              <a:t>Does it integrate?</a:t>
            </a:r>
          </a:p>
          <a:p>
            <a:pPr lvl="1" marL="914400" indent="-533400">
              <a:buClr>
                <a:srgbClr val="96D5C7"/>
              </a:buClr>
              <a:buSzPts val="4800"/>
              <a:buFont typeface="Calibri"/>
              <a:defRPr sz="4800">
                <a:solidFill>
                  <a:srgbClr val="96D5C7"/>
                </a:solidFill>
                <a:latin typeface="Calibri"/>
                <a:ea typeface="Calibri"/>
                <a:cs typeface="Calibri"/>
                <a:sym typeface="Calibri"/>
              </a:defRPr>
            </a:pPr>
            <a:r>
              <a:t>Is now the right time?</a:t>
            </a:r>
          </a:p>
        </p:txBody>
      </p:sp>
      <p:grpSp>
        <p:nvGrpSpPr>
          <p:cNvPr id="145" name="Google Shape;164;g7d8f8ba04c_0_230"/>
          <p:cNvGrpSpPr/>
          <p:nvPr/>
        </p:nvGrpSpPr>
        <p:grpSpPr>
          <a:xfrm>
            <a:off x="761998" y="796452"/>
            <a:ext cx="14029185" cy="820421"/>
            <a:chOff x="0" y="0"/>
            <a:chExt cx="14029184" cy="820420"/>
          </a:xfrm>
        </p:grpSpPr>
        <p:sp>
          <p:nvSpPr>
            <p:cNvPr id="143" name="Google Shape;165;g7d8f8ba04c_0_230"/>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44" name="Google Shape;166;g7d8f8ba04c_0_230"/>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What should a code reviewer look for</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72;g7d8f8ba04c_0_242"/>
          <p:cNvSpPr txBox="1"/>
          <p:nvPr>
            <p:ph type="title"/>
          </p:nvPr>
        </p:nvSpPr>
        <p:spPr>
          <a:xfrm>
            <a:off x="792474" y="2465469"/>
            <a:ext cx="11049001" cy="7246202"/>
          </a:xfrm>
          <a:prstGeom prst="rect">
            <a:avLst/>
          </a:prstGeom>
        </p:spPr>
        <p:txBody>
          <a:bodyPr/>
          <a:lstStyle/>
          <a:p>
            <a:pPr marL="457200" indent="-533400">
              <a:buClr>
                <a:srgbClr val="C4E6DE"/>
              </a:buClr>
              <a:buSzPts val="4800"/>
              <a:buFont typeface="Calibri"/>
              <a:buChar char="●"/>
              <a:defRPr b="1" sz="4800">
                <a:solidFill>
                  <a:srgbClr val="C4E6DE"/>
                </a:solidFill>
                <a:latin typeface="Calibri"/>
                <a:ea typeface="Calibri"/>
                <a:cs typeface="Calibri"/>
                <a:sym typeface="Calibri"/>
              </a:defRPr>
            </a:pPr>
            <a:r>
              <a:t>Design</a:t>
            </a:r>
          </a:p>
          <a:p>
            <a:pPr marL="457200" indent="-533400">
              <a:buClr>
                <a:srgbClr val="96D5C7"/>
              </a:buClr>
              <a:buSzPts val="4800"/>
              <a:buFont typeface="Calibri"/>
              <a:defRPr b="1" sz="4800">
                <a:solidFill>
                  <a:srgbClr val="96D5C7"/>
                </a:solidFill>
                <a:latin typeface="Calibri"/>
                <a:ea typeface="Calibri"/>
                <a:cs typeface="Calibri"/>
                <a:sym typeface="Calibri"/>
              </a:defRPr>
            </a:pPr>
            <a:r>
              <a:t>Functionality</a:t>
            </a:r>
          </a:p>
          <a:p>
            <a:pPr lvl="1" marL="914400" indent="-533400">
              <a:buClr>
                <a:srgbClr val="96D5C7"/>
              </a:buClr>
              <a:buSzPts val="4800"/>
              <a:buFont typeface="Calibri"/>
              <a:defRPr sz="4800">
                <a:solidFill>
                  <a:srgbClr val="96D5C7"/>
                </a:solidFill>
                <a:latin typeface="Calibri"/>
                <a:ea typeface="Calibri"/>
                <a:cs typeface="Calibri"/>
                <a:sym typeface="Calibri"/>
              </a:defRPr>
            </a:pPr>
            <a:r>
              <a:t>Does it do what was intended?</a:t>
            </a:r>
          </a:p>
          <a:p>
            <a:pPr lvl="1" marL="914400" indent="-533400">
              <a:buClr>
                <a:srgbClr val="96D5C7"/>
              </a:buClr>
              <a:buSzPts val="4800"/>
              <a:buFont typeface="Calibri"/>
              <a:defRPr sz="4800">
                <a:solidFill>
                  <a:srgbClr val="96D5C7"/>
                </a:solidFill>
                <a:latin typeface="Calibri"/>
                <a:ea typeface="Calibri"/>
                <a:cs typeface="Calibri"/>
                <a:sym typeface="Calibri"/>
              </a:defRPr>
            </a:pPr>
            <a:r>
              <a:t>Is the intention good for users?</a:t>
            </a:r>
          </a:p>
          <a:p>
            <a:pPr lvl="1" marL="914400" indent="-533400">
              <a:buClr>
                <a:srgbClr val="96D5C7"/>
              </a:buClr>
              <a:buSzPts val="4800"/>
              <a:buFont typeface="Calibri"/>
              <a:defRPr sz="4800">
                <a:solidFill>
                  <a:srgbClr val="96D5C7"/>
                </a:solidFill>
                <a:latin typeface="Calibri"/>
                <a:ea typeface="Calibri"/>
                <a:cs typeface="Calibri"/>
                <a:sym typeface="Calibri"/>
              </a:defRPr>
            </a:pPr>
            <a:r>
              <a:t>Are there edge cases?</a:t>
            </a:r>
          </a:p>
          <a:p>
            <a:pPr lvl="1" marL="914400" indent="-533400">
              <a:buClr>
                <a:srgbClr val="96D5C7"/>
              </a:buClr>
              <a:buSzPts val="4800"/>
              <a:buFont typeface="Calibri"/>
              <a:defRPr sz="4800">
                <a:solidFill>
                  <a:srgbClr val="96D5C7"/>
                </a:solidFill>
                <a:latin typeface="Calibri"/>
                <a:ea typeface="Calibri"/>
                <a:cs typeface="Calibri"/>
                <a:sym typeface="Calibri"/>
              </a:defRPr>
            </a:pPr>
            <a:r>
              <a:t>Was it demoed (if needed)?</a:t>
            </a:r>
          </a:p>
        </p:txBody>
      </p:sp>
      <p:grpSp>
        <p:nvGrpSpPr>
          <p:cNvPr id="152" name="Google Shape;173;g7d8f8ba04c_0_242"/>
          <p:cNvGrpSpPr/>
          <p:nvPr/>
        </p:nvGrpSpPr>
        <p:grpSpPr>
          <a:xfrm>
            <a:off x="761998" y="796452"/>
            <a:ext cx="14029185" cy="820421"/>
            <a:chOff x="0" y="0"/>
            <a:chExt cx="14029184" cy="820420"/>
          </a:xfrm>
        </p:grpSpPr>
        <p:sp>
          <p:nvSpPr>
            <p:cNvPr id="150" name="Google Shape;174;g7d8f8ba04c_0_242"/>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51" name="Google Shape;175;g7d8f8ba04c_0_242"/>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What should a code reviewer look for</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Google Shape;54;p9"/>
          <p:cNvSpPr/>
          <p:nvPr/>
        </p:nvSpPr>
        <p:spPr>
          <a:xfrm>
            <a:off x="287243" y="304799"/>
            <a:ext cx="14959585" cy="9441182"/>
          </a:xfrm>
          <a:prstGeom prst="rect">
            <a:avLst/>
          </a:prstGeom>
          <a:solidFill>
            <a:srgbClr val="E2F2ED"/>
          </a:solidFill>
          <a:ln w="12700">
            <a:miter lim="400000"/>
          </a:ln>
        </p:spPr>
        <p:txBody>
          <a:bodyPr lIns="0" tIns="0" rIns="0" bIns="0"/>
          <a:lstStyle/>
          <a:p>
            <a:pPr>
              <a:defRPr sz="1500">
                <a:latin typeface="Calibri"/>
                <a:ea typeface="Calibri"/>
                <a:cs typeface="Calibri"/>
                <a:sym typeface="Calibri"/>
              </a:defRPr>
            </a:pPr>
          </a:p>
        </p:txBody>
      </p:sp>
      <p:sp>
        <p:nvSpPr>
          <p:cNvPr id="75" name="Google Shape;55;p9"/>
          <p:cNvSpPr txBox="1"/>
          <p:nvPr/>
        </p:nvSpPr>
        <p:spPr>
          <a:xfrm>
            <a:off x="762000" y="4632040"/>
            <a:ext cx="14478000" cy="8536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73400"/>
              </a:lnSpc>
              <a:defRPr sz="6700">
                <a:solidFill>
                  <a:srgbClr val="96D5C7"/>
                </a:solidFill>
                <a:latin typeface="Calibri"/>
                <a:ea typeface="Calibri"/>
                <a:cs typeface="Calibri"/>
                <a:sym typeface="Calibri"/>
              </a:defRPr>
            </a:lvl1pPr>
          </a:lstStyle>
          <a:p>
            <a:pPr/>
            <a:r>
              <a:t>What is a code review?</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81;g7d8f8ba04c_0_252"/>
          <p:cNvSpPr txBox="1"/>
          <p:nvPr>
            <p:ph type="title"/>
          </p:nvPr>
        </p:nvSpPr>
        <p:spPr>
          <a:xfrm>
            <a:off x="792474" y="2465469"/>
            <a:ext cx="11049001" cy="7246202"/>
          </a:xfrm>
          <a:prstGeom prst="rect">
            <a:avLst/>
          </a:prstGeom>
        </p:spPr>
        <p:txBody>
          <a:bodyPr/>
          <a:lstStyle/>
          <a:p>
            <a:pPr marL="457200" indent="-533400">
              <a:buClr>
                <a:srgbClr val="C4E6DE"/>
              </a:buClr>
              <a:buSzPts val="4800"/>
              <a:buFont typeface="Calibri"/>
              <a:buChar char="●"/>
              <a:defRPr b="1" sz="4800">
                <a:solidFill>
                  <a:srgbClr val="C4E6DE"/>
                </a:solidFill>
                <a:latin typeface="Calibri"/>
                <a:ea typeface="Calibri"/>
                <a:cs typeface="Calibri"/>
                <a:sym typeface="Calibri"/>
              </a:defRPr>
            </a:pPr>
            <a:r>
              <a:t>Design</a:t>
            </a:r>
          </a:p>
          <a:p>
            <a:pPr marL="457200" indent="-533400">
              <a:buClr>
                <a:srgbClr val="C4E6DE"/>
              </a:buClr>
              <a:buSzPts val="4800"/>
              <a:buFont typeface="Calibri"/>
              <a:defRPr b="1" sz="4800">
                <a:solidFill>
                  <a:srgbClr val="C4E6DE"/>
                </a:solidFill>
                <a:latin typeface="Calibri"/>
                <a:ea typeface="Calibri"/>
                <a:cs typeface="Calibri"/>
                <a:sym typeface="Calibri"/>
              </a:defRPr>
            </a:pPr>
            <a:r>
              <a:t>Functionality</a:t>
            </a:r>
          </a:p>
          <a:p>
            <a:pPr marL="457200" indent="-533400">
              <a:buClr>
                <a:srgbClr val="96D5C7"/>
              </a:buClr>
              <a:buSzPts val="4800"/>
              <a:buFont typeface="Calibri"/>
              <a:defRPr b="1" sz="4800">
                <a:solidFill>
                  <a:srgbClr val="96D5C7"/>
                </a:solidFill>
                <a:latin typeface="Calibri"/>
                <a:ea typeface="Calibri"/>
                <a:cs typeface="Calibri"/>
                <a:sym typeface="Calibri"/>
              </a:defRPr>
            </a:pPr>
            <a:r>
              <a:t>Complexity</a:t>
            </a:r>
          </a:p>
          <a:p>
            <a:pPr lvl="1" marL="914400" indent="-533400">
              <a:buClr>
                <a:srgbClr val="96D5C7"/>
              </a:buClr>
              <a:buSzPts val="4800"/>
              <a:buFont typeface="Calibri"/>
              <a:defRPr b="1" sz="4800">
                <a:solidFill>
                  <a:srgbClr val="96D5C7"/>
                </a:solidFill>
                <a:latin typeface="Calibri"/>
                <a:ea typeface="Calibri"/>
                <a:cs typeface="Calibri"/>
                <a:sym typeface="Calibri"/>
              </a:defRPr>
            </a:pPr>
            <a:r>
              <a:t>Is this code too complex?</a:t>
            </a:r>
          </a:p>
          <a:p>
            <a:pPr lvl="2" marL="1371600" indent="-533400">
              <a:buClr>
                <a:srgbClr val="96D5C7"/>
              </a:buClr>
              <a:buSzPts val="4800"/>
              <a:buFont typeface="Calibri"/>
              <a:defRPr b="1" sz="4800">
                <a:solidFill>
                  <a:srgbClr val="96D5C7"/>
                </a:solidFill>
                <a:latin typeface="Calibri"/>
                <a:ea typeface="Calibri"/>
                <a:cs typeface="Calibri"/>
                <a:sym typeface="Calibri"/>
              </a:defRPr>
            </a:pPr>
            <a:r>
              <a:t>Are classes too complex?</a:t>
            </a:r>
          </a:p>
          <a:p>
            <a:pPr lvl="2" marL="1371600" indent="-533400">
              <a:buClr>
                <a:srgbClr val="96D5C7"/>
              </a:buClr>
              <a:buSzPts val="4800"/>
              <a:buFont typeface="Calibri"/>
              <a:defRPr b="1" sz="4800">
                <a:solidFill>
                  <a:srgbClr val="96D5C7"/>
                </a:solidFill>
                <a:latin typeface="Calibri"/>
                <a:ea typeface="Calibri"/>
                <a:cs typeface="Calibri"/>
                <a:sym typeface="Calibri"/>
              </a:defRPr>
            </a:pPr>
            <a:r>
              <a:t>Are functions too complex?</a:t>
            </a:r>
          </a:p>
          <a:p>
            <a:pPr lvl="2" marL="1371600" indent="-533400">
              <a:buClr>
                <a:srgbClr val="96D5C7"/>
              </a:buClr>
              <a:buSzPts val="4800"/>
              <a:buFont typeface="Calibri"/>
              <a:defRPr b="1" sz="4800">
                <a:solidFill>
                  <a:srgbClr val="96D5C7"/>
                </a:solidFill>
                <a:latin typeface="Calibri"/>
                <a:ea typeface="Calibri"/>
                <a:cs typeface="Calibri"/>
                <a:sym typeface="Calibri"/>
              </a:defRPr>
            </a:pPr>
            <a:r>
              <a:t>Are individual lines too complex?</a:t>
            </a:r>
          </a:p>
        </p:txBody>
      </p:sp>
      <p:grpSp>
        <p:nvGrpSpPr>
          <p:cNvPr id="159" name="Google Shape;182;g7d8f8ba04c_0_252"/>
          <p:cNvGrpSpPr/>
          <p:nvPr/>
        </p:nvGrpSpPr>
        <p:grpSpPr>
          <a:xfrm>
            <a:off x="761998" y="796452"/>
            <a:ext cx="14029185" cy="820421"/>
            <a:chOff x="0" y="0"/>
            <a:chExt cx="14029184" cy="820420"/>
          </a:xfrm>
        </p:grpSpPr>
        <p:sp>
          <p:nvSpPr>
            <p:cNvPr id="157" name="Google Shape;183;g7d8f8ba04c_0_252"/>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58" name="Google Shape;184;g7d8f8ba04c_0_252"/>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What should a code reviewer look for</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Google Shape;190;g7d8f8ba04c_0_309" descr="Google Shape;190;g7d8f8ba04c_0_309"/>
          <p:cNvPicPr>
            <a:picLocks noChangeAspect="1"/>
          </p:cNvPicPr>
          <p:nvPr/>
        </p:nvPicPr>
        <p:blipFill>
          <a:blip r:embed="rId3">
            <a:extLst/>
          </a:blip>
          <a:stretch>
            <a:fillRect/>
          </a:stretch>
        </p:blipFill>
        <p:spPr>
          <a:xfrm>
            <a:off x="4075188" y="728188"/>
            <a:ext cx="7394425" cy="860202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96;g7d8f8ba04c_0_260"/>
          <p:cNvSpPr txBox="1"/>
          <p:nvPr>
            <p:ph type="title"/>
          </p:nvPr>
        </p:nvSpPr>
        <p:spPr>
          <a:xfrm>
            <a:off x="792474" y="2465469"/>
            <a:ext cx="11049001" cy="7246202"/>
          </a:xfrm>
          <a:prstGeom prst="rect">
            <a:avLst/>
          </a:prstGeom>
        </p:spPr>
        <p:txBody>
          <a:bodyPr/>
          <a:lstStyle/>
          <a:p>
            <a:pPr marL="457200" indent="-533400">
              <a:buClr>
                <a:srgbClr val="C4E6DE"/>
              </a:buClr>
              <a:buSzPts val="4800"/>
              <a:buFont typeface="Calibri"/>
              <a:buChar char="●"/>
              <a:defRPr b="1" sz="4800">
                <a:solidFill>
                  <a:srgbClr val="C4E6DE"/>
                </a:solidFill>
                <a:latin typeface="Calibri"/>
                <a:ea typeface="Calibri"/>
                <a:cs typeface="Calibri"/>
                <a:sym typeface="Calibri"/>
              </a:defRPr>
            </a:pPr>
            <a:r>
              <a:t>Design</a:t>
            </a:r>
          </a:p>
          <a:p>
            <a:pPr marL="457200" indent="-533400">
              <a:buClr>
                <a:srgbClr val="C4E6DE"/>
              </a:buClr>
              <a:buSzPts val="4800"/>
              <a:buFont typeface="Calibri"/>
              <a:defRPr b="1" sz="4800">
                <a:solidFill>
                  <a:srgbClr val="C4E6DE"/>
                </a:solidFill>
                <a:latin typeface="Calibri"/>
                <a:ea typeface="Calibri"/>
                <a:cs typeface="Calibri"/>
                <a:sym typeface="Calibri"/>
              </a:defRPr>
            </a:pPr>
            <a:r>
              <a:t>Functionality</a:t>
            </a:r>
          </a:p>
          <a:p>
            <a:pPr marL="457200" indent="-533400">
              <a:buClr>
                <a:srgbClr val="C4E6DE"/>
              </a:buClr>
              <a:buSzPts val="4800"/>
              <a:buFont typeface="Calibri"/>
              <a:defRPr b="1" sz="4800">
                <a:solidFill>
                  <a:srgbClr val="C4E6DE"/>
                </a:solidFill>
                <a:latin typeface="Calibri"/>
                <a:ea typeface="Calibri"/>
                <a:cs typeface="Calibri"/>
                <a:sym typeface="Calibri"/>
              </a:defRPr>
            </a:pPr>
            <a:r>
              <a:t>Complexity</a:t>
            </a:r>
          </a:p>
          <a:p>
            <a:pPr marL="457200" indent="-533400">
              <a:buClr>
                <a:srgbClr val="96D5C7"/>
              </a:buClr>
              <a:buSzPts val="4800"/>
              <a:buFont typeface="Calibri"/>
              <a:defRPr b="1" sz="4800">
                <a:solidFill>
                  <a:srgbClr val="96D5C7"/>
                </a:solidFill>
                <a:latin typeface="Calibri"/>
                <a:ea typeface="Calibri"/>
                <a:cs typeface="Calibri"/>
                <a:sym typeface="Calibri"/>
              </a:defRPr>
            </a:pPr>
            <a:r>
              <a:t>Tests</a:t>
            </a:r>
          </a:p>
          <a:p>
            <a:pPr lvl="1" marL="914400" indent="-533400">
              <a:buClr>
                <a:srgbClr val="96D5C7"/>
              </a:buClr>
              <a:buSzPts val="4800"/>
              <a:buFont typeface="Calibri"/>
              <a:defRPr b="1" sz="4800">
                <a:solidFill>
                  <a:srgbClr val="96D5C7"/>
                </a:solidFill>
                <a:latin typeface="Calibri"/>
                <a:ea typeface="Calibri"/>
                <a:cs typeface="Calibri"/>
                <a:sym typeface="Calibri"/>
              </a:defRPr>
            </a:pPr>
            <a:r>
              <a:t>Does it have unit tests?</a:t>
            </a:r>
          </a:p>
          <a:p>
            <a:pPr lvl="1" marL="914400" indent="-533400">
              <a:buClr>
                <a:srgbClr val="96D5C7"/>
              </a:buClr>
              <a:buSzPts val="4800"/>
              <a:buFont typeface="Calibri"/>
              <a:defRPr b="1" sz="4800">
                <a:solidFill>
                  <a:srgbClr val="96D5C7"/>
                </a:solidFill>
                <a:latin typeface="Calibri"/>
                <a:ea typeface="Calibri"/>
                <a:cs typeface="Calibri"/>
                <a:sym typeface="Calibri"/>
              </a:defRPr>
            </a:pPr>
            <a:r>
              <a:t>Remember, tests are production code.</a:t>
            </a:r>
          </a:p>
        </p:txBody>
      </p:sp>
      <p:grpSp>
        <p:nvGrpSpPr>
          <p:cNvPr id="170" name="Google Shape;197;g7d8f8ba04c_0_260"/>
          <p:cNvGrpSpPr/>
          <p:nvPr/>
        </p:nvGrpSpPr>
        <p:grpSpPr>
          <a:xfrm>
            <a:off x="761998" y="796452"/>
            <a:ext cx="14029185" cy="820421"/>
            <a:chOff x="0" y="0"/>
            <a:chExt cx="14029184" cy="820420"/>
          </a:xfrm>
        </p:grpSpPr>
        <p:sp>
          <p:nvSpPr>
            <p:cNvPr id="168" name="Google Shape;198;g7d8f8ba04c_0_260"/>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69" name="Google Shape;199;g7d8f8ba04c_0_260"/>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What should a code reviewer look for</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205;g7d8f8ba04c_0_268"/>
          <p:cNvSpPr txBox="1"/>
          <p:nvPr>
            <p:ph type="title"/>
          </p:nvPr>
        </p:nvSpPr>
        <p:spPr>
          <a:xfrm>
            <a:off x="792474" y="2465469"/>
            <a:ext cx="11049001" cy="7246202"/>
          </a:xfrm>
          <a:prstGeom prst="rect">
            <a:avLst/>
          </a:prstGeom>
        </p:spPr>
        <p:txBody>
          <a:bodyPr/>
          <a:lstStyle/>
          <a:p>
            <a:pPr marL="457200" indent="-533400">
              <a:buClr>
                <a:srgbClr val="C4E6DE"/>
              </a:buClr>
              <a:buSzPts val="4800"/>
              <a:buFont typeface="Calibri"/>
              <a:buChar char="●"/>
              <a:defRPr b="1" sz="4800">
                <a:solidFill>
                  <a:srgbClr val="C4E6DE"/>
                </a:solidFill>
                <a:latin typeface="Calibri"/>
                <a:ea typeface="Calibri"/>
                <a:cs typeface="Calibri"/>
                <a:sym typeface="Calibri"/>
              </a:defRPr>
            </a:pPr>
            <a:r>
              <a:t>Design</a:t>
            </a:r>
          </a:p>
          <a:p>
            <a:pPr marL="457200" indent="-533400">
              <a:buClr>
                <a:srgbClr val="C4E6DE"/>
              </a:buClr>
              <a:buSzPts val="4800"/>
              <a:buFont typeface="Calibri"/>
              <a:defRPr b="1" sz="4800">
                <a:solidFill>
                  <a:srgbClr val="C4E6DE"/>
                </a:solidFill>
                <a:latin typeface="Calibri"/>
                <a:ea typeface="Calibri"/>
                <a:cs typeface="Calibri"/>
                <a:sym typeface="Calibri"/>
              </a:defRPr>
            </a:pPr>
            <a:r>
              <a:t>Functionality</a:t>
            </a:r>
          </a:p>
          <a:p>
            <a:pPr marL="457200" indent="-533400">
              <a:buClr>
                <a:srgbClr val="C4E6DE"/>
              </a:buClr>
              <a:buSzPts val="4800"/>
              <a:buFont typeface="Calibri"/>
              <a:defRPr b="1" sz="4800">
                <a:solidFill>
                  <a:srgbClr val="C4E6DE"/>
                </a:solidFill>
                <a:latin typeface="Calibri"/>
                <a:ea typeface="Calibri"/>
                <a:cs typeface="Calibri"/>
                <a:sym typeface="Calibri"/>
              </a:defRPr>
            </a:pPr>
            <a:r>
              <a:t>Complexity</a:t>
            </a:r>
          </a:p>
          <a:p>
            <a:pPr marL="457200" indent="-533400">
              <a:buClr>
                <a:srgbClr val="C4E6DE"/>
              </a:buClr>
              <a:buSzPts val="4800"/>
              <a:buFont typeface="Calibri"/>
              <a:defRPr b="1" sz="4800">
                <a:solidFill>
                  <a:srgbClr val="C4E6DE"/>
                </a:solidFill>
                <a:latin typeface="Calibri"/>
                <a:ea typeface="Calibri"/>
                <a:cs typeface="Calibri"/>
                <a:sym typeface="Calibri"/>
              </a:defRPr>
            </a:pPr>
            <a:r>
              <a:t>Tests</a:t>
            </a:r>
          </a:p>
          <a:p>
            <a:pPr marL="457200" indent="-533400">
              <a:buClr>
                <a:srgbClr val="96D5C7"/>
              </a:buClr>
              <a:buSzPts val="4800"/>
              <a:buFont typeface="Calibri"/>
              <a:defRPr b="1" sz="4800">
                <a:solidFill>
                  <a:srgbClr val="96D5C7"/>
                </a:solidFill>
                <a:latin typeface="Calibri"/>
                <a:ea typeface="Calibri"/>
                <a:cs typeface="Calibri"/>
                <a:sym typeface="Calibri"/>
              </a:defRPr>
            </a:pPr>
            <a:r>
              <a:t>Naming</a:t>
            </a:r>
          </a:p>
          <a:p>
            <a:pPr lvl="1" marL="914400" indent="-533400">
              <a:buClr>
                <a:srgbClr val="96D5C7"/>
              </a:buClr>
              <a:buSzPts val="4800"/>
              <a:buFont typeface="Calibri"/>
              <a:defRPr b="1" sz="4800">
                <a:solidFill>
                  <a:srgbClr val="96D5C7"/>
                </a:solidFill>
                <a:latin typeface="Calibri"/>
                <a:ea typeface="Calibri"/>
                <a:cs typeface="Calibri"/>
                <a:sym typeface="Calibri"/>
              </a:defRPr>
            </a:pPr>
            <a:r>
              <a:t>Don’t be clever</a:t>
            </a:r>
          </a:p>
          <a:p>
            <a:pPr lvl="1" marL="914400" indent="-533400">
              <a:buClr>
                <a:srgbClr val="96D5C7"/>
              </a:buClr>
              <a:buSzPts val="4800"/>
              <a:buFont typeface="Calibri"/>
              <a:defRPr b="1" sz="4800">
                <a:solidFill>
                  <a:srgbClr val="96D5C7"/>
                </a:solidFill>
                <a:latin typeface="Calibri"/>
                <a:ea typeface="Calibri"/>
                <a:cs typeface="Calibri"/>
                <a:sym typeface="Calibri"/>
              </a:defRPr>
            </a:pPr>
            <a:r>
              <a:t>Do be searchable</a:t>
            </a:r>
          </a:p>
          <a:p>
            <a:pPr lvl="1" marL="914400" indent="-533400">
              <a:buClr>
                <a:srgbClr val="96D5C7"/>
              </a:buClr>
              <a:buSzPts val="4800"/>
              <a:buFont typeface="Calibri"/>
              <a:defRPr b="1" sz="4800">
                <a:solidFill>
                  <a:srgbClr val="96D5C7"/>
                </a:solidFill>
                <a:latin typeface="Calibri"/>
                <a:ea typeface="Calibri"/>
                <a:cs typeface="Calibri"/>
                <a:sym typeface="Calibri"/>
              </a:defRPr>
            </a:pPr>
            <a:r>
              <a:t>Explain clearly, and succinctly</a:t>
            </a:r>
          </a:p>
        </p:txBody>
      </p:sp>
      <p:grpSp>
        <p:nvGrpSpPr>
          <p:cNvPr id="177" name="Google Shape;206;g7d8f8ba04c_0_268"/>
          <p:cNvGrpSpPr/>
          <p:nvPr/>
        </p:nvGrpSpPr>
        <p:grpSpPr>
          <a:xfrm>
            <a:off x="761998" y="796452"/>
            <a:ext cx="14029185" cy="820421"/>
            <a:chOff x="0" y="0"/>
            <a:chExt cx="14029184" cy="820420"/>
          </a:xfrm>
        </p:grpSpPr>
        <p:sp>
          <p:nvSpPr>
            <p:cNvPr id="175" name="Google Shape;207;g7d8f8ba04c_0_268"/>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6" name="Google Shape;208;g7d8f8ba04c_0_268"/>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What should a code reviewer look for</a:t>
              </a:r>
            </a:p>
          </p:txBody>
        </p:sp>
      </p:gr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oogle Shape;214;g7d8f8ba04c_0_300"/>
          <p:cNvSpPr txBox="1"/>
          <p:nvPr>
            <p:ph type="title"/>
          </p:nvPr>
        </p:nvSpPr>
        <p:spPr>
          <a:xfrm>
            <a:off x="792474" y="2465469"/>
            <a:ext cx="11049001" cy="7246202"/>
          </a:xfrm>
          <a:prstGeom prst="rect">
            <a:avLst/>
          </a:prstGeom>
        </p:spPr>
        <p:txBody>
          <a:bodyPr/>
          <a:lstStyle/>
          <a:p>
            <a:pPr marL="457200" indent="-533400">
              <a:buClr>
                <a:srgbClr val="C4E6DE"/>
              </a:buClr>
              <a:buSzPts val="4800"/>
              <a:buFont typeface="Calibri"/>
              <a:buChar char="●"/>
              <a:defRPr b="1" sz="4800">
                <a:solidFill>
                  <a:srgbClr val="C4E6DE"/>
                </a:solidFill>
                <a:latin typeface="Calibri"/>
                <a:ea typeface="Calibri"/>
                <a:cs typeface="Calibri"/>
                <a:sym typeface="Calibri"/>
              </a:defRPr>
            </a:pPr>
            <a:r>
              <a:t>Design</a:t>
            </a:r>
          </a:p>
          <a:p>
            <a:pPr marL="457200" indent="-533400">
              <a:buClr>
                <a:srgbClr val="C4E6DE"/>
              </a:buClr>
              <a:buSzPts val="4800"/>
              <a:buFont typeface="Calibri"/>
              <a:defRPr b="1" sz="4800">
                <a:solidFill>
                  <a:srgbClr val="C4E6DE"/>
                </a:solidFill>
                <a:latin typeface="Calibri"/>
                <a:ea typeface="Calibri"/>
                <a:cs typeface="Calibri"/>
                <a:sym typeface="Calibri"/>
              </a:defRPr>
            </a:pPr>
            <a:r>
              <a:t>Functionality</a:t>
            </a:r>
          </a:p>
          <a:p>
            <a:pPr marL="457200" indent="-533400">
              <a:buClr>
                <a:srgbClr val="C4E6DE"/>
              </a:buClr>
              <a:buSzPts val="4800"/>
              <a:buFont typeface="Calibri"/>
              <a:defRPr b="1" sz="4800">
                <a:solidFill>
                  <a:srgbClr val="C4E6DE"/>
                </a:solidFill>
                <a:latin typeface="Calibri"/>
                <a:ea typeface="Calibri"/>
                <a:cs typeface="Calibri"/>
                <a:sym typeface="Calibri"/>
              </a:defRPr>
            </a:pPr>
            <a:r>
              <a:t>Complexity</a:t>
            </a:r>
          </a:p>
          <a:p>
            <a:pPr marL="457200" indent="-533400">
              <a:buClr>
                <a:srgbClr val="C4E6DE"/>
              </a:buClr>
              <a:buSzPts val="4800"/>
              <a:buFont typeface="Calibri"/>
              <a:defRPr b="1" sz="4800">
                <a:solidFill>
                  <a:srgbClr val="C4E6DE"/>
                </a:solidFill>
                <a:latin typeface="Calibri"/>
                <a:ea typeface="Calibri"/>
                <a:cs typeface="Calibri"/>
                <a:sym typeface="Calibri"/>
              </a:defRPr>
            </a:pPr>
            <a:r>
              <a:t>Tests</a:t>
            </a:r>
          </a:p>
          <a:p>
            <a:pPr marL="457200" indent="-533400">
              <a:buClr>
                <a:srgbClr val="C4E6DE"/>
              </a:buClr>
              <a:buSzPts val="4800"/>
              <a:buFont typeface="Calibri"/>
              <a:defRPr b="1" sz="4800">
                <a:solidFill>
                  <a:srgbClr val="C4E6DE"/>
                </a:solidFill>
                <a:latin typeface="Calibri"/>
                <a:ea typeface="Calibri"/>
                <a:cs typeface="Calibri"/>
                <a:sym typeface="Calibri"/>
              </a:defRPr>
            </a:pPr>
            <a:r>
              <a:t>Naming</a:t>
            </a:r>
          </a:p>
          <a:p>
            <a:pPr marL="457200" indent="-533400">
              <a:buClr>
                <a:srgbClr val="96D5C7"/>
              </a:buClr>
              <a:buSzPts val="4800"/>
              <a:buFont typeface="Calibri"/>
              <a:defRPr b="1" sz="4800">
                <a:solidFill>
                  <a:srgbClr val="96D5C7"/>
                </a:solidFill>
                <a:latin typeface="Calibri"/>
                <a:ea typeface="Calibri"/>
                <a:cs typeface="Calibri"/>
                <a:sym typeface="Calibri"/>
              </a:defRPr>
            </a:pPr>
            <a:r>
              <a:t>Comments</a:t>
            </a:r>
          </a:p>
        </p:txBody>
      </p:sp>
      <p:grpSp>
        <p:nvGrpSpPr>
          <p:cNvPr id="184" name="Google Shape;215;g7d8f8ba04c_0_300"/>
          <p:cNvGrpSpPr/>
          <p:nvPr/>
        </p:nvGrpSpPr>
        <p:grpSpPr>
          <a:xfrm>
            <a:off x="761998" y="796452"/>
            <a:ext cx="14029185" cy="820421"/>
            <a:chOff x="0" y="0"/>
            <a:chExt cx="14029184" cy="820420"/>
          </a:xfrm>
        </p:grpSpPr>
        <p:sp>
          <p:nvSpPr>
            <p:cNvPr id="182" name="Google Shape;216;g7d8f8ba04c_0_300"/>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3" name="Google Shape;217;g7d8f8ba04c_0_300"/>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What should a code reviewer look for</a:t>
              </a: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223;g7d8f8ba04c_0_292"/>
          <p:cNvSpPr txBox="1"/>
          <p:nvPr>
            <p:ph type="title"/>
          </p:nvPr>
        </p:nvSpPr>
        <p:spPr>
          <a:xfrm>
            <a:off x="792474" y="2465469"/>
            <a:ext cx="11049001" cy="7246202"/>
          </a:xfrm>
          <a:prstGeom prst="rect">
            <a:avLst/>
          </a:prstGeom>
        </p:spPr>
        <p:txBody>
          <a:bodyPr/>
          <a:lstStyle/>
          <a:p>
            <a:pPr marL="457200" indent="-533400">
              <a:buClr>
                <a:srgbClr val="C4E6DE"/>
              </a:buClr>
              <a:buSzPts val="4800"/>
              <a:buFont typeface="Calibri"/>
              <a:buChar char="●"/>
              <a:defRPr b="1" sz="4800">
                <a:solidFill>
                  <a:srgbClr val="C4E6DE"/>
                </a:solidFill>
                <a:latin typeface="Calibri"/>
                <a:ea typeface="Calibri"/>
                <a:cs typeface="Calibri"/>
                <a:sym typeface="Calibri"/>
              </a:defRPr>
            </a:pPr>
            <a:r>
              <a:t>Design</a:t>
            </a:r>
          </a:p>
          <a:p>
            <a:pPr marL="457200" indent="-533400">
              <a:buClr>
                <a:srgbClr val="C4E6DE"/>
              </a:buClr>
              <a:buSzPts val="4800"/>
              <a:buFont typeface="Calibri"/>
              <a:defRPr b="1" sz="4800">
                <a:solidFill>
                  <a:srgbClr val="C4E6DE"/>
                </a:solidFill>
                <a:latin typeface="Calibri"/>
                <a:ea typeface="Calibri"/>
                <a:cs typeface="Calibri"/>
                <a:sym typeface="Calibri"/>
              </a:defRPr>
            </a:pPr>
            <a:r>
              <a:t>Functionality</a:t>
            </a:r>
          </a:p>
          <a:p>
            <a:pPr marL="457200" indent="-533400">
              <a:buClr>
                <a:srgbClr val="C4E6DE"/>
              </a:buClr>
              <a:buSzPts val="4800"/>
              <a:buFont typeface="Calibri"/>
              <a:defRPr b="1" sz="4800">
                <a:solidFill>
                  <a:srgbClr val="C4E6DE"/>
                </a:solidFill>
                <a:latin typeface="Calibri"/>
                <a:ea typeface="Calibri"/>
                <a:cs typeface="Calibri"/>
                <a:sym typeface="Calibri"/>
              </a:defRPr>
            </a:pPr>
            <a:r>
              <a:t>Complexity</a:t>
            </a:r>
          </a:p>
          <a:p>
            <a:pPr marL="457200" indent="-533400">
              <a:buClr>
                <a:srgbClr val="C4E6DE"/>
              </a:buClr>
              <a:buSzPts val="4800"/>
              <a:buFont typeface="Calibri"/>
              <a:defRPr b="1" sz="4800">
                <a:solidFill>
                  <a:srgbClr val="C4E6DE"/>
                </a:solidFill>
                <a:latin typeface="Calibri"/>
                <a:ea typeface="Calibri"/>
                <a:cs typeface="Calibri"/>
                <a:sym typeface="Calibri"/>
              </a:defRPr>
            </a:pPr>
            <a:r>
              <a:t>Tests</a:t>
            </a:r>
          </a:p>
          <a:p>
            <a:pPr marL="457200" indent="-533400">
              <a:buClr>
                <a:srgbClr val="C4E6DE"/>
              </a:buClr>
              <a:buSzPts val="4800"/>
              <a:buFont typeface="Calibri"/>
              <a:defRPr b="1" sz="4800">
                <a:solidFill>
                  <a:srgbClr val="C4E6DE"/>
                </a:solidFill>
                <a:latin typeface="Calibri"/>
                <a:ea typeface="Calibri"/>
                <a:cs typeface="Calibri"/>
                <a:sym typeface="Calibri"/>
              </a:defRPr>
            </a:pPr>
            <a:r>
              <a:t>Naming</a:t>
            </a:r>
          </a:p>
          <a:p>
            <a:pPr marL="457200" indent="-533400">
              <a:buClr>
                <a:srgbClr val="C4E6DE"/>
              </a:buClr>
              <a:buSzPts val="4800"/>
              <a:buFont typeface="Calibri"/>
              <a:defRPr b="1" sz="4800">
                <a:solidFill>
                  <a:srgbClr val="C4E6DE"/>
                </a:solidFill>
                <a:latin typeface="Calibri"/>
                <a:ea typeface="Calibri"/>
                <a:cs typeface="Calibri"/>
                <a:sym typeface="Calibri"/>
              </a:defRPr>
            </a:pPr>
            <a:r>
              <a:t>Comments</a:t>
            </a:r>
          </a:p>
          <a:p>
            <a:pPr marL="457200" indent="-533400">
              <a:buClr>
                <a:srgbClr val="96D5C7"/>
              </a:buClr>
              <a:buSzPts val="4800"/>
              <a:buFont typeface="Calibri"/>
              <a:defRPr b="1" sz="4800">
                <a:solidFill>
                  <a:srgbClr val="96D5C7"/>
                </a:solidFill>
                <a:latin typeface="Calibri"/>
                <a:ea typeface="Calibri"/>
                <a:cs typeface="Calibri"/>
                <a:sym typeface="Calibri"/>
              </a:defRPr>
            </a:pPr>
            <a:r>
              <a:t>Style</a:t>
            </a:r>
          </a:p>
          <a:p>
            <a:pPr lvl="1" marL="914400" indent="-533400">
              <a:buClr>
                <a:srgbClr val="96D5C7"/>
              </a:buClr>
              <a:buSzPts val="4800"/>
              <a:buFont typeface="Calibri"/>
              <a:defRPr b="1" sz="4800">
                <a:solidFill>
                  <a:srgbClr val="96D5C7"/>
                </a:solidFill>
                <a:latin typeface="Calibri"/>
                <a:ea typeface="Calibri"/>
                <a:cs typeface="Calibri"/>
                <a:sym typeface="Calibri"/>
              </a:defRPr>
            </a:pPr>
            <a:r>
              <a:t>Google’s. Learn it. Follow it.</a:t>
            </a:r>
          </a:p>
        </p:txBody>
      </p:sp>
      <p:grpSp>
        <p:nvGrpSpPr>
          <p:cNvPr id="191" name="Google Shape;224;g7d8f8ba04c_0_292"/>
          <p:cNvGrpSpPr/>
          <p:nvPr/>
        </p:nvGrpSpPr>
        <p:grpSpPr>
          <a:xfrm>
            <a:off x="761998" y="796452"/>
            <a:ext cx="14029185" cy="820421"/>
            <a:chOff x="0" y="0"/>
            <a:chExt cx="14029184" cy="820420"/>
          </a:xfrm>
        </p:grpSpPr>
        <p:sp>
          <p:nvSpPr>
            <p:cNvPr id="189" name="Google Shape;225;g7d8f8ba04c_0_292"/>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0" name="Google Shape;226;g7d8f8ba04c_0_292"/>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What should a code reviewer look for</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232;g7d8f8ba04c_0_284"/>
          <p:cNvSpPr txBox="1"/>
          <p:nvPr>
            <p:ph type="title"/>
          </p:nvPr>
        </p:nvSpPr>
        <p:spPr>
          <a:xfrm>
            <a:off x="792474" y="2465469"/>
            <a:ext cx="11049001" cy="7246202"/>
          </a:xfrm>
          <a:prstGeom prst="rect">
            <a:avLst/>
          </a:prstGeom>
        </p:spPr>
        <p:txBody>
          <a:bodyPr/>
          <a:lstStyle/>
          <a:p>
            <a:pPr marL="457200" indent="-533400">
              <a:buClr>
                <a:srgbClr val="C4E6DE"/>
              </a:buClr>
              <a:buSzPts val="4800"/>
              <a:buFont typeface="Calibri"/>
              <a:buChar char="●"/>
              <a:defRPr b="1" sz="4800">
                <a:solidFill>
                  <a:srgbClr val="C4E6DE"/>
                </a:solidFill>
                <a:latin typeface="Calibri"/>
                <a:ea typeface="Calibri"/>
                <a:cs typeface="Calibri"/>
                <a:sym typeface="Calibri"/>
              </a:defRPr>
            </a:pPr>
            <a:r>
              <a:t>Design</a:t>
            </a:r>
          </a:p>
          <a:p>
            <a:pPr marL="457200" indent="-533400">
              <a:buClr>
                <a:srgbClr val="C4E6DE"/>
              </a:buClr>
              <a:buSzPts val="4800"/>
              <a:buFont typeface="Calibri"/>
              <a:defRPr b="1" sz="4800">
                <a:solidFill>
                  <a:srgbClr val="C4E6DE"/>
                </a:solidFill>
                <a:latin typeface="Calibri"/>
                <a:ea typeface="Calibri"/>
                <a:cs typeface="Calibri"/>
                <a:sym typeface="Calibri"/>
              </a:defRPr>
            </a:pPr>
            <a:r>
              <a:t>Functionality</a:t>
            </a:r>
          </a:p>
          <a:p>
            <a:pPr marL="457200" indent="-533400">
              <a:buClr>
                <a:srgbClr val="C4E6DE"/>
              </a:buClr>
              <a:buSzPts val="4800"/>
              <a:buFont typeface="Calibri"/>
              <a:defRPr b="1" sz="4800">
                <a:solidFill>
                  <a:srgbClr val="C4E6DE"/>
                </a:solidFill>
                <a:latin typeface="Calibri"/>
                <a:ea typeface="Calibri"/>
                <a:cs typeface="Calibri"/>
                <a:sym typeface="Calibri"/>
              </a:defRPr>
            </a:pPr>
            <a:r>
              <a:t>Complexity</a:t>
            </a:r>
          </a:p>
          <a:p>
            <a:pPr marL="457200" indent="-533400">
              <a:buClr>
                <a:srgbClr val="C4E6DE"/>
              </a:buClr>
              <a:buSzPts val="4800"/>
              <a:buFont typeface="Calibri"/>
              <a:defRPr b="1" sz="4800">
                <a:solidFill>
                  <a:srgbClr val="C4E6DE"/>
                </a:solidFill>
                <a:latin typeface="Calibri"/>
                <a:ea typeface="Calibri"/>
                <a:cs typeface="Calibri"/>
                <a:sym typeface="Calibri"/>
              </a:defRPr>
            </a:pPr>
            <a:r>
              <a:t>Tests</a:t>
            </a:r>
          </a:p>
          <a:p>
            <a:pPr marL="457200" indent="-533400">
              <a:buClr>
                <a:srgbClr val="C4E6DE"/>
              </a:buClr>
              <a:buSzPts val="4800"/>
              <a:buFont typeface="Calibri"/>
              <a:defRPr b="1" sz="4800">
                <a:solidFill>
                  <a:srgbClr val="C4E6DE"/>
                </a:solidFill>
                <a:latin typeface="Calibri"/>
                <a:ea typeface="Calibri"/>
                <a:cs typeface="Calibri"/>
                <a:sym typeface="Calibri"/>
              </a:defRPr>
            </a:pPr>
            <a:r>
              <a:t>Naming</a:t>
            </a:r>
          </a:p>
          <a:p>
            <a:pPr marL="457200" indent="-533400">
              <a:buClr>
                <a:srgbClr val="C4E6DE"/>
              </a:buClr>
              <a:buSzPts val="4800"/>
              <a:buFont typeface="Calibri"/>
              <a:defRPr b="1" sz="4800">
                <a:solidFill>
                  <a:srgbClr val="C4E6DE"/>
                </a:solidFill>
                <a:latin typeface="Calibri"/>
                <a:ea typeface="Calibri"/>
                <a:cs typeface="Calibri"/>
                <a:sym typeface="Calibri"/>
              </a:defRPr>
            </a:pPr>
            <a:r>
              <a:t>Comments</a:t>
            </a:r>
          </a:p>
          <a:p>
            <a:pPr marL="457200" indent="-533400">
              <a:buClr>
                <a:srgbClr val="C4E6DE"/>
              </a:buClr>
              <a:buSzPts val="4800"/>
              <a:buFont typeface="Calibri"/>
              <a:defRPr b="1" sz="4800">
                <a:solidFill>
                  <a:srgbClr val="C4E6DE"/>
                </a:solidFill>
                <a:latin typeface="Calibri"/>
                <a:ea typeface="Calibri"/>
                <a:cs typeface="Calibri"/>
                <a:sym typeface="Calibri"/>
              </a:defRPr>
            </a:pPr>
            <a:r>
              <a:t>Style</a:t>
            </a:r>
          </a:p>
          <a:p>
            <a:pPr marL="457200" indent="-533400">
              <a:buClr>
                <a:srgbClr val="96D5C7"/>
              </a:buClr>
              <a:buSzPts val="4800"/>
              <a:buFont typeface="Calibri"/>
              <a:defRPr b="1" sz="4800">
                <a:solidFill>
                  <a:srgbClr val="96D5C7"/>
                </a:solidFill>
                <a:latin typeface="Calibri"/>
                <a:ea typeface="Calibri"/>
                <a:cs typeface="Calibri"/>
                <a:sym typeface="Calibri"/>
              </a:defRPr>
            </a:pPr>
            <a:r>
              <a:t>Documentation</a:t>
            </a:r>
          </a:p>
        </p:txBody>
      </p:sp>
      <p:grpSp>
        <p:nvGrpSpPr>
          <p:cNvPr id="198" name="Google Shape;233;g7d8f8ba04c_0_284"/>
          <p:cNvGrpSpPr/>
          <p:nvPr/>
        </p:nvGrpSpPr>
        <p:grpSpPr>
          <a:xfrm>
            <a:off x="761998" y="796452"/>
            <a:ext cx="14029185" cy="820421"/>
            <a:chOff x="0" y="0"/>
            <a:chExt cx="14029184" cy="820420"/>
          </a:xfrm>
        </p:grpSpPr>
        <p:sp>
          <p:nvSpPr>
            <p:cNvPr id="196" name="Google Shape;234;g7d8f8ba04c_0_284"/>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7" name="Google Shape;235;g7d8f8ba04c_0_284"/>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What should a code reviewer look for</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240;g7d8f8ba04c_0_335"/>
          <p:cNvSpPr/>
          <p:nvPr/>
        </p:nvSpPr>
        <p:spPr>
          <a:xfrm>
            <a:off x="287243" y="304799"/>
            <a:ext cx="14959585" cy="9441182"/>
          </a:xfrm>
          <a:prstGeom prst="rect">
            <a:avLst/>
          </a:prstGeom>
          <a:solidFill>
            <a:srgbClr val="E2F2ED"/>
          </a:solidFill>
          <a:ln w="12700">
            <a:miter lim="400000"/>
          </a:ln>
        </p:spPr>
        <p:txBody>
          <a:bodyPr lIns="0" tIns="0" rIns="0" bIns="0"/>
          <a:lstStyle/>
          <a:p>
            <a:pPr>
              <a:defRPr sz="1500">
                <a:latin typeface="Calibri"/>
                <a:ea typeface="Calibri"/>
                <a:cs typeface="Calibri"/>
                <a:sym typeface="Calibri"/>
              </a:defRPr>
            </a:pPr>
          </a:p>
        </p:txBody>
      </p:sp>
      <p:sp>
        <p:nvSpPr>
          <p:cNvPr id="203" name="Google Shape;241;g7d8f8ba04c_0_335"/>
          <p:cNvSpPr txBox="1"/>
          <p:nvPr/>
        </p:nvSpPr>
        <p:spPr>
          <a:xfrm>
            <a:off x="762000" y="4632040"/>
            <a:ext cx="14478000" cy="8536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73400"/>
              </a:lnSpc>
              <a:defRPr sz="6700">
                <a:solidFill>
                  <a:srgbClr val="96D5C7"/>
                </a:solidFill>
                <a:latin typeface="Calibri"/>
                <a:ea typeface="Calibri"/>
                <a:cs typeface="Calibri"/>
                <a:sym typeface="Calibri"/>
              </a:defRPr>
            </a:lvl1pPr>
          </a:lstStyle>
          <a:p>
            <a:pPr/>
            <a:r>
              <a:t>K, but how do I do it?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246;g7d8f8ba04c_0_328"/>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208" name="Google Shape;247;g7d8f8ba04c_0_328"/>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Seek to understand</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252;g7d8f8ba04c_0_340"/>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213" name="Google Shape;253;g7d8f8ba04c_0_340"/>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Look for context.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7" name="Google Shape;60;p2" descr="Google Shape;60;p2"/>
          <p:cNvPicPr>
            <a:picLocks noChangeAspect="1"/>
          </p:cNvPicPr>
          <p:nvPr/>
        </p:nvPicPr>
        <p:blipFill>
          <a:blip r:embed="rId3">
            <a:extLst/>
          </a:blip>
          <a:stretch>
            <a:fillRect/>
          </a:stretch>
        </p:blipFill>
        <p:spPr>
          <a:xfrm>
            <a:off x="3745150" y="-669350"/>
            <a:ext cx="8054500" cy="11397102"/>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258;g7d8f8ba04c_0_345"/>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218" name="Google Shape;259;g7d8f8ba04c_0_345"/>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Look for good things.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Google Shape;264;g7d8f8ba04c_0_351"/>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223" name="Google Shape;265;g7d8f8ba04c_0_351"/>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Don’t accept PRs that degrade the code health of the system.</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271;g7d8f8ba04c_0_357"/>
          <p:cNvSpPr txBox="1"/>
          <p:nvPr>
            <p:ph type="title"/>
          </p:nvPr>
        </p:nvSpPr>
        <p:spPr>
          <a:xfrm>
            <a:off x="792474" y="2465469"/>
            <a:ext cx="11049001" cy="7246202"/>
          </a:xfrm>
          <a:prstGeom prst="rect">
            <a:avLst/>
          </a:prstGeom>
        </p:spPr>
        <p:txBody>
          <a:bodyPr/>
          <a:lstStyle/>
          <a:p>
            <a:pPr marL="457200" indent="-419100">
              <a:buClr>
                <a:srgbClr val="96D5C7"/>
              </a:buClr>
              <a:buSzPts val="3000"/>
              <a:buFont typeface="Calibri"/>
              <a:buChar char="●"/>
              <a:defRPr b="1" sz="3000">
                <a:solidFill>
                  <a:srgbClr val="C4E6DE"/>
                </a:solidFill>
                <a:latin typeface="Calibri"/>
                <a:ea typeface="Calibri"/>
                <a:cs typeface="Calibri"/>
                <a:sym typeface="Calibri"/>
              </a:defRPr>
            </a:pPr>
            <a:r>
              <a:t>The code is well-designed.</a:t>
            </a:r>
          </a:p>
          <a:p>
            <a:pPr marL="457200" indent="-419100">
              <a:buClr>
                <a:srgbClr val="96D5C7"/>
              </a:buClr>
              <a:buSzPts val="3000"/>
              <a:buFont typeface="Calibri"/>
              <a:defRPr b="1" sz="3000">
                <a:solidFill>
                  <a:srgbClr val="C4E6DE"/>
                </a:solidFill>
                <a:latin typeface="Calibri"/>
                <a:ea typeface="Calibri"/>
                <a:cs typeface="Calibri"/>
                <a:sym typeface="Calibri"/>
              </a:defRPr>
            </a:pPr>
            <a:r>
              <a:t>The functionality is good for the users of the code.</a:t>
            </a:r>
          </a:p>
          <a:p>
            <a:pPr marL="457200" indent="-419100">
              <a:buClr>
                <a:srgbClr val="96D5C7"/>
              </a:buClr>
              <a:buSzPts val="3000"/>
              <a:buFont typeface="Calibri"/>
              <a:defRPr b="1" sz="3000">
                <a:solidFill>
                  <a:srgbClr val="C4E6DE"/>
                </a:solidFill>
                <a:latin typeface="Calibri"/>
                <a:ea typeface="Calibri"/>
                <a:cs typeface="Calibri"/>
                <a:sym typeface="Calibri"/>
              </a:defRPr>
            </a:pPr>
            <a:r>
              <a:t>Any UI changes are sensible and look good.</a:t>
            </a:r>
          </a:p>
          <a:p>
            <a:pPr marL="457200" indent="-419100">
              <a:buClr>
                <a:srgbClr val="96D5C7"/>
              </a:buClr>
              <a:buSzPts val="3000"/>
              <a:buFont typeface="Calibri"/>
              <a:defRPr b="1" sz="3000">
                <a:solidFill>
                  <a:srgbClr val="C4E6DE"/>
                </a:solidFill>
                <a:latin typeface="Calibri"/>
                <a:ea typeface="Calibri"/>
                <a:cs typeface="Calibri"/>
                <a:sym typeface="Calibri"/>
              </a:defRPr>
            </a:pPr>
            <a:r>
              <a:t>The code isn’t more complex than it needs to be.</a:t>
            </a:r>
          </a:p>
          <a:p>
            <a:pPr marL="457200" indent="-419100">
              <a:buClr>
                <a:srgbClr val="96D5C7"/>
              </a:buClr>
              <a:buSzPts val="3000"/>
              <a:buFont typeface="Calibri"/>
              <a:defRPr b="1" sz="3000">
                <a:solidFill>
                  <a:srgbClr val="C4E6DE"/>
                </a:solidFill>
                <a:latin typeface="Calibri"/>
                <a:ea typeface="Calibri"/>
                <a:cs typeface="Calibri"/>
                <a:sym typeface="Calibri"/>
              </a:defRPr>
            </a:pPr>
            <a:r>
              <a:t>The developer isn’t implementing things they might need in the future but don’t know they need now.</a:t>
            </a:r>
          </a:p>
          <a:p>
            <a:pPr marL="457200" indent="-419100">
              <a:buClr>
                <a:srgbClr val="96D5C7"/>
              </a:buClr>
              <a:buSzPts val="3000"/>
              <a:buFont typeface="Calibri"/>
              <a:defRPr b="1" sz="3000">
                <a:solidFill>
                  <a:srgbClr val="C4E6DE"/>
                </a:solidFill>
                <a:latin typeface="Calibri"/>
                <a:ea typeface="Calibri"/>
                <a:cs typeface="Calibri"/>
                <a:sym typeface="Calibri"/>
              </a:defRPr>
            </a:pPr>
            <a:r>
              <a:t>Code has appropriate unit tests.</a:t>
            </a:r>
          </a:p>
          <a:p>
            <a:pPr marL="457200" indent="-419100">
              <a:buClr>
                <a:srgbClr val="96D5C7"/>
              </a:buClr>
              <a:buSzPts val="3000"/>
              <a:buFont typeface="Calibri"/>
              <a:defRPr b="1" sz="3000">
                <a:solidFill>
                  <a:srgbClr val="C4E6DE"/>
                </a:solidFill>
                <a:latin typeface="Calibri"/>
                <a:ea typeface="Calibri"/>
                <a:cs typeface="Calibri"/>
                <a:sym typeface="Calibri"/>
              </a:defRPr>
            </a:pPr>
            <a:r>
              <a:t>Tests are well-designed.</a:t>
            </a:r>
          </a:p>
          <a:p>
            <a:pPr marL="457200" indent="-419100">
              <a:buClr>
                <a:srgbClr val="96D5C7"/>
              </a:buClr>
              <a:buSzPts val="3000"/>
              <a:buFont typeface="Calibri"/>
              <a:defRPr b="1" sz="3000">
                <a:solidFill>
                  <a:srgbClr val="C4E6DE"/>
                </a:solidFill>
                <a:latin typeface="Calibri"/>
                <a:ea typeface="Calibri"/>
                <a:cs typeface="Calibri"/>
                <a:sym typeface="Calibri"/>
              </a:defRPr>
            </a:pPr>
            <a:r>
              <a:t>The developer used clear names for everything.</a:t>
            </a:r>
          </a:p>
          <a:p>
            <a:pPr marL="457200" indent="-419100">
              <a:buClr>
                <a:srgbClr val="96D5C7"/>
              </a:buClr>
              <a:buSzPts val="3000"/>
              <a:buFont typeface="Calibri"/>
              <a:defRPr b="1" sz="3000">
                <a:solidFill>
                  <a:srgbClr val="C4E6DE"/>
                </a:solidFill>
                <a:latin typeface="Calibri"/>
                <a:ea typeface="Calibri"/>
                <a:cs typeface="Calibri"/>
                <a:sym typeface="Calibri"/>
              </a:defRPr>
            </a:pPr>
            <a:r>
              <a:t>Comments are clear and useful, and mostly explain why instead of what.</a:t>
            </a:r>
          </a:p>
          <a:p>
            <a:pPr marL="457200" indent="-419100">
              <a:buClr>
                <a:srgbClr val="96D5C7"/>
              </a:buClr>
              <a:buSzPts val="3000"/>
              <a:buFont typeface="Calibri"/>
              <a:defRPr b="1" sz="3000">
                <a:solidFill>
                  <a:srgbClr val="C4E6DE"/>
                </a:solidFill>
                <a:latin typeface="Calibri"/>
                <a:ea typeface="Calibri"/>
                <a:cs typeface="Calibri"/>
                <a:sym typeface="Calibri"/>
              </a:defRPr>
            </a:pPr>
            <a:r>
              <a:t>Code is appropriately documented.</a:t>
            </a:r>
          </a:p>
          <a:p>
            <a:pPr marL="457200" indent="-419100">
              <a:buClr>
                <a:srgbClr val="96D5C7"/>
              </a:buClr>
              <a:buSzPts val="3000"/>
              <a:buFont typeface="Calibri"/>
              <a:defRPr b="1" sz="3000">
                <a:solidFill>
                  <a:srgbClr val="C4E6DE"/>
                </a:solidFill>
                <a:latin typeface="Calibri"/>
                <a:ea typeface="Calibri"/>
                <a:cs typeface="Calibri"/>
                <a:sym typeface="Calibri"/>
              </a:defRPr>
            </a:pPr>
            <a:r>
              <a:t>The code conforms to our style guides.</a:t>
            </a:r>
          </a:p>
        </p:txBody>
      </p:sp>
      <p:grpSp>
        <p:nvGrpSpPr>
          <p:cNvPr id="230" name="Google Shape;272;g7d8f8ba04c_0_357"/>
          <p:cNvGrpSpPr/>
          <p:nvPr/>
        </p:nvGrpSpPr>
        <p:grpSpPr>
          <a:xfrm>
            <a:off x="761998" y="796452"/>
            <a:ext cx="14029185" cy="820421"/>
            <a:chOff x="0" y="0"/>
            <a:chExt cx="14029184" cy="820420"/>
          </a:xfrm>
        </p:grpSpPr>
        <p:sp>
          <p:nvSpPr>
            <p:cNvPr id="228" name="Google Shape;273;g7d8f8ba04c_0_357"/>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29" name="Google Shape;274;g7d8f8ba04c_0_357"/>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A code review should make sure that</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Google Shape;279;g7d8f8ba04c_0_367"/>
          <p:cNvSpPr/>
          <p:nvPr/>
        </p:nvSpPr>
        <p:spPr>
          <a:xfrm>
            <a:off x="287243" y="304799"/>
            <a:ext cx="14959585" cy="9441182"/>
          </a:xfrm>
          <a:prstGeom prst="rect">
            <a:avLst/>
          </a:prstGeom>
          <a:solidFill>
            <a:srgbClr val="E2F2ED"/>
          </a:solidFill>
          <a:ln w="12700">
            <a:miter lim="400000"/>
          </a:ln>
        </p:spPr>
        <p:txBody>
          <a:bodyPr lIns="0" tIns="0" rIns="0" bIns="0"/>
          <a:lstStyle/>
          <a:p>
            <a:pPr>
              <a:defRPr sz="1500">
                <a:latin typeface="Calibri"/>
                <a:ea typeface="Calibri"/>
                <a:cs typeface="Calibri"/>
                <a:sym typeface="Calibri"/>
              </a:defRPr>
            </a:pPr>
          </a:p>
        </p:txBody>
      </p:sp>
      <p:sp>
        <p:nvSpPr>
          <p:cNvPr id="233" name="Google Shape;280;g7d8f8ba04c_0_367"/>
          <p:cNvSpPr txBox="1"/>
          <p:nvPr/>
        </p:nvSpPr>
        <p:spPr>
          <a:xfrm>
            <a:off x="762000" y="4632040"/>
            <a:ext cx="14478000" cy="8536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73400"/>
              </a:lnSpc>
              <a:defRPr sz="6700">
                <a:solidFill>
                  <a:srgbClr val="96D5C7"/>
                </a:solidFill>
                <a:latin typeface="Calibri"/>
                <a:ea typeface="Calibri"/>
                <a:cs typeface="Calibri"/>
                <a:sym typeface="Calibri"/>
              </a:defRPr>
            </a:lvl1pPr>
          </a:lstStyle>
          <a:p>
            <a:pPr/>
            <a:r>
              <a:t>Yeah… but HOW?</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Google Shape;286;g7d8f8ba04c_0_276"/>
          <p:cNvSpPr txBox="1"/>
          <p:nvPr>
            <p:ph type="title"/>
          </p:nvPr>
        </p:nvSpPr>
        <p:spPr>
          <a:xfrm>
            <a:off x="792474" y="2465469"/>
            <a:ext cx="11049001" cy="7246202"/>
          </a:xfrm>
          <a:prstGeom prst="rect">
            <a:avLst/>
          </a:prstGeom>
        </p:spPr>
        <p:txBody>
          <a:bodyPr/>
          <a:lstStyle/>
          <a:p>
            <a:pPr marL="457200" indent="-533400">
              <a:buClr>
                <a:srgbClr val="96D5C7"/>
              </a:buClr>
              <a:buSzPts val="4800"/>
              <a:buAutoNum type="arabicPeriod" startAt="1"/>
              <a:defRPr b="1" sz="4800">
                <a:solidFill>
                  <a:srgbClr val="96D5C7"/>
                </a:solidFill>
                <a:latin typeface="Calibri"/>
                <a:ea typeface="Calibri"/>
                <a:cs typeface="Calibri"/>
                <a:sym typeface="Calibri"/>
              </a:defRPr>
            </a:pPr>
            <a:r>
              <a:t>High level overview</a:t>
            </a:r>
          </a:p>
          <a:p>
            <a:pPr marL="457200" indent="-533400">
              <a:buClr>
                <a:srgbClr val="96D5C7"/>
              </a:buClr>
              <a:buSzPts val="4800"/>
              <a:defRPr b="1" sz="4800">
                <a:solidFill>
                  <a:srgbClr val="96D5C7"/>
                </a:solidFill>
                <a:latin typeface="Calibri"/>
                <a:ea typeface="Calibri"/>
                <a:cs typeface="Calibri"/>
                <a:sym typeface="Calibri"/>
              </a:defRPr>
            </a:pPr>
            <a:r>
              <a:t>Examine the main parts</a:t>
            </a:r>
          </a:p>
          <a:p>
            <a:pPr marL="457200" indent="-533400">
              <a:buClr>
                <a:srgbClr val="96D5C7"/>
              </a:buClr>
              <a:buSzPts val="4800"/>
              <a:defRPr b="1" sz="4800">
                <a:solidFill>
                  <a:srgbClr val="96D5C7"/>
                </a:solidFill>
                <a:latin typeface="Calibri"/>
                <a:ea typeface="Calibri"/>
                <a:cs typeface="Calibri"/>
                <a:sym typeface="Calibri"/>
              </a:defRPr>
            </a:pPr>
            <a:r>
              <a:t>Evaluate the rest</a:t>
            </a:r>
          </a:p>
        </p:txBody>
      </p:sp>
      <p:grpSp>
        <p:nvGrpSpPr>
          <p:cNvPr id="238" name="Google Shape;287;g7d8f8ba04c_0_276"/>
          <p:cNvGrpSpPr/>
          <p:nvPr/>
        </p:nvGrpSpPr>
        <p:grpSpPr>
          <a:xfrm>
            <a:off x="761998" y="796452"/>
            <a:ext cx="14029185" cy="655922"/>
            <a:chOff x="0" y="0"/>
            <a:chExt cx="14029184" cy="655921"/>
          </a:xfrm>
        </p:grpSpPr>
        <p:sp>
          <p:nvSpPr>
            <p:cNvPr id="236" name="Google Shape;288;g7d8f8ba04c_0_276"/>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37" name="Google Shape;289;g7d8f8ba04c_0_276"/>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The 3 steps:</a:t>
              </a:r>
            </a:p>
          </p:txBody>
        </p:sp>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Google Shape;295;g7d8f8ba04c_0_390"/>
          <p:cNvSpPr txBox="1"/>
          <p:nvPr>
            <p:ph type="title"/>
          </p:nvPr>
        </p:nvSpPr>
        <p:spPr>
          <a:xfrm>
            <a:off x="792474" y="2465469"/>
            <a:ext cx="11049001" cy="7246202"/>
          </a:xfrm>
          <a:prstGeom prst="rect">
            <a:avLst/>
          </a:prstGeom>
        </p:spPr>
        <p:txBody>
          <a:bodyPr/>
          <a:lstStyle/>
          <a:p>
            <a:pPr marL="457200" indent="-533400">
              <a:buClr>
                <a:srgbClr val="96D5C7"/>
              </a:buClr>
              <a:buSzPts val="4800"/>
              <a:buAutoNum type="arabicPeriod" startAt="1"/>
              <a:defRPr b="1" sz="4800">
                <a:solidFill>
                  <a:srgbClr val="96D5C7"/>
                </a:solidFill>
                <a:latin typeface="Calibri"/>
                <a:ea typeface="Calibri"/>
                <a:cs typeface="Calibri"/>
                <a:sym typeface="Calibri"/>
              </a:defRPr>
            </a:pPr>
            <a:r>
              <a:t>High level overview</a:t>
            </a:r>
          </a:p>
          <a:p>
            <a:pPr marL="457200" indent="-533400">
              <a:buClr>
                <a:srgbClr val="C4E6DE"/>
              </a:buClr>
              <a:buSzPts val="4800"/>
              <a:defRPr b="1" sz="4800">
                <a:solidFill>
                  <a:srgbClr val="C4E6DE"/>
                </a:solidFill>
                <a:latin typeface="Calibri"/>
                <a:ea typeface="Calibri"/>
                <a:cs typeface="Calibri"/>
                <a:sym typeface="Calibri"/>
              </a:defRPr>
            </a:pPr>
            <a:r>
              <a:t>Examine the main parts</a:t>
            </a:r>
          </a:p>
          <a:p>
            <a:pPr marL="457200" indent="-533400">
              <a:buClr>
                <a:srgbClr val="C4E6DE"/>
              </a:buClr>
              <a:buSzPts val="4800"/>
              <a:defRPr b="1" sz="4800">
                <a:solidFill>
                  <a:srgbClr val="C4E6DE"/>
                </a:solidFill>
                <a:latin typeface="Calibri"/>
                <a:ea typeface="Calibri"/>
                <a:cs typeface="Calibri"/>
                <a:sym typeface="Calibri"/>
              </a:defRPr>
            </a:pPr>
            <a:r>
              <a:t>Evaluate the rest</a:t>
            </a:r>
          </a:p>
        </p:txBody>
      </p:sp>
      <p:grpSp>
        <p:nvGrpSpPr>
          <p:cNvPr id="243" name="Google Shape;296;g7d8f8ba04c_0_390"/>
          <p:cNvGrpSpPr/>
          <p:nvPr/>
        </p:nvGrpSpPr>
        <p:grpSpPr>
          <a:xfrm>
            <a:off x="761998" y="796452"/>
            <a:ext cx="14029185" cy="655922"/>
            <a:chOff x="0" y="0"/>
            <a:chExt cx="14029184" cy="655921"/>
          </a:xfrm>
        </p:grpSpPr>
        <p:sp>
          <p:nvSpPr>
            <p:cNvPr id="241" name="Google Shape;297;g7d8f8ba04c_0_390"/>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42" name="Google Shape;298;g7d8f8ba04c_0_390"/>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The 3 steps:</a:t>
              </a:r>
            </a:p>
          </p:txBody>
        </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304;g7d8f8ba04c_0_398"/>
          <p:cNvSpPr txBox="1"/>
          <p:nvPr>
            <p:ph type="title"/>
          </p:nvPr>
        </p:nvSpPr>
        <p:spPr>
          <a:xfrm>
            <a:off x="792474" y="2465469"/>
            <a:ext cx="11049001" cy="7246202"/>
          </a:xfrm>
          <a:prstGeom prst="rect">
            <a:avLst/>
          </a:prstGeom>
        </p:spPr>
        <p:txBody>
          <a:bodyPr/>
          <a:lstStyle/>
          <a:p>
            <a:pPr marL="457200" indent="-533400">
              <a:buClr>
                <a:srgbClr val="C4E6DE"/>
              </a:buClr>
              <a:buSzPts val="4800"/>
              <a:buAutoNum type="arabicPeriod" startAt="1"/>
              <a:defRPr b="1" sz="4800">
                <a:solidFill>
                  <a:srgbClr val="C4E6DE"/>
                </a:solidFill>
                <a:latin typeface="Calibri"/>
                <a:ea typeface="Calibri"/>
                <a:cs typeface="Calibri"/>
                <a:sym typeface="Calibri"/>
              </a:defRPr>
            </a:pPr>
            <a:r>
              <a:t>High level overview</a:t>
            </a:r>
          </a:p>
          <a:p>
            <a:pPr marL="457200" indent="-533400">
              <a:buClr>
                <a:srgbClr val="96D5C7"/>
              </a:buClr>
              <a:buSzPts val="4800"/>
              <a:defRPr b="1" sz="4800">
                <a:solidFill>
                  <a:srgbClr val="96D5C7"/>
                </a:solidFill>
                <a:latin typeface="Calibri"/>
                <a:ea typeface="Calibri"/>
                <a:cs typeface="Calibri"/>
                <a:sym typeface="Calibri"/>
              </a:defRPr>
            </a:pPr>
            <a:r>
              <a:t>Examine the main parts</a:t>
            </a:r>
          </a:p>
          <a:p>
            <a:pPr marL="457200" indent="-533400">
              <a:buClr>
                <a:srgbClr val="C4E6DE"/>
              </a:buClr>
              <a:buSzPts val="4800"/>
              <a:defRPr b="1" sz="4800">
                <a:solidFill>
                  <a:srgbClr val="C4E6DE"/>
                </a:solidFill>
                <a:latin typeface="Calibri"/>
                <a:ea typeface="Calibri"/>
                <a:cs typeface="Calibri"/>
                <a:sym typeface="Calibri"/>
              </a:defRPr>
            </a:pPr>
            <a:r>
              <a:t>Evaluate the rest</a:t>
            </a:r>
          </a:p>
        </p:txBody>
      </p:sp>
      <p:grpSp>
        <p:nvGrpSpPr>
          <p:cNvPr id="250" name="Google Shape;305;g7d8f8ba04c_0_398"/>
          <p:cNvGrpSpPr/>
          <p:nvPr/>
        </p:nvGrpSpPr>
        <p:grpSpPr>
          <a:xfrm>
            <a:off x="761998" y="796452"/>
            <a:ext cx="14029185" cy="655922"/>
            <a:chOff x="0" y="0"/>
            <a:chExt cx="14029184" cy="655921"/>
          </a:xfrm>
        </p:grpSpPr>
        <p:sp>
          <p:nvSpPr>
            <p:cNvPr id="248" name="Google Shape;306;g7d8f8ba04c_0_398"/>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49" name="Google Shape;307;g7d8f8ba04c_0_398"/>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The 3 steps:</a:t>
              </a:r>
            </a:p>
          </p:txBody>
        </p:sp>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4" name="Google Shape;312;g7d8f8ba04c_0_381" descr="Google Shape;312;g7d8f8ba04c_0_381"/>
          <p:cNvPicPr>
            <a:picLocks noChangeAspect="1"/>
          </p:cNvPicPr>
          <p:nvPr/>
        </p:nvPicPr>
        <p:blipFill>
          <a:blip r:embed="rId3">
            <a:extLst/>
          </a:blip>
          <a:stretch>
            <a:fillRect/>
          </a:stretch>
        </p:blipFill>
        <p:spPr>
          <a:xfrm>
            <a:off x="1458762" y="229212"/>
            <a:ext cx="12627277" cy="9599977"/>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Google Shape;319;g7d8f8ba04c_0_408"/>
          <p:cNvSpPr txBox="1"/>
          <p:nvPr>
            <p:ph type="title"/>
          </p:nvPr>
        </p:nvSpPr>
        <p:spPr>
          <a:xfrm>
            <a:off x="792474" y="2465469"/>
            <a:ext cx="11049001" cy="7246202"/>
          </a:xfrm>
          <a:prstGeom prst="rect">
            <a:avLst/>
          </a:prstGeom>
        </p:spPr>
        <p:txBody>
          <a:bodyPr/>
          <a:lstStyle/>
          <a:p>
            <a:pPr marL="457200" indent="-533400">
              <a:buClr>
                <a:srgbClr val="C4E6DE"/>
              </a:buClr>
              <a:buSzPts val="4800"/>
              <a:buAutoNum type="arabicPeriod" startAt="1"/>
              <a:defRPr b="1" sz="4800">
                <a:solidFill>
                  <a:srgbClr val="C4E6DE"/>
                </a:solidFill>
                <a:latin typeface="Calibri"/>
                <a:ea typeface="Calibri"/>
                <a:cs typeface="Calibri"/>
                <a:sym typeface="Calibri"/>
              </a:defRPr>
            </a:pPr>
            <a:r>
              <a:t>High level overview</a:t>
            </a:r>
          </a:p>
          <a:p>
            <a:pPr marL="457200" indent="-533400">
              <a:buClr>
                <a:srgbClr val="C4E6DE"/>
              </a:buClr>
              <a:buSzPts val="4800"/>
              <a:defRPr b="1" sz="4800">
                <a:solidFill>
                  <a:srgbClr val="C4E6DE"/>
                </a:solidFill>
                <a:latin typeface="Calibri"/>
                <a:ea typeface="Calibri"/>
                <a:cs typeface="Calibri"/>
                <a:sym typeface="Calibri"/>
              </a:defRPr>
            </a:pPr>
            <a:r>
              <a:t>Examine the main parts</a:t>
            </a:r>
          </a:p>
          <a:p>
            <a:pPr marL="457200" indent="-533400">
              <a:buClr>
                <a:srgbClr val="96D5C7"/>
              </a:buClr>
              <a:buSzPts val="4800"/>
              <a:defRPr b="1" sz="4800">
                <a:solidFill>
                  <a:srgbClr val="96D5C7"/>
                </a:solidFill>
                <a:latin typeface="Calibri"/>
                <a:ea typeface="Calibri"/>
                <a:cs typeface="Calibri"/>
                <a:sym typeface="Calibri"/>
              </a:defRPr>
            </a:pPr>
            <a:r>
              <a:t>Evaluate the rest</a:t>
            </a:r>
          </a:p>
        </p:txBody>
      </p:sp>
      <p:grpSp>
        <p:nvGrpSpPr>
          <p:cNvPr id="261" name="Google Shape;320;g7d8f8ba04c_0_408"/>
          <p:cNvGrpSpPr/>
          <p:nvPr/>
        </p:nvGrpSpPr>
        <p:grpSpPr>
          <a:xfrm>
            <a:off x="761998" y="796452"/>
            <a:ext cx="14029185" cy="655922"/>
            <a:chOff x="0" y="0"/>
            <a:chExt cx="14029184" cy="655921"/>
          </a:xfrm>
        </p:grpSpPr>
        <p:sp>
          <p:nvSpPr>
            <p:cNvPr id="259" name="Google Shape;321;g7d8f8ba04c_0_408"/>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60" name="Google Shape;322;g7d8f8ba04c_0_408"/>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The 3 steps:</a:t>
              </a:r>
            </a:p>
          </p:txBody>
        </p:sp>
      </p:gr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Google Shape;327;g7d8f8ba04c_0_417"/>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266" name="Google Shape;328;g7d8f8ba04c_0_417"/>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Speed is important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Google Shape;65;g7d8f8ba04c_0_45"/>
          <p:cNvSpPr/>
          <p:nvPr/>
        </p:nvSpPr>
        <p:spPr>
          <a:xfrm>
            <a:off x="287243" y="304799"/>
            <a:ext cx="14959585" cy="9441182"/>
          </a:xfrm>
          <a:prstGeom prst="rect">
            <a:avLst/>
          </a:prstGeom>
          <a:solidFill>
            <a:srgbClr val="E2F2ED"/>
          </a:solidFill>
          <a:ln w="12700">
            <a:miter lim="400000"/>
          </a:ln>
        </p:spPr>
        <p:txBody>
          <a:bodyPr lIns="0" tIns="0" rIns="0" bIns="0"/>
          <a:lstStyle/>
          <a:p>
            <a:pPr>
              <a:defRPr sz="1500">
                <a:latin typeface="Calibri"/>
                <a:ea typeface="Calibri"/>
                <a:cs typeface="Calibri"/>
                <a:sym typeface="Calibri"/>
              </a:defRPr>
            </a:pPr>
          </a:p>
        </p:txBody>
      </p:sp>
      <p:sp>
        <p:nvSpPr>
          <p:cNvPr id="82" name="Google Shape;66;g7d8f8ba04c_0_45"/>
          <p:cNvSpPr txBox="1"/>
          <p:nvPr/>
        </p:nvSpPr>
        <p:spPr>
          <a:xfrm>
            <a:off x="762000" y="4632040"/>
            <a:ext cx="14478000" cy="8536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73400"/>
              </a:lnSpc>
              <a:defRPr sz="6700">
                <a:solidFill>
                  <a:srgbClr val="96D5C7"/>
                </a:solidFill>
                <a:latin typeface="Calibri"/>
                <a:ea typeface="Calibri"/>
                <a:cs typeface="Calibri"/>
                <a:sym typeface="Calibri"/>
              </a:defRPr>
            </a:lvl1pPr>
          </a:lstStyle>
          <a:p>
            <a:pPr/>
            <a:r>
              <a:t>Why do we do them?</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Google Shape;333;g7d8f8ba04c_0_423"/>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271" name="Google Shape;334;g7d8f8ba04c_0_423"/>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1 business day.</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Google Shape;339;g7d8f8ba04c_0_431"/>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276" name="Google Shape;340;g7d8f8ba04c_0_431"/>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Large PRs should be split.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Google Shape;345;g7d8f8ba04c_0_437"/>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281" name="Google Shape;346;g7d8f8ba04c_0_437"/>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Speed improves over time.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351;g7d8f8ba04c_0_443"/>
          <p:cNvSpPr/>
          <p:nvPr/>
        </p:nvSpPr>
        <p:spPr>
          <a:xfrm>
            <a:off x="287243" y="304799"/>
            <a:ext cx="14959585" cy="9441182"/>
          </a:xfrm>
          <a:prstGeom prst="rect">
            <a:avLst/>
          </a:prstGeom>
          <a:solidFill>
            <a:srgbClr val="E2F2ED"/>
          </a:solidFill>
          <a:ln w="12700">
            <a:miter lim="400000"/>
          </a:ln>
        </p:spPr>
        <p:txBody>
          <a:bodyPr lIns="0" tIns="0" rIns="0" bIns="0"/>
          <a:lstStyle/>
          <a:p>
            <a:pPr>
              <a:defRPr sz="1500">
                <a:latin typeface="Calibri"/>
                <a:ea typeface="Calibri"/>
                <a:cs typeface="Calibri"/>
                <a:sym typeface="Calibri"/>
              </a:defRPr>
            </a:pPr>
          </a:p>
        </p:txBody>
      </p:sp>
      <p:sp>
        <p:nvSpPr>
          <p:cNvPr id="286" name="Google Shape;352;g7d8f8ba04c_0_443"/>
          <p:cNvSpPr txBox="1"/>
          <p:nvPr/>
        </p:nvSpPr>
        <p:spPr>
          <a:xfrm>
            <a:off x="762000" y="4632040"/>
            <a:ext cx="14478000" cy="16679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73400"/>
              </a:lnSpc>
              <a:defRPr sz="6700">
                <a:solidFill>
                  <a:srgbClr val="96D5C7"/>
                </a:solidFill>
                <a:latin typeface="Calibri"/>
                <a:ea typeface="Calibri"/>
                <a:cs typeface="Calibri"/>
                <a:sym typeface="Calibri"/>
              </a:defRPr>
            </a:lvl1pPr>
          </a:lstStyle>
          <a:p>
            <a:pPr/>
            <a:r>
              <a:t>PR Comments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8" name="Google Shape;358;g7d8f8ba04c_0_373" descr="Google Shape;358;g7d8f8ba04c_0_373"/>
          <p:cNvPicPr>
            <a:picLocks noChangeAspect="1"/>
          </p:cNvPicPr>
          <p:nvPr/>
        </p:nvPicPr>
        <p:blipFill>
          <a:blip r:embed="rId3">
            <a:extLst/>
          </a:blip>
          <a:stretch>
            <a:fillRect/>
          </a:stretch>
        </p:blipFill>
        <p:spPr>
          <a:xfrm>
            <a:off x="3283363" y="377250"/>
            <a:ext cx="8978076" cy="9303901"/>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2" name="Google Shape;365;g7d8f8ba04c_0_452" descr="Google Shape;365;g7d8f8ba04c_0_452"/>
          <p:cNvPicPr>
            <a:picLocks noChangeAspect="1"/>
          </p:cNvPicPr>
          <p:nvPr/>
        </p:nvPicPr>
        <p:blipFill>
          <a:blip r:embed="rId3">
            <a:extLst/>
          </a:blip>
          <a:stretch>
            <a:fillRect/>
          </a:stretch>
        </p:blipFill>
        <p:spPr>
          <a:xfrm>
            <a:off x="1807162" y="389575"/>
            <a:ext cx="11930477" cy="9279250"/>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6" name="Google Shape;371;g7d8f8ba04c_0_462" descr="Google Shape;371;g7d8f8ba04c_0_462"/>
          <p:cNvPicPr>
            <a:picLocks noChangeAspect="1"/>
          </p:cNvPicPr>
          <p:nvPr/>
        </p:nvPicPr>
        <p:blipFill>
          <a:blip r:embed="rId3">
            <a:extLst/>
          </a:blip>
          <a:stretch>
            <a:fillRect/>
          </a:stretch>
        </p:blipFill>
        <p:spPr>
          <a:xfrm>
            <a:off x="3341025" y="-863463"/>
            <a:ext cx="8862749" cy="12554724"/>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Google Shape;376;g7d8f8ba04c_0_471"/>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301" name="Google Shape;377;g7d8f8ba04c_0_471"/>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PR reviews are not about the developer, they are about the code.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Google Shape;383;g7d8f8ba04c_0_505"/>
          <p:cNvSpPr txBox="1"/>
          <p:nvPr>
            <p:ph type="title"/>
          </p:nvPr>
        </p:nvSpPr>
        <p:spPr>
          <a:xfrm>
            <a:off x="792474" y="2465469"/>
            <a:ext cx="11049001" cy="7246202"/>
          </a:xfrm>
          <a:prstGeom prst="rect">
            <a:avLst/>
          </a:prstGeom>
        </p:spPr>
        <p:txBody>
          <a:bodyPr/>
          <a:lstStyle/>
          <a:p>
            <a:pPr marL="457200" indent="-533400">
              <a:buClr>
                <a:srgbClr val="96D5C7"/>
              </a:buClr>
              <a:buSzPts val="4800"/>
              <a:buAutoNum type="arabicPeriod" startAt="1"/>
              <a:defRPr b="1" sz="4800">
                <a:solidFill>
                  <a:srgbClr val="96D5C7"/>
                </a:solidFill>
                <a:latin typeface="Calibri"/>
                <a:ea typeface="Calibri"/>
                <a:cs typeface="Calibri"/>
                <a:sym typeface="Calibri"/>
              </a:defRPr>
            </a:pPr>
            <a:r>
              <a:t>Be Kind</a:t>
            </a:r>
          </a:p>
          <a:p>
            <a:pPr marL="457200" indent="-533400">
              <a:buClr>
                <a:srgbClr val="C4E6DE"/>
              </a:buClr>
              <a:buSzPts val="4800"/>
              <a:defRPr b="1" sz="4800">
                <a:solidFill>
                  <a:srgbClr val="C4E6DE"/>
                </a:solidFill>
                <a:latin typeface="Calibri"/>
                <a:ea typeface="Calibri"/>
                <a:cs typeface="Calibri"/>
                <a:sym typeface="Calibri"/>
              </a:defRPr>
            </a:pPr>
            <a:r>
              <a:t>Explain your reasoning.</a:t>
            </a:r>
          </a:p>
          <a:p>
            <a:pPr marL="457200" indent="-533400">
              <a:buClr>
                <a:srgbClr val="C4E6DE"/>
              </a:buClr>
              <a:buSzPts val="4800"/>
              <a:defRPr b="1" sz="4800">
                <a:solidFill>
                  <a:srgbClr val="C4E6DE"/>
                </a:solidFill>
                <a:latin typeface="Calibri"/>
                <a:ea typeface="Calibri"/>
                <a:cs typeface="Calibri"/>
                <a:sym typeface="Calibri"/>
              </a:defRPr>
            </a:pPr>
            <a:r>
              <a:t>Balance directions, with letting the dev decide. </a:t>
            </a:r>
          </a:p>
          <a:p>
            <a:pPr marL="457200" indent="-533400">
              <a:buClr>
                <a:srgbClr val="C4E6DE"/>
              </a:buClr>
              <a:buSzPts val="4800"/>
              <a:defRPr b="1" sz="4800">
                <a:solidFill>
                  <a:srgbClr val="C4E6DE"/>
                </a:solidFill>
                <a:latin typeface="Calibri"/>
                <a:ea typeface="Calibri"/>
                <a:cs typeface="Calibri"/>
                <a:sym typeface="Calibri"/>
              </a:defRPr>
            </a:pPr>
            <a:r>
              <a:t>Explanation should be explained by code or comments.</a:t>
            </a:r>
          </a:p>
        </p:txBody>
      </p:sp>
      <p:grpSp>
        <p:nvGrpSpPr>
          <p:cNvPr id="308" name="Google Shape;384;g7d8f8ba04c_0_505"/>
          <p:cNvGrpSpPr/>
          <p:nvPr/>
        </p:nvGrpSpPr>
        <p:grpSpPr>
          <a:xfrm>
            <a:off x="761998" y="796452"/>
            <a:ext cx="14029185" cy="655922"/>
            <a:chOff x="0" y="0"/>
            <a:chExt cx="14029184" cy="655921"/>
          </a:xfrm>
        </p:grpSpPr>
        <p:sp>
          <p:nvSpPr>
            <p:cNvPr id="306" name="Google Shape;385;g7d8f8ba04c_0_505"/>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07" name="Google Shape;386;g7d8f8ba04c_0_505"/>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PR Comments</a:t>
              </a:r>
            </a:p>
          </p:txBody>
        </p:sp>
      </p:gr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Google Shape;392;g7d8f8ba04c_0_478"/>
          <p:cNvSpPr txBox="1"/>
          <p:nvPr>
            <p:ph type="title"/>
          </p:nvPr>
        </p:nvSpPr>
        <p:spPr>
          <a:xfrm>
            <a:off x="792474" y="2465469"/>
            <a:ext cx="11049001" cy="7246202"/>
          </a:xfrm>
          <a:prstGeom prst="rect">
            <a:avLst/>
          </a:prstGeom>
        </p:spPr>
        <p:txBody>
          <a:bodyPr/>
          <a:lstStyle/>
          <a:p>
            <a:pPr marL="457200" indent="-533400">
              <a:buClr>
                <a:srgbClr val="C4E6DE"/>
              </a:buClr>
              <a:buSzPts val="4800"/>
              <a:buAutoNum type="arabicPeriod" startAt="1"/>
              <a:defRPr b="1" sz="4800">
                <a:solidFill>
                  <a:srgbClr val="C4E6DE"/>
                </a:solidFill>
                <a:latin typeface="Calibri"/>
                <a:ea typeface="Calibri"/>
                <a:cs typeface="Calibri"/>
                <a:sym typeface="Calibri"/>
              </a:defRPr>
            </a:pPr>
            <a:r>
              <a:t>Be Kind</a:t>
            </a:r>
          </a:p>
          <a:p>
            <a:pPr marL="457200" indent="-533400">
              <a:buClr>
                <a:srgbClr val="96D5C7"/>
              </a:buClr>
              <a:buSzPts val="4800"/>
              <a:defRPr b="1" sz="4800">
                <a:solidFill>
                  <a:srgbClr val="96D5C7"/>
                </a:solidFill>
                <a:latin typeface="Calibri"/>
                <a:ea typeface="Calibri"/>
                <a:cs typeface="Calibri"/>
                <a:sym typeface="Calibri"/>
              </a:defRPr>
            </a:pPr>
            <a:r>
              <a:t>Explain your reasoning.</a:t>
            </a:r>
          </a:p>
          <a:p>
            <a:pPr marL="457200" indent="-533400">
              <a:buClr>
                <a:srgbClr val="C4E6DE"/>
              </a:buClr>
              <a:buSzPts val="4800"/>
              <a:defRPr b="1" sz="4800">
                <a:solidFill>
                  <a:srgbClr val="C4E6DE"/>
                </a:solidFill>
                <a:latin typeface="Calibri"/>
                <a:ea typeface="Calibri"/>
                <a:cs typeface="Calibri"/>
                <a:sym typeface="Calibri"/>
              </a:defRPr>
            </a:pPr>
            <a:r>
              <a:t>Balance directions, with letting the dev decide. </a:t>
            </a:r>
          </a:p>
          <a:p>
            <a:pPr marL="457200" indent="-533400">
              <a:buClr>
                <a:srgbClr val="C4E6DE"/>
              </a:buClr>
              <a:buSzPts val="4800"/>
              <a:defRPr b="1" sz="4800">
                <a:solidFill>
                  <a:srgbClr val="C4E6DE"/>
                </a:solidFill>
                <a:latin typeface="Calibri"/>
                <a:ea typeface="Calibri"/>
                <a:cs typeface="Calibri"/>
                <a:sym typeface="Calibri"/>
              </a:defRPr>
            </a:pPr>
            <a:r>
              <a:t>Explanation should be explained by code or comments.</a:t>
            </a:r>
          </a:p>
        </p:txBody>
      </p:sp>
      <p:grpSp>
        <p:nvGrpSpPr>
          <p:cNvPr id="315" name="Google Shape;393;g7d8f8ba04c_0_478"/>
          <p:cNvGrpSpPr/>
          <p:nvPr/>
        </p:nvGrpSpPr>
        <p:grpSpPr>
          <a:xfrm>
            <a:off x="761998" y="796452"/>
            <a:ext cx="14029185" cy="655922"/>
            <a:chOff x="0" y="0"/>
            <a:chExt cx="14029184" cy="655921"/>
          </a:xfrm>
        </p:grpSpPr>
        <p:sp>
          <p:nvSpPr>
            <p:cNvPr id="313" name="Google Shape;394;g7d8f8ba04c_0_478"/>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14" name="Google Shape;395;g7d8f8ba04c_0_478"/>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PR Comments</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Google Shape;72;g7d8f8ba04c_0_57"/>
          <p:cNvSpPr txBox="1"/>
          <p:nvPr>
            <p:ph type="title"/>
          </p:nvPr>
        </p:nvSpPr>
        <p:spPr>
          <a:xfrm>
            <a:off x="1918334" y="3759620"/>
            <a:ext cx="11708102" cy="2539201"/>
          </a:xfrm>
          <a:prstGeom prst="rect">
            <a:avLst/>
          </a:prstGeom>
        </p:spPr>
        <p:txBody>
          <a:bodyPr/>
          <a:lstStyle>
            <a:lvl1pPr algn="ctr">
              <a:defRPr>
                <a:solidFill>
                  <a:srgbClr val="7F7F7F"/>
                </a:solidFill>
                <a:latin typeface="Calibri"/>
                <a:ea typeface="Calibri"/>
                <a:cs typeface="Calibri"/>
                <a:sym typeface="Calibri"/>
              </a:defRPr>
            </a:lvl1pPr>
          </a:lstStyle>
          <a:p>
            <a:pPr/>
            <a:r>
              <a:t>For better code.</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Google Shape;401;g7d8f8ba04c_0_497"/>
          <p:cNvSpPr txBox="1"/>
          <p:nvPr>
            <p:ph type="title"/>
          </p:nvPr>
        </p:nvSpPr>
        <p:spPr>
          <a:xfrm>
            <a:off x="792474" y="2465469"/>
            <a:ext cx="11049001" cy="7246202"/>
          </a:xfrm>
          <a:prstGeom prst="rect">
            <a:avLst/>
          </a:prstGeom>
        </p:spPr>
        <p:txBody>
          <a:bodyPr/>
          <a:lstStyle/>
          <a:p>
            <a:pPr marL="457200" indent="-533400">
              <a:buClr>
                <a:srgbClr val="C4E6DE"/>
              </a:buClr>
              <a:buSzPts val="4800"/>
              <a:buAutoNum type="arabicPeriod" startAt="1"/>
              <a:defRPr b="1" sz="4800">
                <a:solidFill>
                  <a:srgbClr val="C4E6DE"/>
                </a:solidFill>
                <a:latin typeface="Calibri"/>
                <a:ea typeface="Calibri"/>
                <a:cs typeface="Calibri"/>
                <a:sym typeface="Calibri"/>
              </a:defRPr>
            </a:pPr>
            <a:r>
              <a:t>Be Kind</a:t>
            </a:r>
          </a:p>
          <a:p>
            <a:pPr marL="457200" indent="-533400">
              <a:buClr>
                <a:srgbClr val="C4E6DE"/>
              </a:buClr>
              <a:buSzPts val="4800"/>
              <a:defRPr b="1" sz="4800">
                <a:solidFill>
                  <a:srgbClr val="C4E6DE"/>
                </a:solidFill>
                <a:latin typeface="Calibri"/>
                <a:ea typeface="Calibri"/>
                <a:cs typeface="Calibri"/>
                <a:sym typeface="Calibri"/>
              </a:defRPr>
            </a:pPr>
            <a:r>
              <a:t>Explain your reasoning.</a:t>
            </a:r>
          </a:p>
          <a:p>
            <a:pPr marL="457200" indent="-533400">
              <a:buClr>
                <a:srgbClr val="96D5C7"/>
              </a:buClr>
              <a:buSzPts val="4800"/>
              <a:defRPr b="1" sz="4800">
                <a:solidFill>
                  <a:srgbClr val="96D5C7"/>
                </a:solidFill>
                <a:latin typeface="Calibri"/>
                <a:ea typeface="Calibri"/>
                <a:cs typeface="Calibri"/>
                <a:sym typeface="Calibri"/>
              </a:defRPr>
            </a:pPr>
            <a:r>
              <a:t>Balance directions, with letting the dev decide. </a:t>
            </a:r>
          </a:p>
          <a:p>
            <a:pPr marL="457200" indent="-533400">
              <a:buClr>
                <a:srgbClr val="C4E6DE"/>
              </a:buClr>
              <a:buSzPts val="4800"/>
              <a:defRPr b="1" sz="4800">
                <a:solidFill>
                  <a:srgbClr val="C4E6DE"/>
                </a:solidFill>
                <a:latin typeface="Calibri"/>
                <a:ea typeface="Calibri"/>
                <a:cs typeface="Calibri"/>
                <a:sym typeface="Calibri"/>
              </a:defRPr>
            </a:pPr>
            <a:r>
              <a:t>Explanation should be explained by code or comments.</a:t>
            </a:r>
          </a:p>
        </p:txBody>
      </p:sp>
      <p:grpSp>
        <p:nvGrpSpPr>
          <p:cNvPr id="322" name="Google Shape;402;g7d8f8ba04c_0_497"/>
          <p:cNvGrpSpPr/>
          <p:nvPr/>
        </p:nvGrpSpPr>
        <p:grpSpPr>
          <a:xfrm>
            <a:off x="761998" y="796452"/>
            <a:ext cx="14029185" cy="655922"/>
            <a:chOff x="0" y="0"/>
            <a:chExt cx="14029184" cy="655921"/>
          </a:xfrm>
        </p:grpSpPr>
        <p:sp>
          <p:nvSpPr>
            <p:cNvPr id="320" name="Google Shape;403;g7d8f8ba04c_0_497"/>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21" name="Google Shape;404;g7d8f8ba04c_0_497"/>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PR Comments</a:t>
              </a:r>
            </a:p>
          </p:txBody>
        </p:sp>
      </p:gr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Google Shape;410;g7d8f8ba04c_0_489"/>
          <p:cNvSpPr txBox="1"/>
          <p:nvPr>
            <p:ph type="title"/>
          </p:nvPr>
        </p:nvSpPr>
        <p:spPr>
          <a:xfrm>
            <a:off x="792474" y="2465469"/>
            <a:ext cx="11049001" cy="7246202"/>
          </a:xfrm>
          <a:prstGeom prst="rect">
            <a:avLst/>
          </a:prstGeom>
        </p:spPr>
        <p:txBody>
          <a:bodyPr/>
          <a:lstStyle/>
          <a:p>
            <a:pPr marL="457200" indent="-533400">
              <a:buClr>
                <a:srgbClr val="C4E6DE"/>
              </a:buClr>
              <a:buSzPts val="4800"/>
              <a:buAutoNum type="arabicPeriod" startAt="1"/>
              <a:defRPr b="1" sz="4800">
                <a:solidFill>
                  <a:srgbClr val="C4E6DE"/>
                </a:solidFill>
                <a:latin typeface="Calibri"/>
                <a:ea typeface="Calibri"/>
                <a:cs typeface="Calibri"/>
                <a:sym typeface="Calibri"/>
              </a:defRPr>
            </a:pPr>
            <a:r>
              <a:t>Be Kind</a:t>
            </a:r>
          </a:p>
          <a:p>
            <a:pPr marL="457200" indent="-533400">
              <a:buClr>
                <a:srgbClr val="C4E6DE"/>
              </a:buClr>
              <a:buSzPts val="4800"/>
              <a:defRPr b="1" sz="4800">
                <a:solidFill>
                  <a:srgbClr val="C4E6DE"/>
                </a:solidFill>
                <a:latin typeface="Calibri"/>
                <a:ea typeface="Calibri"/>
                <a:cs typeface="Calibri"/>
                <a:sym typeface="Calibri"/>
              </a:defRPr>
            </a:pPr>
            <a:r>
              <a:t>Explain your reasoning.</a:t>
            </a:r>
          </a:p>
          <a:p>
            <a:pPr marL="457200" indent="-533400">
              <a:buClr>
                <a:srgbClr val="C4E6DE"/>
              </a:buClr>
              <a:buSzPts val="4800"/>
              <a:defRPr b="1" sz="4800">
                <a:solidFill>
                  <a:srgbClr val="C4E6DE"/>
                </a:solidFill>
                <a:latin typeface="Calibri"/>
                <a:ea typeface="Calibri"/>
                <a:cs typeface="Calibri"/>
                <a:sym typeface="Calibri"/>
              </a:defRPr>
            </a:pPr>
            <a:r>
              <a:t>Balance directions, with letting the dev decide. </a:t>
            </a:r>
          </a:p>
          <a:p>
            <a:pPr marL="457200" indent="-533400">
              <a:buClr>
                <a:srgbClr val="96D5C7"/>
              </a:buClr>
              <a:buSzPts val="4800"/>
              <a:defRPr b="1" sz="4800">
                <a:solidFill>
                  <a:srgbClr val="96D5C7"/>
                </a:solidFill>
                <a:latin typeface="Calibri"/>
                <a:ea typeface="Calibri"/>
                <a:cs typeface="Calibri"/>
                <a:sym typeface="Calibri"/>
              </a:defRPr>
            </a:pPr>
            <a:r>
              <a:t>Explanation should be explained by code or comments.</a:t>
            </a:r>
          </a:p>
        </p:txBody>
      </p:sp>
      <p:grpSp>
        <p:nvGrpSpPr>
          <p:cNvPr id="329" name="Google Shape;411;g7d8f8ba04c_0_489"/>
          <p:cNvGrpSpPr/>
          <p:nvPr/>
        </p:nvGrpSpPr>
        <p:grpSpPr>
          <a:xfrm>
            <a:off x="761998" y="796452"/>
            <a:ext cx="14029185" cy="655922"/>
            <a:chOff x="0" y="0"/>
            <a:chExt cx="14029184" cy="655921"/>
          </a:xfrm>
        </p:grpSpPr>
        <p:sp>
          <p:nvSpPr>
            <p:cNvPr id="327" name="Google Shape;412;g7d8f8ba04c_0_489"/>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28" name="Google Shape;413;g7d8f8ba04c_0_489"/>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PR Comments</a:t>
              </a:r>
            </a:p>
          </p:txBody>
        </p:sp>
      </p:gr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Google Shape;418;g7d8f8ba04c_0_516"/>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334" name="Google Shape;419;g7d8f8ba04c_0_516"/>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It’s okay to push back.</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38" name="Google Shape;425;g7d8f8ba04c_0_522"/>
          <p:cNvSpPr txBox="1"/>
          <p:nvPr>
            <p:ph type="title"/>
          </p:nvPr>
        </p:nvSpPr>
        <p:spPr>
          <a:xfrm>
            <a:off x="1918349" y="1566602"/>
            <a:ext cx="11708101" cy="6279002"/>
          </a:xfrm>
          <a:prstGeom prst="rect">
            <a:avLst/>
          </a:prstGeom>
        </p:spPr>
        <p:txBody>
          <a:bodyPr/>
          <a:lstStyle/>
          <a:p>
            <a:pPr algn="ctr" defTabSz="859536">
              <a:defRPr sz="3102">
                <a:solidFill>
                  <a:srgbClr val="7F7F7F"/>
                </a:solidFill>
                <a:latin typeface="Calibri"/>
                <a:ea typeface="Calibri"/>
                <a:cs typeface="Calibri"/>
                <a:sym typeface="Calibri"/>
              </a:defRPr>
            </a:pPr>
            <a:r>
              <a:t>If you previously had fairly lax code reviews and you switch to having strict reviews, some developers will complain very loudly. Improving the speed of your code reviews usually causes these complaints to fade away.</a:t>
            </a:r>
          </a:p>
          <a:p>
            <a:pPr algn="ctr" defTabSz="859536">
              <a:defRPr sz="3102"/>
            </a:pPr>
            <a:endParaRPr>
              <a:solidFill>
                <a:srgbClr val="7F7F7F"/>
              </a:solidFill>
              <a:latin typeface="Calibri"/>
              <a:ea typeface="Calibri"/>
              <a:cs typeface="Calibri"/>
              <a:sym typeface="Calibri"/>
            </a:endParaRPr>
          </a:p>
          <a:p>
            <a:pPr algn="ctr" defTabSz="859536">
              <a:defRPr sz="3102">
                <a:solidFill>
                  <a:srgbClr val="7F7F7F"/>
                </a:solidFill>
                <a:latin typeface="Calibri"/>
                <a:ea typeface="Calibri"/>
                <a:cs typeface="Calibri"/>
                <a:sym typeface="Calibri"/>
              </a:defRPr>
            </a:pPr>
            <a:r>
              <a:t>Sometimes it can take months for these complaints to fade away, but eventually developers tend to see the value of strict code reviews as they see what great code they help generate. Sometimes the loudest protesters even become your strongest supporters once something happens that causes them to really see the value you’re adding by being strict.</a:t>
            </a:r>
          </a:p>
          <a:p>
            <a:pPr algn="ctr" defTabSz="859536">
              <a:defRPr sz="3102"/>
            </a:pPr>
            <a:endParaRPr>
              <a:solidFill>
                <a:srgbClr val="7F7F7F"/>
              </a:solidFill>
              <a:latin typeface="Calibri"/>
              <a:ea typeface="Calibri"/>
              <a:cs typeface="Calibri"/>
              <a:sym typeface="Calibri"/>
            </a:endParaRPr>
          </a:p>
        </p:txBody>
      </p:sp>
      <p:sp>
        <p:nvSpPr>
          <p:cNvPr id="339" name="Google Shape;426;g7d8f8ba04c_0_522"/>
          <p:cNvSpPr txBox="1"/>
          <p:nvPr/>
        </p:nvSpPr>
        <p:spPr>
          <a:xfrm>
            <a:off x="3931924" y="7845597"/>
            <a:ext cx="7680952" cy="33304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1800">
                <a:solidFill>
                  <a:srgbClr val="7F7F7F"/>
                </a:solidFill>
                <a:latin typeface="Calibri"/>
                <a:ea typeface="Calibri"/>
                <a:cs typeface="Calibri"/>
                <a:sym typeface="Calibri"/>
              </a:defRPr>
            </a:lvl1pPr>
          </a:lstStyle>
          <a:p>
            <a:pPr/>
            <a:r>
              <a:t>Google eng-practices</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Google Shape;431;g7d8f8ba04c_0_533"/>
          <p:cNvSpPr/>
          <p:nvPr/>
        </p:nvSpPr>
        <p:spPr>
          <a:xfrm>
            <a:off x="287243" y="304799"/>
            <a:ext cx="14959585" cy="9441182"/>
          </a:xfrm>
          <a:prstGeom prst="rect">
            <a:avLst/>
          </a:prstGeom>
          <a:solidFill>
            <a:srgbClr val="E2F2ED"/>
          </a:solidFill>
          <a:ln w="12700">
            <a:miter lim="400000"/>
          </a:ln>
        </p:spPr>
        <p:txBody>
          <a:bodyPr lIns="0" tIns="0" rIns="0" bIns="0"/>
          <a:lstStyle/>
          <a:p>
            <a:pPr>
              <a:defRPr sz="1500">
                <a:latin typeface="Calibri"/>
                <a:ea typeface="Calibri"/>
                <a:cs typeface="Calibri"/>
                <a:sym typeface="Calibri"/>
              </a:defRPr>
            </a:pPr>
          </a:p>
        </p:txBody>
      </p:sp>
      <p:sp>
        <p:nvSpPr>
          <p:cNvPr id="344" name="Google Shape;432;g7d8f8ba04c_0_533"/>
          <p:cNvSpPr txBox="1"/>
          <p:nvPr/>
        </p:nvSpPr>
        <p:spPr>
          <a:xfrm>
            <a:off x="762000" y="4632040"/>
            <a:ext cx="14478000" cy="8536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73400"/>
              </a:lnSpc>
              <a:defRPr sz="6700">
                <a:solidFill>
                  <a:srgbClr val="96D5C7"/>
                </a:solidFill>
                <a:latin typeface="Calibri"/>
                <a:ea typeface="Calibri"/>
                <a:cs typeface="Calibri"/>
                <a:sym typeface="Calibri"/>
              </a:defRPr>
            </a:lvl1pPr>
          </a:lstStyle>
          <a:p>
            <a:pPr/>
            <a:r>
              <a:t>Writing a good PR</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Google Shape;437;g7d8f8ba04c_0_538"/>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347" name="Google Shape;438;g7d8f8ba04c_0_538"/>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Write a good description. </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Google Shape;444;g7d8f8ba04c_0_544"/>
          <p:cNvSpPr txBox="1"/>
          <p:nvPr>
            <p:ph type="title"/>
          </p:nvPr>
        </p:nvSpPr>
        <p:spPr>
          <a:xfrm>
            <a:off x="792474" y="2465469"/>
            <a:ext cx="11049001" cy="7246202"/>
          </a:xfrm>
          <a:prstGeom prst="rect">
            <a:avLst/>
          </a:prstGeom>
        </p:spPr>
        <p:txBody>
          <a:bodyPr/>
          <a:lstStyle/>
          <a:p>
            <a:pPr marL="457200" indent="-533400">
              <a:buClr>
                <a:srgbClr val="96D5C7"/>
              </a:buClr>
              <a:buSzPts val="4800"/>
              <a:buAutoNum type="arabicPeriod" startAt="1"/>
              <a:defRPr b="1" sz="4800">
                <a:solidFill>
                  <a:srgbClr val="96D5C7"/>
                </a:solidFill>
                <a:latin typeface="Calibri"/>
                <a:ea typeface="Calibri"/>
                <a:cs typeface="Calibri"/>
                <a:sym typeface="Calibri"/>
              </a:defRPr>
            </a:pPr>
            <a:r>
              <a:t>Reviewed more quickly.</a:t>
            </a:r>
          </a:p>
          <a:p>
            <a:pPr marL="457200" indent="-533400">
              <a:buClr>
                <a:srgbClr val="96D5C7"/>
              </a:buClr>
              <a:buSzPts val="4800"/>
              <a:defRPr b="1" sz="4800">
                <a:solidFill>
                  <a:srgbClr val="96D5C7"/>
                </a:solidFill>
                <a:latin typeface="Calibri"/>
                <a:ea typeface="Calibri"/>
                <a:cs typeface="Calibri"/>
                <a:sym typeface="Calibri"/>
              </a:defRPr>
            </a:pPr>
            <a:r>
              <a:t>Reviewed more thoroughly.</a:t>
            </a:r>
          </a:p>
          <a:p>
            <a:pPr marL="457200" indent="-533400">
              <a:buClr>
                <a:srgbClr val="96D5C7"/>
              </a:buClr>
              <a:buSzPts val="4800"/>
              <a:defRPr b="1" sz="4800">
                <a:solidFill>
                  <a:srgbClr val="96D5C7"/>
                </a:solidFill>
                <a:latin typeface="Calibri"/>
                <a:ea typeface="Calibri"/>
                <a:cs typeface="Calibri"/>
                <a:sym typeface="Calibri"/>
              </a:defRPr>
            </a:pPr>
            <a:r>
              <a:t>Less likely to introduce bugs.</a:t>
            </a:r>
          </a:p>
          <a:p>
            <a:pPr marL="457200" indent="-533400">
              <a:buClr>
                <a:srgbClr val="96D5C7"/>
              </a:buClr>
              <a:buSzPts val="4800"/>
              <a:defRPr b="1" sz="4800">
                <a:solidFill>
                  <a:srgbClr val="96D5C7"/>
                </a:solidFill>
                <a:latin typeface="Calibri"/>
                <a:ea typeface="Calibri"/>
                <a:cs typeface="Calibri"/>
                <a:sym typeface="Calibri"/>
              </a:defRPr>
            </a:pPr>
            <a:r>
              <a:t>Less wasted work if they are rejected.</a:t>
            </a:r>
          </a:p>
          <a:p>
            <a:pPr marL="457200" indent="-533400">
              <a:buClr>
                <a:srgbClr val="96D5C7"/>
              </a:buClr>
              <a:buSzPts val="4800"/>
              <a:defRPr b="1" sz="4800">
                <a:solidFill>
                  <a:srgbClr val="96D5C7"/>
                </a:solidFill>
                <a:latin typeface="Calibri"/>
                <a:ea typeface="Calibri"/>
                <a:cs typeface="Calibri"/>
                <a:sym typeface="Calibri"/>
              </a:defRPr>
            </a:pPr>
            <a:r>
              <a:t>Easier to merge.</a:t>
            </a:r>
          </a:p>
          <a:p>
            <a:pPr marL="457200" indent="-533400">
              <a:buClr>
                <a:srgbClr val="96D5C7"/>
              </a:buClr>
              <a:buSzPts val="4800"/>
              <a:defRPr b="1" sz="4800">
                <a:solidFill>
                  <a:srgbClr val="96D5C7"/>
                </a:solidFill>
                <a:latin typeface="Calibri"/>
                <a:ea typeface="Calibri"/>
                <a:cs typeface="Calibri"/>
                <a:sym typeface="Calibri"/>
              </a:defRPr>
            </a:pPr>
            <a:r>
              <a:t>Easier to design well.</a:t>
            </a:r>
          </a:p>
          <a:p>
            <a:pPr marL="457200" indent="-533400">
              <a:buClr>
                <a:srgbClr val="96D5C7"/>
              </a:buClr>
              <a:buSzPts val="4800"/>
              <a:defRPr b="1" sz="4800">
                <a:solidFill>
                  <a:srgbClr val="96D5C7"/>
                </a:solidFill>
                <a:latin typeface="Calibri"/>
                <a:ea typeface="Calibri"/>
                <a:cs typeface="Calibri"/>
                <a:sym typeface="Calibri"/>
              </a:defRPr>
            </a:pPr>
            <a:r>
              <a:t>Less blocking on reviews.</a:t>
            </a:r>
          </a:p>
          <a:p>
            <a:pPr marL="457200" indent="-533400">
              <a:buClr>
                <a:srgbClr val="96D5C7"/>
              </a:buClr>
              <a:buSzPts val="4800"/>
              <a:defRPr b="1" sz="4800">
                <a:solidFill>
                  <a:srgbClr val="96D5C7"/>
                </a:solidFill>
                <a:latin typeface="Calibri"/>
                <a:ea typeface="Calibri"/>
                <a:cs typeface="Calibri"/>
                <a:sym typeface="Calibri"/>
              </a:defRPr>
            </a:pPr>
            <a:r>
              <a:t>Simpler to roll back.</a:t>
            </a:r>
          </a:p>
        </p:txBody>
      </p:sp>
      <p:grpSp>
        <p:nvGrpSpPr>
          <p:cNvPr id="354" name="Google Shape;445;g7d8f8ba04c_0_544"/>
          <p:cNvGrpSpPr/>
          <p:nvPr/>
        </p:nvGrpSpPr>
        <p:grpSpPr>
          <a:xfrm>
            <a:off x="761998" y="796452"/>
            <a:ext cx="14029185" cy="655922"/>
            <a:chOff x="0" y="0"/>
            <a:chExt cx="14029184" cy="655921"/>
          </a:xfrm>
        </p:grpSpPr>
        <p:sp>
          <p:nvSpPr>
            <p:cNvPr id="352" name="Google Shape;446;g7d8f8ba04c_0_544"/>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53" name="Google Shape;447;g7d8f8ba04c_0_544"/>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Keep it small</a:t>
              </a:r>
            </a:p>
          </p:txBody>
        </p:sp>
      </p:gr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Google Shape;452;g7d8f8ba04c_0_554"/>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359" name="Google Shape;453;g7d8f8ba04c_0_554"/>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Reviewers can reject a PR based on size alone.</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Google Shape;459;g7d8f8ba04c_0_559"/>
          <p:cNvSpPr txBox="1"/>
          <p:nvPr>
            <p:ph type="title"/>
          </p:nvPr>
        </p:nvSpPr>
        <p:spPr>
          <a:xfrm>
            <a:off x="792474" y="2465469"/>
            <a:ext cx="11049001" cy="7246202"/>
          </a:xfrm>
          <a:prstGeom prst="rect">
            <a:avLst/>
          </a:prstGeom>
        </p:spPr>
        <p:txBody>
          <a:bodyPr/>
          <a:lstStyle/>
          <a:p>
            <a:pPr marL="457200" indent="-533400">
              <a:buClr>
                <a:srgbClr val="96D5C7"/>
              </a:buClr>
              <a:buSzPts val="4800"/>
              <a:buAutoNum type="arabicPeriod" startAt="1"/>
              <a:defRPr b="1" sz="4800">
                <a:solidFill>
                  <a:srgbClr val="96D5C7"/>
                </a:solidFill>
                <a:latin typeface="Calibri"/>
                <a:ea typeface="Calibri"/>
                <a:cs typeface="Calibri"/>
                <a:sym typeface="Calibri"/>
              </a:defRPr>
            </a:pPr>
            <a:r>
              <a:t>Don’t Take it Personally</a:t>
            </a:r>
          </a:p>
          <a:p>
            <a:pPr marL="457200" indent="-533400">
              <a:buClr>
                <a:srgbClr val="96D5C7"/>
              </a:buClr>
              <a:buSzPts val="4800"/>
              <a:defRPr b="1" sz="4800">
                <a:solidFill>
                  <a:srgbClr val="96D5C7"/>
                </a:solidFill>
                <a:latin typeface="Calibri"/>
                <a:ea typeface="Calibri"/>
                <a:cs typeface="Calibri"/>
                <a:sym typeface="Calibri"/>
              </a:defRPr>
            </a:pPr>
            <a:r>
              <a:t>Fix the code</a:t>
            </a:r>
          </a:p>
          <a:p>
            <a:pPr marL="457200" indent="-533400">
              <a:buClr>
                <a:srgbClr val="96D5C7"/>
              </a:buClr>
              <a:buSzPts val="4800"/>
              <a:defRPr b="1" sz="4800">
                <a:solidFill>
                  <a:srgbClr val="96D5C7"/>
                </a:solidFill>
                <a:latin typeface="Calibri"/>
                <a:ea typeface="Calibri"/>
                <a:cs typeface="Calibri"/>
                <a:sym typeface="Calibri"/>
              </a:defRPr>
            </a:pPr>
            <a:r>
              <a:t>Think for yourself</a:t>
            </a:r>
          </a:p>
          <a:p>
            <a:pPr marL="457200" indent="-533400">
              <a:buClr>
                <a:srgbClr val="96D5C7"/>
              </a:buClr>
              <a:buSzPts val="4800"/>
              <a:defRPr b="1" sz="4800">
                <a:solidFill>
                  <a:srgbClr val="96D5C7"/>
                </a:solidFill>
                <a:latin typeface="Calibri"/>
                <a:ea typeface="Calibri"/>
                <a:cs typeface="Calibri"/>
                <a:sym typeface="Calibri"/>
              </a:defRPr>
            </a:pPr>
            <a:r>
              <a:t>Resolve any conflict</a:t>
            </a:r>
          </a:p>
        </p:txBody>
      </p:sp>
      <p:grpSp>
        <p:nvGrpSpPr>
          <p:cNvPr id="366" name="Google Shape;460;g7d8f8ba04c_0_559"/>
          <p:cNvGrpSpPr/>
          <p:nvPr/>
        </p:nvGrpSpPr>
        <p:grpSpPr>
          <a:xfrm>
            <a:off x="761998" y="796452"/>
            <a:ext cx="14029185" cy="655922"/>
            <a:chOff x="0" y="0"/>
            <a:chExt cx="14029184" cy="655921"/>
          </a:xfrm>
        </p:grpSpPr>
        <p:sp>
          <p:nvSpPr>
            <p:cNvPr id="364" name="Google Shape;461;g7d8f8ba04c_0_559"/>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65" name="Google Shape;462;g7d8f8ba04c_0_559"/>
            <p:cNvSpPr txBox="1"/>
            <p:nvPr/>
          </p:nvSpPr>
          <p:spPr>
            <a:xfrm>
              <a:off x="-1" y="-1"/>
              <a:ext cx="14020801" cy="500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Handling PR comments</a:t>
              </a:r>
            </a:p>
          </p:txBody>
        </p:sp>
      </p:gr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Google Shape;467;g7d8f8ba04c_0_570"/>
          <p:cNvSpPr/>
          <p:nvPr/>
        </p:nvSpPr>
        <p:spPr>
          <a:xfrm>
            <a:off x="0" y="0"/>
            <a:ext cx="15544800" cy="10058400"/>
          </a:xfrm>
          <a:prstGeom prst="rect">
            <a:avLst/>
          </a:prstGeom>
          <a:solidFill>
            <a:srgbClr val="96D3C6"/>
          </a:solidFill>
          <a:ln w="12700">
            <a:miter lim="400000"/>
          </a:ln>
        </p:spPr>
        <p:txBody>
          <a:bodyPr lIns="0" tIns="0" rIns="0" bIns="0"/>
          <a:lstStyle/>
          <a:p>
            <a:pPr>
              <a:defRPr sz="1800">
                <a:latin typeface="Calibri"/>
                <a:ea typeface="Calibri"/>
                <a:cs typeface="Calibri"/>
                <a:sym typeface="Calibri"/>
              </a:defRPr>
            </a:pPr>
          </a:p>
        </p:txBody>
      </p:sp>
      <p:sp>
        <p:nvSpPr>
          <p:cNvPr id="371" name="Google Shape;468;g7d8f8ba04c_0_570"/>
          <p:cNvSpPr txBox="1"/>
          <p:nvPr>
            <p:ph type="title"/>
          </p:nvPr>
        </p:nvSpPr>
        <p:spPr>
          <a:xfrm>
            <a:off x="762000" y="3809999"/>
            <a:ext cx="12877800" cy="2779802"/>
          </a:xfrm>
          <a:prstGeom prst="rect">
            <a:avLst/>
          </a:prstGeom>
        </p:spPr>
        <p:txBody>
          <a:bodyPr/>
          <a:lstStyle>
            <a:lvl1pPr marR="891538" indent="12700">
              <a:defRPr b="1" sz="5400">
                <a:solidFill>
                  <a:srgbClr val="FFFFFF"/>
                </a:solidFill>
                <a:latin typeface="Calibri"/>
                <a:ea typeface="Calibri"/>
                <a:cs typeface="Calibri"/>
                <a:sym typeface="Calibri"/>
              </a:defRPr>
            </a:lvl1pPr>
          </a:lstStyle>
          <a:p>
            <a:pPr/>
            <a:r>
              <a:t>This is not a review of you. It's a review of code.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6" name="Google Shape;78;g7d8f8ba04c_0_78" descr="Google Shape;78;g7d8f8ba04c_0_78"/>
          <p:cNvPicPr>
            <a:picLocks noChangeAspect="1"/>
          </p:cNvPicPr>
          <p:nvPr/>
        </p:nvPicPr>
        <p:blipFill>
          <a:blip r:embed="rId3">
            <a:extLst/>
          </a:blip>
          <a:stretch>
            <a:fillRect/>
          </a:stretch>
        </p:blipFill>
        <p:spPr>
          <a:xfrm>
            <a:off x="4369043" y="1118404"/>
            <a:ext cx="6806717" cy="78216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375" name="Google Shape;473;g7d8f8ba04c_0_147" descr="Google Shape;473;g7d8f8ba04c_0_147"/>
          <p:cNvPicPr>
            <a:picLocks noChangeAspect="1"/>
          </p:cNvPicPr>
          <p:nvPr/>
        </p:nvPicPr>
        <p:blipFill>
          <a:blip r:embed="rId2">
            <a:extLst/>
          </a:blip>
          <a:stretch>
            <a:fillRect/>
          </a:stretch>
        </p:blipFill>
        <p:spPr>
          <a:xfrm>
            <a:off x="356763" y="2062938"/>
            <a:ext cx="14831275" cy="5932526"/>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77" name="Google Shape;478;g7d8f8ba04c_0_580" descr="Google Shape;478;g7d8f8ba04c_0_580"/>
          <p:cNvPicPr>
            <a:picLocks noChangeAspect="1"/>
          </p:cNvPicPr>
          <p:nvPr/>
        </p:nvPicPr>
        <p:blipFill>
          <a:blip r:embed="rId2">
            <a:extLst/>
          </a:blip>
          <a:stretch>
            <a:fillRect/>
          </a:stretch>
        </p:blipFill>
        <p:spPr>
          <a:xfrm>
            <a:off x="6661974" y="2992213"/>
            <a:ext cx="8882820" cy="6424176"/>
          </a:xfrm>
          <a:prstGeom prst="rect">
            <a:avLst/>
          </a:prstGeom>
          <a:ln w="12700">
            <a:miter lim="400000"/>
          </a:ln>
        </p:spPr>
      </p:pic>
      <p:pic>
        <p:nvPicPr>
          <p:cNvPr id="378" name="Google Shape;479;g7d8f8ba04c_0_580" descr="Google Shape;479;g7d8f8ba04c_0_580"/>
          <p:cNvPicPr>
            <a:picLocks noChangeAspect="1"/>
          </p:cNvPicPr>
          <p:nvPr/>
        </p:nvPicPr>
        <p:blipFill>
          <a:blip r:embed="rId3">
            <a:extLst/>
          </a:blip>
          <a:stretch>
            <a:fillRect/>
          </a:stretch>
        </p:blipFill>
        <p:spPr>
          <a:xfrm>
            <a:off x="412099" y="388525"/>
            <a:ext cx="7642853" cy="5917601"/>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Google Shape;485;g7d8f8ba04c_0_589"/>
          <p:cNvSpPr txBox="1"/>
          <p:nvPr>
            <p:ph type="title"/>
          </p:nvPr>
        </p:nvSpPr>
        <p:spPr>
          <a:xfrm>
            <a:off x="792474" y="2465469"/>
            <a:ext cx="11049001" cy="7246202"/>
          </a:xfrm>
          <a:prstGeom prst="rect">
            <a:avLst/>
          </a:prstGeom>
        </p:spPr>
        <p:txBody>
          <a:bodyPr/>
          <a:lstStyle/>
          <a:p>
            <a:pPr marL="452627" indent="-414909" defTabSz="905255">
              <a:buClr>
                <a:srgbClr val="96D5C7"/>
              </a:buClr>
              <a:buSzPts val="2900"/>
              <a:buFont typeface="Calibri"/>
              <a:buChar char="●"/>
              <a:defRPr b="1" sz="2970">
                <a:solidFill>
                  <a:srgbClr val="C4E6DE"/>
                </a:solidFill>
                <a:latin typeface="Calibri"/>
                <a:ea typeface="Calibri"/>
                <a:cs typeface="Calibri"/>
                <a:sym typeface="Calibri"/>
              </a:defRPr>
            </a:pPr>
            <a:r>
              <a:t>http://geek-and-poke.com/geekandpoke/2009/11/25/every-line-is-a-child-of-mine.html</a:t>
            </a:r>
          </a:p>
          <a:p>
            <a:pPr marL="452627" indent="-414909" defTabSz="905255">
              <a:buClr>
                <a:srgbClr val="C4E6DE"/>
              </a:buClr>
              <a:buSzPts val="2900"/>
              <a:buFont typeface="Calibri"/>
              <a:defRPr b="1" sz="2970">
                <a:solidFill>
                  <a:srgbClr val="C4E6DE"/>
                </a:solidFill>
                <a:latin typeface="Calibri"/>
                <a:ea typeface="Calibri"/>
                <a:cs typeface="Calibri"/>
                <a:sym typeface="Calibri"/>
              </a:defRPr>
            </a:pPr>
            <a:r>
              <a:t>http://geek-and-poke.com/geekandpoke/2012/1/28/simply-explained.html </a:t>
            </a:r>
          </a:p>
          <a:p>
            <a:pPr marL="452627" indent="-414909" defTabSz="905255">
              <a:buClr>
                <a:srgbClr val="C4E6DE"/>
              </a:buClr>
              <a:buSzPts val="2900"/>
              <a:buFont typeface="Calibri"/>
              <a:defRPr b="1" sz="2970">
                <a:solidFill>
                  <a:srgbClr val="C4E6DE"/>
                </a:solidFill>
                <a:latin typeface="Calibri"/>
                <a:ea typeface="Calibri"/>
                <a:cs typeface="Calibri"/>
                <a:sym typeface="Calibri"/>
              </a:defRPr>
            </a:pPr>
            <a:r>
              <a:t>https://www.monkeyuser.com/2019/code-review/</a:t>
            </a:r>
          </a:p>
          <a:p>
            <a:pPr marL="452627" indent="-414909" defTabSz="905255">
              <a:buClr>
                <a:srgbClr val="C4E6DE"/>
              </a:buClr>
              <a:buSzPts val="2900"/>
              <a:buFont typeface="Calibri"/>
              <a:defRPr b="1" sz="2970">
                <a:solidFill>
                  <a:srgbClr val="C4E6DE"/>
                </a:solidFill>
                <a:latin typeface="Calibri"/>
                <a:ea typeface="Calibri"/>
                <a:cs typeface="Calibri"/>
                <a:sym typeface="Calibri"/>
              </a:defRPr>
            </a:pPr>
            <a:r>
              <a:t>https://www.gocomics.com/looseparts</a:t>
            </a:r>
          </a:p>
          <a:p>
            <a:pPr marL="452627" indent="-414909" defTabSz="905255">
              <a:buClr>
                <a:srgbClr val="C4E6DE"/>
              </a:buClr>
              <a:buSzPts val="2900"/>
              <a:buFont typeface="Calibri"/>
              <a:defRPr b="1" sz="2970">
                <a:solidFill>
                  <a:srgbClr val="C4E6DE"/>
                </a:solidFill>
                <a:latin typeface="Calibri"/>
                <a:ea typeface="Calibri"/>
                <a:cs typeface="Calibri"/>
                <a:sym typeface="Calibri"/>
              </a:defRPr>
            </a:pPr>
            <a:r>
              <a:t>http://explosm.net</a:t>
            </a:r>
          </a:p>
          <a:p>
            <a:pPr marL="452627" indent="-414909" defTabSz="905255">
              <a:buClr>
                <a:srgbClr val="C4E6DE"/>
              </a:buClr>
              <a:buSzPts val="2900"/>
              <a:buFont typeface="Calibri"/>
              <a:defRPr b="1" sz="2970">
                <a:solidFill>
                  <a:srgbClr val="C4E6DE"/>
                </a:solidFill>
                <a:latin typeface="Calibri"/>
                <a:ea typeface="Calibri"/>
                <a:cs typeface="Calibri"/>
                <a:sym typeface="Calibri"/>
              </a:defRPr>
            </a:pPr>
            <a:r>
              <a:t>http://geek-and-poke.com/geekandpoke/2010/11/1/how-to-make-a-good-code-review.html</a:t>
            </a:r>
          </a:p>
          <a:p>
            <a:pPr marL="452627" indent="-414909" defTabSz="905255">
              <a:buClr>
                <a:srgbClr val="C4E6DE"/>
              </a:buClr>
              <a:buSzPts val="2900"/>
              <a:buFont typeface="Calibri"/>
              <a:defRPr b="1" sz="2970">
                <a:solidFill>
                  <a:srgbClr val="C4E6DE"/>
                </a:solidFill>
                <a:latin typeface="Calibri"/>
                <a:ea typeface="Calibri"/>
                <a:cs typeface="Calibri"/>
                <a:sym typeface="Calibri"/>
              </a:defRPr>
            </a:pPr>
            <a:r>
              <a:t>https://pcweenies.com/comic/oreville-and-bugs/</a:t>
            </a:r>
          </a:p>
          <a:p>
            <a:pPr marL="452627" indent="-414909" defTabSz="905255">
              <a:buClr>
                <a:srgbClr val="C4E6DE"/>
              </a:buClr>
              <a:buSzPts val="2900"/>
              <a:buFont typeface="Calibri"/>
              <a:defRPr b="1" sz="2970">
                <a:solidFill>
                  <a:srgbClr val="C4E6DE"/>
                </a:solidFill>
                <a:latin typeface="Calibri"/>
                <a:ea typeface="Calibri"/>
                <a:cs typeface="Calibri"/>
                <a:sym typeface="Calibri"/>
              </a:defRPr>
            </a:pPr>
            <a:r>
              <a:t>https://google.github.io/eng-practices/ </a:t>
            </a:r>
          </a:p>
          <a:p>
            <a:pPr defTabSz="905255">
              <a:defRPr sz="3267"/>
            </a:pPr>
            <a:endParaRPr b="1" sz="2970">
              <a:solidFill>
                <a:srgbClr val="C4E6DE"/>
              </a:solidFill>
              <a:latin typeface="Calibri"/>
              <a:ea typeface="Calibri"/>
              <a:cs typeface="Calibri"/>
              <a:sym typeface="Calibri"/>
            </a:endParaRPr>
          </a:p>
          <a:p>
            <a:pPr defTabSz="905255">
              <a:defRPr sz="3267"/>
            </a:pPr>
            <a:endParaRPr b="1" sz="2970">
              <a:solidFill>
                <a:srgbClr val="C4E6DE"/>
              </a:solidFill>
              <a:latin typeface="Calibri"/>
              <a:ea typeface="Calibri"/>
              <a:cs typeface="Calibri"/>
              <a:sym typeface="Calibri"/>
            </a:endParaRPr>
          </a:p>
          <a:p>
            <a:pPr defTabSz="905255">
              <a:defRPr sz="3267"/>
            </a:pPr>
            <a:endParaRPr b="1" sz="2970">
              <a:solidFill>
                <a:srgbClr val="C4E6DE"/>
              </a:solidFill>
              <a:latin typeface="Calibri"/>
              <a:ea typeface="Calibri"/>
              <a:cs typeface="Calibri"/>
              <a:sym typeface="Calibri"/>
            </a:endParaRPr>
          </a:p>
          <a:p>
            <a:pPr defTabSz="905255">
              <a:defRPr sz="3267"/>
            </a:pPr>
            <a:endParaRPr b="1" sz="2970">
              <a:solidFill>
                <a:srgbClr val="C4E6DE"/>
              </a:solidFill>
              <a:latin typeface="Calibri"/>
              <a:ea typeface="Calibri"/>
              <a:cs typeface="Calibri"/>
              <a:sym typeface="Calibri"/>
            </a:endParaRPr>
          </a:p>
        </p:txBody>
      </p:sp>
      <p:grpSp>
        <p:nvGrpSpPr>
          <p:cNvPr id="383" name="Google Shape;486;g7d8f8ba04c_0_589"/>
          <p:cNvGrpSpPr/>
          <p:nvPr/>
        </p:nvGrpSpPr>
        <p:grpSpPr>
          <a:xfrm>
            <a:off x="761998" y="796452"/>
            <a:ext cx="14029185" cy="820421"/>
            <a:chOff x="0" y="0"/>
            <a:chExt cx="14029184" cy="820420"/>
          </a:xfrm>
        </p:grpSpPr>
        <p:sp>
          <p:nvSpPr>
            <p:cNvPr id="381" name="Google Shape;487;g7d8f8ba04c_0_589"/>
            <p:cNvSpPr/>
            <p:nvPr/>
          </p:nvSpPr>
          <p:spPr>
            <a:xfrm>
              <a:off x="1" y="605629"/>
              <a:ext cx="14029184" cy="50293"/>
            </a:xfrm>
            <a:prstGeom prst="rect">
              <a:avLst/>
            </a:prstGeom>
            <a:solidFill>
              <a:srgbClr val="96D3C6"/>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82" name="Google Shape;488;g7d8f8ba04c_0_589"/>
            <p:cNvSpPr txBox="1"/>
            <p:nvPr/>
          </p:nvSpPr>
          <p:spPr>
            <a:xfrm>
              <a:off x="0" y="0"/>
              <a:ext cx="14020800" cy="820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marR="668666" indent="9525">
                <a:lnSpc>
                  <a:spcPct val="102686"/>
                </a:lnSpc>
                <a:defRPr sz="3900">
                  <a:solidFill>
                    <a:srgbClr val="96D3C6"/>
                  </a:solidFill>
                  <a:latin typeface="Calibri"/>
                  <a:ea typeface="Calibri"/>
                  <a:cs typeface="Calibri"/>
                  <a:sym typeface="Calibri"/>
                </a:defRPr>
              </a:lvl1pPr>
            </a:lstStyle>
            <a:p>
              <a:pPr/>
              <a:r>
                <a:t>Sources</a:t>
              </a:r>
            </a:p>
          </p:txBody>
        </p:sp>
      </p:gr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Google Shape;493;p30"/>
          <p:cNvSpPr/>
          <p:nvPr/>
        </p:nvSpPr>
        <p:spPr>
          <a:xfrm>
            <a:off x="292605" y="308599"/>
            <a:ext cx="14959585" cy="9441182"/>
          </a:xfrm>
          <a:prstGeom prst="rect">
            <a:avLst/>
          </a:prstGeom>
          <a:solidFill>
            <a:srgbClr val="E2F2ED"/>
          </a:solidFill>
          <a:ln w="12700">
            <a:miter lim="400000"/>
          </a:ln>
        </p:spPr>
        <p:txBody>
          <a:bodyPr lIns="0" tIns="0" rIns="0" bIns="0"/>
          <a:lstStyle/>
          <a:p>
            <a:pPr>
              <a:defRPr sz="1500">
                <a:latin typeface="Calibri"/>
                <a:ea typeface="Calibri"/>
                <a:cs typeface="Calibri"/>
                <a:sym typeface="Calibri"/>
              </a:defRPr>
            </a:pPr>
          </a:p>
        </p:txBody>
      </p:sp>
      <p:sp>
        <p:nvSpPr>
          <p:cNvPr id="386" name="Google Shape;494;p30"/>
          <p:cNvSpPr txBox="1"/>
          <p:nvPr/>
        </p:nvSpPr>
        <p:spPr>
          <a:xfrm>
            <a:off x="766481" y="5029199"/>
            <a:ext cx="3876601" cy="8536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73400"/>
              </a:lnSpc>
              <a:defRPr sz="6700">
                <a:solidFill>
                  <a:srgbClr val="96D5C7"/>
                </a:solidFill>
                <a:latin typeface="Calibri"/>
                <a:ea typeface="Calibri"/>
                <a:cs typeface="Calibri"/>
                <a:sym typeface="Calibri"/>
              </a:defRPr>
            </a:lvl1pPr>
          </a:lstStyle>
          <a:p>
            <a:pPr/>
            <a:r>
              <a:t>Thank You</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Google Shape;84;g7d8f8ba04c_0_71"/>
          <p:cNvSpPr txBox="1"/>
          <p:nvPr>
            <p:ph type="title"/>
          </p:nvPr>
        </p:nvSpPr>
        <p:spPr>
          <a:xfrm>
            <a:off x="1918334" y="4312270"/>
            <a:ext cx="11708102" cy="2539201"/>
          </a:xfrm>
          <a:prstGeom prst="rect">
            <a:avLst/>
          </a:prstGeom>
        </p:spPr>
        <p:txBody>
          <a:bodyPr/>
          <a:lstStyle>
            <a:lvl1pPr algn="ctr">
              <a:defRPr>
                <a:solidFill>
                  <a:srgbClr val="7F7F7F"/>
                </a:solidFill>
                <a:latin typeface="Calibri"/>
                <a:ea typeface="Calibri"/>
                <a:cs typeface="Calibri"/>
                <a:sym typeface="Calibri"/>
              </a:defRPr>
            </a:lvl1pPr>
          </a:lstStyle>
          <a:p>
            <a:pPr/>
            <a:r>
              <a:t>For better devs.</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90"/>
                                        </p:tgtEl>
                                        <p:attrNameLst>
                                          <p:attrName>style.visibility</p:attrName>
                                        </p:attrNameLst>
                                      </p:cBhvr>
                                      <p:to>
                                        <p:strVal val="visible"/>
                                      </p:to>
                                    </p:set>
                                    <p:animEffect filter="fade" transition="in">
                                      <p:cBhvr>
                                        <p:cTn id="7"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Google Shape;90;g7d8f8ba04c_0_50"/>
          <p:cNvSpPr txBox="1"/>
          <p:nvPr>
            <p:ph type="title"/>
          </p:nvPr>
        </p:nvSpPr>
        <p:spPr>
          <a:xfrm>
            <a:off x="1918334" y="3759620"/>
            <a:ext cx="11708102" cy="2539201"/>
          </a:xfrm>
          <a:prstGeom prst="rect">
            <a:avLst/>
          </a:prstGeom>
        </p:spPr>
        <p:txBody>
          <a:bodyPr/>
          <a:lstStyle/>
          <a:p>
            <a:pPr algn="ctr">
              <a:defRPr>
                <a:solidFill>
                  <a:srgbClr val="7F7F7F"/>
                </a:solidFill>
                <a:latin typeface="Calibri"/>
                <a:ea typeface="Calibri"/>
                <a:cs typeface="Calibri"/>
                <a:sym typeface="Calibri"/>
              </a:defRPr>
            </a:pPr>
            <a:r>
              <a:t>Codebases degrade through</a:t>
            </a:r>
          </a:p>
          <a:p>
            <a:pPr algn="ctr">
              <a:defRPr>
                <a:solidFill>
                  <a:srgbClr val="7F7F7F"/>
                </a:solidFill>
                <a:latin typeface="Calibri"/>
                <a:ea typeface="Calibri"/>
                <a:cs typeface="Calibri"/>
                <a:sym typeface="Calibri"/>
              </a:defRPr>
            </a:pPr>
            <a:r>
              <a:t>small decreases in code health over time.</a:t>
            </a:r>
          </a:p>
        </p:txBody>
      </p:sp>
      <p:sp>
        <p:nvSpPr>
          <p:cNvPr id="95" name="Google Shape;91;g7d8f8ba04c_0_50"/>
          <p:cNvSpPr txBox="1"/>
          <p:nvPr/>
        </p:nvSpPr>
        <p:spPr>
          <a:xfrm>
            <a:off x="3931924" y="6629400"/>
            <a:ext cx="7680952" cy="62514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1800">
                <a:solidFill>
                  <a:srgbClr val="7F7F7F"/>
                </a:solidFill>
                <a:latin typeface="Calibri"/>
                <a:ea typeface="Calibri"/>
                <a:cs typeface="Calibri"/>
                <a:sym typeface="Calibri"/>
              </a:defRPr>
            </a:lvl1pPr>
          </a:lstStyle>
          <a:p>
            <a:pPr/>
            <a:r>
              <a:t>Google eng-practices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Google Shape;96;g7d8f8ba04c_0_101"/>
          <p:cNvSpPr/>
          <p:nvPr/>
        </p:nvSpPr>
        <p:spPr>
          <a:xfrm>
            <a:off x="287243" y="304799"/>
            <a:ext cx="14959585" cy="9441182"/>
          </a:xfrm>
          <a:prstGeom prst="rect">
            <a:avLst/>
          </a:prstGeom>
          <a:solidFill>
            <a:srgbClr val="E2F2ED"/>
          </a:solidFill>
          <a:ln w="12700">
            <a:miter lim="400000"/>
          </a:ln>
        </p:spPr>
        <p:txBody>
          <a:bodyPr lIns="0" tIns="0" rIns="0" bIns="0"/>
          <a:lstStyle/>
          <a:p>
            <a:pPr>
              <a:defRPr sz="1500">
                <a:latin typeface="Calibri"/>
                <a:ea typeface="Calibri"/>
                <a:cs typeface="Calibri"/>
                <a:sym typeface="Calibri"/>
              </a:defRPr>
            </a:pPr>
          </a:p>
        </p:txBody>
      </p:sp>
      <p:sp>
        <p:nvSpPr>
          <p:cNvPr id="98" name="Google Shape;97;g7d8f8ba04c_0_101"/>
          <p:cNvSpPr txBox="1"/>
          <p:nvPr/>
        </p:nvSpPr>
        <p:spPr>
          <a:xfrm>
            <a:off x="762000" y="4632040"/>
            <a:ext cx="14478000" cy="8536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lnSpc>
                <a:spcPct val="73400"/>
              </a:lnSpc>
              <a:defRPr sz="6700">
                <a:solidFill>
                  <a:srgbClr val="96D5C7"/>
                </a:solidFill>
                <a:latin typeface="Calibri"/>
                <a:ea typeface="Calibri"/>
                <a:cs typeface="Calibri"/>
                <a:sym typeface="Calibri"/>
              </a:defRPr>
            </a:lvl1pPr>
          </a:lstStyle>
          <a:p>
            <a:pPr/>
            <a:r>
              <a:t>Who should do them?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