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9" r:id="rId3"/>
    <p:sldId id="258" r:id="rId4"/>
    <p:sldId id="281" r:id="rId5"/>
    <p:sldId id="282" r:id="rId6"/>
    <p:sldId id="283" r:id="rId7"/>
    <p:sldId id="264" r:id="rId8"/>
    <p:sldId id="284" r:id="rId9"/>
    <p:sldId id="269" r:id="rId10"/>
    <p:sldId id="285" r:id="rId1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000"/>
    <a:srgbClr val="F0000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91" autoAdjust="0"/>
  </p:normalViewPr>
  <p:slideViewPr>
    <p:cSldViewPr>
      <p:cViewPr varScale="1">
        <p:scale>
          <a:sx n="97" d="100"/>
          <a:sy n="97" d="100"/>
        </p:scale>
        <p:origin x="90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7170F4F1-DF77-447F-AA9E-CF57BCFE9071}" type="datetimeFigureOut">
              <a:rPr lang="de-DE" smtClean="0"/>
              <a:t>10.09.2018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381034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170F4F1-DF77-447F-AA9E-CF57BCFE9071}" type="datetimeFigureOut">
              <a:rPr lang="de-DE" smtClean="0"/>
              <a:t>10.09.2018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358493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170F4F1-DF77-447F-AA9E-CF57BCFE9071}" type="datetimeFigureOut">
              <a:rPr lang="de-DE" smtClean="0"/>
              <a:t>10.09.2018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88081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170F4F1-DF77-447F-AA9E-CF57BCFE9071}" type="datetimeFigureOut">
              <a:rPr lang="de-DE" smtClean="0"/>
              <a:t>10.09.2018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327159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7170F4F1-DF77-447F-AA9E-CF57BCFE9071}" type="datetimeFigureOut">
              <a:rPr lang="de-DE" smtClean="0"/>
              <a:t>10.09.2018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5555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7170F4F1-DF77-447F-AA9E-CF57BCFE9071}" type="datetimeFigureOut">
              <a:rPr lang="de-DE" smtClean="0"/>
              <a:t>10.09.2018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348738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7170F4F1-DF77-447F-AA9E-CF57BCFE9071}" type="datetimeFigureOut">
              <a:rPr lang="de-DE" smtClean="0"/>
              <a:t>10.09.2018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2692728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7170F4F1-DF77-447F-AA9E-CF57BCFE9071}" type="datetimeFigureOut">
              <a:rPr lang="de-DE" smtClean="0"/>
              <a:t>10.09.2018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337010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170F4F1-DF77-447F-AA9E-CF57BCFE9071}" type="datetimeFigureOut">
              <a:rPr lang="de-DE" smtClean="0"/>
              <a:t>10.09.2018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357045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170F4F1-DF77-447F-AA9E-CF57BCFE9071}" type="datetimeFigureOut">
              <a:rPr lang="de-DE" smtClean="0"/>
              <a:t>10.09.2018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170049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170F4F1-DF77-447F-AA9E-CF57BCFE9071}" type="datetimeFigureOut">
              <a:rPr lang="de-DE" smtClean="0"/>
              <a:t>10.09.2018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78DF86D-68C9-462F-A5B1-E10D328DEE48}" type="slidenum">
              <a:rPr lang="de-DE" smtClean="0"/>
              <a:t>‹#›</a:t>
            </a:fld>
            <a:endParaRPr lang="de-DE"/>
          </a:p>
        </p:txBody>
      </p:sp>
    </p:spTree>
    <p:extLst>
      <p:ext uri="{BB962C8B-B14F-4D97-AF65-F5344CB8AC3E}">
        <p14:creationId xmlns:p14="http://schemas.microsoft.com/office/powerpoint/2010/main" val="277835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0F4F1-DF77-447F-AA9E-CF57BCFE9071}" type="datetimeFigureOut">
              <a:rPr lang="de-DE" smtClean="0"/>
              <a:t>10.09.2018</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DF86D-68C9-462F-A5B1-E10D328DEE48}" type="slidenum">
              <a:rPr lang="de-DE" smtClean="0"/>
              <a:t>‹#›</a:t>
            </a:fld>
            <a:endParaRPr lang="de-DE"/>
          </a:p>
        </p:txBody>
      </p:sp>
    </p:spTree>
    <p:extLst>
      <p:ext uri="{BB962C8B-B14F-4D97-AF65-F5344CB8AC3E}">
        <p14:creationId xmlns:p14="http://schemas.microsoft.com/office/powerpoint/2010/main" val="2774095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692696"/>
            <a:ext cx="8229600" cy="5433467"/>
          </a:xfrm>
        </p:spPr>
        <p:txBody>
          <a:bodyPr anchor="ctr">
            <a:noAutofit/>
          </a:bodyPr>
          <a:lstStyle/>
          <a:p>
            <a:pPr marL="0" indent="0" algn="ctr">
              <a:lnSpc>
                <a:spcPct val="170000"/>
              </a:lnSpc>
              <a:spcBef>
                <a:spcPts val="1800"/>
              </a:spcBef>
              <a:spcAft>
                <a:spcPts val="1800"/>
              </a:spcAft>
              <a:buNone/>
            </a:pPr>
            <a:r>
              <a:rPr lang="de-DE" sz="1800" dirty="0" smtClean="0">
                <a:latin typeface="Arial" panose="020B0604020202020204" pitchFamily="34" charset="0"/>
                <a:cs typeface="Arial" panose="020B0604020202020204" pitchFamily="34" charset="0"/>
              </a:rPr>
              <a:t>Dear participant,</a:t>
            </a:r>
          </a:p>
          <a:p>
            <a:pPr marL="0" indent="0" algn="ctr">
              <a:lnSpc>
                <a:spcPct val="170000"/>
              </a:lnSpc>
              <a:spcBef>
                <a:spcPts val="1800"/>
              </a:spcBef>
              <a:spcAft>
                <a:spcPts val="1800"/>
              </a:spcAft>
              <a:buNone/>
            </a:pPr>
            <a:r>
              <a:rPr lang="de-DE" sz="1800" dirty="0" smtClean="0">
                <a:latin typeface="Arial" panose="020B0604020202020204" pitchFamily="34" charset="0"/>
                <a:cs typeface="Arial" panose="020B0604020202020204" pitchFamily="34" charset="0"/>
              </a:rPr>
              <a:t>Thank you that you decided to take part in this experiment. In the following you will get some general instructions on the experiment.</a:t>
            </a:r>
          </a:p>
          <a:p>
            <a:pPr marL="0" indent="0" algn="ctr">
              <a:lnSpc>
                <a:spcPct val="170000"/>
              </a:lnSpc>
              <a:spcBef>
                <a:spcPts val="1800"/>
              </a:spcBef>
              <a:spcAft>
                <a:spcPts val="1800"/>
              </a:spcAft>
              <a:buNone/>
            </a:pPr>
            <a:r>
              <a:rPr lang="de-DE" sz="1800" dirty="0" smtClean="0">
                <a:latin typeface="Arial" panose="020B0604020202020204" pitchFamily="34" charset="0"/>
                <a:cs typeface="Arial" panose="020B0604020202020204" pitchFamily="34" charset="0"/>
              </a:rPr>
              <a:t>If you have questions regarding the experiment, please do not hesitate to contact the experimenter and ask him for help.</a:t>
            </a:r>
          </a:p>
          <a:p>
            <a:pPr marL="0" indent="0" algn="ctr">
              <a:lnSpc>
                <a:spcPct val="170000"/>
              </a:lnSpc>
              <a:spcBef>
                <a:spcPts val="1800"/>
              </a:spcBef>
              <a:spcAft>
                <a:spcPts val="1800"/>
              </a:spcAft>
              <a:buNone/>
            </a:pPr>
            <a:r>
              <a:rPr lang="de-DE" sz="1800" dirty="0" smtClean="0">
                <a:latin typeface="Arial" panose="020B0604020202020204" pitchFamily="34" charset="0"/>
                <a:cs typeface="Arial" panose="020B0604020202020204" pitchFamily="34" charset="0"/>
              </a:rPr>
              <a:t>To continue, please press the right arrow key.</a:t>
            </a:r>
            <a:endParaRPr lang="de-DE" sz="1800" dirty="0" smtClean="0">
              <a:latin typeface="Arial" panose="020B0604020202020204" pitchFamily="34" charset="0"/>
              <a:cs typeface="Arial" panose="020B0604020202020204" pitchFamily="34" charset="0"/>
            </a:endParaRPr>
          </a:p>
        </p:txBody>
      </p:sp>
      <p:sp>
        <p:nvSpPr>
          <p:cNvPr id="5" name="Right Arrow 4"/>
          <p:cNvSpPr/>
          <p:nvPr/>
        </p:nvSpPr>
        <p:spPr>
          <a:xfrm>
            <a:off x="7318648"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Next</a:t>
            </a:r>
            <a:endParaRPr lang="en-GB" dirty="0"/>
          </a:p>
        </p:txBody>
      </p:sp>
    </p:spTree>
    <p:extLst>
      <p:ext uri="{BB962C8B-B14F-4D97-AF65-F5344CB8AC3E}">
        <p14:creationId xmlns:p14="http://schemas.microsoft.com/office/powerpoint/2010/main" val="124691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692696"/>
            <a:ext cx="8229600" cy="5433467"/>
          </a:xfrm>
        </p:spPr>
        <p:txBody>
          <a:bodyPr anchor="ctr">
            <a:noAutofit/>
          </a:bodyPr>
          <a:lstStyle/>
          <a:p>
            <a:pPr marL="0" indent="0" algn="ctr">
              <a:lnSpc>
                <a:spcPct val="170000"/>
              </a:lnSpc>
              <a:spcBef>
                <a:spcPts val="1200"/>
              </a:spcBef>
              <a:spcAft>
                <a:spcPts val="1200"/>
              </a:spcAft>
              <a:buNone/>
            </a:pPr>
            <a:r>
              <a:rPr lang="de-DE" sz="2000" b="1" dirty="0" smtClean="0">
                <a:latin typeface="Arial" panose="020B0604020202020204" pitchFamily="34" charset="0"/>
                <a:cs typeface="Arial" panose="020B0604020202020204" pitchFamily="34" charset="0"/>
              </a:rPr>
              <a:t>Finished!</a:t>
            </a:r>
            <a:endParaRPr lang="de-DE" sz="2000" b="1" dirty="0" smtClean="0">
              <a:latin typeface="Arial" panose="020B0604020202020204" pitchFamily="34" charset="0"/>
              <a:cs typeface="Arial" panose="020B0604020202020204" pitchFamily="34" charset="0"/>
            </a:endParaRPr>
          </a:p>
          <a:p>
            <a:pPr marL="0" indent="0" algn="ctr">
              <a:lnSpc>
                <a:spcPct val="170000"/>
              </a:lnSpc>
              <a:spcBef>
                <a:spcPts val="1800"/>
              </a:spcBef>
              <a:spcAft>
                <a:spcPts val="1800"/>
              </a:spcAft>
              <a:buNone/>
            </a:pPr>
            <a:r>
              <a:rPr lang="de-DE" sz="1600" dirty="0" smtClean="0">
                <a:latin typeface="Arial" panose="020B0604020202020204" pitchFamily="34" charset="0"/>
                <a:cs typeface="Arial" panose="020B0604020202020204" pitchFamily="34" charset="0"/>
              </a:rPr>
              <a:t>You made it. The experiment is now finished.</a:t>
            </a:r>
          </a:p>
          <a:p>
            <a:pPr marL="0" indent="0" algn="ctr">
              <a:lnSpc>
                <a:spcPct val="170000"/>
              </a:lnSpc>
              <a:spcBef>
                <a:spcPts val="1800"/>
              </a:spcBef>
              <a:spcAft>
                <a:spcPts val="1800"/>
              </a:spcAft>
              <a:buNone/>
            </a:pPr>
            <a:r>
              <a:rPr lang="de-DE" sz="1600" dirty="0" smtClean="0">
                <a:latin typeface="Arial" panose="020B0604020202020204" pitchFamily="34" charset="0"/>
                <a:cs typeface="Arial" panose="020B0604020202020204" pitchFamily="34" charset="0"/>
              </a:rPr>
              <a:t>Please contact the experimentor and shut down the experiment by pressing any key on the keyboard.</a:t>
            </a:r>
            <a:endParaRPr lang="de-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80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692696"/>
            <a:ext cx="8229600" cy="5433467"/>
          </a:xfrm>
        </p:spPr>
        <p:txBody>
          <a:bodyPr anchor="ctr">
            <a:noAutofit/>
          </a:bodyPr>
          <a:lstStyle/>
          <a:p>
            <a:pPr marL="0" indent="0" algn="ctr">
              <a:lnSpc>
                <a:spcPts val="2100"/>
              </a:lnSpc>
              <a:spcBef>
                <a:spcPts val="600"/>
              </a:spcBef>
              <a:buNone/>
            </a:pPr>
            <a:r>
              <a:rPr lang="de-DE" sz="2400" b="1" dirty="0" smtClean="0">
                <a:latin typeface="Arial" panose="020B0604020202020204" pitchFamily="34" charset="0"/>
                <a:cs typeface="Arial" panose="020B0604020202020204" pitchFamily="34" charset="0"/>
              </a:rPr>
              <a:t>Example: Simon Task</a:t>
            </a:r>
            <a:endParaRPr lang="de-DE" sz="2400" b="1" dirty="0" smtClean="0">
              <a:latin typeface="Arial" panose="020B0604020202020204" pitchFamily="34" charset="0"/>
              <a:cs typeface="Arial" panose="020B0604020202020204" pitchFamily="34" charset="0"/>
            </a:endParaRPr>
          </a:p>
          <a:p>
            <a:pPr marL="0" indent="0" algn="ctr">
              <a:lnSpc>
                <a:spcPts val="2100"/>
              </a:lnSpc>
              <a:spcBef>
                <a:spcPts val="600"/>
              </a:spcBef>
              <a:buNone/>
            </a:pPr>
            <a:endParaRPr lang="de-DE" sz="2400" dirty="0">
              <a:latin typeface="Arial" panose="020B0604020202020204" pitchFamily="34" charset="0"/>
              <a:cs typeface="Arial" panose="020B0604020202020204" pitchFamily="34" charset="0"/>
            </a:endParaRPr>
          </a:p>
          <a:p>
            <a:pPr marL="0" indent="0" algn="ctr">
              <a:lnSpc>
                <a:spcPts val="2200"/>
              </a:lnSpc>
              <a:spcBef>
                <a:spcPts val="600"/>
              </a:spcBef>
              <a:buNone/>
            </a:pPr>
            <a:r>
              <a:rPr lang="de-DE" sz="1600" dirty="0" smtClean="0">
                <a:latin typeface="Arial" panose="020B0604020202020204" pitchFamily="34" charset="0"/>
                <a:cs typeface="Arial" panose="020B0604020202020204" pitchFamily="34" charset="0"/>
              </a:rPr>
              <a:t>Within this simple example experiment you are asked to respond as fast and accuractely as possible to a letter that appears on the screen.</a:t>
            </a:r>
          </a:p>
          <a:p>
            <a:pPr marL="0" indent="0" algn="ctr">
              <a:lnSpc>
                <a:spcPts val="2200"/>
              </a:lnSpc>
              <a:spcBef>
                <a:spcPts val="600"/>
              </a:spcBef>
              <a:buNone/>
            </a:pPr>
            <a:r>
              <a:rPr lang="de-DE" sz="1600" dirty="0" smtClean="0">
                <a:latin typeface="Arial" panose="020B0604020202020204" pitchFamily="34" charset="0"/>
                <a:cs typeface="Arial" panose="020B0604020202020204" pitchFamily="34" charset="0"/>
              </a:rPr>
              <a:t>The letter can appear on the right or on the left side of the screen. Before each letter you will see a fixation cross in the middle of the screen and a short cue pointing toward the right or left. In some trials, the cue will accuractely point towards the side of the screen the letter will appear on, and in some trials the cue will inaccuractely point towards the side the letter will not appear on.</a:t>
            </a:r>
          </a:p>
          <a:p>
            <a:pPr marL="0" indent="0" algn="ctr">
              <a:lnSpc>
                <a:spcPts val="2200"/>
              </a:lnSpc>
              <a:spcBef>
                <a:spcPts val="600"/>
              </a:spcBef>
              <a:buNone/>
            </a:pPr>
            <a:r>
              <a:rPr lang="de-DE" sz="1600" dirty="0" smtClean="0">
                <a:latin typeface="Arial" panose="020B0604020202020204" pitchFamily="34" charset="0"/>
                <a:cs typeface="Arial" panose="020B0604020202020204" pitchFamily="34" charset="0"/>
              </a:rPr>
              <a:t>As soon as the letter appears you should react to is as quickly and accuractely as possible:</a:t>
            </a:r>
          </a:p>
          <a:p>
            <a:pPr marL="0" indent="0" algn="ctr">
              <a:lnSpc>
                <a:spcPts val="2200"/>
              </a:lnSpc>
              <a:spcBef>
                <a:spcPts val="600"/>
              </a:spcBef>
              <a:buNone/>
            </a:pPr>
            <a:r>
              <a:rPr lang="de-DE" sz="1600" dirty="0" smtClean="0">
                <a:latin typeface="Arial" panose="020B0604020202020204" pitchFamily="34" charset="0"/>
                <a:cs typeface="Arial" panose="020B0604020202020204" pitchFamily="34" charset="0"/>
              </a:rPr>
              <a:t>If the letter is an </a:t>
            </a:r>
            <a:r>
              <a:rPr lang="de-DE" sz="1600" b="1" dirty="0" smtClean="0">
                <a:latin typeface="Arial" panose="020B0604020202020204" pitchFamily="34" charset="0"/>
                <a:cs typeface="Arial" panose="020B0604020202020204" pitchFamily="34" charset="0"/>
              </a:rPr>
              <a:t>R</a:t>
            </a:r>
            <a:r>
              <a:rPr lang="de-DE" sz="1600" dirty="0" smtClean="0">
                <a:latin typeface="Arial" panose="020B0604020202020204" pitchFamily="34" charset="0"/>
                <a:cs typeface="Arial" panose="020B0604020202020204" pitchFamily="34" charset="0"/>
              </a:rPr>
              <a:t> you should press </a:t>
            </a:r>
            <a:r>
              <a:rPr lang="de-DE" sz="1600" b="1" dirty="0" smtClean="0">
                <a:latin typeface="Arial" panose="020B0604020202020204" pitchFamily="34" charset="0"/>
                <a:cs typeface="Arial" panose="020B0604020202020204" pitchFamily="34" charset="0"/>
              </a:rPr>
              <a:t>the right key „l“</a:t>
            </a:r>
            <a:r>
              <a:rPr lang="de-DE" sz="1600" dirty="0" smtClean="0">
                <a:latin typeface="Arial" panose="020B0604020202020204" pitchFamily="34" charset="0"/>
                <a:cs typeface="Arial" panose="020B0604020202020204" pitchFamily="34" charset="0"/>
              </a:rPr>
              <a:t>,</a:t>
            </a:r>
          </a:p>
          <a:p>
            <a:pPr marL="0" indent="0" algn="ctr">
              <a:lnSpc>
                <a:spcPts val="2200"/>
              </a:lnSpc>
              <a:spcBef>
                <a:spcPts val="600"/>
              </a:spcBef>
              <a:buNone/>
            </a:pPr>
            <a:r>
              <a:rPr lang="de-DE" sz="1600" dirty="0">
                <a:latin typeface="Arial" panose="020B0604020202020204" pitchFamily="34" charset="0"/>
                <a:cs typeface="Arial" panose="020B0604020202020204" pitchFamily="34" charset="0"/>
              </a:rPr>
              <a:t>a</a:t>
            </a:r>
            <a:r>
              <a:rPr lang="de-DE" sz="1600" dirty="0" smtClean="0">
                <a:latin typeface="Arial" panose="020B0604020202020204" pitchFamily="34" charset="0"/>
                <a:cs typeface="Arial" panose="020B0604020202020204" pitchFamily="34" charset="0"/>
              </a:rPr>
              <a:t>nd if the letter is an </a:t>
            </a:r>
            <a:r>
              <a:rPr lang="de-DE" sz="1600" b="1" dirty="0" smtClean="0">
                <a:latin typeface="Arial" panose="020B0604020202020204" pitchFamily="34" charset="0"/>
                <a:cs typeface="Arial" panose="020B0604020202020204" pitchFamily="34" charset="0"/>
              </a:rPr>
              <a:t>L</a:t>
            </a:r>
            <a:r>
              <a:rPr lang="de-DE" sz="1600" dirty="0" smtClean="0">
                <a:latin typeface="Arial" panose="020B0604020202020204" pitchFamily="34" charset="0"/>
                <a:cs typeface="Arial" panose="020B0604020202020204" pitchFamily="34" charset="0"/>
              </a:rPr>
              <a:t>, you should press </a:t>
            </a:r>
            <a:r>
              <a:rPr lang="de-DE" sz="1600" b="1" dirty="0" smtClean="0">
                <a:latin typeface="Arial" panose="020B0604020202020204" pitchFamily="34" charset="0"/>
                <a:cs typeface="Arial" panose="020B0604020202020204" pitchFamily="34" charset="0"/>
              </a:rPr>
              <a:t>the left key „d“</a:t>
            </a:r>
            <a:r>
              <a:rPr lang="de-DE" sz="1600" dirty="0" smtClean="0">
                <a:latin typeface="Arial" panose="020B0604020202020204" pitchFamily="34" charset="0"/>
                <a:cs typeface="Arial" panose="020B0604020202020204" pitchFamily="34" charset="0"/>
              </a:rPr>
              <a:t>.</a:t>
            </a:r>
          </a:p>
          <a:p>
            <a:pPr marL="0" indent="0" algn="ctr">
              <a:lnSpc>
                <a:spcPts val="2200"/>
              </a:lnSpc>
              <a:spcBef>
                <a:spcPts val="600"/>
              </a:spcBef>
              <a:buNone/>
            </a:pPr>
            <a:endParaRPr lang="de-DE" sz="1600" dirty="0" smtClean="0">
              <a:latin typeface="Arial" panose="020B0604020202020204" pitchFamily="34" charset="0"/>
              <a:cs typeface="Arial" panose="020B0604020202020204" pitchFamily="34" charset="0"/>
            </a:endParaRPr>
          </a:p>
          <a:p>
            <a:pPr marL="0" indent="0" algn="ctr">
              <a:lnSpc>
                <a:spcPts val="2200"/>
              </a:lnSpc>
              <a:spcBef>
                <a:spcPts val="600"/>
              </a:spcBef>
              <a:buNone/>
            </a:pPr>
            <a:r>
              <a:rPr lang="de-DE" sz="1600" dirty="0" smtClean="0">
                <a:latin typeface="Arial" panose="020B0604020202020204" pitchFamily="34" charset="0"/>
                <a:cs typeface="Arial" panose="020B0604020202020204" pitchFamily="34" charset="0"/>
              </a:rPr>
              <a:t>To continue with the next instruction slide press the right arrow key, </a:t>
            </a:r>
          </a:p>
          <a:p>
            <a:pPr marL="0" indent="0" algn="ctr">
              <a:lnSpc>
                <a:spcPts val="2200"/>
              </a:lnSpc>
              <a:spcBef>
                <a:spcPts val="600"/>
              </a:spcBef>
              <a:buNone/>
            </a:pPr>
            <a:r>
              <a:rPr lang="de-DE" sz="1600" dirty="0" smtClean="0">
                <a:latin typeface="Arial" panose="020B0604020202020204" pitchFamily="34" charset="0"/>
                <a:cs typeface="Arial" panose="020B0604020202020204" pitchFamily="34" charset="0"/>
              </a:rPr>
              <a:t>to go to the previous instruction slide press the left arrow key.</a:t>
            </a:r>
            <a:endParaRPr lang="de-DE" sz="1600" dirty="0" smtClean="0">
              <a:latin typeface="Arial" panose="020B0604020202020204" pitchFamily="34" charset="0"/>
              <a:cs typeface="Arial" panose="020B0604020202020204" pitchFamily="34" charset="0"/>
            </a:endParaRPr>
          </a:p>
        </p:txBody>
      </p:sp>
      <p:sp>
        <p:nvSpPr>
          <p:cNvPr id="2" name="Right Arrow 1"/>
          <p:cNvSpPr/>
          <p:nvPr/>
        </p:nvSpPr>
        <p:spPr>
          <a:xfrm>
            <a:off x="7318648"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Next</a:t>
            </a:r>
            <a:endParaRPr lang="en-GB" dirty="0"/>
          </a:p>
        </p:txBody>
      </p:sp>
      <p:sp>
        <p:nvSpPr>
          <p:cNvPr id="4" name="Right Arrow 3"/>
          <p:cNvSpPr/>
          <p:nvPr/>
        </p:nvSpPr>
        <p:spPr>
          <a:xfrm flipH="1">
            <a:off x="454549"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Back</a:t>
            </a:r>
            <a:endParaRPr lang="en-GB" dirty="0"/>
          </a:p>
        </p:txBody>
      </p:sp>
    </p:spTree>
    <p:extLst>
      <p:ext uri="{BB962C8B-B14F-4D97-AF65-F5344CB8AC3E}">
        <p14:creationId xmlns:p14="http://schemas.microsoft.com/office/powerpoint/2010/main" val="420926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107504" y="3645024"/>
            <a:ext cx="8928992" cy="3118656"/>
          </a:xfrm>
        </p:spPr>
        <p:txBody>
          <a:bodyPr anchor="t">
            <a:noAutofit/>
          </a:bodyPr>
          <a:lstStyle/>
          <a:p>
            <a:pPr marL="0" indent="0" algn="ctr">
              <a:spcBef>
                <a:spcPts val="0"/>
              </a:spcBef>
              <a:spcAft>
                <a:spcPts val="1200"/>
              </a:spcAft>
              <a:buNone/>
            </a:pPr>
            <a:r>
              <a:rPr lang="de-DE" sz="1800" b="1" dirty="0" smtClean="0">
                <a:latin typeface="Arial" panose="020B0604020202020204" pitchFamily="34" charset="0"/>
                <a:cs typeface="Arial" panose="020B0604020202020204" pitchFamily="34" charset="0"/>
              </a:rPr>
              <a:t>Procedure of a single trial</a:t>
            </a:r>
          </a:p>
          <a:p>
            <a:pPr algn="ctr">
              <a:spcBef>
                <a:spcPts val="0"/>
              </a:spcBef>
              <a:spcAft>
                <a:spcPts val="1200"/>
              </a:spcAft>
              <a:buAutoNum type="arabicPeriod"/>
            </a:pPr>
            <a:r>
              <a:rPr lang="de-DE" sz="1800" b="1" dirty="0" smtClean="0">
                <a:latin typeface="Arial" panose="020B0604020202020204" pitchFamily="34" charset="0"/>
                <a:cs typeface="Arial" panose="020B0604020202020204" pitchFamily="34" charset="0"/>
              </a:rPr>
              <a:t>Fixation Cross</a:t>
            </a:r>
          </a:p>
          <a:p>
            <a:pPr algn="ctr">
              <a:spcBef>
                <a:spcPts val="0"/>
              </a:spcBef>
              <a:spcAft>
                <a:spcPts val="1200"/>
              </a:spcAft>
              <a:buAutoNum type="arabicPeriod"/>
            </a:pPr>
            <a:endParaRPr lang="de-DE" sz="1800" b="1" dirty="0">
              <a:latin typeface="Arial" panose="020B0604020202020204" pitchFamily="34" charset="0"/>
              <a:cs typeface="Arial" panose="020B0604020202020204" pitchFamily="34" charset="0"/>
            </a:endParaRPr>
          </a:p>
          <a:p>
            <a:pPr marL="0" indent="0" algn="ctr">
              <a:spcBef>
                <a:spcPts val="0"/>
              </a:spcBef>
              <a:spcAft>
                <a:spcPts val="1200"/>
              </a:spcAft>
              <a:buNone/>
            </a:pPr>
            <a:r>
              <a:rPr lang="de-DE" sz="1800" dirty="0" smtClean="0">
                <a:latin typeface="Arial" panose="020B0604020202020204" pitchFamily="34" charset="0"/>
                <a:cs typeface="Arial" panose="020B0604020202020204" pitchFamily="34" charset="0"/>
              </a:rPr>
              <a:t>Each trial starts with a fixation cross that is presented centrally of the screen. </a:t>
            </a:r>
          </a:p>
          <a:p>
            <a:pPr marL="0" indent="0" algn="ctr">
              <a:spcBef>
                <a:spcPts val="0"/>
              </a:spcBef>
              <a:spcAft>
                <a:spcPts val="1200"/>
              </a:spcAft>
              <a:buNone/>
            </a:pPr>
            <a:r>
              <a:rPr lang="de-DE" sz="1800" dirty="0" smtClean="0">
                <a:latin typeface="Arial" panose="020B0604020202020204" pitchFamily="34" charset="0"/>
                <a:cs typeface="Arial" panose="020B0604020202020204" pitchFamily="34" charset="0"/>
              </a:rPr>
              <a:t>Please fixate the cross with your eyes.</a:t>
            </a:r>
            <a:endParaRPr lang="de-DE" sz="1600" dirty="0" smtClean="0">
              <a:latin typeface="Arial" panose="020B0604020202020204" pitchFamily="34" charset="0"/>
              <a:cs typeface="Arial" panose="020B0604020202020204" pitchFamily="34" charset="0"/>
            </a:endParaRPr>
          </a:p>
        </p:txBody>
      </p:sp>
      <p:grpSp>
        <p:nvGrpSpPr>
          <p:cNvPr id="12" name="Gruppieren 11"/>
          <p:cNvGrpSpPr/>
          <p:nvPr/>
        </p:nvGrpSpPr>
        <p:grpSpPr>
          <a:xfrm>
            <a:off x="2339752" y="404664"/>
            <a:ext cx="4464496" cy="3012335"/>
            <a:chOff x="544494" y="332656"/>
            <a:chExt cx="2088232" cy="1368152"/>
          </a:xfrm>
        </p:grpSpPr>
        <p:sp>
          <p:nvSpPr>
            <p:cNvPr id="2" name="Rechteck 1"/>
            <p:cNvSpPr/>
            <p:nvPr/>
          </p:nvSpPr>
          <p:spPr>
            <a:xfrm>
              <a:off x="544494" y="332656"/>
              <a:ext cx="2088232"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 name="Textfeld 10"/>
            <p:cNvSpPr txBox="1"/>
            <p:nvPr/>
          </p:nvSpPr>
          <p:spPr>
            <a:xfrm>
              <a:off x="1408590" y="785900"/>
              <a:ext cx="360040" cy="461665"/>
            </a:xfrm>
            <a:prstGeom prst="rect">
              <a:avLst/>
            </a:prstGeom>
            <a:noFill/>
          </p:spPr>
          <p:txBody>
            <a:bodyPr wrap="square" rtlCol="0" anchor="ctr">
              <a:spAutoFit/>
            </a:bodyPr>
            <a:lstStyle/>
            <a:p>
              <a:pPr algn="ctr"/>
              <a:r>
                <a:rPr lang="de-DE" sz="2400" dirty="0" smtClean="0">
                  <a:latin typeface="Arial" panose="020B0604020202020204" pitchFamily="34" charset="0"/>
                  <a:cs typeface="Arial" panose="020B0604020202020204" pitchFamily="34" charset="0"/>
                </a:rPr>
                <a:t>+</a:t>
              </a:r>
              <a:endParaRPr lang="de-DE" sz="2400" dirty="0">
                <a:latin typeface="Arial" panose="020B0604020202020204" pitchFamily="34" charset="0"/>
                <a:cs typeface="Arial" panose="020B0604020202020204" pitchFamily="34" charset="0"/>
              </a:endParaRPr>
            </a:p>
          </p:txBody>
        </p:sp>
      </p:grpSp>
      <p:sp>
        <p:nvSpPr>
          <p:cNvPr id="15" name="Right Arrow 14"/>
          <p:cNvSpPr/>
          <p:nvPr/>
        </p:nvSpPr>
        <p:spPr>
          <a:xfrm flipH="1">
            <a:off x="454549"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Back</a:t>
            </a:r>
            <a:endParaRPr lang="en-GB" dirty="0"/>
          </a:p>
        </p:txBody>
      </p:sp>
      <p:sp>
        <p:nvSpPr>
          <p:cNvPr id="16" name="Right Arrow 15"/>
          <p:cNvSpPr/>
          <p:nvPr/>
        </p:nvSpPr>
        <p:spPr>
          <a:xfrm>
            <a:off x="7318648"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Next</a:t>
            </a:r>
            <a:endParaRPr lang="en-GB" dirty="0"/>
          </a:p>
        </p:txBody>
      </p:sp>
    </p:spTree>
    <p:extLst>
      <p:ext uri="{BB962C8B-B14F-4D97-AF65-F5344CB8AC3E}">
        <p14:creationId xmlns:p14="http://schemas.microsoft.com/office/powerpoint/2010/main" val="18564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107504" y="3645024"/>
            <a:ext cx="8928992" cy="3118656"/>
          </a:xfrm>
        </p:spPr>
        <p:txBody>
          <a:bodyPr anchor="t">
            <a:noAutofit/>
          </a:bodyPr>
          <a:lstStyle/>
          <a:p>
            <a:pPr marL="0" indent="0" algn="ctr">
              <a:spcBef>
                <a:spcPts val="0"/>
              </a:spcBef>
              <a:spcAft>
                <a:spcPts val="1200"/>
              </a:spcAft>
              <a:buNone/>
            </a:pPr>
            <a:r>
              <a:rPr lang="de-DE" sz="1800" b="1" dirty="0" smtClean="0">
                <a:latin typeface="Arial" panose="020B0604020202020204" pitchFamily="34" charset="0"/>
                <a:cs typeface="Arial" panose="020B0604020202020204" pitchFamily="34" charset="0"/>
              </a:rPr>
              <a:t>Procedure of a single trial</a:t>
            </a:r>
          </a:p>
          <a:p>
            <a:pPr algn="ctr">
              <a:spcBef>
                <a:spcPts val="0"/>
              </a:spcBef>
              <a:spcAft>
                <a:spcPts val="1200"/>
              </a:spcAft>
              <a:buFont typeface="+mj-lt"/>
              <a:buAutoNum type="arabicPeriod" startAt="2"/>
            </a:pPr>
            <a:r>
              <a:rPr lang="de-DE" sz="1800" b="1" dirty="0" smtClean="0">
                <a:latin typeface="Arial" panose="020B0604020202020204" pitchFamily="34" charset="0"/>
                <a:cs typeface="Arial" panose="020B0604020202020204" pitchFamily="34" charset="0"/>
              </a:rPr>
              <a:t>Cue</a:t>
            </a:r>
          </a:p>
          <a:p>
            <a:pPr marL="0" indent="0" algn="ctr">
              <a:spcBef>
                <a:spcPts val="0"/>
              </a:spcBef>
              <a:spcAft>
                <a:spcPts val="1200"/>
              </a:spcAft>
              <a:buNone/>
            </a:pPr>
            <a:endParaRPr lang="de-DE" sz="1800" b="1" dirty="0">
              <a:latin typeface="Arial" panose="020B0604020202020204" pitchFamily="34" charset="0"/>
              <a:cs typeface="Arial" panose="020B0604020202020204" pitchFamily="34" charset="0"/>
            </a:endParaRPr>
          </a:p>
          <a:p>
            <a:pPr marL="0" indent="0" algn="ctr">
              <a:spcBef>
                <a:spcPts val="0"/>
              </a:spcBef>
              <a:spcAft>
                <a:spcPts val="1200"/>
              </a:spcAft>
              <a:buNone/>
            </a:pPr>
            <a:r>
              <a:rPr lang="de-DE" sz="1800" dirty="0" smtClean="0">
                <a:latin typeface="Arial" panose="020B0604020202020204" pitchFamily="34" charset="0"/>
                <a:cs typeface="Arial" panose="020B0604020202020204" pitchFamily="34" charset="0"/>
              </a:rPr>
              <a:t>After the fixation cross a cue will be presented centrally on the screen. The cue can point left, like in the example above, or right.</a:t>
            </a:r>
            <a:endParaRPr lang="de-DE" sz="1600" dirty="0" smtClean="0">
              <a:latin typeface="Arial" panose="020B0604020202020204" pitchFamily="34" charset="0"/>
              <a:cs typeface="Arial" panose="020B0604020202020204" pitchFamily="34" charset="0"/>
            </a:endParaRPr>
          </a:p>
        </p:txBody>
      </p:sp>
      <p:grpSp>
        <p:nvGrpSpPr>
          <p:cNvPr id="12" name="Gruppieren 11"/>
          <p:cNvGrpSpPr/>
          <p:nvPr/>
        </p:nvGrpSpPr>
        <p:grpSpPr>
          <a:xfrm>
            <a:off x="2339752" y="404664"/>
            <a:ext cx="4464496" cy="3012335"/>
            <a:chOff x="544494" y="332656"/>
            <a:chExt cx="2088232" cy="1368152"/>
          </a:xfrm>
        </p:grpSpPr>
        <p:sp>
          <p:nvSpPr>
            <p:cNvPr id="2" name="Rechteck 1"/>
            <p:cNvSpPr/>
            <p:nvPr/>
          </p:nvSpPr>
          <p:spPr>
            <a:xfrm>
              <a:off x="544494" y="332656"/>
              <a:ext cx="2088232"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 name="Textfeld 10"/>
            <p:cNvSpPr txBox="1"/>
            <p:nvPr/>
          </p:nvSpPr>
          <p:spPr>
            <a:xfrm>
              <a:off x="1408590" y="911892"/>
              <a:ext cx="360040" cy="209680"/>
            </a:xfrm>
            <a:prstGeom prst="rect">
              <a:avLst/>
            </a:prstGeom>
            <a:noFill/>
          </p:spPr>
          <p:txBody>
            <a:bodyPr wrap="square" rtlCol="0" anchor="ctr">
              <a:spAutoFit/>
            </a:bodyPr>
            <a:lstStyle/>
            <a:p>
              <a:pPr algn="ctr"/>
              <a:r>
                <a:rPr lang="de-DE" sz="2400" dirty="0">
                  <a:latin typeface="Arial" panose="020B0604020202020204" pitchFamily="34" charset="0"/>
                  <a:cs typeface="Arial" panose="020B0604020202020204" pitchFamily="34" charset="0"/>
                </a:rPr>
                <a:t>&lt;</a:t>
              </a:r>
              <a:endParaRPr lang="de-DE" sz="2400" dirty="0">
                <a:latin typeface="Arial" panose="020B0604020202020204" pitchFamily="34" charset="0"/>
                <a:cs typeface="Arial" panose="020B0604020202020204" pitchFamily="34" charset="0"/>
              </a:endParaRPr>
            </a:p>
          </p:txBody>
        </p:sp>
      </p:grpSp>
      <p:sp>
        <p:nvSpPr>
          <p:cNvPr id="6" name="Right Arrow 5"/>
          <p:cNvSpPr/>
          <p:nvPr/>
        </p:nvSpPr>
        <p:spPr>
          <a:xfrm flipH="1">
            <a:off x="454549"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Back</a:t>
            </a:r>
            <a:endParaRPr lang="en-GB" dirty="0"/>
          </a:p>
        </p:txBody>
      </p:sp>
      <p:sp>
        <p:nvSpPr>
          <p:cNvPr id="7" name="Right Arrow 6"/>
          <p:cNvSpPr/>
          <p:nvPr/>
        </p:nvSpPr>
        <p:spPr>
          <a:xfrm>
            <a:off x="7318648"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Next</a:t>
            </a:r>
            <a:endParaRPr lang="en-GB" dirty="0"/>
          </a:p>
        </p:txBody>
      </p:sp>
    </p:spTree>
    <p:extLst>
      <p:ext uri="{BB962C8B-B14F-4D97-AF65-F5344CB8AC3E}">
        <p14:creationId xmlns:p14="http://schemas.microsoft.com/office/powerpoint/2010/main" val="308312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107504" y="3645024"/>
            <a:ext cx="8928992" cy="3118656"/>
          </a:xfrm>
        </p:spPr>
        <p:txBody>
          <a:bodyPr anchor="t">
            <a:noAutofit/>
          </a:bodyPr>
          <a:lstStyle/>
          <a:p>
            <a:pPr marL="0" indent="0" algn="ctr">
              <a:spcBef>
                <a:spcPts val="0"/>
              </a:spcBef>
              <a:spcAft>
                <a:spcPts val="1200"/>
              </a:spcAft>
              <a:buNone/>
            </a:pPr>
            <a:r>
              <a:rPr lang="de-DE" sz="1800" b="1" dirty="0" smtClean="0">
                <a:latin typeface="Arial" panose="020B0604020202020204" pitchFamily="34" charset="0"/>
                <a:cs typeface="Arial" panose="020B0604020202020204" pitchFamily="34" charset="0"/>
              </a:rPr>
              <a:t>Procedure of a single trial</a:t>
            </a:r>
          </a:p>
          <a:p>
            <a:pPr algn="ctr">
              <a:spcBef>
                <a:spcPts val="0"/>
              </a:spcBef>
              <a:spcAft>
                <a:spcPts val="1200"/>
              </a:spcAft>
              <a:buFont typeface="+mj-lt"/>
              <a:buAutoNum type="arabicPeriod" startAt="3"/>
            </a:pPr>
            <a:r>
              <a:rPr lang="de-DE" sz="1800" b="1" dirty="0" smtClean="0">
                <a:latin typeface="Arial" panose="020B0604020202020204" pitchFamily="34" charset="0"/>
                <a:cs typeface="Arial" panose="020B0604020202020204" pitchFamily="34" charset="0"/>
              </a:rPr>
              <a:t>Letter</a:t>
            </a:r>
          </a:p>
          <a:p>
            <a:pPr marL="0" indent="0" algn="ctr">
              <a:spcBef>
                <a:spcPts val="0"/>
              </a:spcBef>
              <a:spcAft>
                <a:spcPts val="1200"/>
              </a:spcAft>
              <a:buNone/>
            </a:pPr>
            <a:endParaRPr lang="de-DE" sz="1800" b="1" dirty="0">
              <a:latin typeface="Arial" panose="020B0604020202020204" pitchFamily="34" charset="0"/>
              <a:cs typeface="Arial" panose="020B0604020202020204" pitchFamily="34" charset="0"/>
            </a:endParaRPr>
          </a:p>
          <a:p>
            <a:pPr marL="0" indent="0" algn="ctr">
              <a:spcBef>
                <a:spcPts val="0"/>
              </a:spcBef>
              <a:spcAft>
                <a:spcPts val="1200"/>
              </a:spcAft>
              <a:buNone/>
            </a:pPr>
            <a:r>
              <a:rPr lang="de-DE" sz="1800" dirty="0" smtClean="0">
                <a:latin typeface="Arial" panose="020B0604020202020204" pitchFamily="34" charset="0"/>
                <a:cs typeface="Arial" panose="020B0604020202020204" pitchFamily="34" charset="0"/>
              </a:rPr>
              <a:t>Then a letter will appear on the right or the left side of the screen. Please respond as quickly and accuractely as possible to the letter.</a:t>
            </a:r>
          </a:p>
          <a:p>
            <a:pPr marL="0" indent="0" algn="ctr">
              <a:lnSpc>
                <a:spcPts val="2200"/>
              </a:lnSpc>
              <a:spcBef>
                <a:spcPts val="600"/>
              </a:spcBef>
              <a:buNone/>
            </a:pPr>
            <a:r>
              <a:rPr lang="de-DE" sz="1800" dirty="0">
                <a:latin typeface="Arial" panose="020B0604020202020204" pitchFamily="34" charset="0"/>
                <a:cs typeface="Arial" panose="020B0604020202020204" pitchFamily="34" charset="0"/>
              </a:rPr>
              <a:t>If the letter is an </a:t>
            </a:r>
            <a:r>
              <a:rPr lang="de-DE" sz="1800" b="1" dirty="0">
                <a:latin typeface="Arial" panose="020B0604020202020204" pitchFamily="34" charset="0"/>
                <a:cs typeface="Arial" panose="020B0604020202020204" pitchFamily="34" charset="0"/>
              </a:rPr>
              <a:t>R</a:t>
            </a:r>
            <a:r>
              <a:rPr lang="de-DE" sz="1800" dirty="0">
                <a:latin typeface="Arial" panose="020B0604020202020204" pitchFamily="34" charset="0"/>
                <a:cs typeface="Arial" panose="020B0604020202020204" pitchFamily="34" charset="0"/>
              </a:rPr>
              <a:t> you should press </a:t>
            </a:r>
            <a:r>
              <a:rPr lang="de-DE" sz="1800" b="1" dirty="0">
                <a:latin typeface="Arial" panose="020B0604020202020204" pitchFamily="34" charset="0"/>
                <a:cs typeface="Arial" panose="020B0604020202020204" pitchFamily="34" charset="0"/>
              </a:rPr>
              <a:t>the right key „l“</a:t>
            </a:r>
            <a:r>
              <a:rPr lang="de-DE" sz="1800" dirty="0">
                <a:latin typeface="Arial" panose="020B0604020202020204" pitchFamily="34" charset="0"/>
                <a:cs typeface="Arial" panose="020B0604020202020204" pitchFamily="34" charset="0"/>
              </a:rPr>
              <a:t>,</a:t>
            </a:r>
          </a:p>
          <a:p>
            <a:pPr marL="0" indent="0" algn="ctr">
              <a:lnSpc>
                <a:spcPts val="2200"/>
              </a:lnSpc>
              <a:spcBef>
                <a:spcPts val="600"/>
              </a:spcBef>
              <a:buNone/>
            </a:pPr>
            <a:r>
              <a:rPr lang="de-DE" sz="1800" dirty="0">
                <a:latin typeface="Arial" panose="020B0604020202020204" pitchFamily="34" charset="0"/>
                <a:cs typeface="Arial" panose="020B0604020202020204" pitchFamily="34" charset="0"/>
              </a:rPr>
              <a:t>and if the letter is an </a:t>
            </a:r>
            <a:r>
              <a:rPr lang="de-DE" sz="1800" b="1" dirty="0">
                <a:latin typeface="Arial" panose="020B0604020202020204" pitchFamily="34" charset="0"/>
                <a:cs typeface="Arial" panose="020B0604020202020204" pitchFamily="34" charset="0"/>
              </a:rPr>
              <a:t>L</a:t>
            </a:r>
            <a:r>
              <a:rPr lang="de-DE" sz="1800" dirty="0">
                <a:latin typeface="Arial" panose="020B0604020202020204" pitchFamily="34" charset="0"/>
                <a:cs typeface="Arial" panose="020B0604020202020204" pitchFamily="34" charset="0"/>
              </a:rPr>
              <a:t>, you should press </a:t>
            </a:r>
            <a:r>
              <a:rPr lang="de-DE" sz="1800" b="1" dirty="0">
                <a:latin typeface="Arial" panose="020B0604020202020204" pitchFamily="34" charset="0"/>
                <a:cs typeface="Arial" panose="020B0604020202020204" pitchFamily="34" charset="0"/>
              </a:rPr>
              <a:t>the left key „d“</a:t>
            </a:r>
            <a:r>
              <a:rPr lang="de-DE" sz="1800" dirty="0">
                <a:latin typeface="Arial" panose="020B0604020202020204" pitchFamily="34" charset="0"/>
                <a:cs typeface="Arial" panose="020B0604020202020204" pitchFamily="34" charset="0"/>
              </a:rPr>
              <a:t>.</a:t>
            </a:r>
          </a:p>
          <a:p>
            <a:pPr marL="0" indent="0" algn="ctr">
              <a:spcBef>
                <a:spcPts val="0"/>
              </a:spcBef>
              <a:spcAft>
                <a:spcPts val="1200"/>
              </a:spcAft>
              <a:buNone/>
            </a:pPr>
            <a:endParaRPr lang="de-DE" sz="1600" dirty="0" smtClean="0">
              <a:latin typeface="Arial" panose="020B0604020202020204" pitchFamily="34" charset="0"/>
              <a:cs typeface="Arial" panose="020B0604020202020204" pitchFamily="34" charset="0"/>
            </a:endParaRPr>
          </a:p>
        </p:txBody>
      </p:sp>
      <p:grpSp>
        <p:nvGrpSpPr>
          <p:cNvPr id="12" name="Gruppieren 11"/>
          <p:cNvGrpSpPr/>
          <p:nvPr/>
        </p:nvGrpSpPr>
        <p:grpSpPr>
          <a:xfrm>
            <a:off x="2339752" y="404664"/>
            <a:ext cx="4464496" cy="3012335"/>
            <a:chOff x="544494" y="332656"/>
            <a:chExt cx="2088232" cy="1368152"/>
          </a:xfrm>
        </p:grpSpPr>
        <p:sp>
          <p:nvSpPr>
            <p:cNvPr id="2" name="Rechteck 1"/>
            <p:cNvSpPr/>
            <p:nvPr/>
          </p:nvSpPr>
          <p:spPr>
            <a:xfrm>
              <a:off x="544494" y="332656"/>
              <a:ext cx="2088232"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 name="Textfeld 10"/>
            <p:cNvSpPr txBox="1"/>
            <p:nvPr/>
          </p:nvSpPr>
          <p:spPr>
            <a:xfrm>
              <a:off x="1234957" y="911892"/>
              <a:ext cx="707305" cy="209680"/>
            </a:xfrm>
            <a:prstGeom prst="rect">
              <a:avLst/>
            </a:prstGeom>
            <a:noFill/>
          </p:spPr>
          <p:txBody>
            <a:bodyPr wrap="square" rtlCol="0" anchor="ctr">
              <a:spAutoFit/>
            </a:bodyPr>
            <a:lstStyle/>
            <a:p>
              <a:r>
                <a:rPr lang="de-DE" sz="2400" dirty="0" smtClean="0">
                  <a:latin typeface="Arial" panose="020B0604020202020204" pitchFamily="34" charset="0"/>
                  <a:cs typeface="Arial" panose="020B0604020202020204" pitchFamily="34" charset="0"/>
                </a:rPr>
                <a:t>R</a:t>
              </a:r>
              <a:endParaRPr lang="de-DE" sz="2400" dirty="0">
                <a:latin typeface="Arial" panose="020B0604020202020204" pitchFamily="34" charset="0"/>
                <a:cs typeface="Arial" panose="020B0604020202020204" pitchFamily="34" charset="0"/>
              </a:endParaRPr>
            </a:p>
          </p:txBody>
        </p:sp>
      </p:grpSp>
      <p:sp>
        <p:nvSpPr>
          <p:cNvPr id="6" name="Right Arrow 5"/>
          <p:cNvSpPr/>
          <p:nvPr/>
        </p:nvSpPr>
        <p:spPr>
          <a:xfrm flipH="1">
            <a:off x="454549"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Back</a:t>
            </a:r>
            <a:endParaRPr lang="en-GB" dirty="0"/>
          </a:p>
        </p:txBody>
      </p:sp>
      <p:sp>
        <p:nvSpPr>
          <p:cNvPr id="7" name="Right Arrow 6"/>
          <p:cNvSpPr/>
          <p:nvPr/>
        </p:nvSpPr>
        <p:spPr>
          <a:xfrm>
            <a:off x="7318648"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Next</a:t>
            </a:r>
            <a:endParaRPr lang="en-GB" dirty="0"/>
          </a:p>
        </p:txBody>
      </p:sp>
    </p:spTree>
    <p:extLst>
      <p:ext uri="{BB962C8B-B14F-4D97-AF65-F5344CB8AC3E}">
        <p14:creationId xmlns:p14="http://schemas.microsoft.com/office/powerpoint/2010/main" val="364458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107504" y="3645024"/>
            <a:ext cx="8928992" cy="3118656"/>
          </a:xfrm>
        </p:spPr>
        <p:txBody>
          <a:bodyPr anchor="t">
            <a:noAutofit/>
          </a:bodyPr>
          <a:lstStyle/>
          <a:p>
            <a:pPr marL="0" indent="0" algn="ctr">
              <a:spcBef>
                <a:spcPts val="0"/>
              </a:spcBef>
              <a:spcAft>
                <a:spcPts val="1200"/>
              </a:spcAft>
              <a:buNone/>
            </a:pPr>
            <a:r>
              <a:rPr lang="de-DE" sz="1800" b="1" dirty="0" smtClean="0">
                <a:latin typeface="Arial" panose="020B0604020202020204" pitchFamily="34" charset="0"/>
                <a:cs typeface="Arial" panose="020B0604020202020204" pitchFamily="34" charset="0"/>
              </a:rPr>
              <a:t>Procedure of a single trial</a:t>
            </a:r>
            <a:endParaRPr lang="de-DE" sz="1800" b="1" dirty="0">
              <a:latin typeface="Arial" panose="020B0604020202020204" pitchFamily="34" charset="0"/>
              <a:cs typeface="Arial" panose="020B0604020202020204" pitchFamily="34" charset="0"/>
            </a:endParaRPr>
          </a:p>
          <a:p>
            <a:pPr marL="0" indent="0" algn="ctr">
              <a:spcBef>
                <a:spcPts val="0"/>
              </a:spcBef>
              <a:spcAft>
                <a:spcPts val="1200"/>
              </a:spcAft>
              <a:buNone/>
            </a:pPr>
            <a:r>
              <a:rPr lang="de-DE" sz="1800" dirty="0" smtClean="0">
                <a:latin typeface="Arial" panose="020B0604020202020204" pitchFamily="34" charset="0"/>
                <a:cs typeface="Arial" panose="020B0604020202020204" pitchFamily="34" charset="0"/>
              </a:rPr>
              <a:t>After you responded the screen will turn blank and the trial is over.</a:t>
            </a:r>
          </a:p>
          <a:p>
            <a:pPr marL="0" indent="0" algn="ctr">
              <a:spcBef>
                <a:spcPts val="0"/>
              </a:spcBef>
              <a:spcAft>
                <a:spcPts val="1200"/>
              </a:spcAft>
              <a:buNone/>
            </a:pPr>
            <a:r>
              <a:rPr lang="de-DE" sz="1800" dirty="0" smtClean="0">
                <a:latin typeface="Arial" panose="020B0604020202020204" pitchFamily="34" charset="0"/>
                <a:cs typeface="Arial" panose="020B0604020202020204" pitchFamily="34" charset="0"/>
              </a:rPr>
              <a:t>After a short break the next trial will start automatically, so please stay with your attention on task. You will get breaks after a maximum of 5 minutes.</a:t>
            </a:r>
            <a:endParaRPr lang="de-DE" sz="1800" dirty="0">
              <a:latin typeface="Arial" panose="020B0604020202020204" pitchFamily="34" charset="0"/>
              <a:cs typeface="Arial" panose="020B0604020202020204" pitchFamily="34" charset="0"/>
            </a:endParaRPr>
          </a:p>
          <a:p>
            <a:pPr marL="0" indent="0" algn="ctr">
              <a:spcBef>
                <a:spcPts val="0"/>
              </a:spcBef>
              <a:spcAft>
                <a:spcPts val="1200"/>
              </a:spcAft>
              <a:buNone/>
            </a:pPr>
            <a:r>
              <a:rPr lang="de-DE" sz="1800" dirty="0" smtClean="0">
                <a:latin typeface="Arial" panose="020B0604020202020204" pitchFamily="34" charset="0"/>
                <a:cs typeface="Arial" panose="020B0604020202020204" pitchFamily="34" charset="0"/>
              </a:rPr>
              <a:t>This is the end of the general instruction, you can go back to the previous instruction slide, if you want to have a second look at them. If there are still questions that are unclear after you have re-read the instructions please contact the experimentor.</a:t>
            </a:r>
          </a:p>
          <a:p>
            <a:pPr marL="0" indent="0" algn="ctr">
              <a:spcBef>
                <a:spcPts val="0"/>
              </a:spcBef>
              <a:spcAft>
                <a:spcPts val="1200"/>
              </a:spcAft>
              <a:buNone/>
            </a:pPr>
            <a:r>
              <a:rPr lang="de-DE" sz="1800" dirty="0" smtClean="0">
                <a:latin typeface="Arial" panose="020B0604020202020204" pitchFamily="34" charset="0"/>
                <a:cs typeface="Arial" panose="020B0604020202020204" pitchFamily="34" charset="0"/>
              </a:rPr>
              <a:t>To continue with the experiment, press the right arrow key.</a:t>
            </a:r>
          </a:p>
        </p:txBody>
      </p:sp>
      <p:sp>
        <p:nvSpPr>
          <p:cNvPr id="2" name="Rechteck 1"/>
          <p:cNvSpPr/>
          <p:nvPr/>
        </p:nvSpPr>
        <p:spPr>
          <a:xfrm>
            <a:off x="2339752" y="404664"/>
            <a:ext cx="4464496" cy="3012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 name="Right Arrow 5"/>
          <p:cNvSpPr/>
          <p:nvPr/>
        </p:nvSpPr>
        <p:spPr>
          <a:xfrm flipH="1">
            <a:off x="454549"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Back</a:t>
            </a:r>
            <a:endParaRPr lang="en-GB" dirty="0"/>
          </a:p>
        </p:txBody>
      </p:sp>
      <p:sp>
        <p:nvSpPr>
          <p:cNvPr id="7" name="Right Arrow 6"/>
          <p:cNvSpPr/>
          <p:nvPr/>
        </p:nvSpPr>
        <p:spPr>
          <a:xfrm>
            <a:off x="7318648" y="296652"/>
            <a:ext cx="1368152" cy="792088"/>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Next</a:t>
            </a:r>
            <a:endParaRPr lang="en-GB" dirty="0"/>
          </a:p>
        </p:txBody>
      </p:sp>
    </p:spTree>
    <p:extLst>
      <p:ext uri="{BB962C8B-B14F-4D97-AF65-F5344CB8AC3E}">
        <p14:creationId xmlns:p14="http://schemas.microsoft.com/office/powerpoint/2010/main" val="80416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692696"/>
            <a:ext cx="8229600" cy="5433467"/>
          </a:xfrm>
        </p:spPr>
        <p:txBody>
          <a:bodyPr anchor="ctr">
            <a:noAutofit/>
          </a:bodyPr>
          <a:lstStyle/>
          <a:p>
            <a:pPr marL="0" indent="0" algn="ctr">
              <a:lnSpc>
                <a:spcPct val="170000"/>
              </a:lnSpc>
              <a:spcBef>
                <a:spcPts val="1800"/>
              </a:spcBef>
              <a:spcAft>
                <a:spcPts val="1800"/>
              </a:spcAft>
              <a:buNone/>
            </a:pPr>
            <a:r>
              <a:rPr lang="de-DE" sz="1800" dirty="0" smtClean="0">
                <a:latin typeface="Arial" panose="020B0604020202020204" pitchFamily="34" charset="0"/>
                <a:cs typeface="Arial" panose="020B0604020202020204" pitchFamily="34" charset="0"/>
              </a:rPr>
              <a:t>You will now get some trials to practice the task.</a:t>
            </a:r>
          </a:p>
          <a:p>
            <a:pPr marL="0" indent="0" algn="ctr">
              <a:lnSpc>
                <a:spcPct val="170000"/>
              </a:lnSpc>
              <a:spcBef>
                <a:spcPts val="1800"/>
              </a:spcBef>
              <a:spcAft>
                <a:spcPts val="1800"/>
              </a:spcAft>
              <a:buNone/>
            </a:pPr>
            <a:r>
              <a:rPr lang="de-DE" sz="1800" b="1" dirty="0" smtClean="0">
                <a:latin typeface="Arial" panose="020B0604020202020204" pitchFamily="34" charset="0"/>
                <a:cs typeface="Arial" panose="020B0604020202020204" pitchFamily="34" charset="0"/>
              </a:rPr>
              <a:t>Remark:</a:t>
            </a:r>
          </a:p>
          <a:p>
            <a:pPr marL="0" indent="0" algn="ctr">
              <a:lnSpc>
                <a:spcPct val="170000"/>
              </a:lnSpc>
              <a:spcBef>
                <a:spcPts val="1800"/>
              </a:spcBef>
              <a:spcAft>
                <a:spcPts val="1800"/>
              </a:spcAft>
              <a:buNone/>
            </a:pPr>
            <a:r>
              <a:rPr lang="de-DE" sz="1800" dirty="0" smtClean="0">
                <a:latin typeface="Arial" panose="020B0604020202020204" pitchFamily="34" charset="0"/>
                <a:cs typeface="Arial" panose="020B0604020202020204" pitchFamily="34" charset="0"/>
              </a:rPr>
              <a:t>Please respond as quickly and accuractely as possible to the letter that appears on the screen.</a:t>
            </a:r>
          </a:p>
          <a:p>
            <a:pPr marL="0" indent="0" algn="ctr">
              <a:lnSpc>
                <a:spcPts val="2200"/>
              </a:lnSpc>
              <a:spcBef>
                <a:spcPts val="600"/>
              </a:spcBef>
              <a:buNone/>
            </a:pPr>
            <a:r>
              <a:rPr lang="de-DE" sz="1800" dirty="0">
                <a:latin typeface="Arial" panose="020B0604020202020204" pitchFamily="34" charset="0"/>
                <a:cs typeface="Arial" panose="020B0604020202020204" pitchFamily="34" charset="0"/>
              </a:rPr>
              <a:t>If the letter is an </a:t>
            </a:r>
            <a:r>
              <a:rPr lang="de-DE" sz="1800" b="1" dirty="0">
                <a:latin typeface="Arial" panose="020B0604020202020204" pitchFamily="34" charset="0"/>
                <a:cs typeface="Arial" panose="020B0604020202020204" pitchFamily="34" charset="0"/>
              </a:rPr>
              <a:t>R</a:t>
            </a:r>
            <a:r>
              <a:rPr lang="de-DE" sz="1800" dirty="0">
                <a:latin typeface="Arial" panose="020B0604020202020204" pitchFamily="34" charset="0"/>
                <a:cs typeface="Arial" panose="020B0604020202020204" pitchFamily="34" charset="0"/>
              </a:rPr>
              <a:t> you should press </a:t>
            </a:r>
            <a:r>
              <a:rPr lang="de-DE" sz="1800" b="1" dirty="0">
                <a:latin typeface="Arial" panose="020B0604020202020204" pitchFamily="34" charset="0"/>
                <a:cs typeface="Arial" panose="020B0604020202020204" pitchFamily="34" charset="0"/>
              </a:rPr>
              <a:t>the right key „l“</a:t>
            </a:r>
            <a:r>
              <a:rPr lang="de-DE" sz="1800" dirty="0">
                <a:latin typeface="Arial" panose="020B0604020202020204" pitchFamily="34" charset="0"/>
                <a:cs typeface="Arial" panose="020B0604020202020204" pitchFamily="34" charset="0"/>
              </a:rPr>
              <a:t>,</a:t>
            </a:r>
          </a:p>
          <a:p>
            <a:pPr marL="0" indent="0" algn="ctr">
              <a:lnSpc>
                <a:spcPts val="2200"/>
              </a:lnSpc>
              <a:spcBef>
                <a:spcPts val="600"/>
              </a:spcBef>
              <a:buNone/>
            </a:pPr>
            <a:r>
              <a:rPr lang="de-DE" sz="1800" dirty="0">
                <a:latin typeface="Arial" panose="020B0604020202020204" pitchFamily="34" charset="0"/>
                <a:cs typeface="Arial" panose="020B0604020202020204" pitchFamily="34" charset="0"/>
              </a:rPr>
              <a:t>and if the letter is an </a:t>
            </a:r>
            <a:r>
              <a:rPr lang="de-DE" sz="1800" b="1" dirty="0">
                <a:latin typeface="Arial" panose="020B0604020202020204" pitchFamily="34" charset="0"/>
                <a:cs typeface="Arial" panose="020B0604020202020204" pitchFamily="34" charset="0"/>
              </a:rPr>
              <a:t>L</a:t>
            </a:r>
            <a:r>
              <a:rPr lang="de-DE" sz="1800" dirty="0">
                <a:latin typeface="Arial" panose="020B0604020202020204" pitchFamily="34" charset="0"/>
                <a:cs typeface="Arial" panose="020B0604020202020204" pitchFamily="34" charset="0"/>
              </a:rPr>
              <a:t>, you should press </a:t>
            </a:r>
            <a:r>
              <a:rPr lang="de-DE" sz="1800" b="1" dirty="0">
                <a:latin typeface="Arial" panose="020B0604020202020204" pitchFamily="34" charset="0"/>
                <a:cs typeface="Arial" panose="020B0604020202020204" pitchFamily="34" charset="0"/>
              </a:rPr>
              <a:t>the left key „d</a:t>
            </a:r>
            <a:r>
              <a:rPr lang="de-DE" sz="1800" b="1" dirty="0" smtClean="0">
                <a:latin typeface="Arial" panose="020B0604020202020204" pitchFamily="34" charset="0"/>
                <a:cs typeface="Arial" panose="020B0604020202020204" pitchFamily="34" charset="0"/>
              </a:rPr>
              <a:t>“</a:t>
            </a:r>
            <a:r>
              <a:rPr lang="de-DE" sz="1800" dirty="0" smtClean="0">
                <a:latin typeface="Arial" panose="020B0604020202020204" pitchFamily="34" charset="0"/>
                <a:cs typeface="Arial" panose="020B0604020202020204" pitchFamily="34" charset="0"/>
              </a:rPr>
              <a:t>.</a:t>
            </a:r>
          </a:p>
          <a:p>
            <a:pPr marL="0" indent="0" algn="ctr">
              <a:lnSpc>
                <a:spcPts val="2200"/>
              </a:lnSpc>
              <a:spcBef>
                <a:spcPts val="600"/>
              </a:spcBef>
              <a:buNone/>
            </a:pPr>
            <a:r>
              <a:rPr lang="de-DE" sz="1800" dirty="0" smtClean="0">
                <a:latin typeface="Arial" panose="020B0604020202020204" pitchFamily="34" charset="0"/>
                <a:cs typeface="Arial" panose="020B0604020202020204" pitchFamily="34" charset="0"/>
              </a:rPr>
              <a:t>Within the practice trials you will get feedback on your response.</a:t>
            </a:r>
            <a:endParaRPr lang="de-DE" sz="1800" dirty="0">
              <a:latin typeface="Arial" panose="020B0604020202020204" pitchFamily="34" charset="0"/>
              <a:cs typeface="Arial" panose="020B0604020202020204" pitchFamily="34" charset="0"/>
            </a:endParaRPr>
          </a:p>
          <a:p>
            <a:pPr marL="0" indent="0" algn="ctr">
              <a:lnSpc>
                <a:spcPct val="170000"/>
              </a:lnSpc>
              <a:spcBef>
                <a:spcPts val="1800"/>
              </a:spcBef>
              <a:spcAft>
                <a:spcPts val="1800"/>
              </a:spcAft>
              <a:buNone/>
            </a:pPr>
            <a:r>
              <a:rPr lang="de-DE" sz="1800" dirty="0" smtClean="0">
                <a:latin typeface="Arial" panose="020B0604020202020204" pitchFamily="34" charset="0"/>
                <a:cs typeface="Arial" panose="020B0604020202020204" pitchFamily="34" charset="0"/>
              </a:rPr>
              <a:t>Press any key to start with the practice trials.</a:t>
            </a:r>
            <a:endParaRPr 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04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692696"/>
            <a:ext cx="8229600" cy="5433467"/>
          </a:xfrm>
        </p:spPr>
        <p:txBody>
          <a:bodyPr anchor="ctr">
            <a:noAutofit/>
          </a:bodyPr>
          <a:lstStyle/>
          <a:p>
            <a:pPr marL="0" indent="0" algn="ctr">
              <a:lnSpc>
                <a:spcPct val="170000"/>
              </a:lnSpc>
              <a:spcBef>
                <a:spcPts val="1800"/>
              </a:spcBef>
              <a:spcAft>
                <a:spcPts val="1800"/>
              </a:spcAft>
              <a:buNone/>
            </a:pPr>
            <a:r>
              <a:rPr lang="de-DE" sz="1800" dirty="0" smtClean="0">
                <a:latin typeface="Arial" panose="020B0604020202020204" pitchFamily="34" charset="0"/>
                <a:cs typeface="Arial" panose="020B0604020202020204" pitchFamily="34" charset="0"/>
              </a:rPr>
              <a:t>These were the practice trials. Now the actual experiment is about to start. If there are still any questions, please contact the experimentor now.</a:t>
            </a:r>
          </a:p>
          <a:p>
            <a:pPr marL="0" indent="0" algn="ctr">
              <a:lnSpc>
                <a:spcPct val="170000"/>
              </a:lnSpc>
              <a:spcBef>
                <a:spcPts val="1800"/>
              </a:spcBef>
              <a:spcAft>
                <a:spcPts val="1800"/>
              </a:spcAft>
              <a:buNone/>
            </a:pPr>
            <a:r>
              <a:rPr lang="de-DE" sz="1800" b="1" dirty="0" smtClean="0">
                <a:latin typeface="Arial" panose="020B0604020202020204" pitchFamily="34" charset="0"/>
                <a:cs typeface="Arial" panose="020B0604020202020204" pitchFamily="34" charset="0"/>
              </a:rPr>
              <a:t>Remark:</a:t>
            </a:r>
          </a:p>
          <a:p>
            <a:pPr marL="0" indent="0" algn="ctr">
              <a:lnSpc>
                <a:spcPct val="170000"/>
              </a:lnSpc>
              <a:spcBef>
                <a:spcPts val="1800"/>
              </a:spcBef>
              <a:spcAft>
                <a:spcPts val="1800"/>
              </a:spcAft>
              <a:buNone/>
            </a:pPr>
            <a:r>
              <a:rPr lang="de-DE" sz="1800" dirty="0" smtClean="0">
                <a:latin typeface="Arial" panose="020B0604020202020204" pitchFamily="34" charset="0"/>
                <a:cs typeface="Arial" panose="020B0604020202020204" pitchFamily="34" charset="0"/>
              </a:rPr>
              <a:t>Please respond as quickly and accuractely as possible to the letter that appears on the screen.</a:t>
            </a:r>
          </a:p>
          <a:p>
            <a:pPr marL="0" indent="0" algn="ctr">
              <a:lnSpc>
                <a:spcPts val="2200"/>
              </a:lnSpc>
              <a:spcBef>
                <a:spcPts val="600"/>
              </a:spcBef>
              <a:buNone/>
            </a:pPr>
            <a:r>
              <a:rPr lang="de-DE" sz="1800" dirty="0">
                <a:latin typeface="Arial" panose="020B0604020202020204" pitchFamily="34" charset="0"/>
                <a:cs typeface="Arial" panose="020B0604020202020204" pitchFamily="34" charset="0"/>
              </a:rPr>
              <a:t>If the letter is an </a:t>
            </a:r>
            <a:r>
              <a:rPr lang="de-DE" sz="1800" b="1" dirty="0">
                <a:latin typeface="Arial" panose="020B0604020202020204" pitchFamily="34" charset="0"/>
                <a:cs typeface="Arial" panose="020B0604020202020204" pitchFamily="34" charset="0"/>
              </a:rPr>
              <a:t>R</a:t>
            </a:r>
            <a:r>
              <a:rPr lang="de-DE" sz="1800" dirty="0">
                <a:latin typeface="Arial" panose="020B0604020202020204" pitchFamily="34" charset="0"/>
                <a:cs typeface="Arial" panose="020B0604020202020204" pitchFamily="34" charset="0"/>
              </a:rPr>
              <a:t> you should press </a:t>
            </a:r>
            <a:r>
              <a:rPr lang="de-DE" sz="1800" b="1" dirty="0">
                <a:latin typeface="Arial" panose="020B0604020202020204" pitchFamily="34" charset="0"/>
                <a:cs typeface="Arial" panose="020B0604020202020204" pitchFamily="34" charset="0"/>
              </a:rPr>
              <a:t>the right key „l“</a:t>
            </a:r>
            <a:r>
              <a:rPr lang="de-DE" sz="1800" dirty="0">
                <a:latin typeface="Arial" panose="020B0604020202020204" pitchFamily="34" charset="0"/>
                <a:cs typeface="Arial" panose="020B0604020202020204" pitchFamily="34" charset="0"/>
              </a:rPr>
              <a:t>,</a:t>
            </a:r>
          </a:p>
          <a:p>
            <a:pPr marL="0" indent="0" algn="ctr">
              <a:lnSpc>
                <a:spcPts val="2200"/>
              </a:lnSpc>
              <a:spcBef>
                <a:spcPts val="600"/>
              </a:spcBef>
              <a:buNone/>
            </a:pPr>
            <a:r>
              <a:rPr lang="de-DE" sz="1800" dirty="0">
                <a:latin typeface="Arial" panose="020B0604020202020204" pitchFamily="34" charset="0"/>
                <a:cs typeface="Arial" panose="020B0604020202020204" pitchFamily="34" charset="0"/>
              </a:rPr>
              <a:t>and if the letter is an </a:t>
            </a:r>
            <a:r>
              <a:rPr lang="de-DE" sz="1800" b="1" dirty="0">
                <a:latin typeface="Arial" panose="020B0604020202020204" pitchFamily="34" charset="0"/>
                <a:cs typeface="Arial" panose="020B0604020202020204" pitchFamily="34" charset="0"/>
              </a:rPr>
              <a:t>L</a:t>
            </a:r>
            <a:r>
              <a:rPr lang="de-DE" sz="1800" dirty="0">
                <a:latin typeface="Arial" panose="020B0604020202020204" pitchFamily="34" charset="0"/>
                <a:cs typeface="Arial" panose="020B0604020202020204" pitchFamily="34" charset="0"/>
              </a:rPr>
              <a:t>, you should press </a:t>
            </a:r>
            <a:r>
              <a:rPr lang="de-DE" sz="1800" b="1" dirty="0">
                <a:latin typeface="Arial" panose="020B0604020202020204" pitchFamily="34" charset="0"/>
                <a:cs typeface="Arial" panose="020B0604020202020204" pitchFamily="34" charset="0"/>
              </a:rPr>
              <a:t>the left key „d</a:t>
            </a:r>
            <a:r>
              <a:rPr lang="de-DE" sz="1800" b="1" dirty="0" smtClean="0">
                <a:latin typeface="Arial" panose="020B0604020202020204" pitchFamily="34" charset="0"/>
                <a:cs typeface="Arial" panose="020B0604020202020204" pitchFamily="34" charset="0"/>
              </a:rPr>
              <a:t>“</a:t>
            </a:r>
            <a:r>
              <a:rPr lang="de-DE" sz="1800" dirty="0" smtClean="0">
                <a:latin typeface="Arial" panose="020B0604020202020204" pitchFamily="34" charset="0"/>
                <a:cs typeface="Arial" panose="020B0604020202020204" pitchFamily="34" charset="0"/>
              </a:rPr>
              <a:t>.</a:t>
            </a:r>
          </a:p>
          <a:p>
            <a:pPr marL="0" indent="0" algn="ctr">
              <a:lnSpc>
                <a:spcPts val="2200"/>
              </a:lnSpc>
              <a:spcBef>
                <a:spcPts val="600"/>
              </a:spcBef>
              <a:buNone/>
            </a:pPr>
            <a:r>
              <a:rPr lang="de-DE" sz="1800" dirty="0" smtClean="0">
                <a:latin typeface="Arial" panose="020B0604020202020204" pitchFamily="34" charset="0"/>
                <a:cs typeface="Arial" panose="020B0604020202020204" pitchFamily="34" charset="0"/>
              </a:rPr>
              <a:t>Within the experimental trials, you will no longer get feedback on your response.</a:t>
            </a:r>
            <a:endParaRPr lang="de-DE" sz="1800" dirty="0">
              <a:latin typeface="Arial" panose="020B0604020202020204" pitchFamily="34" charset="0"/>
              <a:cs typeface="Arial" panose="020B0604020202020204" pitchFamily="34" charset="0"/>
            </a:endParaRPr>
          </a:p>
          <a:p>
            <a:pPr marL="0" indent="0" algn="ctr">
              <a:lnSpc>
                <a:spcPct val="170000"/>
              </a:lnSpc>
              <a:spcBef>
                <a:spcPts val="1800"/>
              </a:spcBef>
              <a:spcAft>
                <a:spcPts val="1800"/>
              </a:spcAft>
              <a:buNone/>
            </a:pPr>
            <a:r>
              <a:rPr lang="de-DE" sz="1800" dirty="0" smtClean="0">
                <a:latin typeface="Arial" panose="020B0604020202020204" pitchFamily="34" charset="0"/>
                <a:cs typeface="Arial" panose="020B0604020202020204" pitchFamily="34" charset="0"/>
              </a:rPr>
              <a:t>Press any key to start with the experimental trials.</a:t>
            </a:r>
            <a:endParaRPr 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072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692696"/>
            <a:ext cx="8229600" cy="5433467"/>
          </a:xfrm>
        </p:spPr>
        <p:txBody>
          <a:bodyPr anchor="ctr">
            <a:noAutofit/>
          </a:bodyPr>
          <a:lstStyle/>
          <a:p>
            <a:pPr marL="0" indent="0" algn="ctr">
              <a:lnSpc>
                <a:spcPct val="170000"/>
              </a:lnSpc>
              <a:spcBef>
                <a:spcPts val="1200"/>
              </a:spcBef>
              <a:spcAft>
                <a:spcPts val="1200"/>
              </a:spcAft>
              <a:buNone/>
            </a:pPr>
            <a:r>
              <a:rPr lang="de-DE" sz="2000" b="1" dirty="0" smtClean="0">
                <a:latin typeface="Arial" panose="020B0604020202020204" pitchFamily="34" charset="0"/>
                <a:cs typeface="Arial" panose="020B0604020202020204" pitchFamily="34" charset="0"/>
              </a:rPr>
              <a:t>Short Break!</a:t>
            </a:r>
            <a:endParaRPr lang="de-DE" sz="2000" b="1" dirty="0" smtClean="0">
              <a:latin typeface="Arial" panose="020B0604020202020204" pitchFamily="34" charset="0"/>
              <a:cs typeface="Arial" panose="020B0604020202020204" pitchFamily="34" charset="0"/>
            </a:endParaRPr>
          </a:p>
          <a:p>
            <a:pPr marL="0" indent="0" algn="ctr">
              <a:lnSpc>
                <a:spcPct val="170000"/>
              </a:lnSpc>
              <a:spcBef>
                <a:spcPts val="1800"/>
              </a:spcBef>
              <a:spcAft>
                <a:spcPts val="1800"/>
              </a:spcAft>
              <a:buNone/>
            </a:pPr>
            <a:r>
              <a:rPr lang="de-DE" sz="1600" dirty="0" smtClean="0">
                <a:latin typeface="Arial" panose="020B0604020202020204" pitchFamily="34" charset="0"/>
                <a:cs typeface="Arial" panose="020B0604020202020204" pitchFamily="34" charset="0"/>
              </a:rPr>
              <a:t>This is a short break. You can rest for a moment and continue with the task as soon as you want.</a:t>
            </a:r>
          </a:p>
          <a:p>
            <a:pPr marL="0" indent="0" algn="ctr">
              <a:lnSpc>
                <a:spcPct val="170000"/>
              </a:lnSpc>
              <a:spcBef>
                <a:spcPts val="600"/>
              </a:spcBef>
              <a:spcAft>
                <a:spcPts val="600"/>
              </a:spcAft>
              <a:buNone/>
            </a:pPr>
            <a:r>
              <a:rPr lang="de-DE" sz="1600" b="1" dirty="0" smtClean="0">
                <a:latin typeface="Arial" panose="020B0604020202020204" pitchFamily="34" charset="0"/>
                <a:cs typeface="Arial" panose="020B0604020202020204" pitchFamily="34" charset="0"/>
              </a:rPr>
              <a:t>Reminder:</a:t>
            </a:r>
            <a:endParaRPr lang="de-DE" sz="1600" b="1" dirty="0">
              <a:latin typeface="Arial" panose="020B0604020202020204" pitchFamily="34" charset="0"/>
              <a:cs typeface="Arial" panose="020B0604020202020204" pitchFamily="34" charset="0"/>
            </a:endParaRPr>
          </a:p>
          <a:p>
            <a:pPr marL="0" indent="0" algn="ctr">
              <a:lnSpc>
                <a:spcPct val="170000"/>
              </a:lnSpc>
              <a:spcBef>
                <a:spcPts val="600"/>
              </a:spcBef>
              <a:spcAft>
                <a:spcPts val="600"/>
              </a:spcAft>
              <a:buNone/>
            </a:pPr>
            <a:r>
              <a:rPr lang="de-DE" sz="1600" dirty="0">
                <a:latin typeface="Arial" panose="020B0604020202020204" pitchFamily="34" charset="0"/>
                <a:cs typeface="Arial" panose="020B0604020202020204" pitchFamily="34" charset="0"/>
              </a:rPr>
              <a:t>Please respond as quickly and accuractely as possible to the letter that appears on the screen.</a:t>
            </a:r>
          </a:p>
          <a:p>
            <a:pPr marL="0" indent="0" algn="ctr">
              <a:lnSpc>
                <a:spcPts val="2200"/>
              </a:lnSpc>
              <a:spcBef>
                <a:spcPts val="600"/>
              </a:spcBef>
              <a:spcAft>
                <a:spcPts val="600"/>
              </a:spcAft>
              <a:buNone/>
            </a:pPr>
            <a:r>
              <a:rPr lang="de-DE" sz="1600" dirty="0">
                <a:latin typeface="Arial" panose="020B0604020202020204" pitchFamily="34" charset="0"/>
                <a:cs typeface="Arial" panose="020B0604020202020204" pitchFamily="34" charset="0"/>
              </a:rPr>
              <a:t>If the letter is an </a:t>
            </a:r>
            <a:r>
              <a:rPr lang="de-DE" sz="1600" b="1" dirty="0">
                <a:latin typeface="Arial" panose="020B0604020202020204" pitchFamily="34" charset="0"/>
                <a:cs typeface="Arial" panose="020B0604020202020204" pitchFamily="34" charset="0"/>
              </a:rPr>
              <a:t>R</a:t>
            </a:r>
            <a:r>
              <a:rPr lang="de-DE" sz="1600" dirty="0">
                <a:latin typeface="Arial" panose="020B0604020202020204" pitchFamily="34" charset="0"/>
                <a:cs typeface="Arial" panose="020B0604020202020204" pitchFamily="34" charset="0"/>
              </a:rPr>
              <a:t> you should press </a:t>
            </a:r>
            <a:r>
              <a:rPr lang="de-DE" sz="1600" b="1" dirty="0">
                <a:latin typeface="Arial" panose="020B0604020202020204" pitchFamily="34" charset="0"/>
                <a:cs typeface="Arial" panose="020B0604020202020204" pitchFamily="34" charset="0"/>
              </a:rPr>
              <a:t>the right key „l“</a:t>
            </a:r>
            <a:r>
              <a:rPr lang="de-DE" sz="1600" dirty="0">
                <a:latin typeface="Arial" panose="020B0604020202020204" pitchFamily="34" charset="0"/>
                <a:cs typeface="Arial" panose="020B0604020202020204" pitchFamily="34" charset="0"/>
              </a:rPr>
              <a:t>,</a:t>
            </a:r>
          </a:p>
          <a:p>
            <a:pPr marL="0" indent="0" algn="ctr">
              <a:lnSpc>
                <a:spcPts val="2200"/>
              </a:lnSpc>
              <a:spcBef>
                <a:spcPts val="600"/>
              </a:spcBef>
              <a:spcAft>
                <a:spcPts val="600"/>
              </a:spcAft>
              <a:buNone/>
            </a:pPr>
            <a:r>
              <a:rPr lang="de-DE" sz="1600" dirty="0">
                <a:latin typeface="Arial" panose="020B0604020202020204" pitchFamily="34" charset="0"/>
                <a:cs typeface="Arial" panose="020B0604020202020204" pitchFamily="34" charset="0"/>
              </a:rPr>
              <a:t>and if the letter is an </a:t>
            </a:r>
            <a:r>
              <a:rPr lang="de-DE" sz="1600" b="1" dirty="0">
                <a:latin typeface="Arial" panose="020B0604020202020204" pitchFamily="34" charset="0"/>
                <a:cs typeface="Arial" panose="020B0604020202020204" pitchFamily="34" charset="0"/>
              </a:rPr>
              <a:t>L</a:t>
            </a:r>
            <a:r>
              <a:rPr lang="de-DE" sz="1600" dirty="0">
                <a:latin typeface="Arial" panose="020B0604020202020204" pitchFamily="34" charset="0"/>
                <a:cs typeface="Arial" panose="020B0604020202020204" pitchFamily="34" charset="0"/>
              </a:rPr>
              <a:t>, you should press </a:t>
            </a:r>
            <a:r>
              <a:rPr lang="de-DE" sz="1600" b="1" dirty="0">
                <a:latin typeface="Arial" panose="020B0604020202020204" pitchFamily="34" charset="0"/>
                <a:cs typeface="Arial" panose="020B0604020202020204" pitchFamily="34" charset="0"/>
              </a:rPr>
              <a:t>the left key „d“</a:t>
            </a:r>
            <a:r>
              <a:rPr lang="de-DE" sz="1600" dirty="0">
                <a:latin typeface="Arial" panose="020B0604020202020204" pitchFamily="34" charset="0"/>
                <a:cs typeface="Arial" panose="020B0604020202020204" pitchFamily="34" charset="0"/>
              </a:rPr>
              <a:t>.</a:t>
            </a:r>
          </a:p>
          <a:p>
            <a:pPr marL="0" indent="0" algn="ctr">
              <a:lnSpc>
                <a:spcPts val="2200"/>
              </a:lnSpc>
              <a:spcBef>
                <a:spcPts val="600"/>
              </a:spcBef>
              <a:spcAft>
                <a:spcPts val="600"/>
              </a:spcAft>
              <a:buNone/>
            </a:pPr>
            <a:r>
              <a:rPr lang="de-DE" sz="1600" dirty="0">
                <a:latin typeface="Arial" panose="020B0604020202020204" pitchFamily="34" charset="0"/>
                <a:cs typeface="Arial" panose="020B0604020202020204" pitchFamily="34" charset="0"/>
              </a:rPr>
              <a:t>Within the experimental trials, you will no longer get feedback on your response.</a:t>
            </a:r>
          </a:p>
          <a:p>
            <a:pPr marL="0" indent="0" algn="ctr">
              <a:lnSpc>
                <a:spcPct val="170000"/>
              </a:lnSpc>
              <a:spcBef>
                <a:spcPts val="1800"/>
              </a:spcBef>
              <a:spcAft>
                <a:spcPts val="1800"/>
              </a:spcAft>
              <a:buNone/>
            </a:pPr>
            <a:r>
              <a:rPr lang="de-DE" sz="1600" dirty="0">
                <a:latin typeface="Arial" panose="020B0604020202020204" pitchFamily="34" charset="0"/>
                <a:cs typeface="Arial" panose="020B0604020202020204" pitchFamily="34" charset="0"/>
              </a:rPr>
              <a:t>Press any key to </a:t>
            </a:r>
            <a:r>
              <a:rPr lang="de-DE" sz="1600" dirty="0" smtClean="0">
                <a:latin typeface="Arial" panose="020B0604020202020204" pitchFamily="34" charset="0"/>
                <a:cs typeface="Arial" panose="020B0604020202020204" pitchFamily="34" charset="0"/>
              </a:rPr>
              <a:t>continue </a:t>
            </a:r>
            <a:r>
              <a:rPr lang="de-DE" sz="1600" dirty="0">
                <a:latin typeface="Arial" panose="020B0604020202020204" pitchFamily="34" charset="0"/>
                <a:cs typeface="Arial" panose="020B0604020202020204" pitchFamily="34" charset="0"/>
              </a:rPr>
              <a:t>with the </a:t>
            </a:r>
            <a:r>
              <a:rPr lang="de-DE" sz="1600" dirty="0" smtClean="0">
                <a:latin typeface="Arial" panose="020B0604020202020204" pitchFamily="34" charset="0"/>
                <a:cs typeface="Arial" panose="020B0604020202020204" pitchFamily="34" charset="0"/>
              </a:rPr>
              <a:t>experiment.</a:t>
            </a:r>
            <a:endParaRPr lang="de-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3518174"/>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821</Words>
  <Application>Microsoft Office PowerPoint</Application>
  <PresentationFormat>On-screen Show (4:3)</PresentationFormat>
  <Paragraphs>73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Larissa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Gidon Frischkorn</dc:creator>
  <cp:lastModifiedBy>Gidon Frischkorn</cp:lastModifiedBy>
  <cp:revision>25</cp:revision>
  <dcterms:created xsi:type="dcterms:W3CDTF">2017-03-13T13:31:30Z</dcterms:created>
  <dcterms:modified xsi:type="dcterms:W3CDTF">2018-09-10T13:03:59Z</dcterms:modified>
</cp:coreProperties>
</file>